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Bodoni FLF Bold" panose="020B0604020202020204"/>
      <p:regular r:id="rId7"/>
    </p:embeddedFont>
    <p:embeddedFont>
      <p:font typeface="Poppins Bold Italics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oppins Semi-Bold" panose="020B0604020202020204" charset="0"/>
      <p:regular r:id="rId13"/>
    </p:embeddedFont>
    <p:embeddedFont>
      <p:font typeface="Open Sans Bold" panose="020B0604020202020204" charset="0"/>
      <p:regular r:id="rId14"/>
    </p:embeddedFont>
    <p:embeddedFont>
      <p:font typeface="Bodoni FLF Bold Italics" panose="020B0604020202020204"/>
      <p:regular r:id="rId15"/>
    </p:embeddedFont>
    <p:embeddedFont>
      <p:font typeface="Free Serif Bold" panose="020B0604020202020204" charset="0"/>
      <p:regular r:id="rId16"/>
    </p:embeddedFont>
    <p:embeddedFont>
      <p:font typeface="Poppins Bold" panose="020B0604020202020204" charset="0"/>
      <p:regular r:id="rId17"/>
    </p:embeddedFont>
    <p:embeddedFont>
      <p:font typeface="Free Serif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3697" y="-805287"/>
            <a:ext cx="22233897" cy="12354774"/>
            <a:chOff x="-1790804" y="-805287"/>
            <a:chExt cx="22233897" cy="12354774"/>
          </a:xfrm>
        </p:grpSpPr>
        <p:sp>
          <p:nvSpPr>
            <p:cNvPr id="2" name="Freeform 2"/>
            <p:cNvSpPr/>
            <p:nvPr/>
          </p:nvSpPr>
          <p:spPr>
            <a:xfrm>
              <a:off x="-1570799" y="-805287"/>
              <a:ext cx="22013892" cy="12354774"/>
            </a:xfrm>
            <a:custGeom>
              <a:avLst/>
              <a:gdLst/>
              <a:ahLst/>
              <a:cxnLst/>
              <a:rect l="l" t="t" r="r" b="b"/>
              <a:pathLst>
                <a:path w="22013892" h="12354774">
                  <a:moveTo>
                    <a:pt x="0" y="0"/>
                  </a:moveTo>
                  <a:lnTo>
                    <a:pt x="22013892" y="0"/>
                  </a:lnTo>
                  <a:lnTo>
                    <a:pt x="22013892" y="12354774"/>
                  </a:lnTo>
                  <a:lnTo>
                    <a:pt x="0" y="12354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467" b="-9467"/>
              </a:stretch>
            </a:blipFill>
          </p:spPr>
        </p:sp>
        <p:grpSp>
          <p:nvGrpSpPr>
            <p:cNvPr id="3" name="Group 3"/>
            <p:cNvGrpSpPr/>
            <p:nvPr/>
          </p:nvGrpSpPr>
          <p:grpSpPr>
            <a:xfrm>
              <a:off x="-1790804" y="-483757"/>
              <a:ext cx="22233897" cy="11711713"/>
              <a:chOff x="0" y="0"/>
              <a:chExt cx="5855841" cy="30845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855841" cy="3084567"/>
              </a:xfrm>
              <a:custGeom>
                <a:avLst/>
                <a:gdLst/>
                <a:ahLst/>
                <a:cxnLst/>
                <a:rect l="l" t="t" r="r" b="b"/>
                <a:pathLst>
                  <a:path w="5855841" h="3084567">
                    <a:moveTo>
                      <a:pt x="0" y="0"/>
                    </a:moveTo>
                    <a:lnTo>
                      <a:pt x="5855841" y="0"/>
                    </a:lnTo>
                    <a:lnTo>
                      <a:pt x="5855841" y="3084567"/>
                    </a:lnTo>
                    <a:lnTo>
                      <a:pt x="0" y="3084567"/>
                    </a:lnTo>
                    <a:close/>
                  </a:path>
                </a:pathLst>
              </a:custGeom>
              <a:solidFill>
                <a:srgbClr val="AAD7D4">
                  <a:alpha val="28627"/>
                </a:srgbClr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5855841" cy="31226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159886" y="2519888"/>
              <a:ext cx="13066873" cy="2460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918"/>
                </a:lnSpc>
              </a:pPr>
              <a:r>
                <a:rPr lang="en-US" sz="12998" b="1" i="1" spc="-701" dirty="0">
                  <a:solidFill>
                    <a:srgbClr val="1C2120"/>
                  </a:solidFill>
                  <a:latin typeface="Bodoni FLF Bold Italics"/>
                  <a:ea typeface="Bodoni FLF Bold Italics"/>
                  <a:cs typeface="Bodoni FLF Bold Italics"/>
                  <a:sym typeface="Bodoni FLF Bold Italics"/>
                </a:rPr>
                <a:t>NEXT HIKES </a:t>
              </a:r>
            </a:p>
            <a:p>
              <a:pPr algn="ctr">
                <a:lnSpc>
                  <a:spcPts val="7055"/>
                </a:lnSpc>
              </a:pPr>
              <a:endParaRPr lang="en-US" sz="12998" b="1" i="1" spc="-701" dirty="0">
                <a:solidFill>
                  <a:srgbClr val="1C2120"/>
                </a:solidFill>
                <a:latin typeface="Bodoni FLF Bold Italics"/>
                <a:ea typeface="Bodoni FLF Bold Italics"/>
                <a:cs typeface="Bodoni FLF Bold Italics"/>
                <a:sym typeface="Bodoni FLF Bold Italic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647256" y="3980303"/>
              <a:ext cx="9577783" cy="1309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261"/>
                </a:lnSpc>
                <a:spcBef>
                  <a:spcPct val="0"/>
                </a:spcBef>
              </a:pPr>
              <a:r>
                <a:rPr lang="en-US" sz="7329" b="1" i="1" spc="1231">
                  <a:solidFill>
                    <a:srgbClr val="1C2120"/>
                  </a:solidFill>
                  <a:latin typeface="Bodoni FLF Bold Italics"/>
                  <a:ea typeface="Bodoni FLF Bold Italics"/>
                  <a:cs typeface="Bodoni FLF Bold Italics"/>
                  <a:sym typeface="Bodoni FLF Bold Italics"/>
                </a:rPr>
                <a:t>IT SOLUTIONS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1750886" y="374522"/>
              <a:ext cx="4377960" cy="5656915"/>
            </a:xfrm>
            <a:custGeom>
              <a:avLst/>
              <a:gdLst/>
              <a:ahLst/>
              <a:cxnLst/>
              <a:rect l="l" t="t" r="r" b="b"/>
              <a:pathLst>
                <a:path w="4377960" h="5656915">
                  <a:moveTo>
                    <a:pt x="0" y="0"/>
                  </a:moveTo>
                  <a:lnTo>
                    <a:pt x="4377960" y="0"/>
                  </a:lnTo>
                  <a:lnTo>
                    <a:pt x="4377960" y="5656915"/>
                  </a:lnTo>
                  <a:lnTo>
                    <a:pt x="0" y="56569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2089897" y="4161278"/>
              <a:ext cx="14136862" cy="3863755"/>
              <a:chOff x="0" y="0"/>
              <a:chExt cx="18849149" cy="5151673"/>
            </a:xfrm>
          </p:grpSpPr>
          <p:sp>
            <p:nvSpPr>
              <p:cNvPr id="10" name="AutoShape 10"/>
              <p:cNvSpPr/>
              <p:nvPr/>
            </p:nvSpPr>
            <p:spPr>
              <a:xfrm>
                <a:off x="4188318" y="25400"/>
                <a:ext cx="11433433" cy="0"/>
              </a:xfrm>
              <a:prstGeom prst="line">
                <a:avLst/>
              </a:prstGeom>
              <a:ln w="50800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grpSp>
            <p:nvGrpSpPr>
              <p:cNvPr id="11" name="Group 11"/>
              <p:cNvGrpSpPr/>
              <p:nvPr/>
            </p:nvGrpSpPr>
            <p:grpSpPr>
              <a:xfrm>
                <a:off x="18433" y="2047419"/>
                <a:ext cx="18830716" cy="1572109"/>
                <a:chOff x="0" y="0"/>
                <a:chExt cx="3719648" cy="310540"/>
              </a:xfrm>
            </p:grpSpPr>
            <p:sp>
              <p:nvSpPr>
                <p:cNvPr id="12" name="Freeform 12"/>
                <p:cNvSpPr/>
                <p:nvPr/>
              </p:nvSpPr>
              <p:spPr>
                <a:xfrm>
                  <a:off x="0" y="0"/>
                  <a:ext cx="3719648" cy="31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9648" h="310540">
                      <a:moveTo>
                        <a:pt x="0" y="0"/>
                      </a:moveTo>
                      <a:lnTo>
                        <a:pt x="3719648" y="0"/>
                      </a:lnTo>
                      <a:lnTo>
                        <a:pt x="3719648" y="310540"/>
                      </a:lnTo>
                      <a:lnTo>
                        <a:pt x="0" y="310540"/>
                      </a:lnTo>
                      <a:close/>
                    </a:path>
                  </a:pathLst>
                </a:custGeom>
                <a:solidFill>
                  <a:srgbClr val="AAD7D4"/>
                </a:solidFill>
                <a:ln w="28575" cap="sq">
                  <a:solidFill>
                    <a:srgbClr val="1C2120"/>
                  </a:solidFill>
                  <a:prstDash val="solid"/>
                  <a:miter/>
                </a:ln>
              </p:spPr>
            </p:sp>
            <p:sp>
              <p:nvSpPr>
                <p:cNvPr id="13" name="TextBox 13"/>
                <p:cNvSpPr txBox="1"/>
                <p:nvPr/>
              </p:nvSpPr>
              <p:spPr>
                <a:xfrm>
                  <a:off x="0" y="-38100"/>
                  <a:ext cx="3719648" cy="34864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/>
                </a:p>
              </p:txBody>
            </p:sp>
          </p:grpSp>
          <p:sp>
            <p:nvSpPr>
              <p:cNvPr id="14" name="TextBox 14"/>
              <p:cNvSpPr txBox="1"/>
              <p:nvPr/>
            </p:nvSpPr>
            <p:spPr>
              <a:xfrm>
                <a:off x="0" y="2280257"/>
                <a:ext cx="18830716" cy="11635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6045"/>
                  </a:lnSpc>
                </a:pPr>
                <a:r>
                  <a:rPr lang="en-US" sz="6045" b="1" spc="-120" dirty="0">
                    <a:solidFill>
                      <a:srgbClr val="1C2120"/>
                    </a:solidFill>
                    <a:latin typeface="Bodoni FLF Bold"/>
                    <a:ea typeface="Bodoni FLF Bold"/>
                    <a:cs typeface="Bodoni FLF Bold"/>
                    <a:sym typeface="Bodoni FLF Bold"/>
                  </a:rPr>
                  <a:t>Project Name: Scientific Calculator</a:t>
                </a: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1023144" y="3740178"/>
                <a:ext cx="16848206" cy="141149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8588"/>
                  </a:lnSpc>
                  <a:spcBef>
                    <a:spcPct val="0"/>
                  </a:spcBef>
                </a:pPr>
                <a:r>
                  <a:rPr lang="en-US" sz="6134" b="1" i="1">
                    <a:solidFill>
                      <a:srgbClr val="004AAD"/>
                    </a:solidFill>
                    <a:latin typeface="Bodoni FLF Bold Italics"/>
                    <a:ea typeface="Bodoni FLF Bold Italics"/>
                    <a:cs typeface="Bodoni FLF Bold Italics"/>
                    <a:sym typeface="Bodoni FLF Bold Italics"/>
                  </a:rPr>
                  <a:t>Submitted By: ADITYA KUMAR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 advClick="0" advTm="2000">
        <p15:prstTrans prst="curtains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0799" y="-805287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90804" y="0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662000">
            <a:off x="-4626186" y="-5502749"/>
            <a:ext cx="27008510" cy="25915287"/>
          </a:xfrm>
          <a:custGeom>
            <a:avLst/>
            <a:gdLst/>
            <a:ahLst/>
            <a:cxnLst/>
            <a:rect l="l" t="t" r="r" b="b"/>
            <a:pathLst>
              <a:path w="27008510" h="25915287">
                <a:moveTo>
                  <a:pt x="8505789" y="0"/>
                </a:moveTo>
                <a:lnTo>
                  <a:pt x="27008510" y="9714145"/>
                </a:lnTo>
                <a:lnTo>
                  <a:pt x="18502720" y="25915287"/>
                </a:lnTo>
                <a:lnTo>
                  <a:pt x="0" y="16201141"/>
                </a:lnTo>
                <a:lnTo>
                  <a:pt x="8505789" y="0"/>
                </a:lnTo>
                <a:close/>
              </a:path>
            </a:pathLst>
          </a:custGeom>
          <a:blipFill>
            <a:blip r:embed="rId3">
              <a:alphaModFix amt="13000"/>
            </a:blip>
            <a:stretch>
              <a:fillRect t="-2257" r="-6149" b="-8369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16797" y="633853"/>
            <a:ext cx="15186172" cy="9178209"/>
            <a:chOff x="0" y="0"/>
            <a:chExt cx="20248230" cy="12237612"/>
          </a:xfrm>
        </p:grpSpPr>
        <p:sp>
          <p:nvSpPr>
            <p:cNvPr id="8" name="Freeform 8"/>
            <p:cNvSpPr/>
            <p:nvPr/>
          </p:nvSpPr>
          <p:spPr>
            <a:xfrm>
              <a:off x="0" y="253177"/>
              <a:ext cx="6101405" cy="11023082"/>
            </a:xfrm>
            <a:custGeom>
              <a:avLst/>
              <a:gdLst/>
              <a:ahLst/>
              <a:cxnLst/>
              <a:rect l="l" t="t" r="r" b="b"/>
              <a:pathLst>
                <a:path w="6101405" h="11023082">
                  <a:moveTo>
                    <a:pt x="0" y="0"/>
                  </a:moveTo>
                  <a:lnTo>
                    <a:pt x="6101405" y="0"/>
                  </a:lnTo>
                  <a:lnTo>
                    <a:pt x="6101405" y="11023082"/>
                  </a:lnTo>
                  <a:lnTo>
                    <a:pt x="0" y="110230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6648049" y="0"/>
              <a:ext cx="13600180" cy="2458731"/>
              <a:chOff x="0" y="0"/>
              <a:chExt cx="3414579" cy="61731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414579" cy="617310"/>
              </a:xfrm>
              <a:custGeom>
                <a:avLst/>
                <a:gdLst/>
                <a:ahLst/>
                <a:cxnLst/>
                <a:rect l="l" t="t" r="r" b="b"/>
                <a:pathLst>
                  <a:path w="3414579" h="617310">
                    <a:moveTo>
                      <a:pt x="37950" y="0"/>
                    </a:moveTo>
                    <a:lnTo>
                      <a:pt x="3376629" y="0"/>
                    </a:lnTo>
                    <a:cubicBezTo>
                      <a:pt x="3397588" y="0"/>
                      <a:pt x="3414579" y="16991"/>
                      <a:pt x="3414579" y="37950"/>
                    </a:cubicBezTo>
                    <a:lnTo>
                      <a:pt x="3414579" y="579360"/>
                    </a:lnTo>
                    <a:cubicBezTo>
                      <a:pt x="3414579" y="600320"/>
                      <a:pt x="3397588" y="617310"/>
                      <a:pt x="3376629" y="617310"/>
                    </a:cubicBezTo>
                    <a:lnTo>
                      <a:pt x="37950" y="617310"/>
                    </a:lnTo>
                    <a:cubicBezTo>
                      <a:pt x="16991" y="617310"/>
                      <a:pt x="0" y="600320"/>
                      <a:pt x="0" y="579360"/>
                    </a:cubicBezTo>
                    <a:lnTo>
                      <a:pt x="0" y="37950"/>
                    </a:lnTo>
                    <a:cubicBezTo>
                      <a:pt x="0" y="16991"/>
                      <a:pt x="16991" y="0"/>
                      <a:pt x="3795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85725"/>
                <a:ext cx="3414579" cy="5315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7442824" y="438039"/>
              <a:ext cx="12380159" cy="1687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577"/>
                </a:lnSpc>
              </a:pPr>
              <a:r>
                <a:rPr lang="en-US" sz="8842" b="1" i="1">
                  <a:solidFill>
                    <a:srgbClr val="1C212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INTRODUCTION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404724" y="2698548"/>
              <a:ext cx="12843506" cy="9539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193"/>
                </a:lnSpc>
                <a:spcBef>
                  <a:spcPct val="0"/>
                </a:spcBef>
              </a:pPr>
              <a:r>
                <a:rPr lang="en-US" sz="2365" b="1" spc="141">
                  <a:solidFill>
                    <a:srgbClr val="000000"/>
                  </a:solidFill>
                  <a:latin typeface="Free Serif Bold"/>
                  <a:ea typeface="Free Serif Bold"/>
                  <a:cs typeface="Free Serif Bold"/>
                  <a:sym typeface="Free Serif Bold"/>
                </a:rPr>
                <a:t>This scientific calculator built using Python's Tkinter library. The calculator includes basic arithmetic operations and advanced functions such as sin, cos, tan, inverse, square root, and cube.</a:t>
              </a:r>
            </a:p>
            <a:p>
              <a:pPr marL="0" lvl="0" indent="0" algn="just">
                <a:lnSpc>
                  <a:spcPts val="3193"/>
                </a:lnSpc>
                <a:spcBef>
                  <a:spcPct val="0"/>
                </a:spcBef>
              </a:pPr>
              <a:endParaRPr lang="en-US" sz="2365" b="1" spc="141">
                <a:solidFill>
                  <a:srgbClr val="000000"/>
                </a:solidFill>
                <a:latin typeface="Free Serif Bold"/>
                <a:ea typeface="Free Serif Bold"/>
                <a:cs typeface="Free Serif Bold"/>
                <a:sym typeface="Free Serif Bold"/>
              </a:endParaRPr>
            </a:p>
            <a:p>
              <a:pPr marL="0" lvl="0" indent="0" algn="just">
                <a:lnSpc>
                  <a:spcPts val="3193"/>
                </a:lnSpc>
                <a:spcBef>
                  <a:spcPct val="0"/>
                </a:spcBef>
              </a:pPr>
              <a:r>
                <a:rPr lang="en-US" sz="2365" b="1" spc="141">
                  <a:solidFill>
                    <a:srgbClr val="000000"/>
                  </a:solidFill>
                  <a:latin typeface="Free Serif Bold"/>
                  <a:ea typeface="Free Serif Bold"/>
                  <a:cs typeface="Free Serif Bold"/>
                  <a:sym typeface="Free Serif Bold"/>
                </a:rPr>
                <a:t>The calculator also features keyboard support, allowing users to input values using their keyboard. The calculator's GUI is customizable, utilizing background images and custom fonts.</a:t>
              </a:r>
            </a:p>
            <a:p>
              <a:pPr marL="0" lvl="0" indent="0" algn="just">
                <a:lnSpc>
                  <a:spcPts val="3193"/>
                </a:lnSpc>
                <a:spcBef>
                  <a:spcPct val="0"/>
                </a:spcBef>
              </a:pPr>
              <a:endParaRPr lang="en-US" sz="2365" b="1" spc="141">
                <a:solidFill>
                  <a:srgbClr val="000000"/>
                </a:solidFill>
                <a:latin typeface="Free Serif Bold"/>
                <a:ea typeface="Free Serif Bold"/>
                <a:cs typeface="Free Serif Bold"/>
                <a:sym typeface="Free Serif Bold"/>
              </a:endParaRPr>
            </a:p>
            <a:p>
              <a:pPr marL="0" lvl="0" indent="0" algn="just">
                <a:lnSpc>
                  <a:spcPts val="3193"/>
                </a:lnSpc>
                <a:spcBef>
                  <a:spcPct val="0"/>
                </a:spcBef>
              </a:pPr>
              <a:r>
                <a:rPr lang="en-US" sz="2365" b="1" spc="141">
                  <a:solidFill>
                    <a:srgbClr val="000000"/>
                  </a:solidFill>
                  <a:latin typeface="Free Serif Bold"/>
                  <a:ea typeface="Free Serif Bold"/>
                  <a:cs typeface="Free Serif Bold"/>
                  <a:sym typeface="Free Serif Bold"/>
                </a:rPr>
                <a:t>Key features of this calculator include:</a:t>
              </a:r>
            </a:p>
            <a:p>
              <a:pPr marL="0" lvl="0" indent="0" algn="just">
                <a:lnSpc>
                  <a:spcPts val="3193"/>
                </a:lnSpc>
                <a:spcBef>
                  <a:spcPct val="0"/>
                </a:spcBef>
              </a:pPr>
              <a:endParaRPr lang="en-US" sz="2365" b="1" spc="141">
                <a:solidFill>
                  <a:srgbClr val="000000"/>
                </a:solidFill>
                <a:latin typeface="Free Serif Bold"/>
                <a:ea typeface="Free Serif Bold"/>
                <a:cs typeface="Free Serif Bold"/>
                <a:sym typeface="Free Serif Bold"/>
              </a:endParaRPr>
            </a:p>
            <a:p>
              <a:pPr marL="510711" lvl="1" indent="-255356" algn="just">
                <a:lnSpc>
                  <a:spcPts val="3193"/>
                </a:lnSpc>
                <a:buFont typeface="Arial"/>
                <a:buChar char="•"/>
              </a:pPr>
              <a:r>
                <a:rPr lang="en-US" sz="2365" b="1" spc="141">
                  <a:solidFill>
                    <a:srgbClr val="000000"/>
                  </a:solidFill>
                  <a:latin typeface="Free Serif Bold"/>
                  <a:ea typeface="Free Serif Bold"/>
                  <a:cs typeface="Free Serif Bold"/>
                  <a:sym typeface="Free Serif Bold"/>
                </a:rPr>
                <a:t>Basic arithmetic operations: addition, subtraction, multiplication, division</a:t>
              </a:r>
            </a:p>
            <a:p>
              <a:pPr marL="510711" lvl="1" indent="-255356" algn="just">
                <a:lnSpc>
                  <a:spcPts val="3193"/>
                </a:lnSpc>
                <a:buFont typeface="Arial"/>
                <a:buChar char="•"/>
              </a:pPr>
              <a:r>
                <a:rPr lang="en-US" sz="2365" b="1" spc="141">
                  <a:solidFill>
                    <a:srgbClr val="000000"/>
                  </a:solidFill>
                  <a:latin typeface="Free Serif Bold"/>
                  <a:ea typeface="Free Serif Bold"/>
                  <a:cs typeface="Free Serif Bold"/>
                  <a:sym typeface="Free Serif Bold"/>
                </a:rPr>
                <a:t> Advanced functions: sin, cos, tan, inverse, square root, cube</a:t>
              </a:r>
            </a:p>
            <a:p>
              <a:pPr marL="510711" lvl="1" indent="-255356" algn="just">
                <a:lnSpc>
                  <a:spcPts val="3193"/>
                </a:lnSpc>
                <a:buFont typeface="Arial"/>
                <a:buChar char="•"/>
              </a:pPr>
              <a:r>
                <a:rPr lang="en-US" sz="2365" b="1" spc="141">
                  <a:solidFill>
                    <a:srgbClr val="000000"/>
                  </a:solidFill>
                  <a:latin typeface="Free Serif Bold"/>
                  <a:ea typeface="Free Serif Bold"/>
                  <a:cs typeface="Free Serif Bold"/>
                  <a:sym typeface="Free Serif Bold"/>
                </a:rPr>
                <a:t> Keyboard support for input</a:t>
              </a:r>
            </a:p>
            <a:p>
              <a:pPr marL="510711" lvl="1" indent="-255356" algn="just">
                <a:lnSpc>
                  <a:spcPts val="3193"/>
                </a:lnSpc>
                <a:buFont typeface="Arial"/>
                <a:buChar char="•"/>
              </a:pPr>
              <a:r>
                <a:rPr lang="en-US" sz="2365" b="1" spc="141">
                  <a:solidFill>
                    <a:srgbClr val="000000"/>
                  </a:solidFill>
                  <a:latin typeface="Free Serif Bold"/>
                  <a:ea typeface="Free Serif Bold"/>
                  <a:cs typeface="Free Serif Bold"/>
                  <a:sym typeface="Free Serif Bold"/>
                </a:rPr>
                <a:t> Customizable GUI with background images and custom fonts</a:t>
              </a:r>
            </a:p>
            <a:p>
              <a:pPr marL="510711" lvl="1" indent="-255356" algn="just">
                <a:lnSpc>
                  <a:spcPts val="3193"/>
                </a:lnSpc>
                <a:buFont typeface="Arial"/>
                <a:buChar char="•"/>
              </a:pPr>
              <a:r>
                <a:rPr lang="en-US" sz="2365" b="1" spc="141">
                  <a:solidFill>
                    <a:srgbClr val="000000"/>
                  </a:solidFill>
                  <a:latin typeface="Free Serif Bold"/>
                  <a:ea typeface="Free Serif Bold"/>
                  <a:cs typeface="Free Serif Bold"/>
                  <a:sym typeface="Free Serif Bold"/>
                </a:rPr>
                <a:t> Error handling for invalid mathematical expressions</a:t>
              </a:r>
            </a:p>
            <a:p>
              <a:pPr marL="0" lvl="0" indent="0" algn="l">
                <a:lnSpc>
                  <a:spcPts val="3074"/>
                </a:lnSpc>
                <a:spcBef>
                  <a:spcPct val="0"/>
                </a:spcBef>
              </a:pPr>
              <a:endParaRPr lang="en-US" sz="2365" b="1" spc="141">
                <a:solidFill>
                  <a:srgbClr val="000000"/>
                </a:solidFill>
                <a:latin typeface="Free Serif Bold"/>
                <a:ea typeface="Free Serif Bold"/>
                <a:cs typeface="Free Serif Bold"/>
                <a:sym typeface="Free Serif Bold"/>
              </a:endParaRPr>
            </a:p>
            <a:p>
              <a:pPr marL="0" lvl="0" indent="0" algn="l">
                <a:lnSpc>
                  <a:spcPts val="3074"/>
                </a:lnSpc>
                <a:spcBef>
                  <a:spcPct val="0"/>
                </a:spcBef>
              </a:pPr>
              <a:endParaRPr lang="en-US" sz="2365" b="1" spc="141">
                <a:solidFill>
                  <a:srgbClr val="000000"/>
                </a:solidFill>
                <a:latin typeface="Free Serif Bold"/>
                <a:ea typeface="Free Serif Bold"/>
                <a:cs typeface="Free Serif Bold"/>
                <a:sym typeface="Free Serif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62000">
            <a:off x="-6966939" y="-8840591"/>
            <a:ext cx="32556423" cy="28828006"/>
          </a:xfrm>
          <a:custGeom>
            <a:avLst/>
            <a:gdLst/>
            <a:ahLst/>
            <a:cxnLst/>
            <a:rect l="l" t="t" r="r" b="b"/>
            <a:pathLst>
              <a:path w="32556423" h="28828006">
                <a:moveTo>
                  <a:pt x="8505790" y="0"/>
                </a:moveTo>
                <a:lnTo>
                  <a:pt x="32556423" y="12626865"/>
                </a:lnTo>
                <a:lnTo>
                  <a:pt x="24050634" y="28828006"/>
                </a:lnTo>
                <a:lnTo>
                  <a:pt x="0" y="16201141"/>
                </a:lnTo>
                <a:lnTo>
                  <a:pt x="850579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 t="-5212" r="-583" b="-83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2795" y="990600"/>
            <a:ext cx="16381053" cy="8209359"/>
            <a:chOff x="0" y="0"/>
            <a:chExt cx="21841404" cy="10945812"/>
          </a:xfrm>
        </p:grpSpPr>
        <p:grpSp>
          <p:nvGrpSpPr>
            <p:cNvPr id="4" name="Group 4"/>
            <p:cNvGrpSpPr/>
            <p:nvPr/>
          </p:nvGrpSpPr>
          <p:grpSpPr>
            <a:xfrm>
              <a:off x="9652807" y="0"/>
              <a:ext cx="12188597" cy="2458731"/>
              <a:chOff x="-459154" y="0"/>
              <a:chExt cx="3060175" cy="6173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459154" y="0"/>
                <a:ext cx="3060175" cy="617310"/>
              </a:xfrm>
              <a:custGeom>
                <a:avLst/>
                <a:gdLst/>
                <a:ahLst/>
                <a:cxnLst/>
                <a:rect l="l" t="t" r="r" b="b"/>
                <a:pathLst>
                  <a:path w="2601021" h="617310">
                    <a:moveTo>
                      <a:pt x="49820" y="0"/>
                    </a:moveTo>
                    <a:lnTo>
                      <a:pt x="2551200" y="0"/>
                    </a:lnTo>
                    <a:cubicBezTo>
                      <a:pt x="2578715" y="0"/>
                      <a:pt x="2601021" y="22305"/>
                      <a:pt x="2601021" y="49820"/>
                    </a:cubicBezTo>
                    <a:lnTo>
                      <a:pt x="2601021" y="567490"/>
                    </a:lnTo>
                    <a:cubicBezTo>
                      <a:pt x="2601021" y="595005"/>
                      <a:pt x="2578715" y="617310"/>
                      <a:pt x="2551200" y="617310"/>
                    </a:cubicBezTo>
                    <a:lnTo>
                      <a:pt x="49820" y="617310"/>
                    </a:lnTo>
                    <a:cubicBezTo>
                      <a:pt x="22305" y="617310"/>
                      <a:pt x="0" y="595005"/>
                      <a:pt x="0" y="567490"/>
                    </a:cubicBezTo>
                    <a:lnTo>
                      <a:pt x="0" y="49820"/>
                    </a:lnTo>
                    <a:cubicBezTo>
                      <a:pt x="0" y="22305"/>
                      <a:pt x="22305" y="0"/>
                      <a:pt x="4982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85725"/>
                <a:ext cx="2601021" cy="5315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51367" y="3734231"/>
              <a:ext cx="8285440" cy="478763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just">
                <a:lnSpc>
                  <a:spcPts val="3974"/>
                </a:lnSpc>
                <a:spcBef>
                  <a:spcPct val="0"/>
                </a:spcBef>
              </a:pPr>
              <a:r>
                <a:rPr lang="en-US" sz="2943" spc="176" dirty="0">
                  <a:solidFill>
                    <a:srgbClr val="000000"/>
                  </a:solidFill>
                  <a:latin typeface="Free Serif"/>
                  <a:ea typeface="Free Serif"/>
                  <a:cs typeface="Free Serif"/>
                  <a:sym typeface="Free Serif"/>
                </a:rPr>
                <a:t>Th</a:t>
              </a:r>
              <a:r>
                <a:rPr lang="en-US" sz="2943" u="none" spc="176" dirty="0">
                  <a:solidFill>
                    <a:srgbClr val="000000"/>
                  </a:solidFill>
                  <a:latin typeface="Free Serif"/>
                  <a:ea typeface="Free Serif"/>
                  <a:cs typeface="Free Serif"/>
                  <a:sym typeface="Free Serif"/>
                </a:rPr>
                <a:t>e </a:t>
              </a:r>
              <a:r>
                <a:rPr lang="en-US" sz="2943" u="none" spc="176" dirty="0" smtClean="0">
                  <a:solidFill>
                    <a:srgbClr val="000000"/>
                  </a:solidFill>
                  <a:latin typeface="Free Serif"/>
                  <a:ea typeface="Free Serif"/>
                  <a:cs typeface="Free Serif"/>
                  <a:sym typeface="Free Serif"/>
                </a:rPr>
                <a:t>libraries </a:t>
              </a:r>
              <a:r>
                <a:rPr lang="en-US" sz="2943" u="none" spc="176" dirty="0">
                  <a:solidFill>
                    <a:srgbClr val="000000"/>
                  </a:solidFill>
                  <a:latin typeface="Free Serif"/>
                  <a:ea typeface="Free Serif"/>
                  <a:cs typeface="Free Serif"/>
                  <a:sym typeface="Free Serif"/>
                </a:rPr>
                <a:t>used in this project.</a:t>
              </a:r>
            </a:p>
            <a:p>
              <a:pPr marL="0" lvl="0" indent="0" algn="just">
                <a:lnSpc>
                  <a:spcPts val="3974"/>
                </a:lnSpc>
                <a:spcBef>
                  <a:spcPct val="0"/>
                </a:spcBef>
              </a:pPr>
              <a:endParaRPr lang="en-US" sz="2943" u="none" spc="176" dirty="0">
                <a:solidFill>
                  <a:srgbClr val="000000"/>
                </a:solidFill>
                <a:latin typeface="Free Serif"/>
                <a:ea typeface="Free Serif"/>
                <a:cs typeface="Free Serif"/>
                <a:sym typeface="Free Serif"/>
              </a:endParaRPr>
            </a:p>
            <a:p>
              <a:pPr marL="0" lvl="0" indent="0" algn="just">
                <a:lnSpc>
                  <a:spcPts val="3974"/>
                </a:lnSpc>
                <a:spcBef>
                  <a:spcPct val="0"/>
                </a:spcBef>
              </a:pPr>
              <a:r>
                <a:rPr lang="en-US" sz="2943" u="none" spc="176" dirty="0">
                  <a:solidFill>
                    <a:srgbClr val="000000"/>
                  </a:solidFill>
                  <a:latin typeface="Free Serif"/>
                  <a:ea typeface="Free Serif"/>
                  <a:cs typeface="Free Serif"/>
                  <a:sym typeface="Free Serif"/>
                </a:rPr>
                <a:t>These libraries enable the calculator to have a user-friendly interface, display images, handle keyboard input, and perform mathematical calculations.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407901" y="50800"/>
              <a:ext cx="9132105" cy="20518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2985"/>
                </a:lnSpc>
                <a:spcBef>
                  <a:spcPct val="0"/>
                </a:spcBef>
              </a:pPr>
              <a:r>
                <a:rPr lang="en-US" sz="2400" dirty="0" err="1"/>
                <a:t>Tkinter's</a:t>
              </a:r>
              <a:r>
                <a:rPr lang="en-US" sz="2400" dirty="0"/>
                <a:t> ease of use and simplicity make it a great choice for simple GUI applications and prototyping. There are various widgets such as labels, buttons, text entries, and more to create interactive GUI elements.</a:t>
              </a:r>
              <a:endParaRPr lang="en-US" sz="2211" u="none" spc="35" dirty="0">
                <a:solidFill>
                  <a:srgbClr val="1C2120"/>
                </a:solidFill>
                <a:latin typeface="Free Serif"/>
                <a:ea typeface="Free Serif"/>
                <a:cs typeface="Free Serif"/>
                <a:sym typeface="Free Serif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 flipV="1">
              <a:off x="12175332" y="667589"/>
              <a:ext cx="0" cy="98506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9276451" y="667589"/>
              <a:ext cx="3017956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45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1. </a:t>
              </a:r>
              <a:r>
                <a:rPr lang="en-US" sz="28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Tkinter</a:t>
              </a:r>
              <a:endParaRPr lang="en-US" sz="28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9652808" y="2816831"/>
              <a:ext cx="12188596" cy="2458731"/>
              <a:chOff x="-459154" y="0"/>
              <a:chExt cx="3060175" cy="61731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459154" y="0"/>
                <a:ext cx="3060175" cy="617310"/>
              </a:xfrm>
              <a:custGeom>
                <a:avLst/>
                <a:gdLst/>
                <a:ahLst/>
                <a:cxnLst/>
                <a:rect l="l" t="t" r="r" b="b"/>
                <a:pathLst>
                  <a:path w="2601021" h="617310">
                    <a:moveTo>
                      <a:pt x="49820" y="0"/>
                    </a:moveTo>
                    <a:lnTo>
                      <a:pt x="2551200" y="0"/>
                    </a:lnTo>
                    <a:cubicBezTo>
                      <a:pt x="2578715" y="0"/>
                      <a:pt x="2601021" y="22305"/>
                      <a:pt x="2601021" y="49820"/>
                    </a:cubicBezTo>
                    <a:lnTo>
                      <a:pt x="2601021" y="567490"/>
                    </a:lnTo>
                    <a:cubicBezTo>
                      <a:pt x="2601021" y="595005"/>
                      <a:pt x="2578715" y="617310"/>
                      <a:pt x="2551200" y="617310"/>
                    </a:cubicBezTo>
                    <a:lnTo>
                      <a:pt x="49820" y="617310"/>
                    </a:lnTo>
                    <a:cubicBezTo>
                      <a:pt x="22305" y="617310"/>
                      <a:pt x="0" y="595005"/>
                      <a:pt x="0" y="567490"/>
                    </a:cubicBezTo>
                    <a:lnTo>
                      <a:pt x="0" y="49820"/>
                    </a:lnTo>
                    <a:cubicBezTo>
                      <a:pt x="0" y="22305"/>
                      <a:pt x="22305" y="0"/>
                      <a:pt x="4982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85725"/>
                <a:ext cx="2601021" cy="5315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2438195" y="2801303"/>
              <a:ext cx="9101812" cy="24622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2400" dirty="0"/>
                <a:t>PIL - there are several other imaging libraries available for Python. But I chose PIL because it is easy to learn and use, even for developers without extensive image processing experience. PIL supports a wide range of image formats, including JPEG, PNG, GIF</a:t>
              </a:r>
              <a:r>
                <a:rPr lang="en-US" sz="2400" dirty="0" smtClean="0"/>
                <a:t>.</a:t>
              </a:r>
              <a:endParaRPr lang="en-IN" sz="2400" dirty="0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12175332" y="3609661"/>
              <a:ext cx="0" cy="98506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9492351" y="3577023"/>
              <a:ext cx="1786056" cy="8207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845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2. PIL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9652808" y="5631162"/>
              <a:ext cx="12188596" cy="2458731"/>
              <a:chOff x="-459154" y="0"/>
              <a:chExt cx="3060175" cy="61731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459154" y="0"/>
                <a:ext cx="3060175" cy="617310"/>
              </a:xfrm>
              <a:custGeom>
                <a:avLst/>
                <a:gdLst/>
                <a:ahLst/>
                <a:cxnLst/>
                <a:rect l="l" t="t" r="r" b="b"/>
                <a:pathLst>
                  <a:path w="2601021" h="617310">
                    <a:moveTo>
                      <a:pt x="49820" y="0"/>
                    </a:moveTo>
                    <a:lnTo>
                      <a:pt x="2551200" y="0"/>
                    </a:lnTo>
                    <a:cubicBezTo>
                      <a:pt x="2578715" y="0"/>
                      <a:pt x="2601021" y="22305"/>
                      <a:pt x="2601021" y="49820"/>
                    </a:cubicBezTo>
                    <a:lnTo>
                      <a:pt x="2601021" y="567490"/>
                    </a:lnTo>
                    <a:cubicBezTo>
                      <a:pt x="2601021" y="595005"/>
                      <a:pt x="2578715" y="617310"/>
                      <a:pt x="2551200" y="617310"/>
                    </a:cubicBezTo>
                    <a:lnTo>
                      <a:pt x="49820" y="617310"/>
                    </a:lnTo>
                    <a:cubicBezTo>
                      <a:pt x="22305" y="617310"/>
                      <a:pt x="0" y="595005"/>
                      <a:pt x="0" y="567490"/>
                    </a:cubicBezTo>
                    <a:lnTo>
                      <a:pt x="0" y="49820"/>
                    </a:lnTo>
                    <a:cubicBezTo>
                      <a:pt x="0" y="22305"/>
                      <a:pt x="22305" y="0"/>
                      <a:pt x="4982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85725"/>
                <a:ext cx="2601021" cy="5315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2407901" y="5904229"/>
              <a:ext cx="9099865" cy="1969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2400" dirty="0"/>
                <a:t>PYNPUT - </a:t>
              </a:r>
              <a:r>
                <a:rPr lang="en-US" sz="2400" dirty="0" err="1"/>
                <a:t>Pynput</a:t>
              </a:r>
              <a:r>
                <a:rPr lang="en-US" sz="2400" dirty="0"/>
                <a:t> is a popular library for monitoring and controlling user input in Python. </a:t>
              </a:r>
              <a:r>
                <a:rPr lang="en-US" sz="2400" dirty="0" err="1"/>
                <a:t>Pynput</a:t>
              </a:r>
              <a:r>
                <a:rPr lang="en-US" sz="2400" dirty="0"/>
                <a:t> has a simple and intuitive API that makes it easy to learn and use.</a:t>
              </a:r>
              <a:endParaRPr lang="en-IN" sz="2400" dirty="0"/>
            </a:p>
          </p:txBody>
        </p:sp>
        <p:sp>
          <p:nvSpPr>
            <p:cNvPr id="21" name="AutoShape 21"/>
            <p:cNvSpPr/>
            <p:nvPr/>
          </p:nvSpPr>
          <p:spPr>
            <a:xfrm flipV="1">
              <a:off x="12206324" y="6428664"/>
              <a:ext cx="0" cy="98506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9378051" y="6393853"/>
              <a:ext cx="3017956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45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3. </a:t>
              </a:r>
              <a:r>
                <a:rPr lang="en-US" sz="28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Pynput</a:t>
              </a:r>
              <a:endParaRPr lang="en-US" sz="28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9652808" y="8445493"/>
              <a:ext cx="12188596" cy="2458731"/>
              <a:chOff x="-459154" y="0"/>
              <a:chExt cx="3060175" cy="61731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-459154" y="0"/>
                <a:ext cx="3060175" cy="617310"/>
              </a:xfrm>
              <a:custGeom>
                <a:avLst/>
                <a:gdLst/>
                <a:ahLst/>
                <a:cxnLst/>
                <a:rect l="l" t="t" r="r" b="b"/>
                <a:pathLst>
                  <a:path w="2601021" h="617310">
                    <a:moveTo>
                      <a:pt x="49820" y="0"/>
                    </a:moveTo>
                    <a:lnTo>
                      <a:pt x="2551200" y="0"/>
                    </a:lnTo>
                    <a:cubicBezTo>
                      <a:pt x="2578715" y="0"/>
                      <a:pt x="2601021" y="22305"/>
                      <a:pt x="2601021" y="49820"/>
                    </a:cubicBezTo>
                    <a:lnTo>
                      <a:pt x="2601021" y="567490"/>
                    </a:lnTo>
                    <a:cubicBezTo>
                      <a:pt x="2601021" y="595005"/>
                      <a:pt x="2578715" y="617310"/>
                      <a:pt x="2551200" y="617310"/>
                    </a:cubicBezTo>
                    <a:lnTo>
                      <a:pt x="49820" y="617310"/>
                    </a:lnTo>
                    <a:cubicBezTo>
                      <a:pt x="22305" y="617310"/>
                      <a:pt x="0" y="595005"/>
                      <a:pt x="0" y="567490"/>
                    </a:cubicBezTo>
                    <a:lnTo>
                      <a:pt x="0" y="49820"/>
                    </a:lnTo>
                    <a:cubicBezTo>
                      <a:pt x="0" y="22305"/>
                      <a:pt x="22305" y="0"/>
                      <a:pt x="4982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85725"/>
                <a:ext cx="2601021" cy="5315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12438195" y="8483600"/>
              <a:ext cx="9403209" cy="24622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2400" dirty="0"/>
                <a:t>Math - The Math library in Python is a built-in module that provides functions for performing mathematical operations. It includes functions for trigonometry, exponential and logarithmic functions, power functions, and more.</a:t>
              </a:r>
              <a:endParaRPr lang="en-IN" sz="2400" dirty="0"/>
            </a:p>
          </p:txBody>
        </p:sp>
        <p:sp>
          <p:nvSpPr>
            <p:cNvPr id="27" name="AutoShape 27"/>
            <p:cNvSpPr/>
            <p:nvPr/>
          </p:nvSpPr>
          <p:spPr>
            <a:xfrm flipV="1">
              <a:off x="12175332" y="9154575"/>
              <a:ext cx="0" cy="98506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9203260" y="9318900"/>
              <a:ext cx="3017956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45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4. Math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318088"/>
              <a:ext cx="9007849" cy="2257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653"/>
                </a:lnSpc>
                <a:spcBef>
                  <a:spcPct val="0"/>
                </a:spcBef>
              </a:pPr>
              <a:r>
                <a:rPr lang="en-US" sz="9752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LIBRARIES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357314" y="-1001116"/>
            <a:ext cx="22216960" cy="13733011"/>
          </a:xfrm>
          <a:custGeom>
            <a:avLst/>
            <a:gdLst/>
            <a:ahLst/>
            <a:cxnLst/>
            <a:rect l="l" t="t" r="r" b="b"/>
            <a:pathLst>
              <a:path w="22216960" h="13733011">
                <a:moveTo>
                  <a:pt x="0" y="0"/>
                </a:moveTo>
                <a:lnTo>
                  <a:pt x="22216959" y="0"/>
                </a:lnTo>
                <a:lnTo>
                  <a:pt x="22216959" y="13733011"/>
                </a:lnTo>
                <a:lnTo>
                  <a:pt x="0" y="137330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610563" y="439697"/>
            <a:ext cx="13066873" cy="7613176"/>
            <a:chOff x="0" y="0"/>
            <a:chExt cx="17422498" cy="10150901"/>
          </a:xfrm>
        </p:grpSpPr>
        <p:grpSp>
          <p:nvGrpSpPr>
            <p:cNvPr id="8" name="Group 8"/>
            <p:cNvGrpSpPr/>
            <p:nvPr/>
          </p:nvGrpSpPr>
          <p:grpSpPr>
            <a:xfrm>
              <a:off x="857058" y="0"/>
              <a:ext cx="15708381" cy="2458731"/>
              <a:chOff x="0" y="0"/>
              <a:chExt cx="3943882" cy="61731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943882" cy="617310"/>
              </a:xfrm>
              <a:custGeom>
                <a:avLst/>
                <a:gdLst/>
                <a:ahLst/>
                <a:cxnLst/>
                <a:rect l="l" t="t" r="r" b="b"/>
                <a:pathLst>
                  <a:path w="3943882" h="617310">
                    <a:moveTo>
                      <a:pt x="32857" y="0"/>
                    </a:moveTo>
                    <a:lnTo>
                      <a:pt x="3911025" y="0"/>
                    </a:lnTo>
                    <a:cubicBezTo>
                      <a:pt x="3929172" y="0"/>
                      <a:pt x="3943882" y="14711"/>
                      <a:pt x="3943882" y="32857"/>
                    </a:cubicBezTo>
                    <a:lnTo>
                      <a:pt x="3943882" y="584454"/>
                    </a:lnTo>
                    <a:cubicBezTo>
                      <a:pt x="3943882" y="593168"/>
                      <a:pt x="3940420" y="601525"/>
                      <a:pt x="3934259" y="607687"/>
                    </a:cubicBezTo>
                    <a:cubicBezTo>
                      <a:pt x="3928097" y="613849"/>
                      <a:pt x="3919739" y="617310"/>
                      <a:pt x="3911025" y="617310"/>
                    </a:cubicBezTo>
                    <a:lnTo>
                      <a:pt x="32857" y="617310"/>
                    </a:lnTo>
                    <a:cubicBezTo>
                      <a:pt x="14711" y="617310"/>
                      <a:pt x="0" y="602600"/>
                      <a:pt x="0" y="584454"/>
                    </a:cubicBezTo>
                    <a:lnTo>
                      <a:pt x="0" y="32857"/>
                    </a:lnTo>
                    <a:cubicBezTo>
                      <a:pt x="0" y="14711"/>
                      <a:pt x="14711" y="0"/>
                      <a:pt x="328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85725"/>
                <a:ext cx="3943882" cy="5315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25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76545"/>
              <a:ext cx="17422498" cy="1734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147"/>
                </a:lnSpc>
              </a:pPr>
              <a:r>
                <a:rPr lang="en-US" sz="9698" b="1" spc="-523" dirty="0">
                  <a:solidFill>
                    <a:srgbClr val="1C212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CHALLENGES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11375" y="4212837"/>
              <a:ext cx="16799747" cy="5938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085"/>
                </a:lnSpc>
                <a:spcBef>
                  <a:spcPct val="0"/>
                </a:spcBef>
              </a:pPr>
              <a:r>
                <a:rPr lang="en-US" sz="3632" dirty="0">
                  <a:solidFill>
                    <a:srgbClr val="1C2120"/>
                  </a:solidFill>
                  <a:latin typeface="Free Serif"/>
                  <a:ea typeface="Free Serif"/>
                  <a:cs typeface="Free Serif"/>
                  <a:sym typeface="Free Serif"/>
                </a:rPr>
                <a:t>"While working on this project, I encountered challenges in designing visually appealing buttons with a 3D look. To overcome this, I had an idea to use custom images on buttons. However, I was unsure about how to implement this. To learn more, I watched several YouTube tutorials on Python and discovered how to import custom images into my project and apply them to buttons and the main window background."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32243" y="-483757"/>
            <a:ext cx="22175336" cy="11711713"/>
            <a:chOff x="0" y="0"/>
            <a:chExt cx="5840418" cy="3084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40418" cy="3084567"/>
            </a:xfrm>
            <a:custGeom>
              <a:avLst/>
              <a:gdLst/>
              <a:ahLst/>
              <a:cxnLst/>
              <a:rect l="l" t="t" r="r" b="b"/>
              <a:pathLst>
                <a:path w="5840418" h="3084567">
                  <a:moveTo>
                    <a:pt x="0" y="0"/>
                  </a:moveTo>
                  <a:lnTo>
                    <a:pt x="5840418" y="0"/>
                  </a:lnTo>
                  <a:lnTo>
                    <a:pt x="5840418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4706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840418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570799" y="-805287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2" y="0"/>
                </a:lnTo>
                <a:lnTo>
                  <a:pt x="22013892" y="12354774"/>
                </a:lnTo>
                <a:lnTo>
                  <a:pt x="0" y="1235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72537" y="4101622"/>
            <a:ext cx="13534293" cy="177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72"/>
              </a:lnSpc>
            </a:pPr>
            <a:r>
              <a:rPr lang="en-US" sz="13647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415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Bodoni FLF Bold</vt:lpstr>
      <vt:lpstr>Poppins Bold Italics</vt:lpstr>
      <vt:lpstr>Calibri</vt:lpstr>
      <vt:lpstr>Poppins Semi-Bold</vt:lpstr>
      <vt:lpstr>Open Sans Bold</vt:lpstr>
      <vt:lpstr>Bodoni FLF Bold Italics</vt:lpstr>
      <vt:lpstr>Free Serif Bold</vt:lpstr>
      <vt:lpstr>Poppins Bold</vt:lpstr>
      <vt:lpstr>Arial</vt:lpstr>
      <vt:lpstr>Free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2025-05-07T09:11:34Z</dcterms:modified>
  <dc:identifier>DAGmqQoEquQ</dc:identifier>
</cp:coreProperties>
</file>