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62" r:id="rId2"/>
    <p:sldId id="257" r:id="rId3"/>
    <p:sldId id="258" r:id="rId4"/>
    <p:sldId id="272" r:id="rId5"/>
    <p:sldId id="259" r:id="rId6"/>
    <p:sldId id="260" r:id="rId7"/>
    <p:sldId id="261" r:id="rId8"/>
    <p:sldId id="264" r:id="rId9"/>
    <p:sldId id="265" r:id="rId10"/>
    <p:sldId id="267" r:id="rId11"/>
    <p:sldId id="273"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Sharma" initials="AS" lastIdx="1" clrIdx="0">
    <p:extLst>
      <p:ext uri="{19B8F6BF-5375-455C-9EA6-DF929625EA0E}">
        <p15:presenceInfo xmlns:p15="http://schemas.microsoft.com/office/powerpoint/2012/main" userId="9e32cd42e83f73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7"/>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2"/>
            <a:ext cx="8689976" cy="1371599"/>
          </a:xfrm>
        </p:spPr>
        <p:txBody>
          <a:bodyPr>
            <a:normAutofit/>
          </a:bodyPr>
          <a:lstStyle>
            <a:lvl1pPr marL="0" indent="0" algn="ctr">
              <a:buNone/>
              <a:defRPr sz="22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F4ACC-4DCC-40C7-BB63-5303843888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21936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5"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5"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5" y="5108728"/>
            <a:ext cx="10364452" cy="682472"/>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14231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1"/>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942879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2"/>
            <a:ext cx="8752299" cy="59478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5" y="4372798"/>
            <a:ext cx="10364452" cy="1421053"/>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9"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954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3"/>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12904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5"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5" y="2367093"/>
            <a:ext cx="3298976" cy="576262"/>
          </a:xfrm>
        </p:spPr>
        <p:txBody>
          <a:bodyPr anchor="b">
            <a:noAutofit/>
          </a:bodyPr>
          <a:lstStyle>
            <a:lvl1pPr marL="0" indent="0" algn="ctr">
              <a:lnSpc>
                <a:spcPct val="85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5" y="2943357"/>
            <a:ext cx="3298976" cy="2847845"/>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90" y="2367093"/>
            <a:ext cx="3291521" cy="576262"/>
          </a:xfrm>
        </p:spPr>
        <p:txBody>
          <a:bodyPr anchor="b">
            <a:noAutofit/>
          </a:bodyPr>
          <a:lstStyle>
            <a:lvl1pPr marL="0" indent="0" algn="ctr">
              <a:lnSpc>
                <a:spcPct val="85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50" y="2943357"/>
            <a:ext cx="3303351" cy="2847845"/>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9" y="2367093"/>
            <a:ext cx="3304928" cy="576262"/>
          </a:xfrm>
        </p:spPr>
        <p:txBody>
          <a:bodyPr anchor="b">
            <a:noAutofit/>
          </a:bodyPr>
          <a:lstStyle>
            <a:lvl1pPr marL="0" indent="0" algn="ctr">
              <a:lnSpc>
                <a:spcPct val="85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9" y="2943357"/>
            <a:ext cx="3304928" cy="2847845"/>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F4ACC-4DCC-40C7-BB63-53038438887F}"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163860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5"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6" y="4204820"/>
            <a:ext cx="3296409" cy="576262"/>
          </a:xfrm>
        </p:spPr>
        <p:txBody>
          <a:bodyPr anchor="b">
            <a:noAutofit/>
          </a:bodyPr>
          <a:lstStyle>
            <a:lvl1pPr marL="0" indent="0" algn="ctr">
              <a:lnSpc>
                <a:spcPct val="85000"/>
              </a:lnSpc>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6"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6" y="4781082"/>
            <a:ext cx="3296409" cy="101011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2"/>
            <a:ext cx="3303352" cy="1010119"/>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300" y="4204820"/>
            <a:ext cx="3300681" cy="576262"/>
          </a:xfrm>
        </p:spPr>
        <p:txBody>
          <a:bodyPr anchor="b">
            <a:noAutofit/>
          </a:bodyPr>
          <a:lstStyle>
            <a:lvl1pPr marL="0" indent="0" algn="ctr">
              <a:lnSpc>
                <a:spcPct val="85000"/>
              </a:lnSpc>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9"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4" y="4781080"/>
            <a:ext cx="3305053" cy="1010121"/>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F4ACC-4DCC-40C7-BB63-53038438887F}"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3487161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5"/>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4ACC-4DCC-40C7-BB63-5303843888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464372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1" y="609603"/>
            <a:ext cx="2553327"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3"/>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4ACC-4DCC-40C7-BB63-5303843888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93939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F4ACC-4DCC-40C7-BB63-5303843888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293831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828565"/>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5" y="3657459"/>
            <a:ext cx="10351752" cy="1368183"/>
          </a:xfrm>
        </p:spPr>
        <p:txBody>
          <a:bodyPr>
            <a:normAutofit/>
          </a:bodyPr>
          <a:lstStyle>
            <a:lvl1pPr marL="0" indent="0" algn="ctr">
              <a:buNone/>
              <a:defRPr sz="2000">
                <a:solidFill>
                  <a:schemeClr val="bg1">
                    <a:lumMod val="50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F4ACC-4DCC-40C7-BB63-5303843888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84241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6" y="618519"/>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51060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4"/>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289975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6" y="618519"/>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5" cy="679994"/>
          </a:xfrm>
        </p:spPr>
        <p:txBody>
          <a:bodyPr anchor="b">
            <a:noAutofit/>
          </a:bodyPr>
          <a:lstStyle>
            <a:lvl1pPr marL="0" indent="0">
              <a:lnSpc>
                <a:spcPct val="85000"/>
              </a:lnSpc>
              <a:buNone/>
              <a:defRPr sz="26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5" y="3051014"/>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1" y="3051014"/>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F4ACC-4DCC-40C7-BB63-53038438887F}"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3418686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F4ACC-4DCC-40C7-BB63-53038438887F}"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391510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47F4ACC-4DCC-40C7-BB63-53038438887F}"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305805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3" y="609602"/>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6" y="2632852"/>
            <a:ext cx="3935689" cy="3158348"/>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45214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6"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9"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2632854"/>
            <a:ext cx="5934949" cy="3158347"/>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F4ACC-4DCC-40C7-BB63-5303843888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53553-45B3-4C58-8543-0B565989CE5B}" type="slidenum">
              <a:rPr lang="en-IN" smtClean="0"/>
              <a:t>‹#›</a:t>
            </a:fld>
            <a:endParaRPr lang="en-IN"/>
          </a:p>
        </p:txBody>
      </p:sp>
    </p:spTree>
    <p:extLst>
      <p:ext uri="{BB962C8B-B14F-4D97-AF65-F5344CB8AC3E}">
        <p14:creationId xmlns:p14="http://schemas.microsoft.com/office/powerpoint/2010/main" val="153319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2"/>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6" y="618519"/>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5"/>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7"/>
            <a:ext cx="2743200" cy="365125"/>
          </a:xfrm>
          <a:prstGeom prst="rect">
            <a:avLst/>
          </a:prstGeom>
        </p:spPr>
        <p:txBody>
          <a:bodyPr vert="horz" lIns="91440" tIns="45720" rIns="91440" bIns="45720" rtlCol="0" anchor="ctr"/>
          <a:lstStyle>
            <a:lvl1pPr algn="r">
              <a:defRPr sz="1000">
                <a:solidFill>
                  <a:schemeClr val="tx1"/>
                </a:solidFill>
              </a:defRPr>
            </a:lvl1pPr>
          </a:lstStyle>
          <a:p>
            <a:fld id="{D47F4ACC-4DCC-40C7-BB63-53038438887F}" type="datetimeFigureOut">
              <a:rPr lang="en-IN" smtClean="0"/>
              <a:t>17-01-2023</a:t>
            </a:fld>
            <a:endParaRPr lang="en-IN"/>
          </a:p>
        </p:txBody>
      </p:sp>
      <p:sp>
        <p:nvSpPr>
          <p:cNvPr id="5" name="Footer Placeholder 4"/>
          <p:cNvSpPr>
            <a:spLocks noGrp="1"/>
          </p:cNvSpPr>
          <p:nvPr>
            <p:ph type="ftr" sz="quarter" idx="3"/>
          </p:nvPr>
        </p:nvSpPr>
        <p:spPr>
          <a:xfrm>
            <a:off x="913775" y="5883277"/>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3" y="5883277"/>
            <a:ext cx="764215" cy="365125"/>
          </a:xfrm>
          <a:prstGeom prst="rect">
            <a:avLst/>
          </a:prstGeom>
        </p:spPr>
        <p:txBody>
          <a:bodyPr vert="horz" lIns="91440" tIns="45720" rIns="91440" bIns="45720" rtlCol="0" anchor="ctr"/>
          <a:lstStyle>
            <a:lvl1pPr algn="r">
              <a:defRPr sz="1000">
                <a:solidFill>
                  <a:schemeClr val="tx1"/>
                </a:solidFill>
              </a:defRPr>
            </a:lvl1pPr>
          </a:lstStyle>
          <a:p>
            <a:fld id="{1C953553-45B3-4C58-8543-0B565989CE5B}" type="slidenum">
              <a:rPr lang="en-IN" smtClean="0"/>
              <a:t>‹#›</a:t>
            </a:fld>
            <a:endParaRPr lang="en-IN"/>
          </a:p>
        </p:txBody>
      </p:sp>
    </p:spTree>
    <p:extLst>
      <p:ext uri="{BB962C8B-B14F-4D97-AF65-F5344CB8AC3E}">
        <p14:creationId xmlns:p14="http://schemas.microsoft.com/office/powerpoint/2010/main" val="48064936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ctr" defTabSz="91437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594" indent="-228594" algn="l" defTabSz="914377"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783" indent="-228594" algn="l" defTabSz="914377"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2971" indent="-228594" algn="l" defTabSz="914377"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160"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349"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537"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726"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8914"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103" indent="-228594" algn="l" defTabSz="914377"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CA26-4CE6-4D37-816D-E99954B72F49}"/>
              </a:ext>
            </a:extLst>
          </p:cNvPr>
          <p:cNvSpPr>
            <a:spLocks noGrp="1"/>
          </p:cNvSpPr>
          <p:nvPr>
            <p:ph type="title"/>
          </p:nvPr>
        </p:nvSpPr>
        <p:spPr>
          <a:xfrm>
            <a:off x="2650156" y="635267"/>
            <a:ext cx="6891688" cy="4908884"/>
          </a:xfrm>
        </p:spPr>
        <p:txBody>
          <a:bodyPr>
            <a:normAutofit/>
          </a:bodyPr>
          <a:lstStyle/>
          <a:p>
            <a:r>
              <a:rPr lang="en-US" sz="3200" b="1" dirty="0">
                <a:latin typeface="Times New Roman" panose="02020603050405020304" pitchFamily="18" charset="0"/>
                <a:cs typeface="Times New Roman" panose="02020603050405020304" pitchFamily="18" charset="0"/>
              </a:rPr>
              <a:t>Summer Training project</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u="sng" dirty="0">
                <a:latin typeface="Times New Roman" panose="02020603050405020304" pitchFamily="18" charset="0"/>
                <a:cs typeface="Times New Roman" panose="02020603050405020304" pitchFamily="18" charset="0"/>
              </a:rPr>
              <a:t>Business data analysis</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C9C1FB-F42D-4EFF-97F6-B449AADD2F27}"/>
              </a:ext>
            </a:extLst>
          </p:cNvPr>
          <p:cNvSpPr txBox="1"/>
          <p:nvPr/>
        </p:nvSpPr>
        <p:spPr>
          <a:xfrm>
            <a:off x="2098307" y="4343822"/>
            <a:ext cx="2695074" cy="1200329"/>
          </a:xfrm>
          <a:prstGeom prst="rect">
            <a:avLst/>
          </a:prstGeom>
          <a:noFill/>
        </p:spPr>
        <p:txBody>
          <a:bodyPr wrap="square" rtlCol="0">
            <a:spAutoFit/>
          </a:bodyPr>
          <a:lstStyle/>
          <a:p>
            <a:r>
              <a:rPr lang="en-US" sz="2400" dirty="0"/>
              <a:t>ADITYA SHARMA</a:t>
            </a:r>
          </a:p>
          <a:p>
            <a:r>
              <a:rPr lang="en-US" sz="2400" dirty="0"/>
              <a:t>CSE-B</a:t>
            </a:r>
          </a:p>
          <a:p>
            <a:r>
              <a:rPr lang="en-US" sz="2400" dirty="0"/>
              <a:t>06220802719</a:t>
            </a:r>
            <a:endParaRPr lang="en-IN" sz="2400" dirty="0"/>
          </a:p>
        </p:txBody>
      </p:sp>
    </p:spTree>
    <p:extLst>
      <p:ext uri="{BB962C8B-B14F-4D97-AF65-F5344CB8AC3E}">
        <p14:creationId xmlns:p14="http://schemas.microsoft.com/office/powerpoint/2010/main" val="151984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71F6-A9EA-4AD5-B672-8B7F02985C74}"/>
              </a:ext>
            </a:extLst>
          </p:cNvPr>
          <p:cNvSpPr>
            <a:spLocks noGrp="1"/>
          </p:cNvSpPr>
          <p:nvPr>
            <p:ph type="title"/>
          </p:nvPr>
        </p:nvSpPr>
        <p:spPr>
          <a:xfrm>
            <a:off x="913149" y="0"/>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Pivot tables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860811-5EB9-4813-A265-663A6925CF46}"/>
              </a:ext>
            </a:extLst>
          </p:cNvPr>
          <p:cNvSpPr txBox="1"/>
          <p:nvPr/>
        </p:nvSpPr>
        <p:spPr>
          <a:xfrm>
            <a:off x="2130945" y="1596177"/>
            <a:ext cx="7928857"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 our data is processed, now we have to include Pivot Tables of the new data.</a:t>
            </a:r>
          </a:p>
          <a:p>
            <a:r>
              <a:rPr lang="en-US" sz="2000" dirty="0">
                <a:latin typeface="Times New Roman" panose="02020603050405020304" pitchFamily="18" charset="0"/>
                <a:cs typeface="Times New Roman" panose="02020603050405020304" pitchFamily="18" charset="0"/>
              </a:rPr>
              <a:t>Here, we can include Pivot tables as follows: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Select a cell in ‘Pivot table’ worksheet</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 to insert ribbon and from there add Pivot table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Select whole data reference from ‘working sheet’ worksheet</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Select desired fields for pivot tables.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In this project, 3 Pivot tables and its relevant charts are made.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that insert chart equivalent to pivot table:</a:t>
            </a:r>
          </a:p>
          <a:p>
            <a:r>
              <a:rPr lang="en-US" sz="2000" dirty="0">
                <a:latin typeface="Times New Roman" panose="02020603050405020304" pitchFamily="18" charset="0"/>
                <a:cs typeface="Times New Roman" panose="02020603050405020304" pitchFamily="18" charset="0"/>
              </a:rPr>
              <a:t>Use bar, line, pie or any chart which Best represent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97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2579C4-C529-A249-F01E-4C35E6C28FAD}"/>
              </a:ext>
            </a:extLst>
          </p:cNvPr>
          <p:cNvPicPr>
            <a:picLocks noChangeAspect="1"/>
          </p:cNvPicPr>
          <p:nvPr/>
        </p:nvPicPr>
        <p:blipFill>
          <a:blip r:embed="rId2"/>
          <a:stretch>
            <a:fillRect/>
          </a:stretch>
        </p:blipFill>
        <p:spPr>
          <a:xfrm>
            <a:off x="860109" y="247401"/>
            <a:ext cx="4563537" cy="1815731"/>
          </a:xfrm>
          <a:prstGeom prst="rect">
            <a:avLst/>
          </a:prstGeom>
        </p:spPr>
      </p:pic>
      <p:pic>
        <p:nvPicPr>
          <p:cNvPr id="7" name="Picture 6">
            <a:extLst>
              <a:ext uri="{FF2B5EF4-FFF2-40B4-BE49-F238E27FC236}">
                <a16:creationId xmlns:a16="http://schemas.microsoft.com/office/drawing/2014/main" id="{0E68A3BA-BE18-B7A5-285D-6CF2AE8424E5}"/>
              </a:ext>
            </a:extLst>
          </p:cNvPr>
          <p:cNvPicPr>
            <a:picLocks noChangeAspect="1"/>
          </p:cNvPicPr>
          <p:nvPr/>
        </p:nvPicPr>
        <p:blipFill>
          <a:blip r:embed="rId3"/>
          <a:stretch>
            <a:fillRect/>
          </a:stretch>
        </p:blipFill>
        <p:spPr>
          <a:xfrm>
            <a:off x="7774413" y="0"/>
            <a:ext cx="2337776" cy="2166200"/>
          </a:xfrm>
          <a:prstGeom prst="rect">
            <a:avLst/>
          </a:prstGeom>
        </p:spPr>
      </p:pic>
      <p:pic>
        <p:nvPicPr>
          <p:cNvPr id="9" name="Picture 8">
            <a:extLst>
              <a:ext uri="{FF2B5EF4-FFF2-40B4-BE49-F238E27FC236}">
                <a16:creationId xmlns:a16="http://schemas.microsoft.com/office/drawing/2014/main" id="{F0A62506-32F6-D47D-E2BF-42CF66093033}"/>
              </a:ext>
            </a:extLst>
          </p:cNvPr>
          <p:cNvPicPr>
            <a:picLocks noChangeAspect="1"/>
          </p:cNvPicPr>
          <p:nvPr/>
        </p:nvPicPr>
        <p:blipFill>
          <a:blip r:embed="rId4"/>
          <a:stretch>
            <a:fillRect/>
          </a:stretch>
        </p:blipFill>
        <p:spPr>
          <a:xfrm>
            <a:off x="860109" y="2493442"/>
            <a:ext cx="4563537" cy="1871115"/>
          </a:xfrm>
          <a:prstGeom prst="rect">
            <a:avLst/>
          </a:prstGeom>
        </p:spPr>
      </p:pic>
      <p:pic>
        <p:nvPicPr>
          <p:cNvPr id="11" name="Picture 10">
            <a:extLst>
              <a:ext uri="{FF2B5EF4-FFF2-40B4-BE49-F238E27FC236}">
                <a16:creationId xmlns:a16="http://schemas.microsoft.com/office/drawing/2014/main" id="{350D9937-104E-910E-2BA8-E793559EBD67}"/>
              </a:ext>
            </a:extLst>
          </p:cNvPr>
          <p:cNvPicPr>
            <a:picLocks noChangeAspect="1"/>
          </p:cNvPicPr>
          <p:nvPr/>
        </p:nvPicPr>
        <p:blipFill>
          <a:blip r:embed="rId5"/>
          <a:stretch>
            <a:fillRect/>
          </a:stretch>
        </p:blipFill>
        <p:spPr>
          <a:xfrm>
            <a:off x="7774413" y="2303214"/>
            <a:ext cx="2337776" cy="2251569"/>
          </a:xfrm>
          <a:prstGeom prst="rect">
            <a:avLst/>
          </a:prstGeom>
        </p:spPr>
      </p:pic>
      <p:pic>
        <p:nvPicPr>
          <p:cNvPr id="13" name="Picture 12">
            <a:extLst>
              <a:ext uri="{FF2B5EF4-FFF2-40B4-BE49-F238E27FC236}">
                <a16:creationId xmlns:a16="http://schemas.microsoft.com/office/drawing/2014/main" id="{02A5B9B3-C04D-766C-AC52-CE55DE2359FA}"/>
              </a:ext>
            </a:extLst>
          </p:cNvPr>
          <p:cNvPicPr>
            <a:picLocks noChangeAspect="1"/>
          </p:cNvPicPr>
          <p:nvPr/>
        </p:nvPicPr>
        <p:blipFill>
          <a:blip r:embed="rId6"/>
          <a:stretch>
            <a:fillRect/>
          </a:stretch>
        </p:blipFill>
        <p:spPr>
          <a:xfrm>
            <a:off x="860109" y="4562787"/>
            <a:ext cx="4563537" cy="2047812"/>
          </a:xfrm>
          <a:prstGeom prst="rect">
            <a:avLst/>
          </a:prstGeom>
        </p:spPr>
      </p:pic>
      <p:pic>
        <p:nvPicPr>
          <p:cNvPr id="15" name="Picture 14">
            <a:extLst>
              <a:ext uri="{FF2B5EF4-FFF2-40B4-BE49-F238E27FC236}">
                <a16:creationId xmlns:a16="http://schemas.microsoft.com/office/drawing/2014/main" id="{30DE72ED-73D2-4A3D-E856-0C2A937CCC0C}"/>
              </a:ext>
            </a:extLst>
          </p:cNvPr>
          <p:cNvPicPr>
            <a:picLocks noChangeAspect="1"/>
          </p:cNvPicPr>
          <p:nvPr/>
        </p:nvPicPr>
        <p:blipFill>
          <a:blip r:embed="rId7"/>
          <a:stretch>
            <a:fillRect/>
          </a:stretch>
        </p:blipFill>
        <p:spPr>
          <a:xfrm>
            <a:off x="7774413" y="4606430"/>
            <a:ext cx="2324304" cy="2251570"/>
          </a:xfrm>
          <a:prstGeom prst="rect">
            <a:avLst/>
          </a:prstGeom>
        </p:spPr>
      </p:pic>
      <p:sp>
        <p:nvSpPr>
          <p:cNvPr id="16" name="Arrow: Right 15">
            <a:extLst>
              <a:ext uri="{FF2B5EF4-FFF2-40B4-BE49-F238E27FC236}">
                <a16:creationId xmlns:a16="http://schemas.microsoft.com/office/drawing/2014/main" id="{471C665E-F778-6E7C-8FF4-D3A19D2CEDF1}"/>
              </a:ext>
            </a:extLst>
          </p:cNvPr>
          <p:cNvSpPr/>
          <p:nvPr/>
        </p:nvSpPr>
        <p:spPr>
          <a:xfrm>
            <a:off x="6096000" y="824753"/>
            <a:ext cx="1129553"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09DD22A-2039-EC7F-63D6-668416A03460}"/>
              </a:ext>
            </a:extLst>
          </p:cNvPr>
          <p:cNvSpPr/>
          <p:nvPr/>
        </p:nvSpPr>
        <p:spPr>
          <a:xfrm>
            <a:off x="6096000" y="2949388"/>
            <a:ext cx="1129553"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FF03FAE9-F074-9CCC-227F-4ED1B9A81AFD}"/>
              </a:ext>
            </a:extLst>
          </p:cNvPr>
          <p:cNvSpPr/>
          <p:nvPr/>
        </p:nvSpPr>
        <p:spPr>
          <a:xfrm>
            <a:off x="6096000" y="5074023"/>
            <a:ext cx="1201271" cy="421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999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2B-B2E8-4B92-B54D-7FCCA3B9C4F6}"/>
              </a:ext>
            </a:extLst>
          </p:cNvPr>
          <p:cNvSpPr>
            <a:spLocks noGrp="1"/>
          </p:cNvSpPr>
          <p:nvPr>
            <p:ph type="title"/>
          </p:nvPr>
        </p:nvSpPr>
        <p:spPr>
          <a:xfrm>
            <a:off x="913149" y="0"/>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Dashboarding</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408C56-C07E-41C8-8893-5D633524A991}"/>
              </a:ext>
            </a:extLst>
          </p:cNvPr>
          <p:cNvSpPr txBox="1"/>
          <p:nvPr/>
        </p:nvSpPr>
        <p:spPr>
          <a:xfrm>
            <a:off x="2508889" y="1303056"/>
            <a:ext cx="6814687"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last step in our Project is to create a informative Dashboard with processed/cleaned data.</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 interactive Dashboard will help in analysing the data.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Few steps for creating Dashboard: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Disable gridlines in ‘Dashboard’ worksheet.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Transfer pivot tables and charts to this worksheet.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Arrange them in order</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 slicer for filtering the data.</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 last, refresh all the data so that any changes done can be updated and Yes, our project is done.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71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39FF-F814-79DF-2C92-8151DE22827E}"/>
              </a:ext>
            </a:extLst>
          </p:cNvPr>
          <p:cNvSpPr>
            <a:spLocks noGrp="1"/>
          </p:cNvSpPr>
          <p:nvPr>
            <p:ph type="ctrTitle"/>
          </p:nvPr>
        </p:nvSpPr>
        <p:spPr>
          <a:xfrm>
            <a:off x="1751012" y="860612"/>
            <a:ext cx="8689976" cy="690282"/>
          </a:xfrm>
        </p:spPr>
        <p:txBody>
          <a:bodyPr>
            <a:normAutofit/>
          </a:bodyPr>
          <a:lstStyle/>
          <a:p>
            <a:r>
              <a:rPr lang="en-US" sz="2800" dirty="0">
                <a:latin typeface="Times New Roman" panose="02020603050405020304" pitchFamily="18" charset="0"/>
                <a:cs typeface="Times New Roman" panose="02020603050405020304" pitchFamily="18" charset="0"/>
              </a:rPr>
              <a:t>Interactive Dashboard</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630DB8-9100-F3BB-A769-B387B3CA3338}"/>
              </a:ext>
            </a:extLst>
          </p:cNvPr>
          <p:cNvPicPr>
            <a:picLocks noChangeAspect="1"/>
          </p:cNvPicPr>
          <p:nvPr/>
        </p:nvPicPr>
        <p:blipFill>
          <a:blip r:embed="rId2"/>
          <a:stretch>
            <a:fillRect/>
          </a:stretch>
        </p:blipFill>
        <p:spPr>
          <a:xfrm>
            <a:off x="2344271" y="1694230"/>
            <a:ext cx="7503458" cy="4874246"/>
          </a:xfrm>
          <a:prstGeom prst="rect">
            <a:avLst/>
          </a:prstGeom>
        </p:spPr>
      </p:pic>
    </p:spTree>
    <p:extLst>
      <p:ext uri="{BB962C8B-B14F-4D97-AF65-F5344CB8AC3E}">
        <p14:creationId xmlns:p14="http://schemas.microsoft.com/office/powerpoint/2010/main" val="121801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67A7-3BB6-F22F-1252-8CEBEDCFA399}"/>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0684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AA95-4D82-427C-ACBE-29CC618371DA}"/>
              </a:ext>
            </a:extLst>
          </p:cNvPr>
          <p:cNvSpPr>
            <a:spLocks noGrp="1"/>
          </p:cNvSpPr>
          <p:nvPr>
            <p:ph type="title"/>
          </p:nvPr>
        </p:nvSpPr>
        <p:spPr>
          <a:xfrm>
            <a:off x="913149" y="0"/>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TABLE OF CONTENt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F8D499-7192-41DB-B9B2-6FE80CCC7DED}"/>
              </a:ext>
            </a:extLst>
          </p:cNvPr>
          <p:cNvSpPr>
            <a:spLocks noGrp="1"/>
          </p:cNvSpPr>
          <p:nvPr>
            <p:ph sz="quarter" idx="13"/>
          </p:nvPr>
        </p:nvSpPr>
        <p:spPr>
          <a:xfrm>
            <a:off x="1253553" y="1596177"/>
            <a:ext cx="5352273" cy="3424107"/>
          </a:xfrm>
        </p:spPr>
        <p:txBody>
          <a:bodyPr>
            <a:normAutofit/>
          </a:bodyPr>
          <a:lstStyle/>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Certificate</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About </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Data Collection</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Setup </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Data Cleaning</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Pivot tables</a:t>
            </a:r>
          </a:p>
          <a:p>
            <a:pPr marL="457200" indent="-457200">
              <a:buFont typeface="+mj-lt"/>
              <a:buAutoNum type="arabicPeriod"/>
            </a:pPr>
            <a:r>
              <a:rPr lang="en-US" cap="none" dirty="0">
                <a:latin typeface="Times New Roman" panose="02020603050405020304" pitchFamily="18" charset="0"/>
                <a:cs typeface="Times New Roman" panose="02020603050405020304" pitchFamily="18" charset="0"/>
              </a:rPr>
              <a:t>Dashboard</a:t>
            </a:r>
          </a:p>
          <a:p>
            <a:pPr marL="457200" indent="-457200">
              <a:buFont typeface="+mj-lt"/>
              <a:buAutoNum type="arabicPeriod"/>
            </a:pP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43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10F54-B008-4E7D-8448-21929662125E}"/>
              </a:ext>
            </a:extLst>
          </p:cNvPr>
          <p:cNvSpPr txBox="1"/>
          <p:nvPr/>
        </p:nvSpPr>
        <p:spPr>
          <a:xfrm>
            <a:off x="4771723" y="327257"/>
            <a:ext cx="2648553" cy="523220"/>
          </a:xfrm>
          <a:prstGeom prst="rect">
            <a:avLst/>
          </a:prstGeom>
          <a:noFill/>
        </p:spPr>
        <p:txBody>
          <a:bodyPr wrap="square" rtlCol="0">
            <a:spAutoFit/>
          </a:bodyPr>
          <a:lstStyle/>
          <a:p>
            <a:pPr algn="r"/>
            <a:r>
              <a:rPr lang="en-US" sz="2800" b="1" dirty="0">
                <a:latin typeface="Times New Roman" panose="02020603050405020304" pitchFamily="18" charset="0"/>
                <a:cs typeface="Times New Roman" panose="02020603050405020304" pitchFamily="18" charset="0"/>
              </a:rPr>
              <a:t>CERTIFICATE</a:t>
            </a:r>
            <a:endParaRPr lang="en-IN" sz="2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AAD71E5-43AB-CAD9-E1CE-9C5F4181C7B5}"/>
              </a:ext>
            </a:extLst>
          </p:cNvPr>
          <p:cNvPicPr>
            <a:picLocks noChangeAspect="1"/>
          </p:cNvPicPr>
          <p:nvPr/>
        </p:nvPicPr>
        <p:blipFill>
          <a:blip r:embed="rId2"/>
          <a:stretch>
            <a:fillRect/>
          </a:stretch>
        </p:blipFill>
        <p:spPr>
          <a:xfrm>
            <a:off x="2697185" y="920278"/>
            <a:ext cx="6797629" cy="5017443"/>
          </a:xfrm>
          <a:prstGeom prst="rect">
            <a:avLst/>
          </a:prstGeom>
        </p:spPr>
      </p:pic>
    </p:spTree>
    <p:extLst>
      <p:ext uri="{BB962C8B-B14F-4D97-AF65-F5344CB8AC3E}">
        <p14:creationId xmlns:p14="http://schemas.microsoft.com/office/powerpoint/2010/main" val="221774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E7C0-56F1-4359-8EAE-A083DF8B11C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About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1AFD41-3B86-36A7-9E47-B450E1B27CB9}"/>
              </a:ext>
            </a:extLst>
          </p:cNvPr>
          <p:cNvSpPr>
            <a:spLocks noGrp="1"/>
          </p:cNvSpPr>
          <p:nvPr>
            <p:ph sz="quarter" idx="13"/>
          </p:nvPr>
        </p:nvSpPr>
        <p:spPr>
          <a:xfrm>
            <a:off x="2207559" y="2039469"/>
            <a:ext cx="7776881" cy="3334871"/>
          </a:xfrm>
        </p:spPr>
        <p:txBody>
          <a:bodyPr>
            <a:normAutofit/>
          </a:bodyPr>
          <a:lstStyle/>
          <a:p>
            <a:pPr marL="0" indent="0">
              <a:buNone/>
            </a:pPr>
            <a:r>
              <a:rPr lang="en-US" sz="1800" b="0" i="0" u="none" strike="noStrike" cap="none" baseline="0" dirty="0">
                <a:solidFill>
                  <a:srgbClr val="000000"/>
                </a:solidFill>
                <a:latin typeface="Times New Roman" panose="02020603050405020304" pitchFamily="18" charset="0"/>
              </a:rPr>
              <a:t>The goal of this project would be to deliver valuable insights that can be used to improve the company's sales performance, such as identifying new revenue opportunities, increasing conversion rates, and reducing costs. This project would also help to understand the customer preferences, demographics and purchase patterns which will help to optimize the marketing efforts. </a:t>
            </a:r>
            <a:endParaRPr lang="en-IN" sz="1800" cap="none" dirty="0"/>
          </a:p>
        </p:txBody>
      </p:sp>
    </p:spTree>
    <p:extLst>
      <p:ext uri="{BB962C8B-B14F-4D97-AF65-F5344CB8AC3E}">
        <p14:creationId xmlns:p14="http://schemas.microsoft.com/office/powerpoint/2010/main" val="139093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BA9D-2C86-4F95-8F11-04CE7FB8A9EA}"/>
              </a:ext>
            </a:extLst>
          </p:cNvPr>
          <p:cNvSpPr>
            <a:spLocks noGrp="1"/>
          </p:cNvSpPr>
          <p:nvPr>
            <p:ph type="title"/>
          </p:nvPr>
        </p:nvSpPr>
        <p:spPr>
          <a:xfrm>
            <a:off x="913149" y="0"/>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Data collect</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8E9C2F-7B68-4446-868D-01093302A072}"/>
              </a:ext>
            </a:extLst>
          </p:cNvPr>
          <p:cNvSpPr txBox="1"/>
          <p:nvPr/>
        </p:nvSpPr>
        <p:spPr>
          <a:xfrm>
            <a:off x="1074513" y="1182231"/>
            <a:ext cx="9243863"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data present around us is not necessarily timely updated. So, for that reason we sometimes extract data from websites and that is known as Web Scraping.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my project the sales data is being extracted from a site.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Here’s a quick look:</a:t>
            </a:r>
          </a:p>
          <a:p>
            <a:pPr algn="just"/>
            <a:r>
              <a:rPr lang="en-US" sz="2000" dirty="0">
                <a:latin typeface="Times New Roman" panose="02020603050405020304" pitchFamily="18" charset="0"/>
                <a:cs typeface="Times New Roman" panose="02020603050405020304" pitchFamily="18" charset="0"/>
              </a:rPr>
              <a:t>More than 10,000 data regarding sales of Bike is present in this excel file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308EF2-83C1-00FD-7EAE-FB8754DF814F}"/>
              </a:ext>
            </a:extLst>
          </p:cNvPr>
          <p:cNvPicPr>
            <a:picLocks noChangeAspect="1"/>
          </p:cNvPicPr>
          <p:nvPr/>
        </p:nvPicPr>
        <p:blipFill rotWithShape="1">
          <a:blip r:embed="rId2"/>
          <a:srcRect b="37723"/>
          <a:stretch/>
        </p:blipFill>
        <p:spPr>
          <a:xfrm>
            <a:off x="2151530" y="3429000"/>
            <a:ext cx="7377953" cy="3368714"/>
          </a:xfrm>
          <a:prstGeom prst="rect">
            <a:avLst/>
          </a:prstGeom>
        </p:spPr>
      </p:pic>
    </p:spTree>
    <p:extLst>
      <p:ext uri="{BB962C8B-B14F-4D97-AF65-F5344CB8AC3E}">
        <p14:creationId xmlns:p14="http://schemas.microsoft.com/office/powerpoint/2010/main" val="316339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327C-51F9-4B9A-B19F-F6EFF5540EA1}"/>
              </a:ext>
            </a:extLst>
          </p:cNvPr>
          <p:cNvSpPr>
            <a:spLocks noGrp="1"/>
          </p:cNvSpPr>
          <p:nvPr>
            <p:ph type="title"/>
          </p:nvPr>
        </p:nvSpPr>
        <p:spPr>
          <a:xfrm>
            <a:off x="913149" y="-26894"/>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setup</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69D992-D30B-456D-BF18-6BD12A40A25B}"/>
              </a:ext>
            </a:extLst>
          </p:cNvPr>
          <p:cNvSpPr txBox="1"/>
          <p:nvPr/>
        </p:nvSpPr>
        <p:spPr>
          <a:xfrm>
            <a:off x="1684421" y="1453415"/>
            <a:ext cx="7257448"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will be using Excel for Cleaning and for organizing.</a:t>
            </a:r>
          </a:p>
          <a:p>
            <a:r>
              <a:rPr lang="en-US" sz="2000" dirty="0">
                <a:latin typeface="Times New Roman" panose="02020603050405020304" pitchFamily="18" charset="0"/>
                <a:cs typeface="Times New Roman" panose="02020603050405020304" pitchFamily="18" charset="0"/>
              </a:rPr>
              <a:t>As data is selected, we have to point out things which to be processed so that a meaningful insight can be drawn.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Eliminate duplicate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Replace confusing data with sorted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Change number format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Group together wide range of age in column ‘Age’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Create Pivot tables from the insightful data</a:t>
            </a:r>
          </a:p>
          <a:p>
            <a:pPr marL="914400"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income(gender based) per Purchase</a:t>
            </a:r>
          </a:p>
          <a:p>
            <a:pPr marL="914400"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Commute based Purchase</a:t>
            </a:r>
          </a:p>
          <a:p>
            <a:pPr marL="914400"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 based Purchase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Make a informative Dashboard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Use slicer to filter data in Pivot table to understand the selected data.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3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E823-F1B5-430A-B192-F22C2736407B}"/>
              </a:ext>
            </a:extLst>
          </p:cNvPr>
          <p:cNvSpPr>
            <a:spLocks noGrp="1"/>
          </p:cNvSpPr>
          <p:nvPr>
            <p:ph type="title"/>
          </p:nvPr>
        </p:nvSpPr>
        <p:spPr>
          <a:xfrm>
            <a:off x="913149" y="0"/>
            <a:ext cx="10364451" cy="1596177"/>
          </a:xfrm>
        </p:spPr>
        <p:txBody>
          <a:bodyPr>
            <a:normAutofit/>
          </a:bodyPr>
          <a:lstStyle/>
          <a:p>
            <a:r>
              <a:rPr lang="en-US" sz="2800" b="1" dirty="0">
                <a:latin typeface="Times New Roman" panose="02020603050405020304" pitchFamily="18" charset="0"/>
                <a:cs typeface="Times New Roman" panose="02020603050405020304" pitchFamily="18" charset="0"/>
              </a:rPr>
              <a:t>data cleaning</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382E8E-8D67-44F4-A645-79F3245A937C}"/>
              </a:ext>
            </a:extLst>
          </p:cNvPr>
          <p:cNvSpPr txBox="1"/>
          <p:nvPr/>
        </p:nvSpPr>
        <p:spPr>
          <a:xfrm>
            <a:off x="1626669" y="1596177"/>
            <a:ext cx="5544152"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Target data is converting what useful and important insight/info we want from raw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create a ‘working sheet’ for our target data.</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91C9B9-3C85-00B8-935A-074D422C2670}"/>
              </a:ext>
            </a:extLst>
          </p:cNvPr>
          <p:cNvPicPr>
            <a:picLocks noChangeAspect="1"/>
          </p:cNvPicPr>
          <p:nvPr/>
        </p:nvPicPr>
        <p:blipFill>
          <a:blip r:embed="rId2"/>
          <a:stretch>
            <a:fillRect/>
          </a:stretch>
        </p:blipFill>
        <p:spPr>
          <a:xfrm>
            <a:off x="103437" y="3227393"/>
            <a:ext cx="2752024" cy="2348354"/>
          </a:xfrm>
          <a:prstGeom prst="rect">
            <a:avLst/>
          </a:prstGeom>
        </p:spPr>
      </p:pic>
      <p:pic>
        <p:nvPicPr>
          <p:cNvPr id="8" name="Picture 7">
            <a:extLst>
              <a:ext uri="{FF2B5EF4-FFF2-40B4-BE49-F238E27FC236}">
                <a16:creationId xmlns:a16="http://schemas.microsoft.com/office/drawing/2014/main" id="{BBD62D14-CA20-5BE8-B69A-6546DBA1E698}"/>
              </a:ext>
            </a:extLst>
          </p:cNvPr>
          <p:cNvPicPr>
            <a:picLocks noChangeAspect="1"/>
          </p:cNvPicPr>
          <p:nvPr/>
        </p:nvPicPr>
        <p:blipFill>
          <a:blip r:embed="rId3"/>
          <a:stretch>
            <a:fillRect/>
          </a:stretch>
        </p:blipFill>
        <p:spPr>
          <a:xfrm>
            <a:off x="3331907" y="3227393"/>
            <a:ext cx="2763467" cy="2348354"/>
          </a:xfrm>
          <a:prstGeom prst="rect">
            <a:avLst/>
          </a:prstGeom>
        </p:spPr>
      </p:pic>
      <p:sp>
        <p:nvSpPr>
          <p:cNvPr id="9" name="Arrow: Right 8">
            <a:extLst>
              <a:ext uri="{FF2B5EF4-FFF2-40B4-BE49-F238E27FC236}">
                <a16:creationId xmlns:a16="http://schemas.microsoft.com/office/drawing/2014/main" id="{F483E5A7-99D6-4D4C-2FAA-A344F95F1860}"/>
              </a:ext>
            </a:extLst>
          </p:cNvPr>
          <p:cNvSpPr/>
          <p:nvPr/>
        </p:nvSpPr>
        <p:spPr>
          <a:xfrm>
            <a:off x="3016127" y="4123664"/>
            <a:ext cx="242047"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FCEC11E4-7A8C-8B3D-0924-A57BF576F1A5}"/>
              </a:ext>
            </a:extLst>
          </p:cNvPr>
          <p:cNvPicPr>
            <a:picLocks noChangeAspect="1"/>
          </p:cNvPicPr>
          <p:nvPr/>
        </p:nvPicPr>
        <p:blipFill>
          <a:blip r:embed="rId4"/>
          <a:stretch>
            <a:fillRect/>
          </a:stretch>
        </p:blipFill>
        <p:spPr>
          <a:xfrm>
            <a:off x="6461881" y="3227393"/>
            <a:ext cx="2065925" cy="2348354"/>
          </a:xfrm>
          <a:prstGeom prst="rect">
            <a:avLst/>
          </a:prstGeom>
        </p:spPr>
      </p:pic>
      <p:pic>
        <p:nvPicPr>
          <p:cNvPr id="13" name="Picture 12">
            <a:extLst>
              <a:ext uri="{FF2B5EF4-FFF2-40B4-BE49-F238E27FC236}">
                <a16:creationId xmlns:a16="http://schemas.microsoft.com/office/drawing/2014/main" id="{CD694784-5562-32E4-9565-44C40F8871D7}"/>
              </a:ext>
            </a:extLst>
          </p:cNvPr>
          <p:cNvPicPr>
            <a:picLocks noChangeAspect="1"/>
          </p:cNvPicPr>
          <p:nvPr/>
        </p:nvPicPr>
        <p:blipFill>
          <a:blip r:embed="rId5"/>
          <a:stretch>
            <a:fillRect/>
          </a:stretch>
        </p:blipFill>
        <p:spPr>
          <a:xfrm>
            <a:off x="8894313" y="3227393"/>
            <a:ext cx="3123106" cy="2339202"/>
          </a:xfrm>
          <a:prstGeom prst="rect">
            <a:avLst/>
          </a:prstGeom>
        </p:spPr>
      </p:pic>
      <p:pic>
        <p:nvPicPr>
          <p:cNvPr id="14" name="Picture 13">
            <a:extLst>
              <a:ext uri="{FF2B5EF4-FFF2-40B4-BE49-F238E27FC236}">
                <a16:creationId xmlns:a16="http://schemas.microsoft.com/office/drawing/2014/main" id="{6A955448-ED91-52F0-0137-89C4C17128BF}"/>
              </a:ext>
            </a:extLst>
          </p:cNvPr>
          <p:cNvPicPr>
            <a:picLocks noChangeAspect="1"/>
          </p:cNvPicPr>
          <p:nvPr/>
        </p:nvPicPr>
        <p:blipFill>
          <a:blip r:embed="rId6"/>
          <a:stretch>
            <a:fillRect/>
          </a:stretch>
        </p:blipFill>
        <p:spPr>
          <a:xfrm>
            <a:off x="8579984" y="4123664"/>
            <a:ext cx="262151" cy="335309"/>
          </a:xfrm>
          <a:prstGeom prst="rect">
            <a:avLst/>
          </a:prstGeom>
        </p:spPr>
      </p:pic>
    </p:spTree>
    <p:extLst>
      <p:ext uri="{BB962C8B-B14F-4D97-AF65-F5344CB8AC3E}">
        <p14:creationId xmlns:p14="http://schemas.microsoft.com/office/powerpoint/2010/main" val="345544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43D8DD-FB64-1380-F45E-24581F5EC1CC}"/>
              </a:ext>
            </a:extLst>
          </p:cNvPr>
          <p:cNvSpPr>
            <a:spLocks noGrp="1"/>
          </p:cNvSpPr>
          <p:nvPr>
            <p:ph sz="quarter" idx="13"/>
          </p:nvPr>
        </p:nvSpPr>
        <p:spPr>
          <a:xfrm>
            <a:off x="662762" y="1129553"/>
            <a:ext cx="8373663" cy="4374777"/>
          </a:xfrm>
        </p:spPr>
        <p:txBody>
          <a:bodyPr>
            <a:normAutofit lnSpcReduction="10000"/>
          </a:bodyPr>
          <a:lstStyle/>
          <a:p>
            <a:pPr algn="just"/>
            <a:r>
              <a:rPr lang="en-US" cap="none" dirty="0"/>
              <a:t>First we removed duplicates from out data. – using remove duplicate in excel</a:t>
            </a:r>
          </a:p>
          <a:p>
            <a:pPr algn="just"/>
            <a:r>
              <a:rPr lang="en-US" cap="none" dirty="0"/>
              <a:t>For good insight, change in marital status column and gender column- using find and replace in excel</a:t>
            </a:r>
          </a:p>
          <a:p>
            <a:pPr algn="just"/>
            <a:r>
              <a:rPr lang="en-US" cap="none" dirty="0"/>
              <a:t>Change in currency – using number format and decrease decimal</a:t>
            </a:r>
          </a:p>
          <a:p>
            <a:pPr algn="just"/>
            <a:endParaRPr lang="en-US" cap="none" dirty="0"/>
          </a:p>
          <a:p>
            <a:pPr algn="just"/>
            <a:endParaRPr lang="en-US" cap="none" dirty="0"/>
          </a:p>
          <a:p>
            <a:pPr algn="just"/>
            <a:endParaRPr lang="en-US" cap="none" dirty="0"/>
          </a:p>
          <a:p>
            <a:pPr algn="just"/>
            <a:r>
              <a:rPr lang="en-US" cap="none" dirty="0"/>
              <a:t>Adding a new column ‘Age Brackets’ for grouping the different age-using IF function=IF(L2&gt;54,"Old",IF(L2&gt;=31,"Middleage",IF(L2&lt;31,"Adolescent","Invalid")))</a:t>
            </a:r>
            <a:endParaRPr lang="en-IN" cap="none" dirty="0"/>
          </a:p>
        </p:txBody>
      </p:sp>
      <p:pic>
        <p:nvPicPr>
          <p:cNvPr id="9" name="Picture 8">
            <a:extLst>
              <a:ext uri="{FF2B5EF4-FFF2-40B4-BE49-F238E27FC236}">
                <a16:creationId xmlns:a16="http://schemas.microsoft.com/office/drawing/2014/main" id="{D62B71D3-A91B-F7BD-F635-6FA02803E571}"/>
              </a:ext>
            </a:extLst>
          </p:cNvPr>
          <p:cNvPicPr>
            <a:picLocks noChangeAspect="1"/>
          </p:cNvPicPr>
          <p:nvPr/>
        </p:nvPicPr>
        <p:blipFill>
          <a:blip r:embed="rId2"/>
          <a:stretch>
            <a:fillRect/>
          </a:stretch>
        </p:blipFill>
        <p:spPr>
          <a:xfrm>
            <a:off x="9036425" y="1075740"/>
            <a:ext cx="2761727" cy="2353260"/>
          </a:xfrm>
          <a:prstGeom prst="rect">
            <a:avLst/>
          </a:prstGeom>
        </p:spPr>
      </p:pic>
      <p:pic>
        <p:nvPicPr>
          <p:cNvPr id="10" name="Picture 9">
            <a:extLst>
              <a:ext uri="{FF2B5EF4-FFF2-40B4-BE49-F238E27FC236}">
                <a16:creationId xmlns:a16="http://schemas.microsoft.com/office/drawing/2014/main" id="{A3DC112C-06CC-6D1B-4825-D082DACBDDC0}"/>
              </a:ext>
            </a:extLst>
          </p:cNvPr>
          <p:cNvPicPr>
            <a:picLocks noChangeAspect="1"/>
          </p:cNvPicPr>
          <p:nvPr/>
        </p:nvPicPr>
        <p:blipFill>
          <a:blip r:embed="rId3"/>
          <a:stretch>
            <a:fillRect/>
          </a:stretch>
        </p:blipFill>
        <p:spPr>
          <a:xfrm>
            <a:off x="9036425" y="3944470"/>
            <a:ext cx="2761982" cy="2071486"/>
          </a:xfrm>
          <a:prstGeom prst="rect">
            <a:avLst/>
          </a:prstGeom>
        </p:spPr>
      </p:pic>
    </p:spTree>
    <p:extLst>
      <p:ext uri="{BB962C8B-B14F-4D97-AF65-F5344CB8AC3E}">
        <p14:creationId xmlns:p14="http://schemas.microsoft.com/office/powerpoint/2010/main" val="239836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2F84C-6968-42E8-987C-23BCE37B9080}"/>
              </a:ext>
            </a:extLst>
          </p:cNvPr>
          <p:cNvSpPr txBox="1"/>
          <p:nvPr/>
        </p:nvSpPr>
        <p:spPr>
          <a:xfrm>
            <a:off x="3030354" y="633568"/>
            <a:ext cx="613129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Our clean data look like this from which we can include Pivot tables and create meaningful Dashboard:</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A98639-6A1F-6599-5330-0793F4EC3E37}"/>
              </a:ext>
            </a:extLst>
          </p:cNvPr>
          <p:cNvPicPr>
            <a:picLocks noChangeAspect="1"/>
          </p:cNvPicPr>
          <p:nvPr/>
        </p:nvPicPr>
        <p:blipFill>
          <a:blip r:embed="rId2"/>
          <a:stretch>
            <a:fillRect/>
          </a:stretch>
        </p:blipFill>
        <p:spPr>
          <a:xfrm>
            <a:off x="770965" y="1703288"/>
            <a:ext cx="10650070" cy="4634759"/>
          </a:xfrm>
          <a:prstGeom prst="rect">
            <a:avLst/>
          </a:prstGeom>
        </p:spPr>
      </p:pic>
    </p:spTree>
    <p:extLst>
      <p:ext uri="{BB962C8B-B14F-4D97-AF65-F5344CB8AC3E}">
        <p14:creationId xmlns:p14="http://schemas.microsoft.com/office/powerpoint/2010/main" val="374318479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692</TotalTime>
  <Words>583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Tw Cen MT</vt:lpstr>
      <vt:lpstr>Wingdings</vt:lpstr>
      <vt:lpstr>Droplet</vt:lpstr>
      <vt:lpstr>Summer Training project   Business data analysis     </vt:lpstr>
      <vt:lpstr>TABLE OF CONTENt</vt:lpstr>
      <vt:lpstr>PowerPoint Presentation</vt:lpstr>
      <vt:lpstr>About</vt:lpstr>
      <vt:lpstr>Data collect</vt:lpstr>
      <vt:lpstr>setup</vt:lpstr>
      <vt:lpstr>data cleaning</vt:lpstr>
      <vt:lpstr>PowerPoint Presentation</vt:lpstr>
      <vt:lpstr>PowerPoint Presentation</vt:lpstr>
      <vt:lpstr>Pivot tables</vt:lpstr>
      <vt:lpstr>PowerPoint Presentation</vt:lpstr>
      <vt:lpstr>Dashboarding</vt:lpstr>
      <vt:lpstr>Interactive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Sharma</dc:creator>
  <cp:lastModifiedBy>Aditya Sharma</cp:lastModifiedBy>
  <cp:revision>9</cp:revision>
  <dcterms:created xsi:type="dcterms:W3CDTF">2021-12-09T05:06:43Z</dcterms:created>
  <dcterms:modified xsi:type="dcterms:W3CDTF">2023-01-17T03:58:41Z</dcterms:modified>
</cp:coreProperties>
</file>