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5.xml" ContentType="application/vnd.openxmlformats-officedocument.presentationml.tags+xml"/>
  <Override PartName="/ppt/notesSlides/notesSlide3.xml" ContentType="application/vnd.openxmlformats-officedocument.presentationml.notesSlide+xml"/>
  <Override PartName="/ppt/tags/tag12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8"/>
  </p:notesMasterIdLst>
  <p:handoutMasterIdLst>
    <p:handoutMasterId r:id="rId29"/>
  </p:handoutMasterIdLst>
  <p:sldIdLst>
    <p:sldId id="256" r:id="rId13"/>
    <p:sldId id="264" r:id="rId14"/>
    <p:sldId id="265" r:id="rId15"/>
    <p:sldId id="266" r:id="rId16"/>
    <p:sldId id="270" r:id="rId17"/>
    <p:sldId id="271" r:id="rId18"/>
    <p:sldId id="272" r:id="rId19"/>
    <p:sldId id="273" r:id="rId20"/>
    <p:sldId id="274" r:id="rId21"/>
    <p:sldId id="275" r:id="rId22"/>
    <p:sldId id="267" r:id="rId23"/>
    <p:sldId id="276" r:id="rId24"/>
    <p:sldId id="268" r:id="rId25"/>
    <p:sldId id="258" r:id="rId26"/>
    <p:sldId id="269" r:id="rId27"/>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7" autoAdjust="0"/>
    <p:restoredTop sz="93547" autoAdjust="0"/>
  </p:normalViewPr>
  <p:slideViewPr>
    <p:cSldViewPr showGuides="1">
      <p:cViewPr varScale="1">
        <p:scale>
          <a:sx n="61" d="100"/>
          <a:sy n="61" d="100"/>
        </p:scale>
        <p:origin x="894" y="4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microsoft.com/office/2015/10/relationships/revisionInfo" Target="revisionInfo.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15-Feb-22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15-Feb-22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3</a:t>
            </a:fld>
            <a:endParaRPr lang="en-US" dirty="0"/>
          </a:p>
        </p:txBody>
      </p:sp>
    </p:spTree>
    <p:extLst>
      <p:ext uri="{BB962C8B-B14F-4D97-AF65-F5344CB8AC3E}">
        <p14:creationId xmlns:p14="http://schemas.microsoft.com/office/powerpoint/2010/main" val="204887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14</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15</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a16="http://schemas.microsoft.com/office/drawing/2014/main" xmlns=""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a16="http://schemas.microsoft.com/office/drawing/2014/main" xmlns=""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a16="http://schemas.microsoft.com/office/drawing/2014/main" xmlns=""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a16="http://schemas.microsoft.com/office/drawing/2014/main" xmlns=""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a16="http://schemas.microsoft.com/office/drawing/2014/main" xmlns=""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a16="http://schemas.microsoft.com/office/drawing/2014/main" xmlns=""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a16="http://schemas.microsoft.com/office/drawing/2014/main" xmlns="" id="{0892D56C-96CD-4165-AB95-2CADE13D46A3}"/>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xmlns=""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a16="http://schemas.microsoft.com/office/drawing/2014/main" xmlns=""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a16="http://schemas.microsoft.com/office/drawing/2014/main" xmlns=""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a16="http://schemas.microsoft.com/office/drawing/2014/main" xmlns=""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a16="http://schemas.microsoft.com/office/drawing/2014/main" xmlns="" id="{2895593F-750B-4731-88A6-52CB635F367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a16="http://schemas.microsoft.com/office/drawing/2014/main" xmlns=""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xmlns=""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xmlns=""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xmlns=""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a16="http://schemas.microsoft.com/office/drawing/2014/main" xmlns="" id="{38C70AB9-AC3D-460C-8E6E-F9D342C003E9}"/>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a16="http://schemas.microsoft.com/office/drawing/2014/main" xmlns=""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a16="http://schemas.microsoft.com/office/drawing/2014/main" xmlns=""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xmlns=""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xmlns=""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xmlns=""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a16="http://schemas.microsoft.com/office/drawing/2014/main" xmlns="" id="{818F5097-2D84-4FA6-A064-0F1141B59D4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xmlns=""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a16="http://schemas.microsoft.com/office/drawing/2014/main" xmlns=""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a16="http://schemas.microsoft.com/office/drawing/2014/main" xmlns=""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a16="http://schemas.microsoft.com/office/drawing/2014/main" xmlns=""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a16="http://schemas.microsoft.com/office/drawing/2014/main" xmlns=""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a16="http://schemas.microsoft.com/office/drawing/2014/main" xmlns=""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a16="http://schemas.microsoft.com/office/drawing/2014/main" xmlns=""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a16="http://schemas.microsoft.com/office/drawing/2014/main" xmlns=""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a16="http://schemas.microsoft.com/office/drawing/2014/main" xmlns=""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a16="http://schemas.microsoft.com/office/drawing/2014/main" xmlns=""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a16="http://schemas.microsoft.com/office/drawing/2014/main" xmlns=""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a16="http://schemas.microsoft.com/office/drawing/2014/main" xmlns=""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a16="http://schemas.microsoft.com/office/drawing/2014/main" xmlns=""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xmlns=""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a16="http://schemas.microsoft.com/office/drawing/2014/main" xmlns=""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xmlns=""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a16="http://schemas.microsoft.com/office/drawing/2014/main" xmlns=""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a16="http://schemas.microsoft.com/office/drawing/2014/main" xmlns=""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a16="http://schemas.microsoft.com/office/drawing/2014/main" xmlns=""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a16="http://schemas.microsoft.com/office/drawing/2014/main" xmlns=""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a16="http://schemas.microsoft.com/office/drawing/2014/main" xmlns=""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a16="http://schemas.microsoft.com/office/drawing/2014/main" xmlns=""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xmlns=""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a16="http://schemas.microsoft.com/office/drawing/2014/main" xmlns=""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a16="http://schemas.microsoft.com/office/drawing/2014/main" xmlns=""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xmlns=""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a16="http://schemas.microsoft.com/office/drawing/2014/main" xmlns=""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xmlns=""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xmlns=""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xmlns=""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xmlns=""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a16="http://schemas.microsoft.com/office/drawing/2014/main" xmlns=""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xmlns=""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tags" Target="../tags/tag13.xml"/><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47" Type="http://schemas.openxmlformats.org/officeDocument/2006/relationships/tags" Target="../tags/tag34.xml"/><Relationship Id="rId63" Type="http://schemas.openxmlformats.org/officeDocument/2006/relationships/tags" Target="../tags/tag50.xml"/><Relationship Id="rId68" Type="http://schemas.openxmlformats.org/officeDocument/2006/relationships/tags" Target="../tags/tag55.xml"/><Relationship Id="rId84" Type="http://schemas.openxmlformats.org/officeDocument/2006/relationships/tags" Target="../tags/tag71.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80" Type="http://schemas.openxmlformats.org/officeDocument/2006/relationships/tags" Target="../tags/tag67.xml"/><Relationship Id="rId85" Type="http://schemas.openxmlformats.org/officeDocument/2006/relationships/tags" Target="../tags/tag72.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tags" Target="../tags/tag33.xml"/><Relationship Id="rId59" Type="http://schemas.openxmlformats.org/officeDocument/2006/relationships/tags" Target="../tags/tag46.xml"/><Relationship Id="rId67" Type="http://schemas.openxmlformats.org/officeDocument/2006/relationships/tags" Target="../tags/tag54.xml"/><Relationship Id="rId103" Type="http://schemas.openxmlformats.org/officeDocument/2006/relationships/tags" Target="../tags/tag90.xml"/><Relationship Id="rId108" Type="http://schemas.openxmlformats.org/officeDocument/2006/relationships/tags" Target="../tags/tag95.xml"/><Relationship Id="rId116" Type="http://schemas.openxmlformats.org/officeDocument/2006/relationships/tags" Target="../tags/tag103.xml"/><Relationship Id="rId124" Type="http://schemas.openxmlformats.org/officeDocument/2006/relationships/tags" Target="../tags/tag111.xml"/><Relationship Id="rId129" Type="http://schemas.openxmlformats.org/officeDocument/2006/relationships/tags" Target="../tags/tag116.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54" Type="http://schemas.openxmlformats.org/officeDocument/2006/relationships/tags" Target="../tags/tag41.xml"/><Relationship Id="rId62" Type="http://schemas.openxmlformats.org/officeDocument/2006/relationships/tags" Target="../tags/tag49.xml"/><Relationship Id="rId70" Type="http://schemas.openxmlformats.org/officeDocument/2006/relationships/tags" Target="../tags/tag57.xml"/><Relationship Id="rId75" Type="http://schemas.openxmlformats.org/officeDocument/2006/relationships/tags" Target="../tags/tag62.xml"/><Relationship Id="rId83" Type="http://schemas.openxmlformats.org/officeDocument/2006/relationships/tags" Target="../tags/tag70.xml"/><Relationship Id="rId88" Type="http://schemas.openxmlformats.org/officeDocument/2006/relationships/tags" Target="../tags/tag75.xml"/><Relationship Id="rId91" Type="http://schemas.openxmlformats.org/officeDocument/2006/relationships/tags" Target="../tags/tag78.xml"/><Relationship Id="rId96" Type="http://schemas.openxmlformats.org/officeDocument/2006/relationships/tags" Target="../tags/tag83.xml"/><Relationship Id="rId111" Type="http://schemas.openxmlformats.org/officeDocument/2006/relationships/tags" Target="../tags/tag98.xml"/><Relationship Id="rId132" Type="http://schemas.openxmlformats.org/officeDocument/2006/relationships/tags" Target="../tags/tag1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49" Type="http://schemas.openxmlformats.org/officeDocument/2006/relationships/tags" Target="../tags/tag36.xml"/><Relationship Id="rId57" Type="http://schemas.openxmlformats.org/officeDocument/2006/relationships/tags" Target="../tags/tag44.xml"/><Relationship Id="rId106" Type="http://schemas.openxmlformats.org/officeDocument/2006/relationships/tags" Target="../tags/tag93.xml"/><Relationship Id="rId114" Type="http://schemas.openxmlformats.org/officeDocument/2006/relationships/tags" Target="../tags/tag101.xml"/><Relationship Id="rId119" Type="http://schemas.openxmlformats.org/officeDocument/2006/relationships/tags" Target="../tags/tag106.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44" Type="http://schemas.openxmlformats.org/officeDocument/2006/relationships/tags" Target="../tags/tag31.xml"/><Relationship Id="rId52" Type="http://schemas.openxmlformats.org/officeDocument/2006/relationships/tags" Target="../tags/tag39.xml"/><Relationship Id="rId60" Type="http://schemas.openxmlformats.org/officeDocument/2006/relationships/tags" Target="../tags/tag47.xml"/><Relationship Id="rId65" Type="http://schemas.openxmlformats.org/officeDocument/2006/relationships/tags" Target="../tags/tag52.xml"/><Relationship Id="rId73" Type="http://schemas.openxmlformats.org/officeDocument/2006/relationships/tags" Target="../tags/tag60.xml"/><Relationship Id="rId78" Type="http://schemas.openxmlformats.org/officeDocument/2006/relationships/tags" Target="../tags/tag65.xml"/><Relationship Id="rId81" Type="http://schemas.openxmlformats.org/officeDocument/2006/relationships/tags" Target="../tags/tag68.xml"/><Relationship Id="rId86" Type="http://schemas.openxmlformats.org/officeDocument/2006/relationships/tags" Target="../tags/tag73.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130" Type="http://schemas.openxmlformats.org/officeDocument/2006/relationships/tags" Target="../tags/tag117.xml"/><Relationship Id="rId135" Type="http://schemas.openxmlformats.org/officeDocument/2006/relationships/tags" Target="../tags/tag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a16="http://schemas.microsoft.com/office/drawing/2014/main" xmlns=""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a16="http://schemas.microsoft.com/office/drawing/2014/main" xmlns=""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a16="http://schemas.microsoft.com/office/drawing/2014/main" xmlns=""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a16="http://schemas.microsoft.com/office/drawing/2014/main" xmlns=""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a16="http://schemas.microsoft.com/office/drawing/2014/main" xmlns=""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a16="http://schemas.microsoft.com/office/drawing/2014/main" xmlns=""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a16="http://schemas.microsoft.com/office/drawing/2014/main" xmlns=""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a16="http://schemas.microsoft.com/office/drawing/2014/main" xmlns=""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a16="http://schemas.microsoft.com/office/drawing/2014/main" xmlns=""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a16="http://schemas.microsoft.com/office/drawing/2014/main" xmlns=""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a16="http://schemas.microsoft.com/office/drawing/2014/main" xmlns=""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a16="http://schemas.microsoft.com/office/drawing/2014/main" xmlns=""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a16="http://schemas.microsoft.com/office/drawing/2014/main" xmlns=""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a16="http://schemas.microsoft.com/office/drawing/2014/main" xmlns=""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a16="http://schemas.microsoft.com/office/drawing/2014/main" xmlns=""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a16="http://schemas.microsoft.com/office/drawing/2014/main" xmlns=""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a16="http://schemas.microsoft.com/office/drawing/2014/main" xmlns=""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a16="http://schemas.microsoft.com/office/drawing/2014/main" xmlns=""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a16="http://schemas.microsoft.com/office/drawing/2014/main" xmlns=""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a16="http://schemas.microsoft.com/office/drawing/2014/main" xmlns=""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a16="http://schemas.microsoft.com/office/drawing/2014/main" xmlns=""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a16="http://schemas.microsoft.com/office/drawing/2014/main" xmlns=""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a16="http://schemas.microsoft.com/office/drawing/2014/main" xmlns=""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a16="http://schemas.microsoft.com/office/drawing/2014/main" xmlns=""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a16="http://schemas.microsoft.com/office/drawing/2014/main" xmlns=""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a16="http://schemas.microsoft.com/office/drawing/2014/main" xmlns=""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a16="http://schemas.microsoft.com/office/drawing/2014/main" xmlns=""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a16="http://schemas.microsoft.com/office/drawing/2014/main" xmlns=""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a16="http://schemas.microsoft.com/office/drawing/2014/main" xmlns=""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a16="http://schemas.microsoft.com/office/drawing/2014/main" xmlns=""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a16="http://schemas.microsoft.com/office/drawing/2014/main" xmlns=""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a16="http://schemas.microsoft.com/office/drawing/2014/main" xmlns=""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a16="http://schemas.microsoft.com/office/drawing/2014/main" xmlns=""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a16="http://schemas.microsoft.com/office/drawing/2014/main" xmlns=""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a16="http://schemas.microsoft.com/office/drawing/2014/main" xmlns=""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a16="http://schemas.microsoft.com/office/drawing/2014/main" xmlns=""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a16="http://schemas.microsoft.com/office/drawing/2014/main" xmlns=""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a16="http://schemas.microsoft.com/office/drawing/2014/main" xmlns=""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a16="http://schemas.microsoft.com/office/drawing/2014/main" xmlns=""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a16="http://schemas.microsoft.com/office/drawing/2014/main" xmlns=""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a16="http://schemas.microsoft.com/office/drawing/2014/main" xmlns=""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a16="http://schemas.microsoft.com/office/drawing/2014/main" xmlns=""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a16="http://schemas.microsoft.com/office/drawing/2014/main" xmlns=""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a16="http://schemas.microsoft.com/office/drawing/2014/main" xmlns=""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a16="http://schemas.microsoft.com/office/drawing/2014/main" xmlns=""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a16="http://schemas.microsoft.com/office/drawing/2014/main" xmlns=""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a16="http://schemas.microsoft.com/office/drawing/2014/main" xmlns=""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a16="http://schemas.microsoft.com/office/drawing/2014/main" xmlns=""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a16="http://schemas.microsoft.com/office/drawing/2014/main" xmlns=""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a16="http://schemas.microsoft.com/office/drawing/2014/main" xmlns=""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a16="http://schemas.microsoft.com/office/drawing/2014/main" xmlns=""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a16="http://schemas.microsoft.com/office/drawing/2014/main" xmlns=""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a16="http://schemas.microsoft.com/office/drawing/2014/main" xmlns=""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a16="http://schemas.microsoft.com/office/drawing/2014/main" xmlns=""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a16="http://schemas.microsoft.com/office/drawing/2014/main" xmlns=""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a16="http://schemas.microsoft.com/office/drawing/2014/main" xmlns=""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a16="http://schemas.microsoft.com/office/drawing/2014/main" xmlns=""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a16="http://schemas.microsoft.com/office/drawing/2014/main" xmlns=""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a16="http://schemas.microsoft.com/office/drawing/2014/main" xmlns=""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a16="http://schemas.microsoft.com/office/drawing/2014/main" xmlns=""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a16="http://schemas.microsoft.com/office/drawing/2014/main" xmlns=""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a16="http://schemas.microsoft.com/office/drawing/2014/main" xmlns=""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a16="http://schemas.microsoft.com/office/drawing/2014/main" xmlns=""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a16="http://schemas.microsoft.com/office/drawing/2014/main" xmlns=""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a16="http://schemas.microsoft.com/office/drawing/2014/main" xmlns=""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a16="http://schemas.microsoft.com/office/drawing/2014/main" xmlns=""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a16="http://schemas.microsoft.com/office/drawing/2014/main" xmlns=""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a16="http://schemas.microsoft.com/office/drawing/2014/main" xmlns=""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a16="http://schemas.microsoft.com/office/drawing/2014/main" xmlns=""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a16="http://schemas.microsoft.com/office/drawing/2014/main" xmlns=""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a16="http://schemas.microsoft.com/office/drawing/2014/main" xmlns=""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a16="http://schemas.microsoft.com/office/drawing/2014/main" xmlns=""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a16="http://schemas.microsoft.com/office/drawing/2014/main" xmlns=""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a16="http://schemas.microsoft.com/office/drawing/2014/main" xmlns=""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a16="http://schemas.microsoft.com/office/drawing/2014/main" xmlns=""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a16="http://schemas.microsoft.com/office/drawing/2014/main" xmlns=""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a16="http://schemas.microsoft.com/office/drawing/2014/main" xmlns=""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a16="http://schemas.microsoft.com/office/drawing/2014/main" xmlns=""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a16="http://schemas.microsoft.com/office/drawing/2014/main" xmlns=""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a16="http://schemas.microsoft.com/office/drawing/2014/main" xmlns=""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a16="http://schemas.microsoft.com/office/drawing/2014/main" xmlns=""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a16="http://schemas.microsoft.com/office/drawing/2014/main" xmlns=""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a16="http://schemas.microsoft.com/office/drawing/2014/main" xmlns=""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a16="http://schemas.microsoft.com/office/drawing/2014/main" xmlns=""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a16="http://schemas.microsoft.com/office/drawing/2014/main" xmlns=""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a16="http://schemas.microsoft.com/office/drawing/2014/main" xmlns=""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a16="http://schemas.microsoft.com/office/drawing/2014/main" xmlns=""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a16="http://schemas.microsoft.com/office/drawing/2014/main" xmlns=""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a16="http://schemas.microsoft.com/office/drawing/2014/main" xmlns=""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a16="http://schemas.microsoft.com/office/drawing/2014/main" xmlns=""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a16="http://schemas.microsoft.com/office/drawing/2014/main" xmlns=""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a16="http://schemas.microsoft.com/office/drawing/2014/main" xmlns=""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a16="http://schemas.microsoft.com/office/drawing/2014/main" xmlns=""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a16="http://schemas.microsoft.com/office/drawing/2014/main" xmlns=""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a16="http://schemas.microsoft.com/office/drawing/2014/main" xmlns=""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a16="http://schemas.microsoft.com/office/drawing/2014/main" xmlns=""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a16="http://schemas.microsoft.com/office/drawing/2014/main" xmlns=""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a16="http://schemas.microsoft.com/office/drawing/2014/main" xmlns=""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a16="http://schemas.microsoft.com/office/drawing/2014/main" xmlns=""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a16="http://schemas.microsoft.com/office/drawing/2014/main" xmlns=""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a16="http://schemas.microsoft.com/office/drawing/2014/main" xmlns=""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a16="http://schemas.microsoft.com/office/drawing/2014/main" xmlns=""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a16="http://schemas.microsoft.com/office/drawing/2014/main" xmlns=""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a16="http://schemas.microsoft.com/office/drawing/2014/main" xmlns=""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a16="http://schemas.microsoft.com/office/drawing/2014/main" xmlns=""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a16="http://schemas.microsoft.com/office/drawing/2014/main" xmlns=""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a16="http://schemas.microsoft.com/office/drawing/2014/main" xmlns=""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a16="http://schemas.microsoft.com/office/drawing/2014/main" xmlns=""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a16="http://schemas.microsoft.com/office/drawing/2014/main" xmlns=""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a16="http://schemas.microsoft.com/office/drawing/2014/main" xmlns=""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a16="http://schemas.microsoft.com/office/drawing/2014/main" xmlns=""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a16="http://schemas.microsoft.com/office/drawing/2014/main" xmlns=""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a16="http://schemas.microsoft.com/office/drawing/2014/main" xmlns=""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a16="http://schemas.microsoft.com/office/drawing/2014/main" xmlns=""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a16="http://schemas.microsoft.com/office/drawing/2014/main" xmlns=""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a16="http://schemas.microsoft.com/office/drawing/2014/main" xmlns=""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a16="http://schemas.microsoft.com/office/drawing/2014/main" xmlns=""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a16="http://schemas.microsoft.com/office/drawing/2014/main" xmlns=""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a16="http://schemas.microsoft.com/office/drawing/2014/main" xmlns=""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a16="http://schemas.microsoft.com/office/drawing/2014/main" xmlns=""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a16="http://schemas.microsoft.com/office/drawing/2014/main" xmlns=""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a16="http://schemas.microsoft.com/office/drawing/2014/main" xmlns=""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a16="http://schemas.microsoft.com/office/drawing/2014/main" xmlns=""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a16="http://schemas.microsoft.com/office/drawing/2014/main" xmlns=""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a16="http://schemas.microsoft.com/office/drawing/2014/main" xmlns=""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a16="http://schemas.microsoft.com/office/drawing/2014/main" xmlns=""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a16="http://schemas.microsoft.com/office/drawing/2014/main" xmlns=""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a16="http://schemas.microsoft.com/office/drawing/2014/main" xmlns=""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a16="http://schemas.microsoft.com/office/drawing/2014/main" xmlns=""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a16="http://schemas.microsoft.com/office/drawing/2014/main" xmlns=""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a16="http://schemas.microsoft.com/office/drawing/2014/main" xmlns=""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a16="http://schemas.microsoft.com/office/drawing/2014/main" xmlns=""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a16="http://schemas.microsoft.com/office/drawing/2014/main" xmlns=""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a16="http://schemas.microsoft.com/office/drawing/2014/main" xmlns=""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a16="http://schemas.microsoft.com/office/drawing/2014/main" xmlns=""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a16="http://schemas.microsoft.com/office/drawing/2014/main" xmlns=""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a16="http://schemas.microsoft.com/office/drawing/2014/main" xmlns=""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a16="http://schemas.microsoft.com/office/drawing/2014/main" xmlns=""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a16="http://schemas.microsoft.com/office/drawing/2014/main" xmlns=""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a16="http://schemas.microsoft.com/office/drawing/2014/main" xmlns=""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a16="http://schemas.microsoft.com/office/drawing/2014/main" xmlns="" id="{25DD594A-F878-4D26-9CF2-405279373BC3}"/>
              </a:ext>
            </a:extLst>
          </p:cNvPr>
          <p:cNvPicPr>
            <a:picLocks noChangeAspect="1"/>
          </p:cNvPicPr>
          <p:nvPr userDrawn="1"/>
        </p:nvPicPr>
        <p:blipFill>
          <a:blip r:embed="rId138">
            <a:extLst>
              <a:ext uri="{96DAC541-7B7A-43D3-8B79-37D633B846F1}">
                <asvg:svgBlip xmlns:asvg="http://schemas.microsoft.com/office/drawing/2016/SVG/main" xmlns=""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7.xml"/><Relationship Id="rId1" Type="http://schemas.openxmlformats.org/officeDocument/2006/relationships/customXml" Target="../../customXml/item1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9.xml"/><Relationship Id="rId1" Type="http://schemas.openxmlformats.org/officeDocument/2006/relationships/customXml" Target="../../customXml/item3.xml"/><Relationship Id="rId5" Type="http://schemas.openxmlformats.org/officeDocument/2006/relationships/notesSlide" Target="../notesSlides/notesSlide3.xml"/><Relationship Id="rId4"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10.xml"/><Relationship Id="rId1" Type="http://schemas.openxmlformats.org/officeDocument/2006/relationships/customXml" Target="../../customXml/item2.xml"/><Relationship Id="rId5" Type="http://schemas.openxmlformats.org/officeDocument/2006/relationships/notesSlide" Target="../notesSlides/notesSlide4.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37096D2-BF8E-40F7-B829-95F00ADC975D}"/>
              </a:ext>
            </a:extLst>
          </p:cNvPr>
          <p:cNvSpPr>
            <a:spLocks noGrp="1"/>
          </p:cNvSpPr>
          <p:nvPr>
            <p:ph type="body" sz="quarter" idx="11"/>
          </p:nvPr>
        </p:nvSpPr>
        <p:spPr/>
        <p:txBody>
          <a:bodyPr/>
          <a:lstStyle/>
          <a:p>
            <a:r>
              <a:rPr lang="en-IN" dirty="0" smtClean="0"/>
              <a:t>Finance Guide Web-App</a:t>
            </a:r>
            <a:endParaRPr lang="en-IN" dirty="0"/>
          </a:p>
        </p:txBody>
      </p:sp>
      <p:sp>
        <p:nvSpPr>
          <p:cNvPr id="2" name="Text Placeholder 1">
            <a:extLst>
              <a:ext uri="{FF2B5EF4-FFF2-40B4-BE49-F238E27FC236}">
                <a16:creationId xmlns:a16="http://schemas.microsoft.com/office/drawing/2014/main" xmlns=""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342900" indent="-342900">
              <a:buFont typeface="Arial" panose="020B0604020202020204" pitchFamily="34" charset="0"/>
              <a:buChar char="•"/>
            </a:pPr>
            <a:r>
              <a:rPr lang="en-US" sz="2400" b="0" dirty="0">
                <a:solidFill>
                  <a:schemeClr val="bg1"/>
                </a:solidFill>
              </a:rPr>
              <a:t>The web can expand even more with more features </a:t>
            </a:r>
          </a:p>
          <a:p>
            <a:pPr marL="342900" indent="-342900">
              <a:buFont typeface="Arial" panose="020B0604020202020204" pitchFamily="34" charset="0"/>
              <a:buChar char="•"/>
            </a:pPr>
            <a:r>
              <a:rPr lang="en-US" sz="2400" b="0" dirty="0">
                <a:solidFill>
                  <a:schemeClr val="bg1"/>
                </a:solidFill>
              </a:rPr>
              <a:t>As there are even more topic , task, management , future guid and more in finance which can be implemented in this webapp very </a:t>
            </a:r>
            <a:r>
              <a:rPr lang="en-US" sz="2400" b="0" dirty="0" smtClean="0">
                <a:solidFill>
                  <a:schemeClr val="bg1"/>
                </a:solidFill>
              </a:rPr>
              <a:t>easy</a:t>
            </a:r>
          </a:p>
          <a:p>
            <a:pPr marL="342900" indent="-342900">
              <a:buFont typeface="Arial" panose="020B0604020202020204" pitchFamily="34" charset="0"/>
              <a:buChar char="•"/>
            </a:pPr>
            <a:r>
              <a:rPr lang="en-US" sz="2400" b="0" dirty="0" smtClean="0">
                <a:solidFill>
                  <a:schemeClr val="bg1"/>
                </a:solidFill>
              </a:rPr>
              <a:t>We can also expand and explain even more topic .</a:t>
            </a:r>
          </a:p>
          <a:p>
            <a:pPr marL="342900" indent="-342900">
              <a:buFont typeface="Arial" panose="020B0604020202020204" pitchFamily="34" charset="0"/>
              <a:buChar char="•"/>
            </a:pPr>
            <a:endParaRPr lang="en-US" sz="2400" b="0" dirty="0">
              <a:solidFill>
                <a:schemeClr val="bg1"/>
              </a:solidFill>
            </a:endParaRP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b="0" dirty="0">
                <a:solidFill>
                  <a:schemeClr val="lt1"/>
                </a:solidFill>
                <a:latin typeface="Source Sans Pro" panose="020B0503030403020204" pitchFamily="34" charset="0"/>
                <a:ea typeface="Source Sans Pro" panose="020B0503030403020204" pitchFamily="34" charset="0"/>
              </a:rPr>
              <a:t>Extent of Scalability/Usability</a:t>
            </a:r>
            <a:endParaRPr lang="en-US" dirty="0"/>
          </a:p>
        </p:txBody>
      </p:sp>
    </p:spTree>
    <p:extLst>
      <p:ext uri="{BB962C8B-B14F-4D97-AF65-F5344CB8AC3E}">
        <p14:creationId xmlns:p14="http://schemas.microsoft.com/office/powerpoint/2010/main" val="5468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r>
              <a:rPr lang="en-US" i="1" dirty="0">
                <a:solidFill>
                  <a:schemeClr val="lt1"/>
                </a:solidFill>
              </a:rPr>
              <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spTree>
    <p:extLst>
      <p:ext uri="{BB962C8B-B14F-4D97-AF65-F5344CB8AC3E}">
        <p14:creationId xmlns:p14="http://schemas.microsoft.com/office/powerpoint/2010/main" val="243797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40755" y="1548383"/>
            <a:ext cx="12457384" cy="5847517"/>
          </a:xfrm>
        </p:spPr>
      </p:pic>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a:xfrm>
            <a:off x="456779" y="759866"/>
            <a:ext cx="10609957" cy="379263"/>
          </a:xfrm>
        </p:spPr>
        <p:txBody>
          <a:bodyPr/>
          <a:lstStyle/>
          <a:p>
            <a:r>
              <a:rPr lang="en-IN" dirty="0" smtClean="0"/>
              <a:t>Architecture </a:t>
            </a:r>
            <a:r>
              <a:rPr lang="en-IN" dirty="0"/>
              <a:t>diagram </a:t>
            </a:r>
            <a:endParaRPr lang="en-US" dirty="0"/>
          </a:p>
        </p:txBody>
      </p:sp>
    </p:spTree>
    <p:extLst>
      <p:ext uri="{BB962C8B-B14F-4D97-AF65-F5344CB8AC3E}">
        <p14:creationId xmlns:p14="http://schemas.microsoft.com/office/powerpoint/2010/main" val="162854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a:xfrm>
            <a:off x="431999" y="1368000"/>
            <a:ext cx="12564000" cy="2556647"/>
          </a:xfrm>
        </p:spPr>
        <p:txBody>
          <a:bodyPr/>
          <a:lstStyle/>
          <a:p>
            <a:pPr marL="457200" lvl="0" indent="-355600">
              <a:lnSpc>
                <a:spcPct val="115000"/>
              </a:lnSpc>
              <a:spcBef>
                <a:spcPts val="0"/>
              </a:spcBef>
              <a:spcAft>
                <a:spcPts val="0"/>
              </a:spcAft>
              <a:buClr>
                <a:schemeClr val="lt1"/>
              </a:buClr>
              <a:buSzPts val="2000"/>
              <a:buChar char="●"/>
            </a:pPr>
            <a:r>
              <a:rPr lang="en-US" sz="2400" b="0" dirty="0">
                <a:solidFill>
                  <a:schemeClr val="lt1"/>
                </a:solidFill>
              </a:rPr>
              <a:t>Business </a:t>
            </a:r>
            <a:r>
              <a:rPr lang="en-US" sz="2400" b="0" dirty="0" smtClean="0">
                <a:solidFill>
                  <a:schemeClr val="lt1"/>
                </a:solidFill>
              </a:rPr>
              <a:t>relevance</a:t>
            </a:r>
          </a:p>
          <a:p>
            <a:pPr marL="1035350" lvl="4" indent="-285750">
              <a:lnSpc>
                <a:spcPct val="115000"/>
              </a:lnSpc>
              <a:spcAft>
                <a:spcPts val="0"/>
              </a:spcAft>
              <a:buClr>
                <a:schemeClr val="lt1"/>
              </a:buClr>
              <a:buSzPts val="2000"/>
            </a:pPr>
            <a:r>
              <a:rPr lang="en-US" sz="2400" dirty="0" smtClean="0">
                <a:solidFill>
                  <a:schemeClr val="lt1"/>
                </a:solidFill>
              </a:rPr>
              <a:t>AS in business we can  use this </a:t>
            </a:r>
            <a:r>
              <a:rPr lang="en-US" sz="2400" dirty="0" err="1" smtClean="0">
                <a:solidFill>
                  <a:schemeClr val="lt1"/>
                </a:solidFill>
              </a:rPr>
              <a:t>webapp</a:t>
            </a:r>
            <a:r>
              <a:rPr lang="en-US" sz="2400" dirty="0" smtClean="0">
                <a:solidFill>
                  <a:schemeClr val="lt1"/>
                </a:solidFill>
              </a:rPr>
              <a:t> in multiple countries </a:t>
            </a:r>
            <a:endParaRPr lang="en-US" sz="2400" b="0" dirty="0">
              <a:solidFill>
                <a:schemeClr val="lt1"/>
              </a:solidFill>
            </a:endParaRPr>
          </a:p>
          <a:p>
            <a:pPr marL="457200" lvl="0" indent="-355600">
              <a:lnSpc>
                <a:spcPct val="115000"/>
              </a:lnSpc>
              <a:spcBef>
                <a:spcPts val="0"/>
              </a:spcBef>
              <a:spcAft>
                <a:spcPts val="0"/>
              </a:spcAft>
              <a:buClr>
                <a:schemeClr val="lt1"/>
              </a:buClr>
              <a:buSzPts val="2000"/>
              <a:buChar char="●"/>
            </a:pPr>
            <a:r>
              <a:rPr lang="en-US" sz="2400" b="0" dirty="0" smtClean="0">
                <a:solidFill>
                  <a:schemeClr val="lt1"/>
                </a:solidFill>
              </a:rPr>
              <a:t>Optimization</a:t>
            </a:r>
          </a:p>
          <a:p>
            <a:pPr marL="1035350" lvl="4" indent="-285750">
              <a:lnSpc>
                <a:spcPct val="115000"/>
              </a:lnSpc>
              <a:spcAft>
                <a:spcPts val="0"/>
              </a:spcAft>
              <a:buClr>
                <a:schemeClr val="lt1"/>
              </a:buClr>
              <a:buSzPts val="2000"/>
            </a:pPr>
            <a:r>
              <a:rPr lang="en-US" sz="2400" dirty="0">
                <a:solidFill>
                  <a:schemeClr val="lt1"/>
                </a:solidFill>
              </a:rPr>
              <a:t> </a:t>
            </a:r>
            <a:r>
              <a:rPr lang="en-US" sz="2400" dirty="0" smtClean="0">
                <a:solidFill>
                  <a:schemeClr val="lt1"/>
                </a:solidFill>
              </a:rPr>
              <a:t>many expert can also use the app to share there knowledge is the site </a:t>
            </a:r>
            <a:endParaRPr lang="en-US" sz="2400" b="0" dirty="0" smtClean="0">
              <a:solidFill>
                <a:schemeClr val="lt1"/>
              </a:solidFill>
            </a:endParaRPr>
          </a:p>
          <a:p>
            <a:pPr marL="457200" lvl="0" indent="-355600">
              <a:lnSpc>
                <a:spcPct val="115000"/>
              </a:lnSpc>
              <a:spcBef>
                <a:spcPts val="0"/>
              </a:spcBef>
              <a:spcAft>
                <a:spcPts val="0"/>
              </a:spcAft>
              <a:buClr>
                <a:schemeClr val="lt1"/>
              </a:buClr>
              <a:buSzPts val="2000"/>
              <a:buChar char="●"/>
            </a:pPr>
            <a:r>
              <a:rPr lang="en-US" sz="2400" b="0" dirty="0" smtClean="0">
                <a:solidFill>
                  <a:schemeClr val="lt1"/>
                </a:solidFill>
              </a:rPr>
              <a:t>Scope for modification</a:t>
            </a:r>
          </a:p>
          <a:p>
            <a:pPr marL="1092500" lvl="4" indent="-342900">
              <a:lnSpc>
                <a:spcPct val="115000"/>
              </a:lnSpc>
              <a:spcAft>
                <a:spcPts val="0"/>
              </a:spcAft>
              <a:buClr>
                <a:schemeClr val="lt1"/>
              </a:buClr>
              <a:buSzPts val="2000"/>
            </a:pPr>
            <a:r>
              <a:rPr lang="en-US" sz="2000" dirty="0" smtClean="0">
                <a:solidFill>
                  <a:schemeClr val="lt1"/>
                </a:solidFill>
              </a:rPr>
              <a:t>There is ultimate scope for modification as the Education industry is expanding day by day </a:t>
            </a:r>
            <a:endParaRPr lang="en-US" sz="2000" b="0" dirty="0">
              <a:solidFill>
                <a:schemeClr val="lt1"/>
              </a:solidFill>
            </a:endParaRPr>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a16="http://schemas.microsoft.com/office/drawing/2014/main" xmlns="" id="{343D100C-CBCF-4740-8808-AA3731B46C28}"/>
              </a:ext>
            </a:extLst>
          </p:cNvPr>
          <p:cNvSpPr txBox="1">
            <a:spLocks/>
          </p:cNvSpPr>
          <p:nvPr/>
        </p:nvSpPr>
        <p:spPr>
          <a:xfrm>
            <a:off x="401812" y="4612508"/>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a16="http://schemas.microsoft.com/office/drawing/2014/main" xmlns="" id="{E97A4741-1A72-C64F-ADE5-3CC93618A7AF}"/>
              </a:ext>
            </a:extLst>
          </p:cNvPr>
          <p:cNvSpPr txBox="1">
            <a:spLocks/>
          </p:cNvSpPr>
          <p:nvPr/>
        </p:nvSpPr>
        <p:spPr>
          <a:xfrm>
            <a:off x="401812" y="5364807"/>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sz="2400" b="0" dirty="0" smtClean="0">
                <a:solidFill>
                  <a:schemeClr val="lt1"/>
                </a:solidFill>
              </a:rPr>
              <a:t>For society to get an financial education or tools can be easy in online </a:t>
            </a:r>
            <a:endParaRPr lang="en-IN" sz="2400" b="0" dirty="0">
              <a:solidFill>
                <a:schemeClr val="lt1"/>
              </a:solidFill>
            </a:endParaRPr>
          </a:p>
        </p:txBody>
      </p:sp>
    </p:spTree>
    <p:extLst>
      <p:ext uri="{BB962C8B-B14F-4D97-AF65-F5344CB8AC3E}">
        <p14:creationId xmlns:p14="http://schemas.microsoft.com/office/powerpoint/2010/main" val="90259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EC3F976-E1E7-4CF2-BD94-927D8E55F7BE}"/>
              </a:ext>
            </a:extLst>
          </p:cNvPr>
          <p:cNvSpPr>
            <a:spLocks noGrp="1"/>
          </p:cNvSpPr>
          <p:nvPr>
            <p:ph sz="quarter" idx="10"/>
          </p:nvPr>
        </p:nvSpPr>
        <p:spPr/>
        <p:txBody>
          <a:bodyPr/>
          <a:lstStyle/>
          <a:p>
            <a:pPr lvl="2"/>
            <a:r>
              <a:rPr lang="en-US" sz="3200" dirty="0" smtClean="0"/>
              <a:t>Aditya Sharma </a:t>
            </a:r>
            <a:r>
              <a:rPr lang="en-US" sz="3200" dirty="0" smtClean="0"/>
              <a:t>  (  </a:t>
            </a:r>
            <a:r>
              <a:rPr lang="en-US" sz="3200" dirty="0" err="1" smtClean="0"/>
              <a:t>github</a:t>
            </a:r>
            <a:r>
              <a:rPr lang="en-US" sz="3200" dirty="0" smtClean="0"/>
              <a:t>:-  https</a:t>
            </a:r>
            <a:r>
              <a:rPr lang="en-US" sz="3200" dirty="0"/>
              <a:t>://</a:t>
            </a:r>
            <a:r>
              <a:rPr lang="en-US" sz="3200" dirty="0" smtClean="0"/>
              <a:t>github.com/Aditya-aot/Hackathon-ION   )</a:t>
            </a:r>
            <a:endParaRPr lang="en-US" sz="3200" dirty="0" smtClean="0"/>
          </a:p>
          <a:p>
            <a:r>
              <a:rPr lang="en-US" sz="3200" dirty="0" smtClean="0"/>
              <a:t>Theme Name: </a:t>
            </a:r>
            <a:r>
              <a:rPr lang="en-US" sz="3200" b="0" dirty="0" smtClean="0">
                <a:solidFill>
                  <a:schemeClr val="tx2"/>
                </a:solidFill>
              </a:rPr>
              <a:t>Theme1, </a:t>
            </a:r>
            <a:r>
              <a:rPr lang="en-US" sz="3200" b="0" dirty="0" err="1" smtClean="0">
                <a:solidFill>
                  <a:schemeClr val="tx2"/>
                </a:solidFill>
              </a:rPr>
              <a:t>Fintech</a:t>
            </a:r>
            <a:endParaRPr lang="en-US" sz="3200" b="0" dirty="0" smtClean="0">
              <a:solidFill>
                <a:schemeClr val="tx2"/>
              </a:solidFill>
            </a:endParaRPr>
          </a:p>
          <a:p>
            <a:pPr marL="0" lvl="2" indent="0">
              <a:buNone/>
            </a:pPr>
            <a:endParaRPr lang="en-US" dirty="0"/>
          </a:p>
          <a:p>
            <a:pPr lvl="2"/>
            <a:endParaRPr lang="en-IN" dirty="0"/>
          </a:p>
        </p:txBody>
      </p:sp>
      <p:sp>
        <p:nvSpPr>
          <p:cNvPr id="6" name="Text Placeholder 5">
            <a:extLst>
              <a:ext uri="{FF2B5EF4-FFF2-40B4-BE49-F238E27FC236}">
                <a16:creationId xmlns:a16="http://schemas.microsoft.com/office/drawing/2014/main" xmlns=""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83193F15-4DFB-4610-9AB4-8B3683393801}"/>
              </a:ext>
            </a:extLst>
          </p:cNvPr>
          <p:cNvSpPr>
            <a:spLocks noGrp="1"/>
          </p:cNvSpPr>
          <p:nvPr>
            <p:ph type="title"/>
          </p:nvPr>
        </p:nvSpPr>
        <p:spPr/>
        <p:txBody>
          <a:bodyPr/>
          <a:lstStyle/>
          <a:p>
            <a:r>
              <a:rPr lang="en-US" sz="4000" dirty="0"/>
              <a:t>Team name and member details</a:t>
            </a:r>
            <a:endParaRPr lang="en-IN" sz="4000"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EC3F976-E1E7-4CF2-BD94-927D8E55F7BE}"/>
              </a:ext>
            </a:extLst>
          </p:cNvPr>
          <p:cNvSpPr>
            <a:spLocks noGrp="1"/>
          </p:cNvSpPr>
          <p:nvPr>
            <p:ph sz="quarter" idx="10"/>
          </p:nvPr>
        </p:nvSpPr>
        <p:spPr/>
        <p:txBody>
          <a:bodyPr/>
          <a:lstStyle/>
          <a:p>
            <a:pPr lvl="2"/>
            <a:r>
              <a:rPr lang="en-US" dirty="0"/>
              <a:t>Define the exact </a:t>
            </a:r>
            <a:r>
              <a:rPr lang="en-US" b="1" dirty="0">
                <a:solidFill>
                  <a:srgbClr val="F9AE91"/>
                </a:solidFill>
              </a:rPr>
              <a:t>PROBLEM</a:t>
            </a:r>
            <a:r>
              <a:rPr lang="en-US" dirty="0"/>
              <a:t> that you intend to solve. </a:t>
            </a:r>
          </a:p>
          <a:p>
            <a:pPr lvl="2"/>
            <a:r>
              <a:rPr lang="en-US" dirty="0"/>
              <a:t>[Not more than 250 words</a:t>
            </a:r>
            <a:r>
              <a:rPr lang="en-US" dirty="0" smtClean="0"/>
              <a:t>]</a:t>
            </a:r>
          </a:p>
          <a:p>
            <a:pPr lvl="2"/>
            <a:r>
              <a:rPr lang="en-US" dirty="0"/>
              <a:t>the Objective of this </a:t>
            </a:r>
            <a:r>
              <a:rPr lang="en-US" dirty="0" err="1"/>
              <a:t>webapp</a:t>
            </a:r>
            <a:r>
              <a:rPr lang="en-US" dirty="0"/>
              <a:t> is to guide new students into finance ,as finance are one of those topic which are not properly teach at school/collage </a:t>
            </a:r>
          </a:p>
          <a:p>
            <a:pPr lvl="2"/>
            <a:r>
              <a:rPr lang="en-US" dirty="0" smtClean="0"/>
              <a:t>as </a:t>
            </a:r>
            <a:r>
              <a:rPr lang="en-US" dirty="0"/>
              <a:t>we grow up a proper information about finance is very </a:t>
            </a:r>
            <a:r>
              <a:rPr lang="en-US" dirty="0" err="1"/>
              <a:t>imprtant</a:t>
            </a:r>
            <a:r>
              <a:rPr lang="en-US" dirty="0"/>
              <a:t> </a:t>
            </a:r>
            <a:r>
              <a:rPr lang="en-US" dirty="0" smtClean="0"/>
              <a:t>.</a:t>
            </a:r>
          </a:p>
          <a:p>
            <a:pPr lvl="2"/>
            <a:r>
              <a:rPr lang="en-US" dirty="0" smtClean="0"/>
              <a:t>Also to </a:t>
            </a:r>
            <a:r>
              <a:rPr lang="en-US" dirty="0" err="1" smtClean="0"/>
              <a:t>Pridict</a:t>
            </a:r>
            <a:r>
              <a:rPr lang="en-US" dirty="0" smtClean="0"/>
              <a:t> the stock market for batter understanding of market </a:t>
            </a:r>
            <a:endParaRPr lang="en-US" dirty="0"/>
          </a:p>
        </p:txBody>
      </p:sp>
      <p:sp>
        <p:nvSpPr>
          <p:cNvPr id="6" name="Text Placeholder 5">
            <a:extLst>
              <a:ext uri="{FF2B5EF4-FFF2-40B4-BE49-F238E27FC236}">
                <a16:creationId xmlns:a16="http://schemas.microsoft.com/office/drawing/2014/main" xmlns=""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a:xfrm>
            <a:off x="431999" y="1218856"/>
            <a:ext cx="12564000" cy="5442095"/>
          </a:xfrm>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a:t>
            </a:r>
            <a:r>
              <a:rPr lang="en-US" b="0" dirty="0" smtClean="0">
                <a:solidFill>
                  <a:schemeClr val="lt1"/>
                </a:solidFill>
                <a:latin typeface="Source Sans Pro" panose="020B0503030403020204" pitchFamily="34" charset="0"/>
                <a:ea typeface="Source Sans Pro" panose="020B0503030403020204" pitchFamily="34" charset="0"/>
              </a:rPr>
              <a:t>problem?</a:t>
            </a:r>
            <a:endParaRPr lang="en-US" b="0" dirty="0">
              <a:solidFill>
                <a:schemeClr val="lt1"/>
              </a:solidFill>
              <a:latin typeface="Source Sans Pro" panose="020B0503030403020204" pitchFamily="34" charset="0"/>
              <a:ea typeface="Source Sans Pro" panose="020B0503030403020204" pitchFamily="34" charset="0"/>
            </a:endParaRPr>
          </a:p>
          <a:p>
            <a:r>
              <a:rPr lang="en-US" sz="2400" b="0" dirty="0">
                <a:solidFill>
                  <a:schemeClr val="tx2"/>
                </a:solidFill>
              </a:rPr>
              <a:t>&gt; in this </a:t>
            </a:r>
            <a:r>
              <a:rPr lang="en-US" sz="2400" b="0" dirty="0" err="1">
                <a:solidFill>
                  <a:schemeClr val="tx2"/>
                </a:solidFill>
              </a:rPr>
              <a:t>webapp</a:t>
            </a:r>
            <a:r>
              <a:rPr lang="en-US" sz="2400" b="0" dirty="0">
                <a:solidFill>
                  <a:schemeClr val="tx2"/>
                </a:solidFill>
              </a:rPr>
              <a:t> there is a section call guide, in which you can </a:t>
            </a:r>
            <a:r>
              <a:rPr lang="en-US" sz="2400" b="0" dirty="0" smtClean="0">
                <a:solidFill>
                  <a:schemeClr val="tx2"/>
                </a:solidFill>
              </a:rPr>
              <a:t>get information </a:t>
            </a:r>
            <a:r>
              <a:rPr lang="en-US" sz="2400" b="0" dirty="0">
                <a:solidFill>
                  <a:schemeClr val="tx2"/>
                </a:solidFill>
              </a:rPr>
              <a:t>in detail about </a:t>
            </a:r>
            <a:r>
              <a:rPr lang="en-US" sz="2400" b="0" dirty="0" err="1">
                <a:solidFill>
                  <a:schemeClr val="tx2"/>
                </a:solidFill>
              </a:rPr>
              <a:t>finance,stock</a:t>
            </a:r>
            <a:r>
              <a:rPr lang="en-US" sz="2400" b="0" dirty="0">
                <a:solidFill>
                  <a:schemeClr val="tx2"/>
                </a:solidFill>
              </a:rPr>
              <a:t> </a:t>
            </a:r>
            <a:r>
              <a:rPr lang="en-US" sz="2400" b="0" dirty="0" err="1">
                <a:solidFill>
                  <a:schemeClr val="tx2"/>
                </a:solidFill>
              </a:rPr>
              <a:t>market,crypto</a:t>
            </a:r>
            <a:r>
              <a:rPr lang="en-US" sz="2400" b="0" dirty="0">
                <a:solidFill>
                  <a:schemeClr val="tx2"/>
                </a:solidFill>
              </a:rPr>
              <a:t> market , real estate and more . and see videos on </a:t>
            </a:r>
            <a:r>
              <a:rPr lang="en-US" sz="2400" b="0" dirty="0" err="1">
                <a:solidFill>
                  <a:schemeClr val="tx2"/>
                </a:solidFill>
              </a:rPr>
              <a:t>diffrent</a:t>
            </a:r>
            <a:r>
              <a:rPr lang="en-US" sz="2400" b="0" dirty="0">
                <a:solidFill>
                  <a:schemeClr val="tx2"/>
                </a:solidFill>
              </a:rPr>
              <a:t> topic to your </a:t>
            </a:r>
            <a:r>
              <a:rPr lang="en-US" sz="2400" b="0" dirty="0" err="1">
                <a:solidFill>
                  <a:schemeClr val="tx2"/>
                </a:solidFill>
              </a:rPr>
              <a:t>likeing</a:t>
            </a:r>
            <a:r>
              <a:rPr lang="en-US" sz="2400" b="0" dirty="0">
                <a:solidFill>
                  <a:schemeClr val="tx2"/>
                </a:solidFill>
              </a:rPr>
              <a:t> .</a:t>
            </a:r>
          </a:p>
          <a:p>
            <a:r>
              <a:rPr lang="en-US" sz="2400" b="0" dirty="0">
                <a:solidFill>
                  <a:schemeClr val="tx2"/>
                </a:solidFill>
              </a:rPr>
              <a:t>&gt; and you can another section called </a:t>
            </a:r>
            <a:r>
              <a:rPr lang="en-US" sz="2400" b="0" dirty="0" err="1">
                <a:solidFill>
                  <a:schemeClr val="tx2"/>
                </a:solidFill>
              </a:rPr>
              <a:t>predic</a:t>
            </a:r>
            <a:r>
              <a:rPr lang="en-US" sz="2400" b="0" dirty="0">
                <a:solidFill>
                  <a:schemeClr val="tx2"/>
                </a:solidFill>
              </a:rPr>
              <a:t> , in which you can see the prediction for future stock market, for example :- you predict a </a:t>
            </a:r>
            <a:r>
              <a:rPr lang="en-US" sz="2400" b="0" dirty="0" err="1">
                <a:solidFill>
                  <a:schemeClr val="tx2"/>
                </a:solidFill>
              </a:rPr>
              <a:t>singel</a:t>
            </a:r>
            <a:r>
              <a:rPr lang="en-US" sz="2400" b="0" dirty="0">
                <a:solidFill>
                  <a:schemeClr val="tx2"/>
                </a:solidFill>
              </a:rPr>
              <a:t> day of any stock ,or can view a chart of any stock from 10 days to 500 days in future </a:t>
            </a:r>
          </a:p>
          <a:p>
            <a:r>
              <a:rPr lang="en-US" sz="2400" b="0" dirty="0">
                <a:solidFill>
                  <a:schemeClr val="tx2"/>
                </a:solidFill>
              </a:rPr>
              <a:t>&gt; there is also section called portfolio in which you can create your portfolio in stocks and in crypto market and keep  track of your profit and loss </a:t>
            </a:r>
          </a:p>
          <a:p>
            <a:r>
              <a:rPr lang="en-US" sz="2400" b="0" dirty="0">
                <a:solidFill>
                  <a:schemeClr val="tx2"/>
                </a:solidFill>
              </a:rPr>
              <a:t>&gt; and last but not lest the section called News , in which you can get the latest news about finance in a single tip and get </a:t>
            </a:r>
            <a:r>
              <a:rPr lang="en-US" sz="2400" b="0" dirty="0" err="1">
                <a:solidFill>
                  <a:schemeClr val="tx2"/>
                </a:solidFill>
              </a:rPr>
              <a:t>acces</a:t>
            </a:r>
            <a:r>
              <a:rPr lang="en-US" sz="2400" b="0" dirty="0">
                <a:solidFill>
                  <a:schemeClr val="tx2"/>
                </a:solidFill>
              </a:rPr>
              <a:t> to </a:t>
            </a:r>
            <a:r>
              <a:rPr lang="en-US" sz="2400" b="0" dirty="0" err="1">
                <a:solidFill>
                  <a:schemeClr val="tx2"/>
                </a:solidFill>
              </a:rPr>
              <a:t>manay</a:t>
            </a:r>
            <a:r>
              <a:rPr lang="en-US" sz="2400" b="0" dirty="0">
                <a:solidFill>
                  <a:schemeClr val="tx2"/>
                </a:solidFill>
              </a:rPr>
              <a:t> information about finance</a:t>
            </a:r>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33477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0" dirty="0">
                <a:solidFill>
                  <a:schemeClr val="bg1"/>
                </a:solidFill>
              </a:rPr>
              <a:t>As the this </a:t>
            </a:r>
            <a:r>
              <a:rPr lang="en-US" b="0" dirty="0" err="1">
                <a:solidFill>
                  <a:schemeClr val="bg1"/>
                </a:solidFill>
              </a:rPr>
              <a:t>webapp</a:t>
            </a:r>
            <a:r>
              <a:rPr lang="en-US" b="0" dirty="0">
                <a:solidFill>
                  <a:schemeClr val="bg1"/>
                </a:solidFill>
              </a:rPr>
              <a:t> gets more user the users login count can be used as a metrics that one can use to analyze the effect of the solution</a:t>
            </a: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r>
              <a:rPr lang="en-US" b="0" dirty="0">
                <a:solidFill>
                  <a:schemeClr val="lt1"/>
                </a:solidFill>
                <a:latin typeface="Source Sans Pro" panose="020B0503030403020204" pitchFamily="34" charset="0"/>
                <a:ea typeface="Source Sans Pro" panose="020B0503030403020204" pitchFamily="34" charset="0"/>
              </a:rPr>
              <a:t/>
            </a:r>
            <a:br>
              <a:rPr lang="en-US" b="0" dirty="0">
                <a:solidFill>
                  <a:schemeClr val="lt1"/>
                </a:solidFill>
                <a:latin typeface="Source Sans Pro" panose="020B0503030403020204" pitchFamily="34" charset="0"/>
                <a:ea typeface="Source Sans Pro" panose="020B0503030403020204" pitchFamily="34" charset="0"/>
              </a:rPr>
            </a:br>
            <a:endParaRPr lang="en-US" dirty="0"/>
          </a:p>
        </p:txBody>
      </p:sp>
    </p:spTree>
    <p:extLst>
      <p:ext uri="{BB962C8B-B14F-4D97-AF65-F5344CB8AC3E}">
        <p14:creationId xmlns:p14="http://schemas.microsoft.com/office/powerpoint/2010/main" val="186832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342900" lvl="0" indent="-342900">
              <a:buFont typeface="Arial" panose="020B0604020202020204" pitchFamily="34" charset="0"/>
              <a:buChar char="•"/>
            </a:pPr>
            <a:r>
              <a:rPr lang="en-US" sz="2800" b="0" dirty="0">
                <a:solidFill>
                  <a:schemeClr val="bg1"/>
                </a:solidFill>
              </a:rPr>
              <a:t>There is use of Python </a:t>
            </a:r>
          </a:p>
          <a:p>
            <a:pPr marL="342900" lvl="0" indent="-342900">
              <a:buFont typeface="Arial" panose="020B0604020202020204" pitchFamily="34" charset="0"/>
              <a:buChar char="•"/>
            </a:pPr>
            <a:r>
              <a:rPr lang="en-US" sz="2800" b="0" dirty="0">
                <a:solidFill>
                  <a:schemeClr val="bg1"/>
                </a:solidFill>
              </a:rPr>
              <a:t> Django(framework) </a:t>
            </a:r>
          </a:p>
          <a:p>
            <a:pPr marL="342900" lvl="0" indent="-342900">
              <a:buFont typeface="Arial" panose="020B0604020202020204" pitchFamily="34" charset="0"/>
              <a:buChar char="•"/>
            </a:pPr>
            <a:r>
              <a:rPr lang="en-US" sz="2800" b="0" dirty="0">
                <a:solidFill>
                  <a:schemeClr val="bg1"/>
                </a:solidFill>
              </a:rPr>
              <a:t>Random Forest Model(Machine Learning)</a:t>
            </a:r>
          </a:p>
          <a:p>
            <a:pPr marL="342900" lvl="0" indent="-342900">
              <a:buFont typeface="Arial" panose="020B0604020202020204" pitchFamily="34" charset="0"/>
              <a:buChar char="•"/>
            </a:pPr>
            <a:r>
              <a:rPr lang="en-US" sz="2800" b="0" dirty="0">
                <a:solidFill>
                  <a:schemeClr val="bg1"/>
                </a:solidFill>
              </a:rPr>
              <a:t>Yfinance</a:t>
            </a:r>
          </a:p>
          <a:p>
            <a:pPr marL="342900" lvl="0" indent="-342900">
              <a:buFont typeface="Arial" panose="020B0604020202020204" pitchFamily="34" charset="0"/>
              <a:buChar char="•"/>
            </a:pPr>
            <a:r>
              <a:rPr lang="en-US" sz="2800" b="0" dirty="0">
                <a:solidFill>
                  <a:schemeClr val="bg1"/>
                </a:solidFill>
              </a:rPr>
              <a:t>Jupyter Notebook</a:t>
            </a:r>
          </a:p>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itle 3"/>
          <p:cNvSpPr>
            <a:spLocks noGrp="1"/>
          </p:cNvSpPr>
          <p:nvPr>
            <p:ph type="title"/>
          </p:nvPr>
        </p:nvSpPr>
        <p:spPr/>
        <p:txBody>
          <a:bodyPr/>
          <a:lstStyle/>
          <a:p>
            <a:pPr lvl="0"/>
            <a:r>
              <a:rPr lang="en-US" dirty="0">
                <a:solidFill>
                  <a:schemeClr val="lt1"/>
                </a:solidFill>
                <a:latin typeface="Source Sans Pro" panose="020B0503030403020204" pitchFamily="34" charset="0"/>
                <a:ea typeface="Source Sans Pro" panose="020B0503030403020204" pitchFamily="34" charset="0"/>
              </a:rPr>
              <a:t>Frameworks/Technologies stacks to be </a:t>
            </a:r>
            <a:r>
              <a:rPr lang="en-US" dirty="0" smtClean="0">
                <a:solidFill>
                  <a:schemeClr val="lt1"/>
                </a:solidFill>
                <a:latin typeface="Source Sans Pro" panose="020B0503030403020204" pitchFamily="34" charset="0"/>
                <a:ea typeface="Source Sans Pro" panose="020B0503030403020204" pitchFamily="34" charset="0"/>
              </a:rPr>
              <a:t>used</a:t>
            </a:r>
            <a:endParaRPr lang="en-US" dirty="0"/>
          </a:p>
        </p:txBody>
      </p:sp>
    </p:spTree>
    <p:extLst>
      <p:ext uri="{BB962C8B-B14F-4D97-AF65-F5344CB8AC3E}">
        <p14:creationId xmlns:p14="http://schemas.microsoft.com/office/powerpoint/2010/main" val="277056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342900" indent="-342900">
              <a:buFont typeface="Arial" panose="020B0604020202020204" pitchFamily="34" charset="0"/>
              <a:buChar char="•"/>
            </a:pPr>
            <a:r>
              <a:rPr lang="en-US" sz="2800" b="0" dirty="0">
                <a:solidFill>
                  <a:schemeClr val="bg1"/>
                </a:solidFill>
              </a:rPr>
              <a:t>The constraints in this webapp is to understand the flow to finamce in 2021 and how to present it to the users </a:t>
            </a:r>
            <a:endParaRPr lang="en-US" sz="2800" b="0" dirty="0" smtClean="0">
              <a:solidFill>
                <a:schemeClr val="bg1"/>
              </a:solidFill>
            </a:endParaRPr>
          </a:p>
          <a:p>
            <a:pPr marL="342900" indent="-342900">
              <a:buFont typeface="Arial" panose="020B0604020202020204" pitchFamily="34" charset="0"/>
              <a:buChar char="•"/>
            </a:pPr>
            <a:r>
              <a:rPr lang="en-US" sz="2800" b="0" dirty="0" smtClean="0">
                <a:solidFill>
                  <a:schemeClr val="bg1"/>
                </a:solidFill>
              </a:rPr>
              <a:t>And from where to get the data of stock so, we tried </a:t>
            </a:r>
            <a:r>
              <a:rPr lang="en-US" sz="2800" b="0" dirty="0" err="1" smtClean="0">
                <a:solidFill>
                  <a:schemeClr val="bg1"/>
                </a:solidFill>
              </a:rPr>
              <a:t>webscraping</a:t>
            </a:r>
            <a:r>
              <a:rPr lang="en-US" sz="2800" b="0" dirty="0" smtClean="0">
                <a:solidFill>
                  <a:schemeClr val="bg1"/>
                </a:solidFill>
              </a:rPr>
              <a:t> , </a:t>
            </a:r>
            <a:r>
              <a:rPr lang="en-US" sz="2800" b="0" dirty="0" err="1" smtClean="0">
                <a:solidFill>
                  <a:schemeClr val="bg1"/>
                </a:solidFill>
              </a:rPr>
              <a:t>api</a:t>
            </a:r>
            <a:r>
              <a:rPr lang="en-US" sz="2800" b="0" dirty="0" smtClean="0">
                <a:solidFill>
                  <a:schemeClr val="bg1"/>
                </a:solidFill>
              </a:rPr>
              <a:t> , and more but at last we used  </a:t>
            </a:r>
            <a:r>
              <a:rPr lang="en-US" sz="2800" b="0" dirty="0" err="1" smtClean="0">
                <a:solidFill>
                  <a:schemeClr val="bg1"/>
                </a:solidFill>
              </a:rPr>
              <a:t>yfinance</a:t>
            </a:r>
            <a:r>
              <a:rPr lang="en-US" sz="2800" b="0" dirty="0" smtClean="0">
                <a:solidFill>
                  <a:schemeClr val="bg1"/>
                </a:solidFill>
              </a:rPr>
              <a:t> library  to get </a:t>
            </a:r>
            <a:r>
              <a:rPr lang="en-US" sz="2800" b="0" dirty="0" err="1" smtClean="0">
                <a:solidFill>
                  <a:schemeClr val="bg1"/>
                </a:solidFill>
              </a:rPr>
              <a:t>raletime</a:t>
            </a:r>
            <a:r>
              <a:rPr lang="en-US" sz="2800" b="0" dirty="0" smtClean="0">
                <a:solidFill>
                  <a:schemeClr val="bg1"/>
                </a:solidFill>
              </a:rPr>
              <a:t> stock data</a:t>
            </a:r>
          </a:p>
          <a:p>
            <a:pPr marL="342900" indent="-342900">
              <a:buFont typeface="Arial" panose="020B0604020202020204" pitchFamily="34" charset="0"/>
              <a:buChar char="•"/>
            </a:pPr>
            <a:r>
              <a:rPr lang="en-US" sz="2800" b="0" dirty="0" smtClean="0">
                <a:solidFill>
                  <a:schemeClr val="bg1"/>
                </a:solidFill>
              </a:rPr>
              <a:t>We </a:t>
            </a:r>
            <a:r>
              <a:rPr lang="en-US" sz="2800" b="0" dirty="0">
                <a:solidFill>
                  <a:schemeClr val="bg1"/>
                </a:solidFill>
              </a:rPr>
              <a:t>try many machine learning algorithm </a:t>
            </a:r>
            <a:r>
              <a:rPr lang="en-US" sz="2800" b="0" dirty="0" smtClean="0">
                <a:solidFill>
                  <a:schemeClr val="bg1"/>
                </a:solidFill>
              </a:rPr>
              <a:t>to see which fit </a:t>
            </a:r>
            <a:r>
              <a:rPr lang="en-US" sz="2800" b="0" dirty="0">
                <a:solidFill>
                  <a:schemeClr val="bg1"/>
                </a:solidFill>
              </a:rPr>
              <a:t>our </a:t>
            </a:r>
            <a:r>
              <a:rPr lang="en-US" sz="2800" b="0" dirty="0" smtClean="0">
                <a:solidFill>
                  <a:schemeClr val="bg1"/>
                </a:solidFill>
              </a:rPr>
              <a:t>requirement and in last we choice random forest algorithm</a:t>
            </a:r>
          </a:p>
          <a:p>
            <a:pPr marL="342900" indent="-342900">
              <a:buFont typeface="Arial" panose="020B0604020202020204" pitchFamily="34" charset="0"/>
              <a:buChar char="•"/>
            </a:pPr>
            <a:r>
              <a:rPr lang="en-US" sz="2800" b="0" dirty="0" smtClean="0">
                <a:solidFill>
                  <a:schemeClr val="bg1"/>
                </a:solidFill>
              </a:rPr>
              <a:t>And to show the result of prediction on screen</a:t>
            </a:r>
          </a:p>
          <a:p>
            <a:pPr marL="342900" indent="-342900">
              <a:buFont typeface="Arial" panose="020B0604020202020204" pitchFamily="34" charset="0"/>
              <a:buChar char="•"/>
            </a:pPr>
            <a:endParaRPr lang="en-US" b="0" dirty="0" smtClean="0">
              <a:solidFill>
                <a:schemeClr val="bg1"/>
              </a:solidFill>
            </a:endParaRPr>
          </a:p>
          <a:p>
            <a:pPr marL="342900" indent="-342900">
              <a:buFont typeface="Arial" panose="020B0604020202020204" pitchFamily="34" charset="0"/>
              <a:buChar char="•"/>
            </a:pPr>
            <a:endParaRPr lang="en-US" b="0" dirty="0">
              <a:solidFill>
                <a:schemeClr val="bg1"/>
              </a:solidFill>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r>
              <a:rPr lang="en-US" dirty="0" smtClean="0">
                <a:solidFill>
                  <a:schemeClr val="lt1"/>
                </a:solidFill>
                <a:latin typeface="Source Sans Pro" panose="020B0503030403020204" pitchFamily="34" charset="0"/>
                <a:ea typeface="Source Sans Pro" panose="020B0503030403020204" pitchFamily="34" charset="0"/>
              </a:rPr>
              <a:t>)</a:t>
            </a:r>
            <a:endParaRPr lang="en-US" dirty="0"/>
          </a:p>
        </p:txBody>
      </p:sp>
    </p:spTree>
    <p:extLst>
      <p:ext uri="{BB962C8B-B14F-4D97-AF65-F5344CB8AC3E}">
        <p14:creationId xmlns:p14="http://schemas.microsoft.com/office/powerpoint/2010/main" val="320258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342900" lvl="0" indent="-342900">
              <a:buFont typeface="Arial" panose="020B0604020202020204" pitchFamily="34" charset="0"/>
              <a:buChar char="•"/>
            </a:pPr>
            <a:r>
              <a:rPr lang="en-US" sz="2400" b="0" dirty="0">
                <a:solidFill>
                  <a:schemeClr val="bg1"/>
                </a:solidFill>
              </a:rPr>
              <a:t>Now the internet is access to every one and it is easy to use the webapp </a:t>
            </a:r>
          </a:p>
          <a:p>
            <a:pPr marL="342900" lvl="0" indent="-342900">
              <a:buFont typeface="Arial" panose="020B0604020202020204" pitchFamily="34" charset="0"/>
              <a:buChar char="•"/>
            </a:pPr>
            <a:r>
              <a:rPr lang="en-US" sz="2400" b="0" dirty="0">
                <a:solidFill>
                  <a:schemeClr val="bg1"/>
                </a:solidFill>
              </a:rPr>
              <a:t>And in guid section all of the topic are explained in text and as well as in videos .</a:t>
            </a:r>
          </a:p>
          <a:p>
            <a:pPr marL="342900" lvl="0" indent="-342900">
              <a:buFont typeface="Arial" panose="020B0604020202020204" pitchFamily="34" charset="0"/>
              <a:buChar char="•"/>
            </a:pPr>
            <a:r>
              <a:rPr lang="en-US" sz="2400" b="0" dirty="0">
                <a:solidFill>
                  <a:schemeClr val="bg1"/>
                </a:solidFill>
              </a:rPr>
              <a:t>Most of the videos on this web is on youtube as it gives creators opportunity to share there knowleage to guid in finance</a:t>
            </a:r>
          </a:p>
          <a:p>
            <a:pPr marL="342900" lvl="0" indent="-342900">
              <a:buFont typeface="Arial" panose="020B0604020202020204" pitchFamily="34" charset="0"/>
              <a:buChar char="•"/>
            </a:pPr>
            <a:r>
              <a:rPr lang="en-US" sz="2400" b="0" dirty="0">
                <a:solidFill>
                  <a:schemeClr val="bg1"/>
                </a:solidFill>
              </a:rPr>
              <a:t>Just in one click you can access the webapp and get information about finance </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marL="457200" lvl="0" indent="-355600">
              <a:lnSpc>
                <a:spcPct val="115000"/>
              </a:lnSpc>
              <a:spcBef>
                <a:spcPts val="0"/>
              </a:spcBef>
            </a:pPr>
            <a:r>
              <a:rPr lang="en-US"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a:t>
            </a:r>
            <a:r>
              <a:rPr lang="en-US" dirty="0" smtClean="0">
                <a:solidFill>
                  <a:schemeClr val="lt1"/>
                </a:solidFill>
                <a:latin typeface="Source Sans Pro" panose="020B0503030403020204" pitchFamily="34" charset="0"/>
                <a:ea typeface="Source Sans Pro" panose="020B0503030403020204" pitchFamily="34" charset="0"/>
              </a:rPr>
              <a:t>be?</a:t>
            </a:r>
            <a:endParaRPr lang="en-US" dirty="0"/>
          </a:p>
        </p:txBody>
      </p:sp>
    </p:spTree>
    <p:extLst>
      <p:ext uri="{BB962C8B-B14F-4D97-AF65-F5344CB8AC3E}">
        <p14:creationId xmlns:p14="http://schemas.microsoft.com/office/powerpoint/2010/main" val="514976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10.xml><?xml version="1.0" encoding="utf-8"?>
<TemplafySlideTemplateConfiguration><![CDATA[{"slideVersion":0,"isValidatorEnabled":false,"isLocked":false,"elementsMetadata":[],"slideId":"637619437709978173","enableDocumentContentUpdater":true,"version":"1.11"}]]></TemplafySlideTemplateConfiguration>
</file>

<file path=customXml/item11.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3.xml><?xml version="1.0" encoding="utf-8"?>
<TemplafySlideTemplateConfiguration><![CDATA[{"slideVersion":0,"isValidatorEnabled":false,"isLocked":false,"elementsMetadata":[],"slideId":"637619437709978173","enableDocumentContentUpdater":true,"version":"1.11"}]]></TemplafySlideTemplateConfiguration>
</file>

<file path=customXml/item4.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5.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6.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TemplafySlideTemplateConfiguration><![CDATA[{"slideVersion":0,"isValidatorEnabled":false,"isLocked":false,"elementsMetadata":[],"slideId":"637619437708884421","enableDocumentContentUpdater":true,"version":"1.11"}]]></TemplafySlideTemplateConfiguration>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2D1D177E-5746-42E6-9607-46532FE7A753}">
  <ds:schemaRefs/>
</ds:datastoreItem>
</file>

<file path=customXml/itemProps10.xml><?xml version="1.0" encoding="utf-8"?>
<ds:datastoreItem xmlns:ds="http://schemas.openxmlformats.org/officeDocument/2006/customXml" ds:itemID="{BB70BA6C-4950-48C3-9E77-1559DFE0E9C1}">
  <ds:schemaRefs/>
</ds:datastoreItem>
</file>

<file path=customXml/itemProps11.xml><?xml version="1.0" encoding="utf-8"?>
<ds:datastoreItem xmlns:ds="http://schemas.openxmlformats.org/officeDocument/2006/customXml" ds:itemID="{7431E575-127C-4C75-91E1-B15F33F6A67D}">
  <ds:schemaRefs/>
</ds:datastoreItem>
</file>

<file path=customXml/itemProps2.xml><?xml version="1.0" encoding="utf-8"?>
<ds:datastoreItem xmlns:ds="http://schemas.openxmlformats.org/officeDocument/2006/customXml" ds:itemID="{60D3FCEE-FBB6-44C9-808D-BEF4541DFDE0}">
  <ds:schemaRefs/>
</ds:datastoreItem>
</file>

<file path=customXml/itemProps3.xml><?xml version="1.0" encoding="utf-8"?>
<ds:datastoreItem xmlns:ds="http://schemas.openxmlformats.org/officeDocument/2006/customXml" ds:itemID="{AC52CB3E-BF9F-46DB-9057-868751284721}">
  <ds:schemaRefs/>
</ds:datastoreItem>
</file>

<file path=customXml/itemProps4.xml><?xml version="1.0" encoding="utf-8"?>
<ds:datastoreItem xmlns:ds="http://schemas.openxmlformats.org/officeDocument/2006/customXml" ds:itemID="{BE1EF330-E3AF-495D-830D-05885DBF6EBC}">
  <ds:schemaRefs>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a5c6db09-7ebe-4e6b-a76e-5dc93d18b60b"/>
    <ds:schemaRef ds:uri="18812a47-41c3-4ae4-a99b-bb81eab4150b"/>
    <ds:schemaRef ds:uri="http://www.w3.org/XML/1998/namespace"/>
  </ds:schemaRefs>
</ds:datastoreItem>
</file>

<file path=customXml/itemProps5.xml><?xml version="1.0" encoding="utf-8"?>
<ds:datastoreItem xmlns:ds="http://schemas.openxmlformats.org/officeDocument/2006/customXml" ds:itemID="{12EEFC2F-DADF-4A55-981A-784BF5BE9558}">
  <ds:schemaRefs/>
</ds:datastoreItem>
</file>

<file path=customXml/itemProps6.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E4BEACE3-5A64-4321-8881-298631914CE7}">
  <ds:schemaRefs/>
</ds:datastoreItem>
</file>

<file path=customXml/itemProps8.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9.xml><?xml version="1.0" encoding="utf-8"?>
<ds:datastoreItem xmlns:ds="http://schemas.openxmlformats.org/officeDocument/2006/customXml" ds:itemID="{5CE68F08-F703-449B-BC5D-8A952A0A881D}">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709</Words>
  <Application>Microsoft Office PowerPoint</Application>
  <PresentationFormat>Custom</PresentationFormat>
  <Paragraphs>71</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Georgia</vt:lpstr>
      <vt:lpstr>Segoe UI Semibold</vt:lpstr>
      <vt:lpstr>Source Sans Pro</vt:lpstr>
      <vt:lpstr>Source Sans Pro Light</vt:lpstr>
      <vt:lpstr>Wingdings</vt:lpstr>
      <vt:lpstr>Wingdings 2</vt:lpstr>
      <vt:lpstr>ION PowerPoint Template 16:9</vt:lpstr>
      <vt:lpstr>PowerPoint Presentation</vt:lpstr>
      <vt:lpstr>Team name and member details</vt:lpstr>
      <vt:lpstr>Problem statement</vt:lpstr>
      <vt:lpstr>Solution</vt:lpstr>
      <vt:lpstr>PowerPoint Presentation</vt:lpstr>
      <vt:lpstr>What are the impact metrics that one can use to analyze the effect of the solution? </vt:lpstr>
      <vt:lpstr>Frameworks/Technologies stacks to be used</vt:lpstr>
      <vt:lpstr>Assumptions, constraints, and solution decision points (Reason behind choosing a technology)</vt:lpstr>
      <vt:lpstr>How easily can your solution be implemented and how effective will it be?</vt:lpstr>
      <vt:lpstr>Extent of Scalability/Usability</vt:lpstr>
      <vt:lpstr>Methodology / Architecture diagram </vt:lpstr>
      <vt:lpstr>Architecture diagram </vt:lpstr>
      <vt:lpstr>Future Scope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2022-02-15T12:58:51Z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