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4"/>
  </p:notesMasterIdLst>
  <p:handoutMasterIdLst>
    <p:handoutMasterId r:id="rId25"/>
  </p:handoutMasterIdLst>
  <p:sldIdLst>
    <p:sldId id="256" r:id="rId13"/>
    <p:sldId id="264" r:id="rId14"/>
    <p:sldId id="266" r:id="rId15"/>
    <p:sldId id="272" r:id="rId16"/>
    <p:sldId id="273" r:id="rId17"/>
    <p:sldId id="274" r:id="rId18"/>
    <p:sldId id="275" r:id="rId19"/>
    <p:sldId id="276" r:id="rId20"/>
    <p:sldId id="268" r:id="rId21"/>
    <p:sldId id="258" r:id="rId22"/>
    <p:sldId id="269" r:id="rId23"/>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7" autoAdjust="0"/>
    <p:restoredTop sz="93547" autoAdjust="0"/>
  </p:normalViewPr>
  <p:slideViewPr>
    <p:cSldViewPr showGuides="1">
      <p:cViewPr>
        <p:scale>
          <a:sx n="60" d="100"/>
          <a:sy n="60" d="100"/>
        </p:scale>
        <p:origin x="606"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15-Feb-22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15-Feb-22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10</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2.xml"/><Relationship Id="rId1" Type="http://schemas.openxmlformats.org/officeDocument/2006/relationships/customXml" Target="../../customXml/item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10.xml"/><Relationship Id="rId1" Type="http://schemas.openxmlformats.org/officeDocument/2006/relationships/customXml" Target="../../customXml/item1.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8.xml"/><Relationship Id="rId1" Type="http://schemas.openxmlformats.org/officeDocument/2006/relationships/customXml" Target="../../customXml/item3.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r>
              <a:rPr lang="en-IN" dirty="0" smtClean="0"/>
              <a:t>Finance Guide Web-App</a:t>
            </a:r>
            <a:endParaRPr lang="en-IN" dirty="0"/>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sz="3200" dirty="0" smtClean="0"/>
              <a:t>Aditya Sharma   (  </a:t>
            </a:r>
            <a:r>
              <a:rPr lang="en-US" sz="3200" dirty="0" err="1" smtClean="0"/>
              <a:t>github</a:t>
            </a:r>
            <a:r>
              <a:rPr lang="en-US" sz="3200" dirty="0" smtClean="0"/>
              <a:t>:-  https</a:t>
            </a:r>
            <a:r>
              <a:rPr lang="en-US" sz="3200" dirty="0"/>
              <a:t>://</a:t>
            </a:r>
            <a:r>
              <a:rPr lang="en-US" sz="3200" dirty="0" smtClean="0"/>
              <a:t>github.com/Aditya-aot/Hackathon-ION   </a:t>
            </a:r>
            <a:r>
              <a:rPr lang="en-US" sz="3200" dirty="0" smtClean="0"/>
              <a:t>)</a:t>
            </a:r>
          </a:p>
          <a:p>
            <a:pPr lvl="4"/>
            <a:r>
              <a:rPr lang="en-US" sz="2400" dirty="0" smtClean="0"/>
              <a:t>Project </a:t>
            </a:r>
            <a:r>
              <a:rPr lang="en-US" sz="2400" dirty="0"/>
              <a:t>link :- https://finance-guide.herokuapp.com/</a:t>
            </a:r>
            <a:endParaRPr lang="en-US" sz="2400" dirty="0" smtClean="0"/>
          </a:p>
          <a:p>
            <a:pPr lvl="4"/>
            <a:r>
              <a:rPr lang="en-US" sz="2400" dirty="0" err="1" smtClean="0"/>
              <a:t>Github</a:t>
            </a:r>
            <a:r>
              <a:rPr lang="en-US" sz="2400" dirty="0" smtClean="0"/>
              <a:t> </a:t>
            </a:r>
            <a:r>
              <a:rPr lang="en-US" sz="2400" dirty="0"/>
              <a:t>link :- https://github.com/Aditya-aot/Hackathon-ION</a:t>
            </a:r>
            <a:endParaRPr lang="en-US" sz="2400" dirty="0" smtClean="0"/>
          </a:p>
          <a:p>
            <a:r>
              <a:rPr lang="en-US" sz="3200" dirty="0" smtClean="0"/>
              <a:t>Theme Name: </a:t>
            </a:r>
            <a:r>
              <a:rPr lang="en-US" sz="3200" b="0" dirty="0" smtClean="0">
                <a:solidFill>
                  <a:schemeClr val="tx2"/>
                </a:solidFill>
              </a:rPr>
              <a:t>Theme1, </a:t>
            </a:r>
            <a:r>
              <a:rPr lang="en-US" sz="3200" b="0" dirty="0" err="1" smtClean="0">
                <a:solidFill>
                  <a:schemeClr val="tx2"/>
                </a:solidFill>
              </a:rPr>
              <a:t>Fintech</a:t>
            </a:r>
            <a:endParaRPr lang="en-US" sz="3200"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sz="4000" dirty="0"/>
              <a:t>Team name and member details</a:t>
            </a:r>
            <a:endParaRPr lang="en-IN" sz="4000"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lvl="0" indent="-342900">
              <a:buFont typeface="Arial" panose="020B0604020202020204" pitchFamily="34" charset="0"/>
              <a:buChar char="•"/>
            </a:pPr>
            <a:r>
              <a:rPr lang="en-US" sz="2800" b="0" dirty="0">
                <a:solidFill>
                  <a:schemeClr val="bg1"/>
                </a:solidFill>
              </a:rPr>
              <a:t>There is use of Python </a:t>
            </a:r>
          </a:p>
          <a:p>
            <a:pPr marL="342900" lvl="0" indent="-342900">
              <a:buFont typeface="Arial" panose="020B0604020202020204" pitchFamily="34" charset="0"/>
              <a:buChar char="•"/>
            </a:pPr>
            <a:r>
              <a:rPr lang="en-US" sz="2800" b="0" dirty="0">
                <a:solidFill>
                  <a:schemeClr val="bg1"/>
                </a:solidFill>
              </a:rPr>
              <a:t> Django(framework) </a:t>
            </a:r>
          </a:p>
          <a:p>
            <a:pPr marL="342900" lvl="0" indent="-342900">
              <a:buFont typeface="Arial" panose="020B0604020202020204" pitchFamily="34" charset="0"/>
              <a:buChar char="•"/>
            </a:pPr>
            <a:r>
              <a:rPr lang="en-US" sz="2800" b="0" dirty="0">
                <a:solidFill>
                  <a:schemeClr val="bg1"/>
                </a:solidFill>
              </a:rPr>
              <a:t>Random Forest Model(Machine Learning)</a:t>
            </a:r>
          </a:p>
          <a:p>
            <a:pPr marL="342900" lvl="0" indent="-342900">
              <a:buFont typeface="Arial" panose="020B0604020202020204" pitchFamily="34" charset="0"/>
              <a:buChar char="•"/>
            </a:pPr>
            <a:r>
              <a:rPr lang="en-US" sz="2800" b="0" dirty="0">
                <a:solidFill>
                  <a:schemeClr val="bg1"/>
                </a:solidFill>
              </a:rPr>
              <a:t>Yfinance</a:t>
            </a:r>
          </a:p>
          <a:p>
            <a:pPr marL="342900" lvl="0" indent="-342900">
              <a:buFont typeface="Arial" panose="020B0604020202020204" pitchFamily="34" charset="0"/>
              <a:buChar char="•"/>
            </a:pPr>
            <a:r>
              <a:rPr lang="en-US" sz="2800" b="0" dirty="0">
                <a:solidFill>
                  <a:schemeClr val="bg1"/>
                </a:solidFill>
              </a:rPr>
              <a:t>Jupyter Notebook</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Frameworks/Technologies stacks to be </a:t>
            </a:r>
            <a:r>
              <a:rPr lang="en-US"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Arial" panose="020B0604020202020204" pitchFamily="34" charset="0"/>
              <a:buChar char="•"/>
            </a:pPr>
            <a:r>
              <a:rPr lang="en-US" sz="2800" b="0" dirty="0">
                <a:solidFill>
                  <a:schemeClr val="bg1"/>
                </a:solidFill>
              </a:rPr>
              <a:t>The constraints in this webapp is to understand the flow to finamce in 2021 and how to present it to the users </a:t>
            </a:r>
            <a:endParaRPr lang="en-US" sz="2800" b="0" dirty="0" smtClean="0">
              <a:solidFill>
                <a:schemeClr val="bg1"/>
              </a:solidFill>
            </a:endParaRPr>
          </a:p>
          <a:p>
            <a:pPr marL="342900" indent="-342900">
              <a:buFont typeface="Arial" panose="020B0604020202020204" pitchFamily="34" charset="0"/>
              <a:buChar char="•"/>
            </a:pPr>
            <a:r>
              <a:rPr lang="en-US" sz="2800" b="0" dirty="0" smtClean="0">
                <a:solidFill>
                  <a:schemeClr val="bg1"/>
                </a:solidFill>
              </a:rPr>
              <a:t>And from where to get the data of stock so, we tried </a:t>
            </a:r>
            <a:r>
              <a:rPr lang="en-US" sz="2800" b="0" dirty="0" err="1" smtClean="0">
                <a:solidFill>
                  <a:schemeClr val="bg1"/>
                </a:solidFill>
              </a:rPr>
              <a:t>webscraping</a:t>
            </a:r>
            <a:r>
              <a:rPr lang="en-US" sz="2800" b="0" dirty="0" smtClean="0">
                <a:solidFill>
                  <a:schemeClr val="bg1"/>
                </a:solidFill>
              </a:rPr>
              <a:t> , </a:t>
            </a:r>
            <a:r>
              <a:rPr lang="en-US" sz="2800" b="0" dirty="0" err="1" smtClean="0">
                <a:solidFill>
                  <a:schemeClr val="bg1"/>
                </a:solidFill>
              </a:rPr>
              <a:t>api</a:t>
            </a:r>
            <a:r>
              <a:rPr lang="en-US" sz="2800" b="0" dirty="0" smtClean="0">
                <a:solidFill>
                  <a:schemeClr val="bg1"/>
                </a:solidFill>
              </a:rPr>
              <a:t> , and more but at last we used  </a:t>
            </a:r>
            <a:r>
              <a:rPr lang="en-US" sz="2800" b="0" dirty="0" err="1" smtClean="0">
                <a:solidFill>
                  <a:schemeClr val="bg1"/>
                </a:solidFill>
              </a:rPr>
              <a:t>yfinance</a:t>
            </a:r>
            <a:r>
              <a:rPr lang="en-US" sz="2800" b="0" dirty="0" smtClean="0">
                <a:solidFill>
                  <a:schemeClr val="bg1"/>
                </a:solidFill>
              </a:rPr>
              <a:t> library  to get </a:t>
            </a:r>
            <a:r>
              <a:rPr lang="en-US" sz="2800" b="0" dirty="0" err="1" smtClean="0">
                <a:solidFill>
                  <a:schemeClr val="bg1"/>
                </a:solidFill>
              </a:rPr>
              <a:t>raletime</a:t>
            </a:r>
            <a:r>
              <a:rPr lang="en-US" sz="2800" b="0" dirty="0" smtClean="0">
                <a:solidFill>
                  <a:schemeClr val="bg1"/>
                </a:solidFill>
              </a:rPr>
              <a:t> stock data</a:t>
            </a:r>
          </a:p>
          <a:p>
            <a:pPr marL="342900" indent="-342900">
              <a:buFont typeface="Arial" panose="020B0604020202020204" pitchFamily="34" charset="0"/>
              <a:buChar char="•"/>
            </a:pPr>
            <a:r>
              <a:rPr lang="en-US" sz="2800" b="0" dirty="0" smtClean="0">
                <a:solidFill>
                  <a:schemeClr val="bg1"/>
                </a:solidFill>
              </a:rPr>
              <a:t>We </a:t>
            </a:r>
            <a:r>
              <a:rPr lang="en-US" sz="2800" b="0" dirty="0">
                <a:solidFill>
                  <a:schemeClr val="bg1"/>
                </a:solidFill>
              </a:rPr>
              <a:t>try many machine learning algorithm </a:t>
            </a:r>
            <a:r>
              <a:rPr lang="en-US" sz="2800" b="0" dirty="0" smtClean="0">
                <a:solidFill>
                  <a:schemeClr val="bg1"/>
                </a:solidFill>
              </a:rPr>
              <a:t>to see which fit </a:t>
            </a:r>
            <a:r>
              <a:rPr lang="en-US" sz="2800" b="0" dirty="0">
                <a:solidFill>
                  <a:schemeClr val="bg1"/>
                </a:solidFill>
              </a:rPr>
              <a:t>our </a:t>
            </a:r>
            <a:r>
              <a:rPr lang="en-US" sz="2800" b="0" dirty="0" smtClean="0">
                <a:solidFill>
                  <a:schemeClr val="bg1"/>
                </a:solidFill>
              </a:rPr>
              <a:t>requirement and in last we choice random forest algorithm</a:t>
            </a:r>
          </a:p>
          <a:p>
            <a:pPr marL="342900" indent="-342900">
              <a:buFont typeface="Arial" panose="020B0604020202020204" pitchFamily="34" charset="0"/>
              <a:buChar char="•"/>
            </a:pPr>
            <a:r>
              <a:rPr lang="en-US" sz="2800" b="0" dirty="0" smtClean="0">
                <a:solidFill>
                  <a:schemeClr val="bg1"/>
                </a:solidFill>
              </a:rPr>
              <a:t>And to show the result of prediction on screen</a:t>
            </a:r>
          </a:p>
          <a:p>
            <a:pPr marL="342900" indent="-342900">
              <a:buFont typeface="Arial" panose="020B0604020202020204" pitchFamily="34" charset="0"/>
              <a:buChar char="•"/>
            </a:pPr>
            <a:endParaRPr lang="en-US" b="0" dirty="0" smtClean="0">
              <a:solidFill>
                <a:schemeClr val="bg1"/>
              </a:solidFill>
            </a:endParaRPr>
          </a:p>
          <a:p>
            <a:pPr marL="342900" indent="-342900">
              <a:buFont typeface="Arial" panose="020B0604020202020204" pitchFamily="34" charset="0"/>
              <a:buChar char="•"/>
            </a:pPr>
            <a:endParaRPr lang="en-US" b="0" dirty="0">
              <a:solidFill>
                <a:schemeClr val="bg1"/>
              </a:solidFill>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lvl="0" indent="-342900">
              <a:buFont typeface="Arial" panose="020B0604020202020204" pitchFamily="34" charset="0"/>
              <a:buChar char="•"/>
            </a:pPr>
            <a:r>
              <a:rPr lang="en-US" sz="2400" b="0" dirty="0">
                <a:solidFill>
                  <a:schemeClr val="bg1"/>
                </a:solidFill>
              </a:rPr>
              <a:t>Now the internet is access to every one and it is easy to use the webapp </a:t>
            </a:r>
          </a:p>
          <a:p>
            <a:pPr marL="342900" lvl="0" indent="-342900">
              <a:buFont typeface="Arial" panose="020B0604020202020204" pitchFamily="34" charset="0"/>
              <a:buChar char="•"/>
            </a:pPr>
            <a:r>
              <a:rPr lang="en-US" sz="2400" b="0" dirty="0">
                <a:solidFill>
                  <a:schemeClr val="bg1"/>
                </a:solidFill>
              </a:rPr>
              <a:t>And in guid section all of the topic are explained in text and as well as in videos .</a:t>
            </a:r>
          </a:p>
          <a:p>
            <a:pPr marL="342900" lvl="0" indent="-342900">
              <a:buFont typeface="Arial" panose="020B0604020202020204" pitchFamily="34" charset="0"/>
              <a:buChar char="•"/>
            </a:pPr>
            <a:r>
              <a:rPr lang="en-US" sz="2400" b="0" dirty="0">
                <a:solidFill>
                  <a:schemeClr val="bg1"/>
                </a:solidFill>
              </a:rPr>
              <a:t>Most of the videos on this web is on youtube as it gives creators opportunity to share there knowleage to guid in finance</a:t>
            </a:r>
          </a:p>
          <a:p>
            <a:pPr marL="342900" lvl="0" indent="-342900">
              <a:buFont typeface="Arial" panose="020B0604020202020204" pitchFamily="34" charset="0"/>
              <a:buChar char="•"/>
            </a:pPr>
            <a:r>
              <a:rPr lang="en-US" sz="2400" b="0" dirty="0">
                <a:solidFill>
                  <a:schemeClr val="bg1"/>
                </a:solidFill>
              </a:rPr>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Arial" panose="020B0604020202020204" pitchFamily="34" charset="0"/>
              <a:buChar char="•"/>
            </a:pPr>
            <a:r>
              <a:rPr lang="en-US" sz="2400" b="0" dirty="0">
                <a:solidFill>
                  <a:schemeClr val="bg1"/>
                </a:solidFill>
              </a:rPr>
              <a:t>The web can expand even more with more features </a:t>
            </a:r>
          </a:p>
          <a:p>
            <a:pPr marL="342900" indent="-342900">
              <a:buFont typeface="Arial" panose="020B0604020202020204" pitchFamily="34" charset="0"/>
              <a:buChar char="•"/>
            </a:pPr>
            <a:r>
              <a:rPr lang="en-US" sz="2400" b="0" dirty="0">
                <a:solidFill>
                  <a:schemeClr val="bg1"/>
                </a:solidFill>
              </a:rPr>
              <a:t>As there are even more topic , task, management , future guid and more in finance which can be implemented in this webapp very </a:t>
            </a:r>
            <a:r>
              <a:rPr lang="en-US" sz="2400" b="0" dirty="0" smtClean="0">
                <a:solidFill>
                  <a:schemeClr val="bg1"/>
                </a:solidFill>
              </a:rPr>
              <a:t>easy</a:t>
            </a:r>
          </a:p>
          <a:p>
            <a:pPr marL="342900" indent="-342900">
              <a:buFont typeface="Arial" panose="020B0604020202020204" pitchFamily="34" charset="0"/>
              <a:buChar char="•"/>
            </a:pPr>
            <a:r>
              <a:rPr lang="en-US" sz="2400" b="0" dirty="0" smtClean="0">
                <a:solidFill>
                  <a:schemeClr val="bg1"/>
                </a:solidFill>
              </a:rPr>
              <a:t>We can also expand and explain even more topic .</a:t>
            </a:r>
          </a:p>
          <a:p>
            <a:pPr marL="342900" indent="-342900">
              <a:buFont typeface="Arial" panose="020B0604020202020204" pitchFamily="34" charset="0"/>
              <a:buChar char="•"/>
            </a:pPr>
            <a:endParaRPr lang="en-US" sz="2400" b="0" dirty="0">
              <a:solidFill>
                <a:schemeClr val="bg1"/>
              </a:solidFill>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40755" y="1548383"/>
            <a:ext cx="12457384" cy="5847517"/>
          </a:xfrm>
        </p:spPr>
      </p:pic>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a:xfrm>
            <a:off x="456779" y="759866"/>
            <a:ext cx="10609957" cy="379263"/>
          </a:xfrm>
        </p:spPr>
        <p:txBody>
          <a:bodyPr/>
          <a:lstStyle/>
          <a:p>
            <a:r>
              <a:rPr lang="en-IN" dirty="0" smtClean="0"/>
              <a:t>Architecture </a:t>
            </a:r>
            <a:r>
              <a:rPr lang="en-IN" dirty="0"/>
              <a:t>diagram </a:t>
            </a:r>
            <a:endParaRPr lang="en-US" dirty="0"/>
          </a:p>
        </p:txBody>
      </p:sp>
    </p:spTree>
    <p:extLst>
      <p:ext uri="{BB962C8B-B14F-4D97-AF65-F5344CB8AC3E}">
        <p14:creationId xmlns:p14="http://schemas.microsoft.com/office/powerpoint/2010/main" val="162854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368000"/>
            <a:ext cx="12564000" cy="2556647"/>
          </a:xfrm>
        </p:spPr>
        <p:txBody>
          <a:bodyPr/>
          <a:lstStyle/>
          <a:p>
            <a:pPr marL="457200" lvl="0" indent="-355600">
              <a:lnSpc>
                <a:spcPct val="115000"/>
              </a:lnSpc>
              <a:spcBef>
                <a:spcPts val="0"/>
              </a:spcBef>
              <a:spcAft>
                <a:spcPts val="0"/>
              </a:spcAft>
              <a:buClr>
                <a:schemeClr val="lt1"/>
              </a:buClr>
              <a:buSzPts val="2000"/>
              <a:buChar char="●"/>
            </a:pPr>
            <a:r>
              <a:rPr lang="en-US" sz="2400" b="0" dirty="0">
                <a:solidFill>
                  <a:schemeClr val="lt1"/>
                </a:solidFill>
              </a:rPr>
              <a:t>Business </a:t>
            </a:r>
            <a:r>
              <a:rPr lang="en-US" sz="2400" b="0" dirty="0" smtClean="0">
                <a:solidFill>
                  <a:schemeClr val="lt1"/>
                </a:solidFill>
              </a:rPr>
              <a:t>relevance</a:t>
            </a:r>
          </a:p>
          <a:p>
            <a:pPr marL="1035350" lvl="4" indent="-285750">
              <a:lnSpc>
                <a:spcPct val="115000"/>
              </a:lnSpc>
              <a:spcAft>
                <a:spcPts val="0"/>
              </a:spcAft>
              <a:buClr>
                <a:schemeClr val="lt1"/>
              </a:buClr>
              <a:buSzPts val="2000"/>
            </a:pPr>
            <a:r>
              <a:rPr lang="en-US" sz="2400" dirty="0" smtClean="0">
                <a:solidFill>
                  <a:schemeClr val="lt1"/>
                </a:solidFill>
              </a:rPr>
              <a:t>AS in business we can  use this </a:t>
            </a:r>
            <a:r>
              <a:rPr lang="en-US" sz="2400" dirty="0" err="1" smtClean="0">
                <a:solidFill>
                  <a:schemeClr val="lt1"/>
                </a:solidFill>
              </a:rPr>
              <a:t>webapp</a:t>
            </a:r>
            <a:r>
              <a:rPr lang="en-US" sz="2400" dirty="0" smtClean="0">
                <a:solidFill>
                  <a:schemeClr val="lt1"/>
                </a:solidFill>
              </a:rPr>
              <a:t> in multiple countries </a:t>
            </a:r>
            <a:endParaRPr lang="en-US" sz="2400" b="0" dirty="0">
              <a:solidFill>
                <a:schemeClr val="lt1"/>
              </a:solidFill>
            </a:endParaRPr>
          </a:p>
          <a:p>
            <a:pPr marL="457200" lvl="0" indent="-355600">
              <a:lnSpc>
                <a:spcPct val="115000"/>
              </a:lnSpc>
              <a:spcBef>
                <a:spcPts val="0"/>
              </a:spcBef>
              <a:spcAft>
                <a:spcPts val="0"/>
              </a:spcAft>
              <a:buClr>
                <a:schemeClr val="lt1"/>
              </a:buClr>
              <a:buSzPts val="2000"/>
              <a:buChar char="●"/>
            </a:pPr>
            <a:r>
              <a:rPr lang="en-US" sz="2400" b="0" dirty="0" smtClean="0">
                <a:solidFill>
                  <a:schemeClr val="lt1"/>
                </a:solidFill>
              </a:rPr>
              <a:t>Optimization</a:t>
            </a:r>
          </a:p>
          <a:p>
            <a:pPr marL="1035350" lvl="4" indent="-285750">
              <a:lnSpc>
                <a:spcPct val="115000"/>
              </a:lnSpc>
              <a:spcAft>
                <a:spcPts val="0"/>
              </a:spcAft>
              <a:buClr>
                <a:schemeClr val="lt1"/>
              </a:buClr>
              <a:buSzPts val="2000"/>
            </a:pPr>
            <a:r>
              <a:rPr lang="en-US" sz="2400" dirty="0">
                <a:solidFill>
                  <a:schemeClr val="lt1"/>
                </a:solidFill>
              </a:rPr>
              <a:t> </a:t>
            </a:r>
            <a:r>
              <a:rPr lang="en-US" sz="2400" dirty="0" smtClean="0">
                <a:solidFill>
                  <a:schemeClr val="lt1"/>
                </a:solidFill>
              </a:rPr>
              <a:t>many expert can also use the app to share there knowledge is the site </a:t>
            </a:r>
            <a:endParaRPr lang="en-US" sz="2400" b="0" dirty="0" smtClean="0">
              <a:solidFill>
                <a:schemeClr val="lt1"/>
              </a:solidFill>
            </a:endParaRPr>
          </a:p>
          <a:p>
            <a:pPr marL="457200" lvl="0" indent="-355600">
              <a:lnSpc>
                <a:spcPct val="115000"/>
              </a:lnSpc>
              <a:spcBef>
                <a:spcPts val="0"/>
              </a:spcBef>
              <a:spcAft>
                <a:spcPts val="0"/>
              </a:spcAft>
              <a:buClr>
                <a:schemeClr val="lt1"/>
              </a:buClr>
              <a:buSzPts val="2000"/>
              <a:buChar char="●"/>
            </a:pPr>
            <a:r>
              <a:rPr lang="en-US" sz="2400" b="0" dirty="0" smtClean="0">
                <a:solidFill>
                  <a:schemeClr val="lt1"/>
                </a:solidFill>
              </a:rPr>
              <a:t>Scope for modification</a:t>
            </a:r>
          </a:p>
          <a:p>
            <a:pPr marL="1092500" lvl="4" indent="-342900">
              <a:lnSpc>
                <a:spcPct val="115000"/>
              </a:lnSpc>
              <a:spcAft>
                <a:spcPts val="0"/>
              </a:spcAft>
              <a:buClr>
                <a:schemeClr val="lt1"/>
              </a:buClr>
              <a:buSzPts val="2000"/>
            </a:pPr>
            <a:r>
              <a:rPr lang="en-US" sz="2000" dirty="0" smtClean="0">
                <a:solidFill>
                  <a:schemeClr val="lt1"/>
                </a:solidFill>
              </a:rPr>
              <a:t>There is ultimate scope for modification as the Education industry is expanding day by day </a:t>
            </a:r>
            <a:endParaRPr lang="en-US" sz="2000" b="0" dirty="0">
              <a:solidFill>
                <a:schemeClr val="lt1"/>
              </a:solidFill>
            </a:endParaRP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01812" y="4612508"/>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01812" y="5364807"/>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sz="2400" b="0" dirty="0" smtClean="0">
                <a:solidFill>
                  <a:schemeClr val="lt1"/>
                </a:solidFill>
              </a:rPr>
              <a:t>For society to get an financial education or tools can be easy in online </a:t>
            </a:r>
            <a:endParaRPr lang="en-IN" sz="2400" b="0" dirty="0">
              <a:solidFill>
                <a:schemeClr val="lt1"/>
              </a:solidFill>
            </a:endParaRPr>
          </a:p>
        </p:txBody>
      </p:sp>
    </p:spTree>
    <p:extLst>
      <p:ext uri="{BB962C8B-B14F-4D97-AF65-F5344CB8AC3E}">
        <p14:creationId xmlns:p14="http://schemas.microsoft.com/office/powerpoint/2010/main" val="902599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9978173","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8884421","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FormConfiguration><![CDATA[{"formFields":[],"formDataEntries":[]}]]></TemplafySlideFormConfiguration>
</file>

<file path=customXml/item7.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8.xml><?xml version="1.0" encoding="utf-8"?>
<TemplafySlideTemplateConfiguration><![CDATA[{"slideVersion":0,"isValidatorEnabled":false,"isLocked":false,"elementsMetadata":[],"slideId":"637619437709978173","enableDocumentContentUpdater":true,"version":"1.11"}]]></TemplafySlideTemplateConfiguration>
</file>

<file path=customXml/item9.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Props1.xml><?xml version="1.0" encoding="utf-8"?>
<ds:datastoreItem xmlns:ds="http://schemas.openxmlformats.org/officeDocument/2006/customXml" ds:itemID="{AC52CB3E-BF9F-46DB-9057-868751284721}">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E4BEACE3-5A64-4321-8881-298631914CE7}">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7431E575-127C-4C75-91E1-B15F33F6A67D}">
  <ds:schemaRefs/>
</ds:datastoreItem>
</file>

<file path=customXml/itemProps7.xml><?xml version="1.0" encoding="utf-8"?>
<ds:datastoreItem xmlns:ds="http://schemas.openxmlformats.org/officeDocument/2006/customXml" ds:itemID="{12EEFC2F-DADF-4A55-981A-784BF5BE9558}">
  <ds:schemaRefs/>
</ds:datastoreItem>
</file>

<file path=customXml/itemProps8.xml><?xml version="1.0" encoding="utf-8"?>
<ds:datastoreItem xmlns:ds="http://schemas.openxmlformats.org/officeDocument/2006/customXml" ds:itemID="{BB70BA6C-4950-48C3-9E77-1559DFE0E9C1}">
  <ds:schemaRefs/>
</ds:datastoreItem>
</file>

<file path=customXml/itemProps9.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541</Words>
  <Application>Microsoft Office PowerPoint</Application>
  <PresentationFormat>Custom</PresentationFormat>
  <Paragraphs>50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Solution</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2022-02-15T13:03:33Z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