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the Antarctic Ozone Hole with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Project </a:t>
            </a:r>
            <a:r>
              <a:rPr lang="en-US" dirty="0"/>
              <a:t>Development and </a:t>
            </a:r>
            <a:r>
              <a:rPr lang="en-US"/>
              <a:t>process summary, by 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Aditya Choure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Vaishnavi</a:t>
            </a:r>
            <a:r>
              <a:rPr lang="en-US" dirty="0"/>
              <a:t> </a:t>
            </a:r>
            <a:r>
              <a:rPr lang="en-US" dirty="0" err="1"/>
              <a:t>Kadam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6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Ensuring Relevance: Stakeholder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model is only useful if it answers the right questions for the right audience.</a:t>
            </a:r>
          </a:p>
          <a:p>
            <a:pPr marL="0" indent="0">
              <a:buNone/>
            </a:pPr>
            <a:r>
              <a:rPr lang="en-US" dirty="0"/>
              <a:t>We gathered feedback from several people regarding our project with key questions asking about the relevance and need of this project, objective, features and any suggestions/comments regarding to that.</a:t>
            </a:r>
          </a:p>
          <a:p>
            <a:pPr marL="0" indent="0">
              <a:buNone/>
            </a:pPr>
            <a:r>
              <a:rPr lang="en-US" dirty="0"/>
              <a:t>The feedback </a:t>
            </a:r>
            <a:r>
              <a:rPr lang="en-US" dirty="0" smtClean="0"/>
              <a:t>was screened </a:t>
            </a:r>
            <a:r>
              <a:rPr lang="en-US" dirty="0"/>
              <a:t>(and implemented </a:t>
            </a:r>
            <a:r>
              <a:rPr lang="en-US" dirty="0" smtClean="0"/>
              <a:t>if it was worth it) to achieve the final model necessary which was deployed </a:t>
            </a:r>
            <a:r>
              <a:rPr lang="en-US" dirty="0" smtClean="0"/>
              <a:t>using </a:t>
            </a:r>
            <a:r>
              <a:rPr lang="en-US" dirty="0" err="1" smtClean="0"/>
              <a:t>streamlit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9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&amp; 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problem: </a:t>
            </a:r>
            <a:r>
              <a:rPr lang="en-US" dirty="0"/>
              <a:t>The Antarctic ozone hole is a critical environmental indicator. Accurately forecasting its size is vital for assessing the effectiveness of global policies like the Montreal Protocol.</a:t>
            </a:r>
          </a:p>
          <a:p>
            <a:r>
              <a:rPr lang="en-US" b="1" dirty="0"/>
              <a:t>The Goal: </a:t>
            </a:r>
            <a:r>
              <a:rPr lang="en-US" dirty="0"/>
              <a:t>To build a reliable time-series model using LSTM that predicts the mean area of the ozone hole using historical data on the primary drivers: ozone-depleting gases (ODGs).</a:t>
            </a:r>
          </a:p>
          <a:p>
            <a:r>
              <a:rPr lang="en-US" b="1" dirty="0"/>
              <a:t>Why now?: </a:t>
            </a:r>
            <a:r>
              <a:rPr lang="en-US" dirty="0"/>
              <a:t>With decades of data available, we can leverage advanced machine learning techniques to uncover complex patterns and create a powerful predictive tool.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180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Model: </a:t>
            </a:r>
            <a:r>
              <a:rPr lang="en-US" dirty="0"/>
              <a:t>Long-Short term memory (LSTM) network.</a:t>
            </a:r>
          </a:p>
          <a:p>
            <a:r>
              <a:rPr lang="en-US" b="1" dirty="0"/>
              <a:t>Why LSTM?:</a:t>
            </a:r>
            <a:r>
              <a:rPr lang="en-US" dirty="0"/>
              <a:t> It is specifically designed to recognize long-term patterns in sequential data, making it ideal for time-series forecasting.</a:t>
            </a:r>
          </a:p>
          <a:p>
            <a:r>
              <a:rPr lang="en-US" b="1" dirty="0"/>
              <a:t>Features (Inputs):</a:t>
            </a:r>
            <a:r>
              <a:rPr lang="en-US" dirty="0"/>
              <a:t> Historical concentrations of 9 key Ozone-Depleting Gases (e.g., CFC-11, CFC-12, Halons) from 1992 onwards.</a:t>
            </a:r>
          </a:p>
          <a:p>
            <a:r>
              <a:rPr lang="en-US" b="1" dirty="0"/>
              <a:t>Target (Output):</a:t>
            </a:r>
            <a:r>
              <a:rPr lang="en-US" dirty="0"/>
              <a:t> The predicted "Mean ozone hole area" for a future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Foundation: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antarctic-ozone-hole-area.csv</a:t>
            </a:r>
          </a:p>
          <a:p>
            <a:pPr lvl="1"/>
            <a:r>
              <a:rPr lang="en-US" dirty="0"/>
              <a:t>This dataset contains yearly data on the </a:t>
            </a:r>
            <a:r>
              <a:rPr lang="en-US" b="1" dirty="0"/>
              <a:t>area of the Antarctic ozone hole</a:t>
            </a:r>
            <a:r>
              <a:rPr lang="en-US" dirty="0"/>
              <a:t> from NASA observations.</a:t>
            </a:r>
          </a:p>
          <a:p>
            <a:r>
              <a:rPr lang="en-US" dirty="0"/>
              <a:t>NASAOzoneWatch1.txt</a:t>
            </a:r>
          </a:p>
          <a:p>
            <a:pPr lvl="1"/>
            <a:r>
              <a:rPr lang="en-US" dirty="0"/>
              <a:t>This is a historical record of </a:t>
            </a:r>
            <a:r>
              <a:rPr lang="en-US" b="1" dirty="0"/>
              <a:t>maximum daily ozone hole area</a:t>
            </a:r>
            <a:r>
              <a:rPr lang="en-US" dirty="0"/>
              <a:t> and </a:t>
            </a:r>
            <a:r>
              <a:rPr lang="en-US" b="1" dirty="0"/>
              <a:t>minimum daily ozone concentration</a:t>
            </a:r>
            <a:r>
              <a:rPr lang="en-US" dirty="0"/>
              <a:t> in the Southern Hemisphere, on a yearly basis.</a:t>
            </a:r>
          </a:p>
          <a:p>
            <a:r>
              <a:rPr lang="en-US" dirty="0"/>
              <a:t>NASAOzoneWatch2.txt</a:t>
            </a:r>
          </a:p>
          <a:p>
            <a:pPr lvl="1"/>
            <a:r>
              <a:rPr lang="en-US" dirty="0"/>
              <a:t>This dataset provides </a:t>
            </a:r>
            <a:r>
              <a:rPr lang="en-US" b="1" dirty="0"/>
              <a:t>averaged values</a:t>
            </a:r>
            <a:r>
              <a:rPr lang="en-US" dirty="0"/>
              <a:t> for ozone hole size and ozone concentration during the </a:t>
            </a:r>
            <a:r>
              <a:rPr lang="en-US" b="1" dirty="0"/>
              <a:t>core period</a:t>
            </a:r>
            <a:r>
              <a:rPr lang="en-US" dirty="0"/>
              <a:t> of the ozone hole season (Sep–Oct).</a:t>
            </a:r>
          </a:p>
          <a:p>
            <a:r>
              <a:rPr lang="en-US" dirty="0"/>
              <a:t>odgi_table.csv </a:t>
            </a:r>
          </a:p>
          <a:p>
            <a:pPr lvl="1"/>
            <a:r>
              <a:rPr lang="en-US" dirty="0"/>
              <a:t>Contains </a:t>
            </a:r>
            <a:r>
              <a:rPr lang="en-US" b="1" dirty="0"/>
              <a:t>global or regional ozone-depleting gas indicators</a:t>
            </a:r>
            <a:r>
              <a:rPr lang="en-US" dirty="0"/>
              <a:t>, such as concentrations of various chemicals.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3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DEA-EF9F-E450-06C6-6EF38B1C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Pre-processing : From chaos to 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9E5F-DE00-E16C-5D47-5A2B959E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Performed an initial inspection of the datasets to understand it’s structure and contents.</a:t>
            </a:r>
          </a:p>
          <a:p>
            <a:r>
              <a:rPr lang="en-IN" dirty="0"/>
              <a:t>Converted relevant columns to numeric types for easier analysis and consistency.</a:t>
            </a:r>
          </a:p>
          <a:p>
            <a:r>
              <a:rPr lang="en-IN" dirty="0"/>
              <a:t>Identified and addressed missing values by replacing them with appropriate values.</a:t>
            </a:r>
          </a:p>
          <a:p>
            <a:r>
              <a:rPr lang="en-IN" dirty="0"/>
              <a:t>Aligned the dataset according to the year and successfully merged related datasets to create a unified dataset.</a:t>
            </a:r>
          </a:p>
        </p:txBody>
      </p:sp>
    </p:spTree>
    <p:extLst>
      <p:ext uri="{BB962C8B-B14F-4D97-AF65-F5344CB8AC3E}">
        <p14:creationId xmlns:p14="http://schemas.microsoft.com/office/powerpoint/2010/main" val="211404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DEE-F89D-FBAC-B2DD-A92445A7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LSTM: learned to see the past to predict the future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C4A1-368F-0CD3-0DEF-BF0C3767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LSTM (Long Short-Term Memory) </a:t>
            </a:r>
            <a:r>
              <a:rPr lang="en-IN" dirty="0"/>
              <a:t>is a type of Recurrent Neural Network (RNN).</a:t>
            </a:r>
          </a:p>
          <a:p>
            <a:r>
              <a:rPr lang="en-IN" dirty="0"/>
              <a:t>It overcomes the </a:t>
            </a:r>
            <a:r>
              <a:rPr lang="en-IN" b="1" dirty="0"/>
              <a:t>vanishing gradient problem </a:t>
            </a:r>
            <a:r>
              <a:rPr lang="en-IN" dirty="0"/>
              <a:t>seen in traditional RNNs.</a:t>
            </a:r>
          </a:p>
          <a:p>
            <a:r>
              <a:rPr lang="en-IN" dirty="0"/>
              <a:t>Uses </a:t>
            </a:r>
            <a:r>
              <a:rPr lang="en-IN" b="1" dirty="0"/>
              <a:t>gates </a:t>
            </a:r>
            <a:r>
              <a:rPr lang="en-IN" dirty="0"/>
              <a:t>(input, forgot, output) to manage what information to keep, update or discard.</a:t>
            </a:r>
          </a:p>
          <a:p>
            <a:r>
              <a:rPr lang="en-IN" b="1" dirty="0"/>
              <a:t>Why it fits our case use: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LSTM</a:t>
            </a:r>
            <a:r>
              <a:rPr lang="en-IN" dirty="0"/>
              <a:t> is ideal for our dataset as it captures temporal dependencies, trends 	</a:t>
            </a:r>
          </a:p>
          <a:p>
            <a:pPr marL="0" indent="0">
              <a:buNone/>
            </a:pPr>
            <a:r>
              <a:rPr lang="en-IN" dirty="0"/>
              <a:t>	and seasonality in time-series data more effectively than </a:t>
            </a:r>
            <a:r>
              <a:rPr lang="en-IN"/>
              <a:t>standard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17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620" y="1670180"/>
            <a:ext cx="8378050" cy="42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endParaRPr lang="en-US" dirty="0"/>
          </a:p>
          <a:p>
            <a:r>
              <a:rPr lang="en-US" dirty="0"/>
              <a:t>The data provides undeniable evidence that coordinated, science-driven international policy can successfully reverse major environmental damage.</a:t>
            </a:r>
          </a:p>
          <a:p>
            <a:r>
              <a:rPr lang="en-US" dirty="0"/>
              <a:t>The recovery is a long-term process, but the positive trend is clear.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355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Enhancements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Incorporating additional datasets and different features such as Landmass, satellite imagery, volcanic activity, solar activity to </a:t>
            </a:r>
            <a:r>
              <a:rPr lang="en-US" dirty="0" err="1" smtClean="0"/>
              <a:t>imporive</a:t>
            </a:r>
            <a:r>
              <a:rPr lang="en-US" dirty="0" smtClean="0"/>
              <a:t> accuracy of the predictive model.</a:t>
            </a:r>
          </a:p>
          <a:p>
            <a:r>
              <a:rPr lang="en-US" dirty="0" smtClean="0"/>
              <a:t>Visualizing “What-if” scenarios </a:t>
            </a:r>
          </a:p>
          <a:p>
            <a:r>
              <a:rPr lang="en-US" dirty="0" smtClean="0"/>
              <a:t>Automate pipeline to pull latest ozone watch data from NASA to refresh predictions quickly.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936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Predicting the Antarctic Ozone Hole with Deep Learning</vt:lpstr>
      <vt:lpstr>The Challenge &amp; Project Motivation</vt:lpstr>
      <vt:lpstr>The Technical Approach</vt:lpstr>
      <vt:lpstr>The Foundation: Data Sources</vt:lpstr>
      <vt:lpstr>Pre-processing : From chaos to clean</vt:lpstr>
      <vt:lpstr>LSTM: learned to see the past to predict the future</vt:lpstr>
      <vt:lpstr>Data Visualization</vt:lpstr>
      <vt:lpstr>Conclusion</vt:lpstr>
      <vt:lpstr>Future Enhancements</vt:lpstr>
      <vt:lpstr>Ensuring Relevance: Stakeholder survey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Antarctic Ozone Hole with Deep Learning</dc:title>
  <dc:creator>1M1BGI041718 Aditya Choure</dc:creator>
  <cp:lastModifiedBy>Aditya Choure</cp:lastModifiedBy>
  <cp:revision>4</cp:revision>
  <dcterms:modified xsi:type="dcterms:W3CDTF">2025-08-10T10:44:23Z</dcterms:modified>
</cp:coreProperties>
</file>