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72" r:id="rId5"/>
    <p:sldId id="259" r:id="rId6"/>
    <p:sldId id="271" r:id="rId7"/>
    <p:sldId id="270" r:id="rId8"/>
    <p:sldId id="273" r:id="rId9"/>
    <p:sldId id="274" r:id="rId10"/>
    <p:sldId id="275" r:id="rId11"/>
    <p:sldId id="276" r:id="rId12"/>
    <p:sldId id="277" r:id="rId13"/>
    <p:sldId id="278" r:id="rId14"/>
    <p:sldId id="279" r:id="rId15"/>
    <p:sldId id="280" r:id="rId16"/>
    <p:sldId id="268"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808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49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5942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0234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237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1476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826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417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284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87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82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656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098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44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02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356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48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3/23/2019</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688268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709" y="2665082"/>
            <a:ext cx="2512586" cy="2546849"/>
          </a:xfrm>
          <a:prstGeom prst="rect">
            <a:avLst/>
          </a:prstGeom>
        </p:spPr>
      </p:pic>
      <p:sp>
        <p:nvSpPr>
          <p:cNvPr id="10" name="TextBox 9"/>
          <p:cNvSpPr txBox="1"/>
          <p:nvPr/>
        </p:nvSpPr>
        <p:spPr>
          <a:xfrm>
            <a:off x="4" y="866781"/>
            <a:ext cx="9153525" cy="1200329"/>
          </a:xfrm>
          <a:prstGeom prst="rect">
            <a:avLst/>
          </a:prstGeom>
          <a:noFill/>
        </p:spPr>
        <p:txBody>
          <a:bodyPr wrap="square" rtlCol="0">
            <a:spAutoFit/>
          </a:bodyPr>
          <a:lstStyle/>
          <a:p>
            <a:pPr algn="ctr"/>
            <a:r>
              <a:rPr lang="en-US" sz="3600" b="1" dirty="0">
                <a:latin typeface="Century Schoolbook" panose="02040604050505020304" pitchFamily="18" charset="0"/>
              </a:rPr>
              <a:t>BaldevRam Mirdha Institute Of Technology</a:t>
            </a:r>
          </a:p>
        </p:txBody>
      </p:sp>
      <p:sp>
        <p:nvSpPr>
          <p:cNvPr id="11" name="TextBox 10"/>
          <p:cNvSpPr txBox="1"/>
          <p:nvPr/>
        </p:nvSpPr>
        <p:spPr>
          <a:xfrm>
            <a:off x="1791584" y="2116515"/>
            <a:ext cx="5942802" cy="461665"/>
          </a:xfrm>
          <a:prstGeom prst="rect">
            <a:avLst/>
          </a:prstGeom>
          <a:noFill/>
        </p:spPr>
        <p:txBody>
          <a:bodyPr wrap="square" rtlCol="0">
            <a:spAutoFit/>
          </a:bodyPr>
          <a:lstStyle/>
          <a:p>
            <a:pPr algn="ctr"/>
            <a:r>
              <a:rPr lang="en-US" sz="2400" b="1" dirty="0">
                <a:latin typeface="Bell MT" panose="02020503060305020303" pitchFamily="18" charset="0"/>
              </a:rPr>
              <a:t>Project Presentation on Let’sChat</a:t>
            </a:r>
          </a:p>
        </p:txBody>
      </p:sp>
      <p:sp>
        <p:nvSpPr>
          <p:cNvPr id="12" name="TextBox 11"/>
          <p:cNvSpPr txBox="1"/>
          <p:nvPr/>
        </p:nvSpPr>
        <p:spPr>
          <a:xfrm>
            <a:off x="2" y="5980887"/>
            <a:ext cx="2246243" cy="738664"/>
          </a:xfrm>
          <a:prstGeom prst="rect">
            <a:avLst/>
          </a:prstGeom>
          <a:noFill/>
        </p:spPr>
        <p:txBody>
          <a:bodyPr wrap="square" rtlCol="0">
            <a:spAutoFit/>
          </a:bodyPr>
          <a:lstStyle/>
          <a:p>
            <a:r>
              <a:rPr lang="en-US" sz="2100" dirty="0"/>
              <a:t>Submitted To: Varsha Singh</a:t>
            </a:r>
          </a:p>
        </p:txBody>
      </p:sp>
      <p:sp>
        <p:nvSpPr>
          <p:cNvPr id="13" name="TextBox 12"/>
          <p:cNvSpPr txBox="1"/>
          <p:nvPr/>
        </p:nvSpPr>
        <p:spPr>
          <a:xfrm>
            <a:off x="6507580" y="4965225"/>
            <a:ext cx="2645949" cy="1754326"/>
          </a:xfrm>
          <a:prstGeom prst="rect">
            <a:avLst/>
          </a:prstGeom>
          <a:solidFill>
            <a:schemeClr val="bg1">
              <a:lumMod val="85000"/>
              <a:lumOff val="15000"/>
              <a:alpha val="78000"/>
            </a:schemeClr>
          </a:solidFill>
        </p:spPr>
        <p:txBody>
          <a:bodyPr wrap="square" rtlCol="0">
            <a:spAutoFit/>
          </a:bodyPr>
          <a:lstStyle/>
          <a:p>
            <a:pPr algn="r"/>
            <a:r>
              <a:rPr lang="en-US" dirty="0"/>
              <a:t>Submitted By: </a:t>
            </a:r>
          </a:p>
          <a:p>
            <a:pPr algn="r"/>
            <a:r>
              <a:rPr lang="en-US" dirty="0"/>
              <a:t>Praveen </a:t>
            </a:r>
            <a:r>
              <a:rPr lang="en-US" dirty="0" err="1"/>
              <a:t>kumar</a:t>
            </a:r>
            <a:endParaRPr lang="en-US" dirty="0"/>
          </a:p>
          <a:p>
            <a:pPr algn="r"/>
            <a:r>
              <a:rPr lang="en-US" dirty="0"/>
              <a:t>M15CS031</a:t>
            </a:r>
          </a:p>
          <a:p>
            <a:pPr algn="r"/>
            <a:r>
              <a:rPr lang="en-US" dirty="0"/>
              <a:t>Sagar Rastogi</a:t>
            </a:r>
          </a:p>
          <a:p>
            <a:pPr algn="r"/>
            <a:r>
              <a:rPr lang="en-US" dirty="0"/>
              <a:t>M15CS039 </a:t>
            </a:r>
          </a:p>
          <a:p>
            <a:pPr algn="r"/>
            <a:r>
              <a:rPr lang="en-US" dirty="0"/>
              <a:t>Branch: Computer Science</a:t>
            </a:r>
          </a:p>
        </p:txBody>
      </p:sp>
    </p:spTree>
    <p:extLst>
      <p:ext uri="{BB962C8B-B14F-4D97-AF65-F5344CB8AC3E}">
        <p14:creationId xmlns:p14="http://schemas.microsoft.com/office/powerpoint/2010/main" val="1492086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BB05ABF-D5DB-4B99-A81F-E0E30E2F9CBE}"/>
              </a:ext>
            </a:extLst>
          </p:cNvPr>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code</a:t>
            </a:r>
          </a:p>
        </p:txBody>
      </p:sp>
      <p:sp>
        <p:nvSpPr>
          <p:cNvPr id="8" name="Rectangle 7">
            <a:extLst>
              <a:ext uri="{FF2B5EF4-FFF2-40B4-BE49-F238E27FC236}">
                <a16:creationId xmlns:a16="http://schemas.microsoft.com/office/drawing/2014/main" id="{1175AF0B-10D2-486F-A746-2BAF698DC7FB}"/>
              </a:ext>
            </a:extLst>
          </p:cNvPr>
          <p:cNvSpPr/>
          <p:nvPr/>
        </p:nvSpPr>
        <p:spPr>
          <a:xfrm>
            <a:off x="3" y="1634103"/>
            <a:ext cx="9143999" cy="3970318"/>
          </a:xfrm>
          <a:prstGeom prst="rect">
            <a:avLst/>
          </a:prstGeom>
        </p:spPr>
        <p:txBody>
          <a:bodyPr wrap="square">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startServer</a:t>
            </a:r>
            <a:r>
              <a:rPr lang="en-US" sz="1400" dirty="0">
                <a:latin typeface="Consolas" panose="020B0609020204030204" pitchFamily="49" charset="0"/>
              </a:rPr>
              <a:t>() throws </a:t>
            </a:r>
            <a:r>
              <a:rPr lang="en-US" sz="1400" dirty="0" err="1">
                <a:latin typeface="Consolas" panose="020B0609020204030204" pitchFamily="49" charset="0"/>
              </a:rPr>
              <a:t>IOException</a:t>
            </a:r>
            <a:r>
              <a:rPr lang="en-US" sz="1400" dirty="0">
                <a:latin typeface="Consolas" panose="020B0609020204030204" pitchFamily="49" charset="0"/>
              </a:rPr>
              <a:t>, </a:t>
            </a:r>
            <a:r>
              <a:rPr lang="en-US" sz="1400" dirty="0" err="1">
                <a:latin typeface="Consolas" panose="020B0609020204030204" pitchFamily="49" charset="0"/>
              </a:rPr>
              <a:t>BindException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int port = “</a:t>
            </a:r>
            <a:r>
              <a:rPr lang="en-US" sz="1400" dirty="0" err="1">
                <a:latin typeface="Consolas" panose="020B0609020204030204" pitchFamily="49" charset="0"/>
              </a:rPr>
              <a:t>PK”.hashcode</a:t>
            </a:r>
            <a:r>
              <a:rPr lang="en-US" sz="1400" dirty="0">
                <a:latin typeface="Consolas" panose="020B0609020204030204" pitchFamily="49" charset="0"/>
              </a:rPr>
              <a:t>();</a:t>
            </a:r>
          </a:p>
          <a:p>
            <a:r>
              <a:rPr lang="en-US" sz="1400" dirty="0">
                <a:latin typeface="Consolas" panose="020B0609020204030204" pitchFamily="49" charset="0"/>
              </a:rPr>
              <a:t>		server = new ServerSocket(port);</a:t>
            </a:r>
          </a:p>
          <a:p>
            <a:r>
              <a:rPr lang="en-US" sz="1400" dirty="0">
                <a:latin typeface="Consolas" panose="020B0609020204030204" pitchFamily="49" charset="0"/>
              </a:rPr>
              <a:t>		</a:t>
            </a:r>
            <a:r>
              <a:rPr lang="en-US" sz="1400" dirty="0" err="1">
                <a:latin typeface="Consolas" panose="020B0609020204030204" pitchFamily="49" charset="0"/>
              </a:rPr>
              <a:t>serverinfo</a:t>
            </a:r>
            <a:r>
              <a:rPr lang="en-US" sz="1400" dirty="0">
                <a:latin typeface="Consolas" panose="020B0609020204030204" pitchFamily="49" charset="0"/>
              </a:rPr>
              <a:t> = "Server Established at:\</a:t>
            </a:r>
            <a:r>
              <a:rPr lang="en-US" sz="1400" dirty="0" err="1">
                <a:latin typeface="Consolas" panose="020B0609020204030204" pitchFamily="49" charset="0"/>
              </a:rPr>
              <a:t>nport</a:t>
            </a:r>
            <a:r>
              <a:rPr lang="en-US" sz="1400" dirty="0">
                <a:latin typeface="Consolas" panose="020B0609020204030204" pitchFamily="49" charset="0"/>
              </a:rPr>
              <a:t> = "+port+"\</a:t>
            </a:r>
            <a:r>
              <a:rPr lang="en-US" sz="1400" dirty="0" err="1">
                <a:latin typeface="Consolas" panose="020B0609020204030204" pitchFamily="49" charset="0"/>
              </a:rPr>
              <a:t>nIP</a:t>
            </a:r>
            <a:r>
              <a:rPr lang="en-US" sz="1400" dirty="0">
                <a:latin typeface="Consolas" panose="020B0609020204030204" pitchFamily="49" charset="0"/>
              </a:rPr>
              <a:t> = "+</a:t>
            </a:r>
            <a:r>
              <a:rPr lang="en-US" sz="1400" dirty="0" err="1">
                <a:latin typeface="Consolas" panose="020B0609020204030204" pitchFamily="49" charset="0"/>
              </a:rPr>
              <a:t>InetAddress.getLocalHost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serverInfo.setText</a:t>
            </a:r>
            <a:r>
              <a:rPr lang="en-US" sz="1400" dirty="0">
                <a:latin typeface="Consolas" panose="020B0609020204030204" pitchFamily="49" charset="0"/>
              </a:rPr>
              <a:t>(</a:t>
            </a:r>
            <a:r>
              <a:rPr lang="en-US" sz="1400" dirty="0" err="1">
                <a:latin typeface="Consolas" panose="020B0609020204030204" pitchFamily="49" charset="0"/>
              </a:rPr>
              <a:t>serverinfo</a:t>
            </a:r>
            <a:r>
              <a:rPr lang="en-US" sz="1400" dirty="0">
                <a:latin typeface="Consolas" panose="020B0609020204030204" pitchFamily="49" charset="0"/>
              </a:rPr>
              <a:t>); //GUI</a:t>
            </a:r>
          </a:p>
          <a:p>
            <a:r>
              <a:rPr lang="en-US" sz="1400" dirty="0">
                <a:latin typeface="Consolas" panose="020B0609020204030204" pitchFamily="49" charset="0"/>
              </a:rPr>
              <a:t>		</a:t>
            </a:r>
            <a:r>
              <a:rPr lang="en-US" sz="1400" dirty="0" err="1">
                <a:latin typeface="Consolas" panose="020B0609020204030204" pitchFamily="49" charset="0"/>
              </a:rPr>
              <a:t>clientInfo.setText</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);//GUI</a:t>
            </a:r>
          </a:p>
          <a:p>
            <a:r>
              <a:rPr lang="en-US" sz="1400" dirty="0">
                <a:latin typeface="Consolas" panose="020B0609020204030204" pitchFamily="49" charset="0"/>
              </a:rPr>
              <a:t>		</a:t>
            </a:r>
          </a:p>
          <a:p>
            <a:r>
              <a:rPr lang="en-US" sz="1400" dirty="0">
                <a:latin typeface="Consolas" panose="020B0609020204030204" pitchFamily="49" charset="0"/>
              </a:rPr>
              <a:t>		while(true)</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clientCount</a:t>
            </a:r>
            <a:r>
              <a:rPr lang="en-US" sz="1400" dirty="0">
                <a:latin typeface="Consolas" panose="020B0609020204030204" pitchFamily="49" charset="0"/>
              </a:rPr>
              <a:t>++;</a:t>
            </a:r>
          </a:p>
          <a:p>
            <a:r>
              <a:rPr lang="en-US" sz="1400" dirty="0">
                <a:latin typeface="Consolas" panose="020B0609020204030204" pitchFamily="49" charset="0"/>
              </a:rPr>
              <a:t>			client = </a:t>
            </a:r>
            <a:r>
              <a:rPr lang="en-US" sz="1400" dirty="0" err="1">
                <a:latin typeface="Consolas" panose="020B0609020204030204" pitchFamily="49" charset="0"/>
              </a:rPr>
              <a:t>server.accept</a:t>
            </a:r>
            <a:r>
              <a:rPr lang="en-US" sz="1400" dirty="0">
                <a:latin typeface="Consolas" panose="020B0609020204030204" pitchFamily="49" charset="0"/>
              </a:rPr>
              <a:t>(); //Waiting state</a:t>
            </a:r>
          </a:p>
          <a:p>
            <a:r>
              <a:rPr lang="en-US" sz="1400" dirty="0">
                <a:latin typeface="Consolas" panose="020B0609020204030204" pitchFamily="49" charset="0"/>
              </a:rPr>
              <a:t>			</a:t>
            </a:r>
            <a:r>
              <a:rPr lang="en-US" sz="1400" dirty="0" err="1">
                <a:latin typeface="Consolas" panose="020B0609020204030204" pitchFamily="49" charset="0"/>
              </a:rPr>
              <a:t>ClientHandler</a:t>
            </a:r>
            <a:r>
              <a:rPr lang="en-US" sz="1400" dirty="0">
                <a:latin typeface="Consolas" panose="020B0609020204030204" pitchFamily="49" charset="0"/>
              </a:rPr>
              <a:t> thread = new </a:t>
            </a:r>
            <a:r>
              <a:rPr lang="en-US" sz="1400" dirty="0" err="1">
                <a:latin typeface="Consolas" panose="020B0609020204030204" pitchFamily="49" charset="0"/>
              </a:rPr>
              <a:t>ClientHandler</a:t>
            </a:r>
            <a:r>
              <a:rPr lang="en-US" sz="1400" dirty="0">
                <a:latin typeface="Consolas" panose="020B0609020204030204" pitchFamily="49" charset="0"/>
              </a:rPr>
              <a:t>(client, </a:t>
            </a:r>
            <a:r>
              <a:rPr lang="en-US" sz="1400" dirty="0" err="1">
                <a:latin typeface="Consolas" panose="020B0609020204030204" pitchFamily="49" charset="0"/>
              </a:rPr>
              <a:t>clientCount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thread.start</a:t>
            </a:r>
            <a:r>
              <a:rPr lang="en-US" sz="1400" dirty="0">
                <a:latin typeface="Consolas" panose="020B0609020204030204" pitchFamily="49" charset="0"/>
              </a:rPr>
              <a:t>(); //Connected state</a:t>
            </a:r>
          </a:p>
          <a:p>
            <a:r>
              <a:rPr lang="en-US" sz="1400" dirty="0">
                <a:latin typeface="Consolas" panose="020B0609020204030204" pitchFamily="49" charset="0"/>
              </a:rPr>
              <a:t>			</a:t>
            </a:r>
            <a:r>
              <a:rPr lang="en-US" sz="1400" dirty="0" err="1">
                <a:latin typeface="Consolas" panose="020B0609020204030204" pitchFamily="49" charset="0"/>
              </a:rPr>
              <a:t>users.add</a:t>
            </a:r>
            <a:r>
              <a:rPr lang="en-US" sz="1400" dirty="0">
                <a:latin typeface="Consolas" panose="020B0609020204030204" pitchFamily="49" charset="0"/>
              </a:rPr>
              <a:t>(thread);// add in to HashMap</a:t>
            </a:r>
          </a:p>
          <a:p>
            <a:r>
              <a:rPr lang="en-US" sz="1400" dirty="0">
                <a:latin typeface="Consolas" panose="020B0609020204030204" pitchFamily="49" charset="0"/>
              </a:rPr>
              <a:t>		}</a:t>
            </a:r>
          </a:p>
          <a:p>
            <a:r>
              <a:rPr lang="en-US" sz="1400" dirty="0">
                <a:latin typeface="Consolas" panose="020B0609020204030204" pitchFamily="49" charset="0"/>
              </a:rPr>
              <a:t>	}</a:t>
            </a:r>
          </a:p>
        </p:txBody>
      </p:sp>
    </p:spTree>
    <p:extLst>
      <p:ext uri="{BB962C8B-B14F-4D97-AF65-F5344CB8AC3E}">
        <p14:creationId xmlns:p14="http://schemas.microsoft.com/office/powerpoint/2010/main" val="113924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5B3912-BA94-45A1-A7A5-C0F0CB00582E}"/>
              </a:ext>
            </a:extLst>
          </p:cNvPr>
          <p:cNvSpPr/>
          <p:nvPr/>
        </p:nvSpPr>
        <p:spPr>
          <a:xfrm>
            <a:off x="1891584" y="335847"/>
            <a:ext cx="5901744" cy="6186309"/>
          </a:xfrm>
          <a:prstGeom prst="rect">
            <a:avLst/>
          </a:prstGeom>
        </p:spPr>
        <p:txBody>
          <a:bodyPr wrap="square">
            <a:spAutoFit/>
          </a:bodyPr>
          <a:lstStyle/>
          <a:p>
            <a:r>
              <a:rPr lang="en-US" sz="1200" dirty="0">
                <a:latin typeface="Consolas" panose="020B0609020204030204" pitchFamily="49" charset="0"/>
                <a:cs typeface="Times New Roman" panose="02020603050405020304" pitchFamily="18" charset="0"/>
              </a:rPr>
              <a:t>class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 extends Thread</a:t>
            </a:r>
          </a:p>
          <a:p>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Socket client = null;</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null;</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null;</a:t>
            </a:r>
          </a:p>
          <a:p>
            <a:r>
              <a:rPr lang="en-US" sz="1200" dirty="0">
                <a:latin typeface="Consolas" panose="020B0609020204030204" pitchFamily="49" charset="0"/>
                <a:cs typeface="Times New Roman" panose="02020603050405020304" pitchFamily="18" charset="0"/>
              </a:rPr>
              <a:t>		String name = null;</a:t>
            </a:r>
          </a:p>
          <a:p>
            <a:r>
              <a:rPr lang="en-US" sz="1200" dirty="0">
                <a:latin typeface="Consolas" panose="020B0609020204030204" pitchFamily="49" charset="0"/>
                <a:cs typeface="Times New Roman" panose="02020603050405020304" pitchFamily="18" charset="0"/>
              </a:rPr>
              <a:t>		int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public </a:t>
            </a:r>
            <a:r>
              <a:rPr lang="en-US" sz="1200" dirty="0" err="1">
                <a:latin typeface="Consolas" panose="020B0609020204030204" pitchFamily="49" charset="0"/>
                <a:cs typeface="Times New Roman" panose="02020603050405020304" pitchFamily="18" charset="0"/>
              </a:rPr>
              <a:t>ClientHandler</a:t>
            </a:r>
            <a:r>
              <a:rPr lang="en-US" sz="1200" dirty="0">
                <a:latin typeface="Consolas" panose="020B0609020204030204" pitchFamily="49" charset="0"/>
                <a:cs typeface="Times New Roman" panose="02020603050405020304" pitchFamily="18" charset="0"/>
              </a:rPr>
              <a:t>(Socket client, int id) throws </a:t>
            </a:r>
            <a:r>
              <a:rPr lang="en-US" sz="1200" dirty="0" err="1">
                <a:latin typeface="Consolas" panose="020B0609020204030204" pitchFamily="49" charset="0"/>
                <a:cs typeface="Times New Roman" panose="02020603050405020304" pitchFamily="18" charset="0"/>
              </a:rPr>
              <a:t>IOException</a:t>
            </a:r>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this.client</a:t>
            </a:r>
            <a:r>
              <a:rPr lang="en-US" sz="1200" dirty="0">
                <a:latin typeface="Consolas" panose="020B0609020204030204" pitchFamily="49" charset="0"/>
                <a:cs typeface="Times New Roman" panose="02020603050405020304" pitchFamily="18" charset="0"/>
              </a:rPr>
              <a:t> = client;</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clientNo</a:t>
            </a:r>
            <a:r>
              <a:rPr lang="en-US" sz="1200" dirty="0">
                <a:latin typeface="Consolas" panose="020B0609020204030204" pitchFamily="49" charset="0"/>
                <a:cs typeface="Times New Roman" panose="02020603050405020304" pitchFamily="18" charset="0"/>
              </a:rPr>
              <a:t> = id;</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inBuffer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DataInputStream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client.getInputStream</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a:t>
            </a:r>
            <a:r>
              <a:rPr lang="en-US" sz="1200" dirty="0">
                <a:latin typeface="Consolas" panose="020B0609020204030204" pitchFamily="49" charset="0"/>
                <a:cs typeface="Times New Roman" panose="02020603050405020304" pitchFamily="18" charset="0"/>
              </a:rPr>
              <a:t> = new </a:t>
            </a:r>
            <a:r>
              <a:rPr lang="en-US" sz="1200" dirty="0" err="1">
                <a:latin typeface="Consolas" panose="020B0609020204030204" pitchFamily="49" charset="0"/>
                <a:cs typeface="Times New Roman" panose="02020603050405020304" pitchFamily="18" charset="0"/>
              </a:rPr>
              <a:t>DataOutputStream</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client.getOutputStream</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name = </a:t>
            </a:r>
            <a:r>
              <a:rPr lang="en-US" sz="1200" dirty="0" err="1">
                <a:latin typeface="Consolas" panose="020B0609020204030204" pitchFamily="49" charset="0"/>
                <a:cs typeface="Times New Roman" panose="02020603050405020304" pitchFamily="18" charset="0"/>
              </a:rPr>
              <a:t>inBuffer.readUTF</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clientList.add</a:t>
            </a:r>
            <a:r>
              <a:rPr lang="en-US" sz="1200" dirty="0">
                <a:latin typeface="Consolas" panose="020B0609020204030204" pitchFamily="49" charset="0"/>
                <a:cs typeface="Times New Roman" panose="02020603050405020304" pitchFamily="18" charset="0"/>
              </a:rPr>
              <a:t>(name);</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 = "New Client "+name +" Connected.";</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serverInfo.append</a:t>
            </a:r>
            <a:r>
              <a:rPr lang="en-US" sz="1200" dirty="0">
                <a:latin typeface="Consolas" panose="020B0609020204030204" pitchFamily="49" charset="0"/>
                <a:cs typeface="Times New Roman" panose="02020603050405020304" pitchFamily="18" charset="0"/>
              </a:rPr>
              <a:t>("\n"+</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broadCastToAll</a:t>
            </a:r>
            <a:r>
              <a:rPr lang="en-US" sz="1200" dirty="0">
                <a:latin typeface="Consolas" panose="020B0609020204030204" pitchFamily="49" charset="0"/>
                <a:cs typeface="Times New Roman" panose="02020603050405020304" pitchFamily="18" charset="0"/>
              </a:rPr>
              <a:t>(</a:t>
            </a:r>
            <a:r>
              <a:rPr lang="en-US" sz="1200" dirty="0" err="1">
                <a:latin typeface="Consolas" panose="020B0609020204030204" pitchFamily="49" charset="0"/>
                <a:cs typeface="Times New Roman" panose="02020603050405020304" pitchFamily="18" charset="0"/>
              </a:rPr>
              <a:t>serverinfo</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outBuffer.flush</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if(</a:t>
            </a:r>
            <a:r>
              <a:rPr lang="en-US" sz="1200" dirty="0" err="1">
                <a:latin typeface="Consolas" panose="020B0609020204030204" pitchFamily="49" charset="0"/>
                <a:cs typeface="Times New Roman" panose="02020603050405020304" pitchFamily="18" charset="0"/>
              </a:rPr>
              <a:t>clientList.size</a:t>
            </a:r>
            <a:r>
              <a:rPr lang="en-US" sz="1200" dirty="0">
                <a:latin typeface="Consolas" panose="020B0609020204030204" pitchFamily="49" charset="0"/>
                <a:cs typeface="Times New Roman" panose="02020603050405020304" pitchFamily="18" charset="0"/>
              </a:rPr>
              <a:t>()&lt;2)</a:t>
            </a:r>
          </a:p>
          <a:p>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String data = ("Only you are online now.");</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p>
          <a:p>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else</a:t>
            </a:r>
          </a:p>
          <a:p>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String data = </a:t>
            </a:r>
            <a:r>
              <a:rPr lang="en-US" sz="1200" dirty="0" err="1">
                <a:latin typeface="Consolas" panose="020B0609020204030204" pitchFamily="49" charset="0"/>
                <a:cs typeface="Times New Roman" panose="02020603050405020304" pitchFamily="18" charset="0"/>
              </a:rPr>
              <a:t>getOnlineUsers</a:t>
            </a:r>
            <a:r>
              <a:rPr lang="en-US" sz="1200" dirty="0">
                <a:latin typeface="Consolas" panose="020B0609020204030204" pitchFamily="49" charset="0"/>
                <a:cs typeface="Times New Roman" panose="02020603050405020304" pitchFamily="18" charset="0"/>
              </a:rPr>
              <a:t>();</a:t>
            </a:r>
          </a:p>
          <a:p>
            <a:r>
              <a:rPr lang="en-US" sz="1200" dirty="0">
                <a:latin typeface="Consolas" panose="020B0609020204030204" pitchFamily="49" charset="0"/>
                <a:cs typeface="Times New Roman" panose="02020603050405020304" pitchFamily="18" charset="0"/>
              </a:rPr>
              <a:t>				</a:t>
            </a:r>
            <a:r>
              <a:rPr lang="en-US" sz="1200" dirty="0" err="1">
                <a:latin typeface="Consolas" panose="020B0609020204030204" pitchFamily="49" charset="0"/>
                <a:cs typeface="Times New Roman" panose="02020603050405020304" pitchFamily="18" charset="0"/>
              </a:rPr>
              <a:t>outBuffer.writeUTF</a:t>
            </a:r>
            <a:r>
              <a:rPr lang="en-US" sz="1200" dirty="0">
                <a:latin typeface="Consolas" panose="020B0609020204030204" pitchFamily="49" charset="0"/>
                <a:cs typeface="Times New Roman" panose="02020603050405020304" pitchFamily="18" charset="0"/>
              </a:rPr>
              <a:t>(data);</a:t>
            </a:r>
          </a:p>
          <a:p>
            <a:r>
              <a:rPr lang="en-US" sz="1200" dirty="0">
                <a:latin typeface="Consolas" panose="020B0609020204030204" pitchFamily="49" charset="0"/>
                <a:cs typeface="Times New Roman" panose="02020603050405020304" pitchFamily="18" charset="0"/>
              </a:rPr>
              <a:t>			}</a:t>
            </a:r>
          </a:p>
          <a:p>
            <a:r>
              <a:rPr lang="en-US" sz="1200" dirty="0">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383596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E9719A-AAE9-4072-8AA7-D5B0AAA47109}"/>
              </a:ext>
            </a:extLst>
          </p:cNvPr>
          <p:cNvSpPr/>
          <p:nvPr/>
        </p:nvSpPr>
        <p:spPr>
          <a:xfrm>
            <a:off x="338070" y="474345"/>
            <a:ext cx="8690020" cy="5909310"/>
          </a:xfrm>
          <a:prstGeom prst="rect">
            <a:avLst/>
          </a:prstGeom>
        </p:spPr>
        <p:txBody>
          <a:bodyPr wrap="square" numCol="1">
            <a:spAutoFit/>
          </a:bodyPr>
          <a:lstStyle/>
          <a:p>
            <a:r>
              <a:rPr lang="en-US" sz="1400" dirty="0">
                <a:latin typeface="Consolas" panose="020B0609020204030204" pitchFamily="49" charset="0"/>
              </a:rPr>
              <a:t>public void </a:t>
            </a:r>
            <a:r>
              <a:rPr lang="en-US" sz="1400" dirty="0" err="1">
                <a:latin typeface="Consolas" panose="020B0609020204030204" pitchFamily="49" charset="0"/>
              </a:rPr>
              <a:t>sendMessage</a:t>
            </a:r>
            <a:r>
              <a:rPr lang="en-US" sz="1400" dirty="0">
                <a:latin typeface="Consolas" panose="020B0609020204030204" pitchFamily="49" charset="0"/>
              </a:rPr>
              <a:t>(String message) throws </a:t>
            </a:r>
            <a:r>
              <a:rPr lang="en-US" sz="1400" dirty="0" err="1">
                <a:latin typeface="Consolas" panose="020B0609020204030204" pitchFamily="49" charset="0"/>
              </a:rPr>
              <a:t>IOException</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(message);</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@Override</a:t>
            </a:r>
          </a:p>
          <a:p>
            <a:r>
              <a:rPr lang="en-US" sz="1400" dirty="0">
                <a:latin typeface="Consolas" panose="020B0609020204030204" pitchFamily="49" charset="0"/>
              </a:rPr>
              <a:t>		public void run()</a:t>
            </a:r>
          </a:p>
          <a:p>
            <a:r>
              <a:rPr lang="en-US" sz="1400" dirty="0">
                <a:latin typeface="Consolas" panose="020B0609020204030204" pitchFamily="49" charset="0"/>
              </a:rPr>
              <a:t>		{</a:t>
            </a:r>
          </a:p>
          <a:p>
            <a:r>
              <a:rPr lang="en-US" sz="1400" dirty="0">
                <a:latin typeface="Consolas" panose="020B0609020204030204" pitchFamily="49" charset="0"/>
              </a:rPr>
              <a:t>			while(true)</a:t>
            </a:r>
          </a:p>
          <a:p>
            <a:r>
              <a:rPr lang="en-US" sz="1400" dirty="0">
                <a:latin typeface="Consolas" panose="020B0609020204030204" pitchFamily="49" charset="0"/>
              </a:rPr>
              <a:t>			{</a:t>
            </a:r>
          </a:p>
          <a:p>
            <a:r>
              <a:rPr lang="en-US" sz="1400" dirty="0">
                <a:latin typeface="Consolas" panose="020B0609020204030204" pitchFamily="49" charset="0"/>
              </a:rPr>
              <a:t>				try {</a:t>
            </a:r>
          </a:p>
          <a:p>
            <a:r>
              <a:rPr lang="en-US" sz="1400" dirty="0">
                <a:latin typeface="Consolas" panose="020B0609020204030204" pitchFamily="49" charset="0"/>
              </a:rPr>
              <a:t>					String message = </a:t>
            </a:r>
            <a:r>
              <a:rPr lang="en-US" sz="1400" dirty="0" err="1">
                <a:latin typeface="Consolas" panose="020B0609020204030204" pitchFamily="49" charset="0"/>
              </a:rPr>
              <a:t>inBuffer.readUTF</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name+"::"+message;</a:t>
            </a:r>
          </a:p>
          <a:p>
            <a:r>
              <a:rPr lang="en-US" sz="1400" dirty="0">
                <a:latin typeface="Consolas" panose="020B0609020204030204" pitchFamily="49" charset="0"/>
              </a:rPr>
              <a:t>					if(</a:t>
            </a:r>
            <a:r>
              <a:rPr lang="en-US" sz="1400" dirty="0" err="1">
                <a:latin typeface="Consolas" panose="020B0609020204030204" pitchFamily="49" charset="0"/>
              </a:rPr>
              <a:t>message.toUpperCase</a:t>
            </a:r>
            <a:r>
              <a:rPr lang="en-US" sz="1400" dirty="0">
                <a:latin typeface="Consolas" panose="020B0609020204030204" pitchFamily="49" charset="0"/>
              </a:rPr>
              <a:t>().equals("!GETONLINEUSERS")){</a:t>
            </a:r>
          </a:p>
          <a:p>
            <a:r>
              <a:rPr lang="en-US" sz="1400" dirty="0">
                <a:latin typeface="Consolas" panose="020B0609020204030204" pitchFamily="49" charset="0"/>
              </a:rPr>
              <a:t>						</a:t>
            </a:r>
            <a:r>
              <a:rPr lang="en-US" sz="1400" dirty="0" err="1">
                <a:latin typeface="Consolas" panose="020B0609020204030204" pitchFamily="49" charset="0"/>
              </a:rPr>
              <a:t>outBuffer.flush</a:t>
            </a:r>
            <a:r>
              <a:rPr lang="en-US" sz="1400" dirty="0">
                <a:latin typeface="Consolas" panose="020B0609020204030204" pitchFamily="49" charset="0"/>
              </a:rPr>
              <a:t>();</a:t>
            </a:r>
          </a:p>
          <a:p>
            <a:r>
              <a:rPr lang="en-US" sz="1400" dirty="0">
                <a:latin typeface="Consolas" panose="020B0609020204030204" pitchFamily="49" charset="0"/>
              </a:rPr>
              <a:t>						if(</a:t>
            </a:r>
            <a:r>
              <a:rPr lang="en-US" sz="1400" dirty="0" err="1">
                <a:latin typeface="Consolas" panose="020B0609020204030204" pitchFamily="49" charset="0"/>
              </a:rPr>
              <a:t>clientList.size</a:t>
            </a:r>
            <a:r>
              <a:rPr lang="en-US" sz="1400" dirty="0">
                <a:latin typeface="Consolas" panose="020B0609020204030204" pitchFamily="49" charset="0"/>
              </a:rPr>
              <a:t>()&lt;2){</a:t>
            </a: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(("Only you are online now."));</a:t>
            </a:r>
          </a:p>
          <a:p>
            <a:r>
              <a:rPr lang="en-US" sz="1400" dirty="0">
                <a:latin typeface="Consolas" panose="020B0609020204030204" pitchFamily="49" charset="0"/>
              </a:rPr>
              <a:t>						}</a:t>
            </a:r>
          </a:p>
          <a:p>
            <a:r>
              <a:rPr lang="en-US" sz="1400" dirty="0">
                <a:latin typeface="Consolas" panose="020B0609020204030204" pitchFamily="49" charset="0"/>
              </a:rPr>
              <a:t>						else{</a:t>
            </a:r>
          </a:p>
          <a:p>
            <a:r>
              <a:rPr lang="en-US" sz="1400" dirty="0">
                <a:latin typeface="Consolas" panose="020B0609020204030204" pitchFamily="49" charset="0"/>
              </a:rPr>
              <a:t>							</a:t>
            </a:r>
            <a:r>
              <a:rPr lang="en-US" sz="1400" dirty="0" err="1">
                <a:latin typeface="Consolas" panose="020B0609020204030204" pitchFamily="49" charset="0"/>
              </a:rPr>
              <a:t>outBuffer.writeUTF</a:t>
            </a:r>
            <a:r>
              <a:rPr lang="en-US" sz="1400" dirty="0">
                <a:latin typeface="Consolas" panose="020B0609020204030204" pitchFamily="49" charset="0"/>
              </a:rPr>
              <a:t>((</a:t>
            </a:r>
            <a:r>
              <a:rPr lang="en-US" sz="1400" dirty="0" err="1">
                <a:latin typeface="Consolas" panose="020B0609020204030204" pitchFamily="49" charset="0"/>
              </a:rPr>
              <a:t>getOnlineUsers</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					else if(</a:t>
            </a:r>
            <a:r>
              <a:rPr lang="en-US" sz="1400" dirty="0" err="1">
                <a:latin typeface="Consolas" panose="020B0609020204030204" pitchFamily="49" charset="0"/>
              </a:rPr>
              <a:t>message.contains</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clientinfo</a:t>
            </a:r>
            <a:r>
              <a:rPr lang="en-US" sz="1400" dirty="0">
                <a:latin typeface="Consolas" panose="020B0609020204030204" pitchFamily="49" charset="0"/>
              </a:rPr>
              <a:t> = </a:t>
            </a:r>
            <a:r>
              <a:rPr lang="en-US" sz="1400" dirty="0" err="1">
                <a:latin typeface="Consolas" panose="020B0609020204030204" pitchFamily="49" charset="0"/>
              </a:rPr>
              <a:t>broadCastToOne</a:t>
            </a:r>
            <a:r>
              <a:rPr lang="en-US" sz="1400" dirty="0">
                <a:latin typeface="Consolas" panose="020B0609020204030204" pitchFamily="49" charset="0"/>
              </a:rPr>
              <a:t>(</a:t>
            </a:r>
            <a:r>
              <a:rPr lang="en-US" sz="1400" dirty="0" err="1">
                <a:latin typeface="Consolas" panose="020B0609020204030204" pitchFamily="49" charset="0"/>
              </a:rPr>
              <a:t>clientinfo</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p:txBody>
      </p:sp>
    </p:spTree>
    <p:extLst>
      <p:ext uri="{BB962C8B-B14F-4D97-AF65-F5344CB8AC3E}">
        <p14:creationId xmlns:p14="http://schemas.microsoft.com/office/powerpoint/2010/main" val="302939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B6B05-FE76-463F-BA6A-D7A20B4334A8}"/>
              </a:ext>
            </a:extLst>
          </p:cNvPr>
          <p:cNvSpPr/>
          <p:nvPr/>
        </p:nvSpPr>
        <p:spPr>
          <a:xfrm>
            <a:off x="882203" y="674400"/>
            <a:ext cx="7804598" cy="5509200"/>
          </a:xfrm>
          <a:prstGeom prst="rect">
            <a:avLst/>
          </a:prstGeom>
        </p:spPr>
        <p:txBody>
          <a:bodyPr wrap="square">
            <a:spAutoFit/>
          </a:bodyPr>
          <a:lstStyle/>
          <a:p>
            <a:r>
              <a:rPr lang="en-US" sz="1600" dirty="0">
                <a:latin typeface="Consolas" panose="020B0609020204030204" pitchFamily="49" charset="0"/>
              </a:rPr>
              <a:t>			else{</a:t>
            </a: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clientinfo</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clientInfo.append</a:t>
            </a:r>
            <a:r>
              <a:rPr lang="en-US" sz="1600" dirty="0">
                <a:latin typeface="Consolas" panose="020B0609020204030204" pitchFamily="49" charset="0"/>
              </a:rPr>
              <a:t>("\n"+</a:t>
            </a:r>
            <a:r>
              <a:rPr lang="en-US" sz="1600" dirty="0" err="1">
                <a:latin typeface="Consolas" panose="020B0609020204030204" pitchFamily="49" charset="0"/>
              </a:rPr>
              <a:t>clientinfo</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p>
          <a:p>
            <a:r>
              <a:rPr lang="en-US" sz="1600" dirty="0">
                <a:latin typeface="Consolas" panose="020B0609020204030204" pitchFamily="49" charset="0"/>
              </a:rPr>
              <a:t>					</a:t>
            </a:r>
            <a:r>
              <a:rPr lang="en-US" sz="1600" dirty="0" err="1">
                <a:latin typeface="Consolas" panose="020B0609020204030204" pitchFamily="49" charset="0"/>
              </a:rPr>
              <a:t>serverinfo</a:t>
            </a:r>
            <a:r>
              <a:rPr lang="en-US" sz="1600" dirty="0">
                <a:latin typeface="Consolas" panose="020B0609020204030204" pitchFamily="49" charset="0"/>
              </a:rPr>
              <a:t> = "Connection closed by: </a:t>
            </a:r>
            <a:r>
              <a:rPr lang="en-US" sz="1600" dirty="0" err="1">
                <a:latin typeface="Consolas" panose="020B0609020204030204" pitchFamily="49" charset="0"/>
              </a:rPr>
              <a:t>Client__"+name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serverInfo.append</a:t>
            </a:r>
            <a:r>
              <a:rPr lang="en-US" sz="1600" dirty="0">
                <a:latin typeface="Consolas" panose="020B0609020204030204" pitchFamily="49" charset="0"/>
              </a:rPr>
              <a:t>("\n"+</a:t>
            </a:r>
            <a:r>
              <a:rPr lang="en-US" sz="1600" dirty="0" err="1">
                <a:latin typeface="Consolas" panose="020B0609020204030204" pitchFamily="49" charset="0"/>
              </a:rPr>
              <a:t>serverinfo</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clientList.remove</a:t>
            </a:r>
            <a:r>
              <a:rPr lang="en-US" sz="1600" dirty="0">
                <a:latin typeface="Consolas" panose="020B0609020204030204" pitchFamily="49" charset="0"/>
              </a:rPr>
              <a:t>(name);</a:t>
            </a:r>
          </a:p>
          <a:p>
            <a:r>
              <a:rPr lang="en-US" sz="1600" dirty="0">
                <a:latin typeface="Consolas" panose="020B0609020204030204" pitchFamily="49" charset="0"/>
              </a:rPr>
              <a:t>					</a:t>
            </a:r>
            <a:r>
              <a:rPr lang="en-US" sz="1600" dirty="0" err="1">
                <a:latin typeface="Consolas" panose="020B0609020204030204" pitchFamily="49" charset="0"/>
              </a:rPr>
              <a:t>users.remove</a:t>
            </a:r>
            <a:r>
              <a:rPr lang="en-US" sz="1600" dirty="0">
                <a:latin typeface="Consolas" panose="020B0609020204030204" pitchFamily="49" charset="0"/>
              </a:rPr>
              <a:t>(this);</a:t>
            </a:r>
          </a:p>
          <a:p>
            <a:r>
              <a:rPr lang="en-US" sz="1600" dirty="0">
                <a:latin typeface="Consolas" panose="020B0609020204030204" pitchFamily="49" charset="0"/>
              </a:rPr>
              <a:t>					try {</a:t>
            </a:r>
          </a:p>
          <a:p>
            <a:r>
              <a:rPr lang="en-US" sz="1600" dirty="0">
                <a:latin typeface="Consolas" panose="020B0609020204030204" pitchFamily="49" charset="0"/>
              </a:rPr>
              <a:t>						</a:t>
            </a:r>
            <a:r>
              <a:rPr lang="en-US" sz="1600" dirty="0" err="1">
                <a:latin typeface="Consolas" panose="020B0609020204030204" pitchFamily="49" charset="0"/>
              </a:rPr>
              <a:t>broadCastToAll</a:t>
            </a:r>
            <a:r>
              <a:rPr lang="en-US" sz="1600" dirty="0">
                <a:latin typeface="Consolas" panose="020B0609020204030204" pitchFamily="49" charset="0"/>
              </a:rPr>
              <a:t>(</a:t>
            </a:r>
            <a:r>
              <a:rPr lang="en-US" sz="1600" dirty="0" err="1">
                <a:latin typeface="Consolas" panose="020B0609020204030204" pitchFamily="49" charset="0"/>
              </a:rPr>
              <a:t>serverinfo</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client.close</a:t>
            </a:r>
            <a:r>
              <a:rPr lang="en-US" sz="1600" dirty="0">
                <a:latin typeface="Consolas" panose="020B0609020204030204" pitchFamily="49" charset="0"/>
              </a:rPr>
              <a:t>();</a:t>
            </a:r>
          </a:p>
          <a:p>
            <a:r>
              <a:rPr lang="en-US" sz="1600" dirty="0">
                <a:latin typeface="Consolas" panose="020B0609020204030204" pitchFamily="49" charset="0"/>
              </a:rPr>
              <a:t>					} catch (</a:t>
            </a:r>
            <a:r>
              <a:rPr lang="en-US" sz="1600" dirty="0" err="1">
                <a:latin typeface="Consolas" panose="020B0609020204030204" pitchFamily="49" charset="0"/>
              </a:rPr>
              <a:t>IOException</a:t>
            </a:r>
            <a:r>
              <a:rPr lang="en-US" sz="1600" dirty="0">
                <a:latin typeface="Consolas" panose="020B0609020204030204" pitchFamily="49" charset="0"/>
              </a:rPr>
              <a:t> e1) {}</a:t>
            </a:r>
          </a:p>
          <a:p>
            <a:r>
              <a:rPr lang="en-US" sz="1600" dirty="0">
                <a:latin typeface="Consolas" panose="020B0609020204030204" pitchFamily="49" charset="0"/>
              </a:rPr>
              <a:t>					break;</a:t>
            </a:r>
          </a:p>
          <a:p>
            <a:r>
              <a:rPr lang="en-US" sz="1600" dirty="0">
                <a:latin typeface="Consolas" panose="020B0609020204030204" pitchFamily="49" charset="0"/>
              </a:rPr>
              <a:t>				}</a:t>
            </a:r>
          </a:p>
          <a:p>
            <a:r>
              <a:rPr lang="en-US" sz="1600" dirty="0">
                <a:latin typeface="Consolas" panose="020B0609020204030204" pitchFamily="49" charset="0"/>
              </a:rPr>
              <a:t>				catch (</a:t>
            </a:r>
            <a:r>
              <a:rPr lang="en-US" sz="1600" dirty="0" err="1">
                <a:latin typeface="Consolas" panose="020B0609020204030204" pitchFamily="49" charset="0"/>
              </a:rPr>
              <a:t>IOException</a:t>
            </a:r>
            <a:r>
              <a:rPr lang="en-US" sz="1600" dirty="0">
                <a:latin typeface="Consolas" panose="020B0609020204030204" pitchFamily="49" charset="0"/>
              </a:rPr>
              <a:t> e) {</a:t>
            </a:r>
          </a:p>
          <a:p>
            <a:r>
              <a:rPr lang="en-US" sz="1600" dirty="0">
                <a:latin typeface="Consolas" panose="020B0609020204030204" pitchFamily="49" charset="0"/>
              </a:rPr>
              <a:t>					</a:t>
            </a:r>
            <a:r>
              <a:rPr lang="en-US" sz="1600" dirty="0" err="1">
                <a:latin typeface="Consolas" panose="020B0609020204030204" pitchFamily="49" charset="0"/>
              </a:rPr>
              <a:t>e.printStackTrace</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endParaRPr lang="en-US" sz="1600" dirty="0"/>
          </a:p>
        </p:txBody>
      </p:sp>
    </p:spTree>
    <p:extLst>
      <p:ext uri="{BB962C8B-B14F-4D97-AF65-F5344CB8AC3E}">
        <p14:creationId xmlns:p14="http://schemas.microsoft.com/office/powerpoint/2010/main" val="12685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F34AE-920E-4DE6-857A-F2B839B3B5D9}"/>
              </a:ext>
            </a:extLst>
          </p:cNvPr>
          <p:cNvSpPr/>
          <p:nvPr/>
        </p:nvSpPr>
        <p:spPr>
          <a:xfrm>
            <a:off x="0" y="543609"/>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code</a:t>
            </a:r>
          </a:p>
        </p:txBody>
      </p:sp>
      <p:sp>
        <p:nvSpPr>
          <p:cNvPr id="5" name="Rectangle 4">
            <a:extLst>
              <a:ext uri="{FF2B5EF4-FFF2-40B4-BE49-F238E27FC236}">
                <a16:creationId xmlns:a16="http://schemas.microsoft.com/office/drawing/2014/main" id="{B5067363-DBCA-4DF9-84D9-C404E42D1797}"/>
              </a:ext>
            </a:extLst>
          </p:cNvPr>
          <p:cNvSpPr/>
          <p:nvPr/>
        </p:nvSpPr>
        <p:spPr>
          <a:xfrm>
            <a:off x="670506" y="1134538"/>
            <a:ext cx="7802988" cy="5509200"/>
          </a:xfrm>
          <a:prstGeom prst="rect">
            <a:avLst/>
          </a:prstGeom>
        </p:spPr>
        <p:txBody>
          <a:bodyPr wrap="square">
            <a:spAutoFit/>
          </a:bodyPr>
          <a:lstStyle/>
          <a:p>
            <a:r>
              <a:rPr lang="en-US" sz="1600" dirty="0">
                <a:latin typeface="Consolas" panose="020B0609020204030204" pitchFamily="49" charset="0"/>
              </a:rPr>
              <a:t>public void run(String name) throws </a:t>
            </a:r>
            <a:r>
              <a:rPr lang="en-US" sz="1600" dirty="0" err="1">
                <a:latin typeface="Consolas" panose="020B0609020204030204" pitchFamily="49" charset="0"/>
              </a:rPr>
              <a:t>IOException</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client = new Socket(</a:t>
            </a:r>
            <a:r>
              <a:rPr lang="en-US" sz="1600" dirty="0" err="1">
                <a:latin typeface="Consolas" panose="020B0609020204030204" pitchFamily="49" charset="0"/>
              </a:rPr>
              <a:t>ip</a:t>
            </a:r>
            <a:r>
              <a:rPr lang="en-US" sz="1600" dirty="0">
                <a:latin typeface="Consolas" panose="020B0609020204030204" pitchFamily="49" charset="0"/>
              </a:rPr>
              <a:t>, port);</a:t>
            </a:r>
          </a:p>
          <a:p>
            <a:r>
              <a:rPr lang="en-US" sz="1600" dirty="0">
                <a:latin typeface="Consolas" panose="020B0609020204030204" pitchFamily="49" charset="0"/>
              </a:rPr>
              <a:t>		</a:t>
            </a:r>
            <a:r>
              <a:rPr lang="en-US" sz="1600" dirty="0" err="1">
                <a:latin typeface="Consolas" panose="020B0609020204030204" pitchFamily="49" charset="0"/>
              </a:rPr>
              <a:t>setTitle</a:t>
            </a:r>
            <a:r>
              <a:rPr lang="en-US" sz="1600" dirty="0">
                <a:latin typeface="Consolas" panose="020B0609020204030204" pitchFamily="49" charset="0"/>
              </a:rPr>
              <a:t>(name+"_"+</a:t>
            </a:r>
            <a:r>
              <a:rPr lang="en-US" sz="1600" dirty="0" err="1">
                <a:latin typeface="Consolas" panose="020B0609020204030204" pitchFamily="49" charset="0"/>
              </a:rPr>
              <a:t>InetAddress.getLocalHost</a:t>
            </a:r>
            <a:r>
              <a:rPr lang="en-US" sz="1600" dirty="0">
                <a:latin typeface="Consolas" panose="020B0609020204030204" pitchFamily="49" charset="0"/>
              </a:rPr>
              <a:t>()+":"+port);</a:t>
            </a:r>
          </a:p>
          <a:p>
            <a:r>
              <a:rPr lang="en-US" sz="1600" dirty="0">
                <a:latin typeface="Consolas" panose="020B0609020204030204" pitchFamily="49" charset="0"/>
              </a:rPr>
              <a:t>		</a:t>
            </a:r>
            <a:r>
              <a:rPr lang="en-US" sz="1600" dirty="0" err="1">
                <a:latin typeface="Consolas" panose="020B0609020204030204" pitchFamily="49" charset="0"/>
              </a:rPr>
              <a:t>inBuffer</a:t>
            </a:r>
            <a:r>
              <a:rPr lang="en-US" sz="1600" dirty="0">
                <a:latin typeface="Consolas" panose="020B0609020204030204" pitchFamily="49" charset="0"/>
              </a:rPr>
              <a:t> = new </a:t>
            </a:r>
            <a:r>
              <a:rPr lang="en-US" sz="1600" dirty="0" err="1">
                <a:latin typeface="Consolas" panose="020B0609020204030204" pitchFamily="49" charset="0"/>
              </a:rPr>
              <a:t>DataInputStream</a:t>
            </a:r>
            <a:r>
              <a:rPr lang="en-US" sz="1600" dirty="0">
                <a:latin typeface="Consolas" panose="020B0609020204030204" pitchFamily="49" charset="0"/>
              </a:rPr>
              <a:t>(</a:t>
            </a:r>
            <a:r>
              <a:rPr lang="en-US" sz="1600" dirty="0" err="1">
                <a:latin typeface="Consolas" panose="020B0609020204030204" pitchFamily="49" charset="0"/>
              </a:rPr>
              <a:t>client.getInputStream</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outBuffer</a:t>
            </a:r>
            <a:r>
              <a:rPr lang="en-US" sz="1600" dirty="0">
                <a:latin typeface="Consolas" panose="020B0609020204030204" pitchFamily="49" charset="0"/>
              </a:rPr>
              <a:t> = new </a:t>
            </a:r>
            <a:r>
              <a:rPr lang="en-US" sz="1600" dirty="0" err="1">
                <a:latin typeface="Consolas" panose="020B0609020204030204" pitchFamily="49" charset="0"/>
              </a:rPr>
              <a:t>DataOutputStream</a:t>
            </a:r>
            <a:r>
              <a:rPr lang="en-US" sz="1600" dirty="0">
                <a:latin typeface="Consolas" panose="020B0609020204030204" pitchFamily="49" charset="0"/>
              </a:rPr>
              <a:t>(</a:t>
            </a:r>
            <a:r>
              <a:rPr lang="en-US" sz="1600" dirty="0" err="1">
                <a:latin typeface="Consolas" panose="020B0609020204030204" pitchFamily="49" charset="0"/>
              </a:rPr>
              <a:t>client.getOutputStream</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outBuffer.writeUTF</a:t>
            </a:r>
            <a:r>
              <a:rPr lang="en-US" sz="1600" dirty="0">
                <a:latin typeface="Consolas" panose="020B0609020204030204" pitchFamily="49" charset="0"/>
              </a:rPr>
              <a:t>(name);</a:t>
            </a:r>
          </a:p>
          <a:p>
            <a:r>
              <a:rPr lang="en-US" sz="1600" dirty="0">
                <a:latin typeface="Consolas" panose="020B0609020204030204" pitchFamily="49" charset="0"/>
              </a:rPr>
              <a:t>		while(true)</a:t>
            </a:r>
          </a:p>
          <a:p>
            <a:r>
              <a:rPr lang="en-US" sz="1600" dirty="0">
                <a:latin typeface="Consolas" panose="020B0609020204030204" pitchFamily="49" charset="0"/>
              </a:rPr>
              <a:t>		{</a:t>
            </a:r>
          </a:p>
          <a:p>
            <a:r>
              <a:rPr lang="en-US" sz="1600" dirty="0">
                <a:latin typeface="Consolas" panose="020B0609020204030204" pitchFamily="49" charset="0"/>
              </a:rPr>
              <a:t>			try</a:t>
            </a:r>
          </a:p>
          <a:p>
            <a:r>
              <a:rPr lang="en-US" sz="1600" dirty="0">
                <a:latin typeface="Consolas" panose="020B0609020204030204" pitchFamily="49" charset="0"/>
              </a:rPr>
              <a:t>			{</a:t>
            </a:r>
          </a:p>
          <a:p>
            <a:r>
              <a:rPr lang="en-US" sz="1600" dirty="0">
                <a:latin typeface="Consolas" panose="020B0609020204030204" pitchFamily="49" charset="0"/>
              </a:rPr>
              <a:t>				String str = </a:t>
            </a:r>
            <a:r>
              <a:rPr lang="en-US" sz="1600" dirty="0" err="1">
                <a:latin typeface="Consolas" panose="020B0609020204030204" pitchFamily="49" charset="0"/>
              </a:rPr>
              <a:t>inBuffer.readUTF</a:t>
            </a:r>
            <a:r>
              <a:rPr lang="en-US" sz="1600" dirty="0">
                <a:latin typeface="Consolas" panose="020B0609020204030204" pitchFamily="49" charset="0"/>
              </a:rPr>
              <a:t>();</a:t>
            </a:r>
          </a:p>
          <a:p>
            <a:r>
              <a:rPr lang="en-US" sz="1600" dirty="0">
                <a:latin typeface="Consolas" panose="020B0609020204030204" pitchFamily="49" charset="0"/>
              </a:rPr>
              <a:t>				info = (str);									</a:t>
            </a:r>
          </a:p>
          <a:p>
            <a:r>
              <a:rPr lang="en-US" sz="1600" dirty="0">
                <a:latin typeface="Consolas" panose="020B0609020204030204" pitchFamily="49" charset="0"/>
              </a:rPr>
              <a:t>				</a:t>
            </a:r>
            <a:r>
              <a:rPr lang="en-US" sz="1600" dirty="0" err="1">
                <a:latin typeface="Consolas" panose="020B0609020204030204" pitchFamily="49" charset="0"/>
              </a:rPr>
              <a:t>setTextIntoField</a:t>
            </a:r>
            <a:r>
              <a:rPr lang="en-US" sz="1600" dirty="0">
                <a:latin typeface="Consolas" panose="020B0609020204030204" pitchFamily="49" charset="0"/>
              </a:rPr>
              <a:t>(info); 			</a:t>
            </a:r>
          </a:p>
          <a:p>
            <a:r>
              <a:rPr lang="en-US" sz="1600" dirty="0">
                <a:latin typeface="Consolas" panose="020B0609020204030204" pitchFamily="49" charset="0"/>
              </a:rPr>
              <a:t>			}catch(</a:t>
            </a:r>
            <a:r>
              <a:rPr lang="en-US" sz="1600" dirty="0" err="1">
                <a:latin typeface="Consolas" panose="020B0609020204030204" pitchFamily="49" charset="0"/>
              </a:rPr>
              <a:t>SocketException</a:t>
            </a:r>
            <a:r>
              <a:rPr lang="en-US" sz="1600" dirty="0">
                <a:latin typeface="Consolas" panose="020B0609020204030204" pitchFamily="49" charset="0"/>
              </a:rPr>
              <a:t> e) {</a:t>
            </a:r>
          </a:p>
          <a:p>
            <a:r>
              <a:rPr lang="en-US" sz="1600" dirty="0">
                <a:latin typeface="Consolas" panose="020B0609020204030204" pitchFamily="49" charset="0"/>
              </a:rPr>
              <a:t>				</a:t>
            </a:r>
            <a:r>
              <a:rPr lang="en-US" sz="1600" dirty="0" err="1">
                <a:latin typeface="Consolas" panose="020B0609020204030204" pitchFamily="49" charset="0"/>
              </a:rPr>
              <a:t>JOptionPane.showMessageDialog</a:t>
            </a:r>
            <a:r>
              <a:rPr lang="en-US" sz="1600" dirty="0">
                <a:latin typeface="Consolas" panose="020B0609020204030204" pitchFamily="49" charset="0"/>
              </a:rPr>
              <a:t>(this, "Server Has Stopped/Closed.");</a:t>
            </a:r>
          </a:p>
          <a:p>
            <a:r>
              <a:rPr lang="en-US" sz="1600" dirty="0">
                <a:latin typeface="Consolas" panose="020B0609020204030204" pitchFamily="49" charset="0"/>
              </a:rPr>
              <a:t>				break;</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p:txBody>
      </p:sp>
    </p:spTree>
    <p:extLst>
      <p:ext uri="{BB962C8B-B14F-4D97-AF65-F5344CB8AC3E}">
        <p14:creationId xmlns:p14="http://schemas.microsoft.com/office/powerpoint/2010/main" val="272787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E055B7-1FDE-43D1-A57E-E530163742E9}"/>
              </a:ext>
            </a:extLst>
          </p:cNvPr>
          <p:cNvSpPr/>
          <p:nvPr/>
        </p:nvSpPr>
        <p:spPr>
          <a:xfrm>
            <a:off x="1572834" y="1162802"/>
            <a:ext cx="5998335" cy="4801314"/>
          </a:xfrm>
          <a:prstGeom prst="rect">
            <a:avLst/>
          </a:prstGeom>
        </p:spPr>
        <p:txBody>
          <a:bodyPr wrap="square">
            <a:spAutoFit/>
          </a:bodyPr>
          <a:lstStyle/>
          <a:p>
            <a:r>
              <a:rPr lang="en-US" dirty="0">
                <a:latin typeface="Consolas" panose="020B0609020204030204" pitchFamily="49" charset="0"/>
              </a:rPr>
              <a:t>public void </a:t>
            </a:r>
            <a:r>
              <a:rPr lang="en-US" dirty="0" err="1">
                <a:latin typeface="Consolas" panose="020B0609020204030204" pitchFamily="49" charset="0"/>
              </a:rPr>
              <a:t>sendToOne</a:t>
            </a:r>
            <a:r>
              <a:rPr lang="en-US" dirty="0">
                <a:latin typeface="Consolas" panose="020B0609020204030204" pitchFamily="49" charset="0"/>
              </a:rPr>
              <a:t>(String name)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p>
          <a:p>
            <a:r>
              <a:rPr lang="en-US" dirty="0">
                <a:latin typeface="Consolas" panose="020B0609020204030204" pitchFamily="49" charset="0"/>
              </a:rPr>
              <a:t>		String data = </a:t>
            </a:r>
            <a:r>
              <a:rPr lang="en-US" dirty="0" err="1">
                <a:latin typeface="Consolas" panose="020B0609020204030204" pitchFamily="49" charset="0"/>
              </a:rPr>
              <a:t>msg.getText</a:t>
            </a:r>
            <a:r>
              <a:rPr lang="en-US" dirty="0">
                <a:latin typeface="Consolas" panose="020B0609020204030204" pitchFamily="49" charset="0"/>
              </a:rPr>
              <a:t>();</a:t>
            </a:r>
          </a:p>
          <a:p>
            <a:r>
              <a:rPr lang="en-US" dirty="0">
                <a:latin typeface="Consolas" panose="020B0609020204030204" pitchFamily="49" charset="0"/>
              </a:rPr>
              <a:t>		data = "@"+name+": "+data;</a:t>
            </a: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(data);</a:t>
            </a: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public void </a:t>
            </a:r>
            <a:r>
              <a:rPr lang="en-US" dirty="0" err="1">
                <a:latin typeface="Consolas" panose="020B0609020204030204" pitchFamily="49" charset="0"/>
              </a:rPr>
              <a:t>sendAll</a:t>
            </a:r>
            <a:r>
              <a:rPr lang="en-US" dirty="0">
                <a:latin typeface="Consolas" panose="020B0609020204030204" pitchFamily="49" charset="0"/>
              </a:rPr>
              <a:t>() throws </a:t>
            </a:r>
            <a:r>
              <a:rPr lang="en-US" dirty="0" err="1">
                <a:latin typeface="Consolas" panose="020B0609020204030204" pitchFamily="49" charset="0"/>
              </a:rPr>
              <a:t>IOException</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outBuffer.flush</a:t>
            </a:r>
            <a:r>
              <a:rPr lang="en-US" dirty="0">
                <a:latin typeface="Consolas" panose="020B0609020204030204" pitchFamily="49" charset="0"/>
              </a:rPr>
              <a:t>();</a:t>
            </a:r>
          </a:p>
          <a:p>
            <a:r>
              <a:rPr lang="en-US" dirty="0">
                <a:latin typeface="Consolas" panose="020B0609020204030204" pitchFamily="49" charset="0"/>
              </a:rPr>
              <a:t>		String dt = </a:t>
            </a:r>
            <a:r>
              <a:rPr lang="en-US" dirty="0" err="1">
                <a:latin typeface="Consolas" panose="020B0609020204030204" pitchFamily="49" charset="0"/>
              </a:rPr>
              <a:t>msg.getText</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outBuffer.writeUTF</a:t>
            </a:r>
            <a:r>
              <a:rPr lang="en-US" dirty="0">
                <a:latin typeface="Consolas" panose="020B0609020204030204" pitchFamily="49" charset="0"/>
              </a:rPr>
              <a:t>(dt);</a:t>
            </a:r>
          </a:p>
          <a:p>
            <a:r>
              <a:rPr lang="en-US" dirty="0">
                <a:latin typeface="Consolas" panose="020B0609020204030204" pitchFamily="49" charset="0"/>
              </a:rPr>
              <a:t>		</a:t>
            </a:r>
            <a:r>
              <a:rPr lang="en-US" dirty="0" err="1">
                <a:latin typeface="Consolas" panose="020B0609020204030204" pitchFamily="49" charset="0"/>
              </a:rPr>
              <a:t>msg.setText</a:t>
            </a:r>
            <a:r>
              <a:rPr lang="en-US" dirty="0">
                <a:latin typeface="Consolas" panose="020B0609020204030204" pitchFamily="49" charset="0"/>
              </a:rPr>
              <a:t>("");</a:t>
            </a:r>
          </a:p>
          <a:p>
            <a:r>
              <a:rPr lang="en-US" dirty="0">
                <a:latin typeface="Consolas" panose="020B0609020204030204" pitchFamily="49" charset="0"/>
              </a:rPr>
              <a:t>	}</a:t>
            </a:r>
          </a:p>
        </p:txBody>
      </p:sp>
    </p:spTree>
    <p:extLst>
      <p:ext uri="{BB962C8B-B14F-4D97-AF65-F5344CB8AC3E}">
        <p14:creationId xmlns:p14="http://schemas.microsoft.com/office/powerpoint/2010/main" val="173075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50" y="1447800"/>
            <a:ext cx="3276600" cy="3276600"/>
          </a:xfrm>
          <a:prstGeom prst="rect">
            <a:avLst/>
          </a:prstGeom>
        </p:spPr>
      </p:pic>
      <p:sp>
        <p:nvSpPr>
          <p:cNvPr id="5" name="TextBox 4"/>
          <p:cNvSpPr txBox="1"/>
          <p:nvPr/>
        </p:nvSpPr>
        <p:spPr>
          <a:xfrm>
            <a:off x="228604" y="2957131"/>
            <a:ext cx="6238875" cy="715581"/>
          </a:xfrm>
          <a:prstGeom prst="rect">
            <a:avLst/>
          </a:prstGeom>
          <a:noFill/>
        </p:spPr>
        <p:txBody>
          <a:bodyPr wrap="square" rtlCol="0">
            <a:spAutoFit/>
          </a:bodyPr>
          <a:lstStyle/>
          <a:p>
            <a:r>
              <a:rPr lang="en-US" sz="4050" dirty="0">
                <a:solidFill>
                  <a:srgbClr val="FF0000"/>
                </a:solidFill>
                <a:latin typeface="Arial Black" panose="020B0A04020102020204" pitchFamily="34" charset="0"/>
              </a:rPr>
              <a:t>Have You Any Query</a:t>
            </a:r>
          </a:p>
        </p:txBody>
      </p:sp>
    </p:spTree>
    <p:extLst>
      <p:ext uri="{BB962C8B-B14F-4D97-AF65-F5344CB8AC3E}">
        <p14:creationId xmlns:p14="http://schemas.microsoft.com/office/powerpoint/2010/main" val="316428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852566" y="1924202"/>
            <a:ext cx="3486031" cy="3486031"/>
          </a:xfrm>
          <a:prstGeom prst="rect">
            <a:avLst/>
          </a:prstGeom>
        </p:spPr>
      </p:pic>
      <p:sp>
        <p:nvSpPr>
          <p:cNvPr id="10" name="Rectangle 9"/>
          <p:cNvSpPr/>
          <p:nvPr/>
        </p:nvSpPr>
        <p:spPr>
          <a:xfrm>
            <a:off x="3133669" y="1210611"/>
            <a:ext cx="5705865" cy="1985159"/>
          </a:xfrm>
          <a:prstGeom prst="rect">
            <a:avLst/>
          </a:prstGeom>
          <a:noFill/>
        </p:spPr>
        <p:txBody>
          <a:bodyPr wrap="square" lIns="68580" tIns="34290" rIns="68580" bIns="3429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2450" b="1" dirty="0">
                <a:ln>
                  <a:solidFill>
                    <a:schemeClr val="tx1"/>
                  </a:solidFill>
                </a:ln>
                <a:effectLst>
                  <a:glow rad="406400">
                    <a:schemeClr val="tx1">
                      <a:alpha val="19000"/>
                    </a:schemeClr>
                  </a:glow>
                </a:effectLst>
                <a:latin typeface="Edwardian Script ITC" panose="030303020407070D0804" pitchFamily="66" charset="0"/>
              </a:rPr>
              <a:t>Thank you</a:t>
            </a:r>
          </a:p>
        </p:txBody>
      </p:sp>
    </p:spTree>
    <p:extLst>
      <p:ext uri="{BB962C8B-B14F-4D97-AF65-F5344CB8AC3E}">
        <p14:creationId xmlns:p14="http://schemas.microsoft.com/office/powerpoint/2010/main" val="197298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2510666" y="1552990"/>
            <a:ext cx="4122668" cy="3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sz="2700" dirty="0">
                <a:latin typeface="Century Schoolbook" panose="02040604050505020304" pitchFamily="18" charset="0"/>
                <a:ea typeface="宋体" panose="02010600030101010101" pitchFamily="2" charset="-122"/>
              </a:rPr>
              <a:t>Project Overview</a:t>
            </a:r>
          </a:p>
          <a:p>
            <a:pPr>
              <a:lnSpc>
                <a:spcPct val="90000"/>
              </a:lnSpc>
            </a:pPr>
            <a:r>
              <a:rPr lang="en-US" altLang="zh-CN" sz="2700" dirty="0">
                <a:latin typeface="Century Schoolbook" panose="02040604050505020304" pitchFamily="18" charset="0"/>
                <a:ea typeface="宋体" panose="02010600030101010101" pitchFamily="2" charset="-122"/>
              </a:rPr>
              <a:t>Project Description:</a:t>
            </a:r>
          </a:p>
          <a:p>
            <a:pPr lvl="1">
              <a:lnSpc>
                <a:spcPct val="90000"/>
              </a:lnSpc>
            </a:pPr>
            <a:r>
              <a:rPr lang="en-US" altLang="zh-CN" sz="2400" dirty="0">
                <a:latin typeface="Century Schoolbook" panose="02040604050505020304" pitchFamily="18" charset="0"/>
                <a:ea typeface="宋体" panose="02010600030101010101" pitchFamily="2" charset="-122"/>
              </a:rPr>
              <a:t>Server Description</a:t>
            </a:r>
          </a:p>
          <a:p>
            <a:pPr lvl="1">
              <a:lnSpc>
                <a:spcPct val="90000"/>
              </a:lnSpc>
            </a:pPr>
            <a:r>
              <a:rPr lang="en-US" altLang="zh-CN" sz="2400" dirty="0">
                <a:latin typeface="Century Schoolbook" panose="02040604050505020304" pitchFamily="18" charset="0"/>
                <a:ea typeface="宋体" panose="02010600030101010101" pitchFamily="2" charset="-122"/>
              </a:rPr>
              <a:t>Client Description</a:t>
            </a:r>
          </a:p>
          <a:p>
            <a:pPr>
              <a:lnSpc>
                <a:spcPct val="90000"/>
              </a:lnSpc>
            </a:pPr>
            <a:r>
              <a:rPr lang="en-US" altLang="zh-CN" sz="2700" dirty="0">
                <a:latin typeface="Century Schoolbook" panose="02040604050505020304" pitchFamily="18" charset="0"/>
                <a:ea typeface="宋体" panose="02010600030101010101" pitchFamily="2" charset="-122"/>
              </a:rPr>
              <a:t>How server works</a:t>
            </a:r>
          </a:p>
          <a:p>
            <a:pPr>
              <a:lnSpc>
                <a:spcPct val="90000"/>
              </a:lnSpc>
            </a:pPr>
            <a:r>
              <a:rPr lang="en-US" altLang="zh-CN" sz="2700" dirty="0">
                <a:latin typeface="Century Schoolbook" panose="02040604050505020304" pitchFamily="18" charset="0"/>
                <a:ea typeface="宋体" panose="02010600030101010101" pitchFamily="2" charset="-122"/>
              </a:rPr>
              <a:t>How client works</a:t>
            </a:r>
          </a:p>
          <a:p>
            <a:pPr>
              <a:lnSpc>
                <a:spcPct val="90000"/>
              </a:lnSpc>
            </a:pPr>
            <a:r>
              <a:rPr lang="en-US" altLang="zh-CN" sz="2700" dirty="0">
                <a:latin typeface="Century Schoolbook" panose="02040604050505020304" pitchFamily="18" charset="0"/>
                <a:ea typeface="宋体" panose="02010600030101010101" pitchFamily="2" charset="-122"/>
              </a:rPr>
              <a:t>Server code</a:t>
            </a:r>
          </a:p>
          <a:p>
            <a:pPr>
              <a:lnSpc>
                <a:spcPct val="90000"/>
              </a:lnSpc>
            </a:pPr>
            <a:r>
              <a:rPr lang="en-US" altLang="zh-CN" sz="2700" dirty="0">
                <a:latin typeface="Century Schoolbook" panose="02040604050505020304" pitchFamily="18" charset="0"/>
                <a:ea typeface="宋体" panose="02010600030101010101" pitchFamily="2" charset="-122"/>
              </a:rPr>
              <a:t>Client code</a:t>
            </a:r>
          </a:p>
        </p:txBody>
      </p:sp>
      <p:sp>
        <p:nvSpPr>
          <p:cNvPr id="6" name="Rectangle 5"/>
          <p:cNvSpPr>
            <a:spLocks noGrp="1" noChangeArrowheads="1"/>
          </p:cNvSpPr>
          <p:nvPr/>
        </p:nvSpPr>
        <p:spPr bwMode="auto">
          <a:xfrm>
            <a:off x="0" y="857253"/>
            <a:ext cx="9144000" cy="6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altLang="zh-CN" sz="3000" b="1" dirty="0">
                <a:solidFill>
                  <a:schemeClr val="tx1"/>
                </a:solidFill>
                <a:effectLst>
                  <a:outerShdw blurRad="38100" dist="38100" dir="2700000" algn="tl">
                    <a:srgbClr val="000000"/>
                  </a:outerShdw>
                </a:effectLst>
                <a:latin typeface="Bell MT" panose="02020503060305020303" pitchFamily="18" charset="0"/>
                <a:ea typeface="宋体" panose="02010600030101010101" pitchFamily="2" charset="-122"/>
              </a:rPr>
              <a:t>Contents</a:t>
            </a:r>
          </a:p>
        </p:txBody>
      </p:sp>
    </p:spTree>
    <p:extLst>
      <p:ext uri="{BB962C8B-B14F-4D97-AF65-F5344CB8AC3E}">
        <p14:creationId xmlns:p14="http://schemas.microsoft.com/office/powerpoint/2010/main" val="25783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 y="857256"/>
            <a:ext cx="9143999" cy="590931"/>
          </a:xfrm>
          <a:prstGeom prst="rect">
            <a:avLst/>
          </a:prstGeom>
        </p:spPr>
        <p:txBody>
          <a:bodyPr wrap="square">
            <a:spAutoFit/>
          </a:bodyPr>
          <a:lstStyle/>
          <a:p>
            <a:pPr algn="ctr">
              <a:lnSpc>
                <a:spcPct val="90000"/>
              </a:lnSpc>
            </a:pPr>
            <a:r>
              <a:rPr lang="en-US" altLang="zh-CN" sz="3600" dirty="0">
                <a:latin typeface="Century Schoolbook" panose="02040604050505020304" pitchFamily="18" charset="0"/>
              </a:rPr>
              <a:t>Project Overview</a:t>
            </a:r>
            <a:endParaRPr lang="en-US" altLang="zh-TW" sz="3600" dirty="0">
              <a:latin typeface="Century Schoolbook" panose="02040604050505020304" pitchFamily="18" charset="0"/>
              <a:ea typeface="宋体" panose="02010600030101010101" pitchFamily="2" charset="-122"/>
            </a:endParaRPr>
          </a:p>
        </p:txBody>
      </p:sp>
      <p:sp>
        <p:nvSpPr>
          <p:cNvPr id="6" name="TextBox 5"/>
          <p:cNvSpPr txBox="1"/>
          <p:nvPr/>
        </p:nvSpPr>
        <p:spPr>
          <a:xfrm>
            <a:off x="536718" y="1890924"/>
            <a:ext cx="8070575" cy="3139321"/>
          </a:xfrm>
          <a:prstGeom prst="rect">
            <a:avLst/>
          </a:prstGeom>
          <a:noFill/>
        </p:spPr>
        <p:txBody>
          <a:bodyPr wrap="square" rtlCol="0">
            <a:spAutoFit/>
          </a:bodyPr>
          <a:lstStyle/>
          <a:p>
            <a:pPr marL="257168" indent="-257168">
              <a:buAutoNum type="arabicPeriod"/>
            </a:pPr>
            <a:r>
              <a:rPr lang="en-US" dirty="0"/>
              <a:t>This project is built using the Core Java.</a:t>
            </a:r>
          </a:p>
          <a:p>
            <a:pPr marL="257168" indent="-257168">
              <a:buAutoNum type="arabicPeriod"/>
            </a:pPr>
            <a:r>
              <a:rPr lang="en-US" dirty="0"/>
              <a:t>I have used java10 to compile and run this application. </a:t>
            </a:r>
          </a:p>
          <a:p>
            <a:pPr marL="257168" indent="-257168">
              <a:buAutoNum type="arabicPeriod"/>
            </a:pPr>
            <a:r>
              <a:rPr lang="en-US" dirty="0"/>
              <a:t>I have used java.swing package for making GUI for this application.</a:t>
            </a:r>
          </a:p>
          <a:p>
            <a:pPr marL="257168" indent="-257168">
              <a:buAutoNum type="arabicPeriod"/>
            </a:pPr>
            <a:r>
              <a:rPr lang="en-US" dirty="0"/>
              <a:t>I have used Jtatto UIManager to change the look and feel of the java.swing GUI.</a:t>
            </a:r>
          </a:p>
          <a:p>
            <a:pPr marL="257168" indent="-257168">
              <a:buAutoNum type="arabicPeriod"/>
            </a:pPr>
            <a:r>
              <a:rPr lang="en-US" dirty="0"/>
              <a:t>This project is created for chatting purpose.</a:t>
            </a:r>
          </a:p>
          <a:p>
            <a:pPr marL="257168" indent="-257168">
              <a:buAutoNum type="arabicPeriod"/>
            </a:pPr>
            <a:r>
              <a:rPr lang="en-US" dirty="0"/>
              <a:t>Multiple users can connect to the server, which can handle all the connected users.</a:t>
            </a:r>
          </a:p>
          <a:p>
            <a:pPr marL="257168" indent="-257168">
              <a:buAutoNum type="arabicPeriod"/>
            </a:pPr>
            <a:r>
              <a:rPr lang="en-US" dirty="0"/>
              <a:t>Single user can send the message like other chat applications, by select that particular user in the client list.</a:t>
            </a:r>
          </a:p>
          <a:p>
            <a:pPr marL="257168" indent="-257168">
              <a:buAutoNum type="arabicPeriod"/>
            </a:pPr>
            <a:r>
              <a:rPr lang="en-US" dirty="0"/>
              <a:t>It is very simple and easy to use.</a:t>
            </a:r>
          </a:p>
          <a:p>
            <a:pPr marL="257168" indent="-257168">
              <a:buAutoNum type="arabicPeriod"/>
            </a:pPr>
            <a:endParaRPr lang="en-US" dirty="0"/>
          </a:p>
          <a:p>
            <a:pPr marL="257168" indent="-257168">
              <a:buAutoNum type="arabicPeriod"/>
            </a:pPr>
            <a:endParaRPr lang="en-US" dirty="0"/>
          </a:p>
        </p:txBody>
      </p:sp>
    </p:spTree>
    <p:extLst>
      <p:ext uri="{BB962C8B-B14F-4D97-AF65-F5344CB8AC3E}">
        <p14:creationId xmlns:p14="http://schemas.microsoft.com/office/powerpoint/2010/main" val="63386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553FF7-900E-4EB6-B65C-13B1E9ABEB1C}"/>
              </a:ext>
            </a:extLst>
          </p:cNvPr>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Project Description</a:t>
            </a:r>
          </a:p>
        </p:txBody>
      </p:sp>
      <p:sp>
        <p:nvSpPr>
          <p:cNvPr id="8" name="TextBox 7">
            <a:extLst>
              <a:ext uri="{FF2B5EF4-FFF2-40B4-BE49-F238E27FC236}">
                <a16:creationId xmlns:a16="http://schemas.microsoft.com/office/drawing/2014/main" id="{4E7575B8-7412-4893-B084-1D35989D23AB}"/>
              </a:ext>
            </a:extLst>
          </p:cNvPr>
          <p:cNvSpPr txBox="1"/>
          <p:nvPr/>
        </p:nvSpPr>
        <p:spPr>
          <a:xfrm>
            <a:off x="1152661" y="1663139"/>
            <a:ext cx="6838682" cy="3554819"/>
          </a:xfrm>
          <a:prstGeom prst="rect">
            <a:avLst/>
          </a:prstGeom>
          <a:noFill/>
        </p:spPr>
        <p:txBody>
          <a:bodyPr wrap="square" rtlCol="0">
            <a:spAutoFit/>
          </a:bodyPr>
          <a:lstStyle/>
          <a:p>
            <a:r>
              <a:rPr lang="en-US" sz="1500" dirty="0"/>
              <a:t>This is an networking based project, created by using java networking concept, this is basically an client-server model based networking, to create this application I used the TCP/IP model of network protocol, to build the server I have used the multithreading also to handle the multiple clients at one time, Multithreading provides us to handle  multiple processes at one time.</a:t>
            </a:r>
          </a:p>
          <a:p>
            <a:endParaRPr lang="en-US" sz="1500" dirty="0"/>
          </a:p>
          <a:p>
            <a:r>
              <a:rPr lang="en-US" sz="1500" dirty="0"/>
              <a:t>Packages used to build the UI interface:</a:t>
            </a:r>
          </a:p>
          <a:p>
            <a:r>
              <a:rPr lang="en-US" sz="1500" dirty="0"/>
              <a:t>	-javax.swing package </a:t>
            </a:r>
          </a:p>
          <a:p>
            <a:r>
              <a:rPr lang="en-US" sz="1500" dirty="0"/>
              <a:t>	-java.awt package</a:t>
            </a:r>
          </a:p>
          <a:p>
            <a:endParaRPr lang="en-US" sz="1500" dirty="0"/>
          </a:p>
          <a:p>
            <a:r>
              <a:rPr lang="en-US" sz="1500" dirty="0"/>
              <a:t>Packages used to build the client-Server model:</a:t>
            </a:r>
          </a:p>
          <a:p>
            <a:r>
              <a:rPr lang="en-US" sz="1500" dirty="0"/>
              <a:t>	-java.net package </a:t>
            </a:r>
          </a:p>
          <a:p>
            <a:r>
              <a:rPr lang="en-US" sz="1500" dirty="0"/>
              <a:t>	-java.io package</a:t>
            </a:r>
          </a:p>
          <a:p>
            <a:r>
              <a:rPr lang="en-US" sz="1500" dirty="0"/>
              <a:t>	-java.util package</a:t>
            </a:r>
          </a:p>
          <a:p>
            <a:endParaRPr lang="en-US" sz="1500" dirty="0"/>
          </a:p>
        </p:txBody>
      </p:sp>
    </p:spTree>
    <p:extLst>
      <p:ext uri="{BB962C8B-B14F-4D97-AF65-F5344CB8AC3E}">
        <p14:creationId xmlns:p14="http://schemas.microsoft.com/office/powerpoint/2010/main" val="347554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Server Description</a:t>
            </a:r>
          </a:p>
        </p:txBody>
      </p:sp>
      <p:sp>
        <p:nvSpPr>
          <p:cNvPr id="9" name="TextBox 8"/>
          <p:cNvSpPr txBox="1"/>
          <p:nvPr/>
        </p:nvSpPr>
        <p:spPr>
          <a:xfrm>
            <a:off x="0" y="2361938"/>
            <a:ext cx="3135686" cy="3000821"/>
          </a:xfrm>
          <a:prstGeom prst="rect">
            <a:avLst/>
          </a:prstGeom>
          <a:noFill/>
        </p:spPr>
        <p:txBody>
          <a:bodyPr wrap="square" rtlCol="0">
            <a:spAutoFit/>
          </a:bodyPr>
          <a:lstStyle/>
          <a:p>
            <a:r>
              <a:rPr lang="en-US" b="1" dirty="0"/>
              <a:t>To start this project first start the server as:</a:t>
            </a:r>
          </a:p>
          <a:p>
            <a:endParaRPr lang="en-US" b="1" dirty="0"/>
          </a:p>
          <a:p>
            <a:r>
              <a:rPr lang="en-US" sz="1500" dirty="0">
                <a:latin typeface="Times New Roman" panose="02020603050405020304" pitchFamily="18" charset="0"/>
                <a:cs typeface="Times New Roman" panose="02020603050405020304" pitchFamily="18" charset="0"/>
              </a:rPr>
              <a:t>You don’t need to provide any information to the server.</a:t>
            </a:r>
          </a:p>
          <a:p>
            <a:r>
              <a:rPr lang="en-US" sz="1500" dirty="0">
                <a:latin typeface="Times New Roman" panose="02020603050405020304" pitchFamily="18" charset="0"/>
                <a:cs typeface="Times New Roman" panose="02020603050405020304" pitchFamily="18" charset="0"/>
              </a:rPr>
              <a:t>When you start the server it’ll detect all the information automatically.</a:t>
            </a:r>
          </a:p>
          <a:p>
            <a:r>
              <a:rPr lang="en-US" sz="1500" dirty="0">
                <a:latin typeface="Times New Roman" panose="02020603050405020304" pitchFamily="18" charset="0"/>
                <a:cs typeface="Times New Roman" panose="02020603050405020304" pitchFamily="18" charset="0"/>
              </a:rPr>
              <a:t>When you’ll start the server it shows the information which is detect from the computer system,</a:t>
            </a:r>
          </a:p>
          <a:p>
            <a:r>
              <a:rPr lang="en-US" sz="1500" dirty="0">
                <a:latin typeface="Times New Roman" panose="02020603050405020304" pitchFamily="18" charset="0"/>
                <a:cs typeface="Times New Roman" panose="02020603050405020304" pitchFamily="18" charset="0"/>
              </a:rPr>
              <a:t>like port number and IP address and this details shows on server.</a:t>
            </a:r>
          </a:p>
        </p:txBody>
      </p:sp>
      <p:pic>
        <p:nvPicPr>
          <p:cNvPr id="3" name="Picture 2">
            <a:extLst>
              <a:ext uri="{FF2B5EF4-FFF2-40B4-BE49-F238E27FC236}">
                <a16:creationId xmlns:a16="http://schemas.microsoft.com/office/drawing/2014/main" id="{BB0556BA-F2FB-4D53-9252-E3D0D69ED30C}"/>
              </a:ext>
            </a:extLst>
          </p:cNvPr>
          <p:cNvPicPr>
            <a:picLocks noChangeAspect="1"/>
          </p:cNvPicPr>
          <p:nvPr/>
        </p:nvPicPr>
        <p:blipFill>
          <a:blip r:embed="rId2"/>
          <a:stretch>
            <a:fillRect/>
          </a:stretch>
        </p:blipFill>
        <p:spPr>
          <a:xfrm>
            <a:off x="3135692" y="2035675"/>
            <a:ext cx="6008315" cy="3965083"/>
          </a:xfrm>
          <a:prstGeom prst="rect">
            <a:avLst/>
          </a:prstGeom>
        </p:spPr>
      </p:pic>
    </p:spTree>
    <p:extLst>
      <p:ext uri="{BB962C8B-B14F-4D97-AF65-F5344CB8AC3E}">
        <p14:creationId xmlns:p14="http://schemas.microsoft.com/office/powerpoint/2010/main" val="257586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50812E-52BD-4C80-8B61-95BEE5322604}"/>
              </a:ext>
            </a:extLst>
          </p:cNvPr>
          <p:cNvSpPr/>
          <p:nvPr/>
        </p:nvSpPr>
        <p:spPr>
          <a:xfrm>
            <a:off x="0" y="741345"/>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Client Description</a:t>
            </a:r>
          </a:p>
        </p:txBody>
      </p:sp>
      <p:pic>
        <p:nvPicPr>
          <p:cNvPr id="6" name="Picture 5">
            <a:extLst>
              <a:ext uri="{FF2B5EF4-FFF2-40B4-BE49-F238E27FC236}">
                <a16:creationId xmlns:a16="http://schemas.microsoft.com/office/drawing/2014/main" id="{3A1A4CF3-06FF-4B01-8E13-6B5BB3A515CA}"/>
              </a:ext>
            </a:extLst>
          </p:cNvPr>
          <p:cNvPicPr>
            <a:picLocks noChangeAspect="1"/>
          </p:cNvPicPr>
          <p:nvPr/>
        </p:nvPicPr>
        <p:blipFill>
          <a:blip r:embed="rId2"/>
          <a:stretch>
            <a:fillRect/>
          </a:stretch>
        </p:blipFill>
        <p:spPr>
          <a:xfrm>
            <a:off x="28166" y="4985501"/>
            <a:ext cx="2128838" cy="971550"/>
          </a:xfrm>
          <a:prstGeom prst="rect">
            <a:avLst/>
          </a:prstGeom>
        </p:spPr>
      </p:pic>
      <p:pic>
        <p:nvPicPr>
          <p:cNvPr id="8" name="Picture 7">
            <a:extLst>
              <a:ext uri="{FF2B5EF4-FFF2-40B4-BE49-F238E27FC236}">
                <a16:creationId xmlns:a16="http://schemas.microsoft.com/office/drawing/2014/main" id="{91358DC2-47E6-4796-A1EA-8F3379A01D18}"/>
              </a:ext>
            </a:extLst>
          </p:cNvPr>
          <p:cNvPicPr>
            <a:picLocks noChangeAspect="1"/>
          </p:cNvPicPr>
          <p:nvPr/>
        </p:nvPicPr>
        <p:blipFill>
          <a:blip r:embed="rId3"/>
          <a:stretch>
            <a:fillRect/>
          </a:stretch>
        </p:blipFill>
        <p:spPr>
          <a:xfrm>
            <a:off x="2157005" y="5708986"/>
            <a:ext cx="2114550" cy="950119"/>
          </a:xfrm>
          <a:prstGeom prst="rect">
            <a:avLst/>
          </a:prstGeom>
        </p:spPr>
      </p:pic>
      <p:pic>
        <p:nvPicPr>
          <p:cNvPr id="10" name="Picture 9">
            <a:extLst>
              <a:ext uri="{FF2B5EF4-FFF2-40B4-BE49-F238E27FC236}">
                <a16:creationId xmlns:a16="http://schemas.microsoft.com/office/drawing/2014/main" id="{CD56AD3D-D0D4-4A66-89F1-FD673F87616C}"/>
              </a:ext>
            </a:extLst>
          </p:cNvPr>
          <p:cNvPicPr>
            <a:picLocks noChangeAspect="1"/>
          </p:cNvPicPr>
          <p:nvPr/>
        </p:nvPicPr>
        <p:blipFill>
          <a:blip r:embed="rId4"/>
          <a:stretch>
            <a:fillRect/>
          </a:stretch>
        </p:blipFill>
        <p:spPr>
          <a:xfrm>
            <a:off x="4759150" y="2407139"/>
            <a:ext cx="4371975" cy="4314825"/>
          </a:xfrm>
          <a:prstGeom prst="rect">
            <a:avLst/>
          </a:prstGeom>
        </p:spPr>
      </p:pic>
      <p:sp>
        <p:nvSpPr>
          <p:cNvPr id="12" name="Arrow: Down 11">
            <a:extLst>
              <a:ext uri="{FF2B5EF4-FFF2-40B4-BE49-F238E27FC236}">
                <a16:creationId xmlns:a16="http://schemas.microsoft.com/office/drawing/2014/main" id="{1BD82A9E-4054-4998-97A8-9163AF60F54F}"/>
              </a:ext>
            </a:extLst>
          </p:cNvPr>
          <p:cNvSpPr/>
          <p:nvPr/>
        </p:nvSpPr>
        <p:spPr>
          <a:xfrm rot="16200000">
            <a:off x="4358440" y="6000670"/>
            <a:ext cx="333142" cy="487594"/>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TextBox 12">
            <a:extLst>
              <a:ext uri="{FF2B5EF4-FFF2-40B4-BE49-F238E27FC236}">
                <a16:creationId xmlns:a16="http://schemas.microsoft.com/office/drawing/2014/main" id="{2EC527C3-4416-4920-9EC3-E367696328F1}"/>
              </a:ext>
            </a:extLst>
          </p:cNvPr>
          <p:cNvSpPr txBox="1"/>
          <p:nvPr/>
        </p:nvSpPr>
        <p:spPr>
          <a:xfrm>
            <a:off x="1389005" y="1501320"/>
            <a:ext cx="3139226" cy="2793072"/>
          </a:xfrm>
          <a:prstGeom prst="rect">
            <a:avLst/>
          </a:prstGeom>
          <a:noFill/>
        </p:spPr>
        <p:txBody>
          <a:bodyPr wrap="square" rtlCol="0">
            <a:spAutoFit/>
          </a:bodyPr>
          <a:lstStyle/>
          <a:p>
            <a:r>
              <a:rPr lang="en-US" sz="1350" dirty="0"/>
              <a:t>When you’ll start the client application, first it’ll ask your name after it it’ll ask the IP address, at the IP address field you need to enter your server machine’s IP address, if you don’t know the server machine IP address then see it on server machine it will shows the IP address of that machine if you are run both client and server a in the same machine then you can enter the “localhost” in place of IP address.</a:t>
            </a:r>
          </a:p>
          <a:p>
            <a:endParaRPr lang="en-US" sz="1350" dirty="0"/>
          </a:p>
          <a:p>
            <a:r>
              <a:rPr lang="en-US" sz="1350" dirty="0"/>
              <a:t>After entered the details the client will open and you can chat with other clients.</a:t>
            </a:r>
          </a:p>
        </p:txBody>
      </p:sp>
      <p:sp>
        <p:nvSpPr>
          <p:cNvPr id="16" name="Rectangle 15">
            <a:extLst>
              <a:ext uri="{FF2B5EF4-FFF2-40B4-BE49-F238E27FC236}">
                <a16:creationId xmlns:a16="http://schemas.microsoft.com/office/drawing/2014/main" id="{048825BE-5EE3-4AED-980E-26A13E30B08B}"/>
              </a:ext>
            </a:extLst>
          </p:cNvPr>
          <p:cNvSpPr/>
          <p:nvPr/>
        </p:nvSpPr>
        <p:spPr>
          <a:xfrm>
            <a:off x="924060" y="5957051"/>
            <a:ext cx="164206" cy="45398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Arrow: Down 16">
            <a:extLst>
              <a:ext uri="{FF2B5EF4-FFF2-40B4-BE49-F238E27FC236}">
                <a16:creationId xmlns:a16="http://schemas.microsoft.com/office/drawing/2014/main" id="{BE59BC19-0EFE-4438-92B6-76B638DAD571}"/>
              </a:ext>
            </a:extLst>
          </p:cNvPr>
          <p:cNvSpPr/>
          <p:nvPr/>
        </p:nvSpPr>
        <p:spPr>
          <a:xfrm rot="16200000">
            <a:off x="1447853" y="5805135"/>
            <a:ext cx="349566" cy="1068738"/>
          </a:xfrm>
          <a:prstGeom prst="downArrow">
            <a:avLst>
              <a:gd name="adj1" fmla="val 41489"/>
              <a:gd name="adj2" fmla="val 56383"/>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Tree>
    <p:extLst>
      <p:ext uri="{BB962C8B-B14F-4D97-AF65-F5344CB8AC3E}">
        <p14:creationId xmlns:p14="http://schemas.microsoft.com/office/powerpoint/2010/main" val="128738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73151E-DF77-4660-A769-D54443101038}"/>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80907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ED468E-7C0A-4963-A87F-996C54263907}"/>
              </a:ext>
            </a:extLst>
          </p:cNvPr>
          <p:cNvSpPr/>
          <p:nvPr/>
        </p:nvSpPr>
        <p:spPr>
          <a:xfrm>
            <a:off x="-103031" y="56178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Server Works?</a:t>
            </a:r>
          </a:p>
        </p:txBody>
      </p:sp>
      <p:sp>
        <p:nvSpPr>
          <p:cNvPr id="5" name="TextBox 4">
            <a:extLst>
              <a:ext uri="{FF2B5EF4-FFF2-40B4-BE49-F238E27FC236}">
                <a16:creationId xmlns:a16="http://schemas.microsoft.com/office/drawing/2014/main" id="{5118C855-D614-4EC6-8631-37CA98D7C32A}"/>
              </a:ext>
            </a:extLst>
          </p:cNvPr>
          <p:cNvSpPr txBox="1"/>
          <p:nvPr/>
        </p:nvSpPr>
        <p:spPr>
          <a:xfrm>
            <a:off x="845175" y="1512003"/>
            <a:ext cx="7762742" cy="5109091"/>
          </a:xfrm>
          <a:prstGeom prst="rect">
            <a:avLst/>
          </a:prstGeom>
          <a:noFill/>
        </p:spPr>
        <p:txBody>
          <a:bodyPr wrap="square" rtlCol="0">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java.net.ServerSocket class represents a server socket. </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Then it calls accept() to listen for incoming connections. accept() blocks until a connection is detected.</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Then accept() returns a java.net.Socket object you use to perform the actual communication with the client. </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server runs on the port number 2555 which is generated by using the string hashcode() method, which converts a string into hashcode.</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start it needs two thing IP of computer system which is detected automatically and port number which is given internally into the source code.</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server machine a network connection.</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server will started it is ready to connect with the clients.</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Here server will two tasks first is waiting for clients and another is handle the connected clients.</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Server will always on waiting for new clients.</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two classes java.io.DataInputStream and java.io.DataOutputStream are used to send and receive the messages to the server.</a:t>
            </a:r>
          </a:p>
        </p:txBody>
      </p:sp>
      <p:sp>
        <p:nvSpPr>
          <p:cNvPr id="7" name="Rectangle 2">
            <a:extLst>
              <a:ext uri="{FF2B5EF4-FFF2-40B4-BE49-F238E27FC236}">
                <a16:creationId xmlns:a16="http://schemas.microsoft.com/office/drawing/2014/main" id="{6CDB64D6-C56B-4A29-95E1-8C7839EDFBCA}"/>
              </a:ext>
            </a:extLst>
          </p:cNvPr>
          <p:cNvSpPr>
            <a:spLocks noChangeArrowheads="1"/>
          </p:cNvSpPr>
          <p:nvPr/>
        </p:nvSpPr>
        <p:spPr bwMode="auto">
          <a:xfrm>
            <a:off x="1" y="71875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Tree>
    <p:extLst>
      <p:ext uri="{BB962C8B-B14F-4D97-AF65-F5344CB8AC3E}">
        <p14:creationId xmlns:p14="http://schemas.microsoft.com/office/powerpoint/2010/main" val="354172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587568-019F-40AF-94FB-38B087C97D46}"/>
              </a:ext>
            </a:extLst>
          </p:cNvPr>
          <p:cNvSpPr/>
          <p:nvPr/>
        </p:nvSpPr>
        <p:spPr>
          <a:xfrm>
            <a:off x="0" y="857256"/>
            <a:ext cx="9144000" cy="590931"/>
          </a:xfrm>
          <a:prstGeom prst="rect">
            <a:avLst/>
          </a:prstGeom>
        </p:spPr>
        <p:txBody>
          <a:bodyPr wrap="square">
            <a:spAutoFit/>
          </a:bodyPr>
          <a:lstStyle/>
          <a:p>
            <a:pPr algn="ctr">
              <a:lnSpc>
                <a:spcPct val="90000"/>
              </a:lnSpc>
            </a:pPr>
            <a:r>
              <a:rPr lang="en-US" altLang="zh-CN" sz="3600" b="1" dirty="0">
                <a:latin typeface="Century Schoolbook" panose="02040604050505020304" pitchFamily="18" charset="0"/>
              </a:rPr>
              <a:t>How Client Works?</a:t>
            </a:r>
          </a:p>
        </p:txBody>
      </p:sp>
      <p:sp>
        <p:nvSpPr>
          <p:cNvPr id="7" name="Rectangle 6">
            <a:extLst>
              <a:ext uri="{FF2B5EF4-FFF2-40B4-BE49-F238E27FC236}">
                <a16:creationId xmlns:a16="http://schemas.microsoft.com/office/drawing/2014/main" id="{3F82ED91-FC0A-41B9-AE87-4231E60E035B}"/>
              </a:ext>
            </a:extLst>
          </p:cNvPr>
          <p:cNvSpPr/>
          <p:nvPr/>
        </p:nvSpPr>
        <p:spPr>
          <a:xfrm>
            <a:off x="1039970" y="1722652"/>
            <a:ext cx="7064063" cy="4278094"/>
          </a:xfrm>
          <a:prstGeom prst="rect">
            <a:avLst/>
          </a:prstGeom>
        </p:spPr>
        <p:txBody>
          <a:bodyPr wrap="square">
            <a:spAutoFit/>
          </a:bodyPr>
          <a:lstStyle/>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java.net.Socket class represents a (client) socket. </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It is constructed on a particular port on which server is running. </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In this project the client runs on the port number 2555 and IP address on which server is running. </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thing IP of server system on which server is running and user name, both are provided at run time, the port number is given internally in the source code.</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If you want to test the connection into the local system then you don’t need any network, if you want to run it on the multiple computer’s or laptops then connect your computer to the server machine by using a wireless or wired network connection.</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Is doesn’t need any internet connection, it needs only a simple network connection without internet. </a:t>
            </a:r>
          </a:p>
          <a:p>
            <a:pPr marL="257175" indent="-257175" defTabSz="685800" eaLnBrk="0" fontAlgn="base" hangingPunct="0">
              <a:spcBef>
                <a:spcPct val="0"/>
              </a:spcBef>
              <a:spcAft>
                <a:spcPct val="0"/>
              </a:spcAft>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When client start it needs two types of buffers for message transmission, one is input buffer for which we’re use the java.io.DataInputStream for reading or getting the messages from the server, another is output buffer for which we’re using the java.io.DataOutputStream for sending the messages to the server.</a:t>
            </a:r>
          </a:p>
        </p:txBody>
      </p:sp>
    </p:spTree>
    <p:extLst>
      <p:ext uri="{BB962C8B-B14F-4D97-AF65-F5344CB8AC3E}">
        <p14:creationId xmlns:p14="http://schemas.microsoft.com/office/powerpoint/2010/main" val="6074370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210</TotalTime>
  <Words>461</Words>
  <Application>Microsoft Office PowerPoint</Application>
  <PresentationFormat>On-screen Show (4:3)</PresentationFormat>
  <Paragraphs>204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Bell MT</vt:lpstr>
      <vt:lpstr>Century Schoolbook</vt:lpstr>
      <vt:lpstr>Consolas</vt:lpstr>
      <vt:lpstr>Edwardian Script ITC</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 Kumar</cp:lastModifiedBy>
  <cp:revision>39</cp:revision>
  <dcterms:created xsi:type="dcterms:W3CDTF">2018-10-08T16:07:14Z</dcterms:created>
  <dcterms:modified xsi:type="dcterms:W3CDTF">2019-03-23T06:43:00Z</dcterms:modified>
</cp:coreProperties>
</file>