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4" y="38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.png"/><Relationship Id="rId7" Type="http://schemas.openxmlformats.org/officeDocument/2006/relationships/hyperlink" Target="https://ruralindiaonline.org/en/library/resource/national-mental-health-survey-of-india-2015-16-summary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lindiansmatter.in/workplace-burnout-has-reached-epidemic-levels/" TargetMode="External"/><Relationship Id="rId5" Type="http://schemas.openxmlformats.org/officeDocument/2006/relationships/hyperlink" Target="https://upstox.com/news/trending/latest-updates/india-s-workplace-stress-epidemic-a-silent-crisis-claiming-lives-and-billions/article-177871/" TargetMode="External"/><Relationship Id="rId4" Type="http://schemas.openxmlformats.org/officeDocument/2006/relationships/hyperlink" Target="https://www.who.int/india/health-topics/mental-heal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CHAITANYA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042" y="1628611"/>
            <a:ext cx="5924550" cy="473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25092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Title- </a:t>
            </a:r>
            <a:r>
              <a:rPr lang="en-US" sz="2400" dirty="0"/>
              <a:t>Development of a Digital Mental Health and Psychological Support System for Students in Higher Education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IN" sz="2400" dirty="0"/>
              <a:t>Healthcare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Chaitanya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4B45474-B6C0-7EE0-5EB8-9144F7EFB098}"/>
              </a:ext>
            </a:extLst>
          </p:cNvPr>
          <p:cNvSpPr/>
          <p:nvPr/>
        </p:nvSpPr>
        <p:spPr>
          <a:xfrm>
            <a:off x="5770879" y="1244198"/>
            <a:ext cx="5120640" cy="46744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127614" y="-212442"/>
            <a:ext cx="8974815" cy="1143000"/>
          </a:xfrm>
        </p:spPr>
        <p:txBody>
          <a:bodyPr/>
          <a:lstStyle/>
          <a:p>
            <a:pPr eaLnBrk="1" hangingPunct="1"/>
            <a:b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 </a:t>
            </a:r>
            <a:r>
              <a:rPr lang="en-US" sz="2400" b="1" dirty="0"/>
              <a:t>Chaitanya Health : AI-Powered Digital Mental Health Platform</a:t>
            </a: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A81C02-6085-DA46-EE11-130EE31B7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54" y="36691"/>
            <a:ext cx="1412966" cy="118389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4F0F77-8CB0-8A15-50C8-E188E2909099}"/>
              </a:ext>
            </a:extLst>
          </p:cNvPr>
          <p:cNvSpPr/>
          <p:nvPr/>
        </p:nvSpPr>
        <p:spPr>
          <a:xfrm>
            <a:off x="325120" y="1218397"/>
            <a:ext cx="5120640" cy="46744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FD91C9-49ED-978D-7EE2-A30E5EAFB949}"/>
              </a:ext>
            </a:extLst>
          </p:cNvPr>
          <p:cNvSpPr txBox="1"/>
          <p:nvPr/>
        </p:nvSpPr>
        <p:spPr>
          <a:xfrm>
            <a:off x="362371" y="2198732"/>
            <a:ext cx="51206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Chaitanya Health is a visionary web application that builds a proactive wellness ecosystem for higher education institutions, making mental health support accessible, stigma-free, and seamlessly integrated into student life .</a:t>
            </a:r>
            <a:endParaRPr lang="it-IT" dirty="0"/>
          </a:p>
          <a:p>
            <a:pPr marL="285750" indent="-28575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it-IT" dirty="0"/>
              <a:t>Multi-Lingual AI Companion:   Saathi (Text Agent),	Vani (Voice Agent)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/>
              <a:t>Marketplace of Verified Therapists: Online Sessions , Offline Sessions</a:t>
            </a:r>
          </a:p>
          <a:p>
            <a:pPr marL="263525" indent="-263525">
              <a:buFont typeface="Wingdings" panose="05000000000000000000" pitchFamily="2" charset="2"/>
              <a:buChar char="v"/>
            </a:pPr>
            <a:endParaRPr lang="en-IN" b="1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650708A-A938-B830-1081-4827AC50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027" y="1302714"/>
            <a:ext cx="4717774" cy="165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itchFamily="34" charset="0"/>
                <a:cs typeface="Arial" pitchFamily="34" charset="0"/>
              </a:rPr>
              <a:t>Problem Resolution</a:t>
            </a:r>
          </a:p>
          <a:p>
            <a:pPr marL="447675" indent="-447675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Breaks the Stigma Barrier</a:t>
            </a:r>
          </a:p>
          <a:p>
            <a:pPr marL="447675" indent="-447675" algn="just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Enables Affordable Care</a:t>
            </a:r>
          </a:p>
          <a:p>
            <a:pPr marL="447675" indent="-447675" algn="just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Solves the Access Crisis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61BEBFBD-F0CE-504A-B15D-5A57B595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06" y="3672906"/>
            <a:ext cx="4878773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Unique Value Propositions</a:t>
            </a:r>
          </a:p>
          <a:p>
            <a:pPr marL="355600" indent="-355600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The Institutional Dashboard</a:t>
            </a:r>
          </a:p>
          <a:p>
            <a:pPr marL="355600" indent="-355600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Radical Empathy by Design (Guided Audio Navigation)</a:t>
            </a:r>
          </a:p>
          <a:p>
            <a:pPr marL="355600" indent="-355600">
              <a:spcBef>
                <a:spcPts val="8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Hybrid Tech :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E2F7B11B-F99D-A498-4ED9-9D2F1A8C3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982" y="1381128"/>
            <a:ext cx="4717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itchFamily="34" charset="0"/>
                <a:cs typeface="Arial" pitchFamily="34" charset="0"/>
              </a:rPr>
              <a:t>Idea/Solution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151E6A-154A-ADF2-E2E0-C0CEC81F2105}"/>
              </a:ext>
            </a:extLst>
          </p:cNvPr>
          <p:cNvCxnSpPr/>
          <p:nvPr/>
        </p:nvCxnSpPr>
        <p:spPr>
          <a:xfrm>
            <a:off x="5770879" y="3169920"/>
            <a:ext cx="51206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35225" y="1448216"/>
            <a:ext cx="5660774" cy="4252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+mn-lt"/>
                <a:cs typeface="Arial" pitchFamily="34" charset="0"/>
              </a:rPr>
              <a:t>Technologies</a:t>
            </a:r>
          </a:p>
          <a:p>
            <a:pPr marL="803275" indent="-447675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Frontend: React.js (for a type-safe, component-based user interface)</a:t>
            </a:r>
          </a:p>
          <a:p>
            <a:pPr marL="803275" indent="-447675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Backend: Node.js with Express.js (for a fast and scalable server)</a:t>
            </a:r>
          </a:p>
          <a:p>
            <a:pPr marL="803275" indent="-447675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Database: MongoDB (for flexible data storage and simplified database queries).</a:t>
            </a:r>
          </a:p>
          <a:p>
            <a:pPr marL="803275" indent="-447675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AI &amp; ML: open ai  API (for powering the multi-lingual, responsive AI Companion).</a:t>
            </a:r>
          </a:p>
          <a:p>
            <a:pPr marL="803275" indent="-447675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dirty="0">
                <a:latin typeface="+mn-lt"/>
                <a:cs typeface="Arial" pitchFamily="34" charset="0"/>
              </a:rPr>
              <a:t>Styling: </a:t>
            </a:r>
            <a:r>
              <a:rPr lang="en-US" dirty="0" err="1">
                <a:latin typeface="+mn-lt"/>
                <a:cs typeface="Arial" pitchFamily="34" charset="0"/>
              </a:rPr>
              <a:t>TailwindCSS</a:t>
            </a:r>
            <a:r>
              <a:rPr lang="en-US" dirty="0">
                <a:latin typeface="+mn-lt"/>
                <a:cs typeface="Arial" pitchFamily="34" charset="0"/>
              </a:rPr>
              <a:t> (for a modern, responsive design system).</a:t>
            </a:r>
          </a:p>
          <a:p>
            <a:pPr>
              <a:spcBef>
                <a:spcPts val="800"/>
              </a:spcBef>
            </a:pPr>
            <a:endParaRPr lang="en-US" dirty="0">
              <a:latin typeface="+mn-lt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562D45-7FD0-BEB3-0B16-9862A819E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04" y="40088"/>
            <a:ext cx="1548376" cy="1297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0E35B-FD6F-A9D8-20AD-F74B7E1890FA}"/>
              </a:ext>
            </a:extLst>
          </p:cNvPr>
          <p:cNvSpPr txBox="1"/>
          <p:nvPr/>
        </p:nvSpPr>
        <p:spPr>
          <a:xfrm>
            <a:off x="5954486" y="52389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Product Status: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0% product built completed and further build is on progress. Testing and validation process are next to be undergone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B16F10-E231-685C-CF6D-5C1403609F9A}"/>
              </a:ext>
            </a:extLst>
          </p:cNvPr>
          <p:cNvSpPr txBox="1"/>
          <p:nvPr/>
        </p:nvSpPr>
        <p:spPr>
          <a:xfrm>
            <a:off x="5954486" y="154875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sz="1800" b="1" i="0" u="none" strike="noStrike" dirty="0">
                <a:solidFill>
                  <a:srgbClr val="4F81BD"/>
                </a:solidFill>
                <a:effectLst/>
                <a:latin typeface="Calibri" panose="020F0502020204030204" pitchFamily="34" charset="0"/>
              </a:rPr>
              <a:t>PROCESS FLOW ARCHITECTURE</a:t>
            </a:r>
            <a:endParaRPr lang="en-IN" b="0" dirty="0">
              <a:effectLst/>
            </a:endParaRP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A355E4-02B3-C0D1-409D-A33BECDA2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142" y="2039817"/>
            <a:ext cx="5627914" cy="3022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5CEEE-CE22-83FC-EF47-38484350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4" y="0"/>
            <a:ext cx="1548376" cy="12973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E4A3A4-1773-C577-3DEC-44E9E4D93013}"/>
              </a:ext>
            </a:extLst>
          </p:cNvPr>
          <p:cNvSpPr/>
          <p:nvPr/>
        </p:nvSpPr>
        <p:spPr>
          <a:xfrm>
            <a:off x="475720" y="1110380"/>
            <a:ext cx="5620280" cy="3255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75720" y="1338004"/>
            <a:ext cx="5669280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Technical Feasibility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proposed tech stack (React, Node.js, Open API, Web socket, MongoDB) is mature, widely supported, and allows for rapid prototyping and scaling</a:t>
            </a:r>
            <a:r>
              <a:rPr lang="en-US" dirty="0"/>
              <a:t>.</a:t>
            </a:r>
            <a:endParaRPr lang="en-US" sz="700" dirty="0"/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Market Feasibility: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Post-COVID, there is a high and validated demand for digital mental health solutions for  students</a:t>
            </a:r>
            <a:endParaRPr lang="en-IN" dirty="0"/>
          </a:p>
          <a:p>
            <a:endParaRPr lang="en-IN" sz="2800" dirty="0"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9B36B725-FF96-2E59-FD7C-663EAF1D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000" y="1170019"/>
            <a:ext cx="546608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lvl="0">
              <a:spcBef>
                <a:spcPts val="18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 Trust &amp; Data Privacy: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Gaining user trust with highly sensitive personal health information is a major challenge. Any security breach could be catastrophic for the brand.</a:t>
            </a:r>
          </a:p>
          <a:p>
            <a:pPr lvl="0">
              <a:spcBef>
                <a:spcPts val="1800"/>
              </a:spcBef>
              <a:defRPr/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Therapist Vetting &amp; Quality Control: 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Ensuring that all therapists on the platform are qualified and provide high-quality care is a significant operational challenge.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EDDE278-B504-E35A-99DB-F14D49540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80" y="4410329"/>
            <a:ext cx="10972800" cy="2257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Strategies for overcoming these challenges</a:t>
            </a:r>
          </a:p>
          <a:p>
            <a:pPr>
              <a:spcBef>
                <a:spcPts val="1000"/>
              </a:spcBef>
            </a:pPr>
            <a:r>
              <a:rPr lang="en-US" b="1" dirty="0"/>
              <a:t>Trust &amp; Privacy: </a:t>
            </a:r>
            <a:r>
              <a:rPr lang="en-US" dirty="0"/>
              <a:t>We will implement a strict "Anonymity First" policy for the AI chat, use end-to-end encryption for all communications, and adhere to a "Zero Data Selling" policy to build user trust from day one.</a:t>
            </a:r>
          </a:p>
          <a:p>
            <a:pPr>
              <a:spcBef>
                <a:spcPts val="1000"/>
              </a:spcBef>
            </a:pPr>
            <a:r>
              <a:rPr lang="en-US" b="1" dirty="0"/>
              <a:t>Quality Control: </a:t>
            </a:r>
            <a:r>
              <a:rPr lang="en-US" dirty="0"/>
              <a:t>We will implement a rigorous multi-step vetting process for all therapists, including license verification, background checks, and a video interview with our clinical team.</a:t>
            </a:r>
            <a:endParaRPr lang="en-IN" dirty="0"/>
          </a:p>
          <a:p>
            <a:pPr algn="ctr"/>
            <a:endParaRPr lang="en-IN" sz="2800" dirty="0"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BA7A7D-F0AD-262A-100B-AD7444003504}"/>
              </a:ext>
            </a:extLst>
          </p:cNvPr>
          <p:cNvSpPr/>
          <p:nvPr/>
        </p:nvSpPr>
        <p:spPr>
          <a:xfrm>
            <a:off x="6287240" y="1090060"/>
            <a:ext cx="5620280" cy="3255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99EE8-BA27-0211-A2F7-ACFC5B98459C}"/>
              </a:ext>
            </a:extLst>
          </p:cNvPr>
          <p:cNvSpPr/>
          <p:nvPr/>
        </p:nvSpPr>
        <p:spPr>
          <a:xfrm>
            <a:off x="477520" y="4379849"/>
            <a:ext cx="11186160" cy="19444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45820" y="1263080"/>
            <a:ext cx="10736580" cy="509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447675" lvl="0" indent="-3556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Breaks the Stigma Barrier:</a:t>
            </a:r>
          </a:p>
          <a:p>
            <a:pPr marL="447675" lvl="0" indent="-3556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24/7 Instant Support:</a:t>
            </a:r>
          </a:p>
          <a:p>
            <a:pPr marL="447675" lvl="0" indent="-3556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Empowers with Self-Awareness:</a:t>
            </a:r>
          </a:p>
          <a:p>
            <a:pPr marL="447675" lvl="0" indent="-355600"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Improves Academic Performance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Normalizes Mental Health Conversations: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Creates a Supportive Ecosystem: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Increases Inclusivity: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 Benefits: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Boosts Productivity: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Contributes to National Economy: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Environmental Benefits:</a:t>
            </a:r>
          </a:p>
          <a:p>
            <a:pPr marL="447675" lvl="0" indent="-447675">
              <a:spcBef>
                <a:spcPts val="8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Reduces Carbon Footprint: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61EB8F-2CC1-EAE4-7739-64F5F1E44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40088"/>
            <a:ext cx="1548376" cy="12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2352B-60F0-FE3C-6624-EBE8B516990B}"/>
              </a:ext>
            </a:extLst>
          </p:cNvPr>
          <p:cNvSpPr txBox="1"/>
          <p:nvPr/>
        </p:nvSpPr>
        <p:spPr>
          <a:xfrm>
            <a:off x="1524000" y="1181854"/>
            <a:ext cx="919480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WHO, Suicide Rates &amp; Youth Mental Health</a:t>
            </a:r>
            <a:endParaRPr lang="en-IN" dirty="0">
              <a:hlinkClick r:id="rId4"/>
            </a:endParaRPr>
          </a:p>
          <a:p>
            <a:pPr marL="538163" indent="-2746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hlinkClick r:id="rId4"/>
              </a:rPr>
              <a:t>https://www.who.int/india/health-topics/mental-health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Deloitte, "Mental health and well-being in the workplace" Survey</a:t>
            </a:r>
          </a:p>
          <a:p>
            <a:pPr marL="538163" indent="-2746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hlinkClick r:id="rId5"/>
              </a:rPr>
              <a:t>https://upstox.com/news/trending/latest-updates/india-s-workplace-stress-epidemic-a-silent-crisis-claiming-lives-and-billions/article-177871/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McKinsey Health Institute Survey (2023):</a:t>
            </a:r>
          </a:p>
          <a:p>
            <a:pPr marL="538163" indent="-2746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hlinkClick r:id="rId6"/>
              </a:rPr>
              <a:t>https://www.allindiansmatter.in/workplace-burnout-has-reached-epidemic-levels/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National Mental Health Survey of India (2015-16), NIMHANS:</a:t>
            </a:r>
            <a:endParaRPr lang="en-IN" dirty="0"/>
          </a:p>
          <a:p>
            <a:pPr marL="538163" indent="-2968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hlinkClick r:id="rId7"/>
              </a:rPr>
              <a:t>https://ruralindiaonline.org/en/library/resource/national-mental-health-survey-of-india-2015-16-summary/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2FEA22-B3A7-6170-252E-B3EB2294C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04" y="57097"/>
            <a:ext cx="1548376" cy="129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8029</TotalTime>
  <Words>634</Words>
  <Application>Microsoft Office PowerPoint</Application>
  <PresentationFormat>Widescreen</PresentationFormat>
  <Paragraphs>84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   Chaitanya Health : AI-Powered Digital Mental Health Platform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abhinav sharma</cp:lastModifiedBy>
  <cp:revision>150</cp:revision>
  <dcterms:created xsi:type="dcterms:W3CDTF">2013-12-12T18:46:50Z</dcterms:created>
  <dcterms:modified xsi:type="dcterms:W3CDTF">2025-09-12T05:56:12Z</dcterms:modified>
  <cp:category/>
</cp:coreProperties>
</file>