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3"/>
    <p:sldId id="294" r:id="rId4"/>
    <p:sldId id="304" r:id="rId5"/>
    <p:sldId id="290" r:id="rId6"/>
    <p:sldId id="332" r:id="rId7"/>
    <p:sldId id="333" r:id="rId8"/>
    <p:sldId id="288" r:id="rId9"/>
    <p:sldId id="325" r:id="rId10"/>
    <p:sldId id="339" r:id="rId11"/>
    <p:sldId id="340" r:id="rId12"/>
    <p:sldId id="341" r:id="rId13"/>
    <p:sldId id="342" r:id="rId14"/>
    <p:sldId id="338" r:id="rId15"/>
    <p:sldId id="337" r:id="rId16"/>
    <p:sldId id="343" r:id="rId17"/>
    <p:sldId id="344" r:id="rId18"/>
    <p:sldId id="345" r:id="rId19"/>
    <p:sldId id="335" r:id="rId20"/>
    <p:sldId id="330" r:id="rId21"/>
    <p:sldId id="336" r:id="rId22"/>
    <p:sldId id="334" r:id="rId23"/>
    <p:sldId id="331" r:id="rId24"/>
  </p:sldIdLst>
  <p:sldSz cx="12192000" cy="6858000"/>
  <p:notesSz cx="6858000" cy="9144000"/>
  <p:embeddedFontLst>
    <p:embeddedFont>
      <p:font typeface="Helvetica" panose="020B0604020202020204" pitchFamily="2"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Microsoft YaHei" panose="020B0503020204020204" charset="-122"/>
      <p:regular r:id="rId38"/>
    </p:embeddedFont>
    <p:embeddedFont>
      <p:font typeface="Calibri" panose="020F0502020204030204"/>
      <p:regular r:id="rId39"/>
      <p:bold r:id="rId40"/>
      <p:italic r:id="rId41"/>
      <p:boldItalic r:id="rId42"/>
    </p:embeddedFont>
    <p:embeddedFont>
      <p:font typeface="Helvetica-Light" panose="020B0400000000000000"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av Crombie" initials="YC" lastIdx="14" clrIdx="0"/>
  <p:cmAuthor id="2" name="Kasuni Piyumika" initials="KP" lastIdx="9" clrIdx="1"/>
  <p:cmAuthor id="3" name="Subhro" initials="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5A1"/>
    <a:srgbClr val="58A9D3"/>
    <a:srgbClr val="649DBA"/>
    <a:srgbClr val="68A0BC"/>
    <a:srgbClr val="ADCCDB"/>
    <a:srgbClr val="CFE2E9"/>
    <a:srgbClr val="F8F8F8"/>
    <a:srgbClr val="F6FAFF"/>
    <a:srgbClr val="0109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showGuides="1">
      <p:cViewPr varScale="1">
        <p:scale>
          <a:sx n="81" d="100"/>
          <a:sy n="81" d="100"/>
        </p:scale>
        <p:origin x="504" y="62"/>
      </p:cViewPr>
      <p:guideLst>
        <p:guide orient="horz" pos="2160"/>
        <p:guide pos="3772"/>
      </p:guideLst>
    </p:cSldViewPr>
  </p:slideViewPr>
  <p:notesTextViewPr>
    <p:cViewPr>
      <p:scale>
        <a:sx n="1" d="1"/>
        <a:sy n="1" d="1"/>
      </p:scale>
      <p:origin x="0" y="0"/>
    </p:cViewPr>
  </p:notesTextViewPr>
  <p:sorterViewPr>
    <p:cViewPr>
      <p:scale>
        <a:sx n="100" d="100"/>
        <a:sy n="100" d="100"/>
      </p:scale>
      <p:origin x="0" y="-57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2.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876AB-F6F4-4C2E-9E36-D51DBA3F1CB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6BA93-D952-414E-80C1-9E1DF0D251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D14859F-220B-41BF-A963-01BB9F7A2CB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3558022" y="2016957"/>
            <a:ext cx="5075957" cy="3541365"/>
          </a:xfrm>
          <a:custGeom>
            <a:avLst/>
            <a:gdLst>
              <a:gd name="connsiteX0" fmla="*/ 3896555 w 5075957"/>
              <a:gd name="connsiteY0" fmla="*/ 1352 h 3541365"/>
              <a:gd name="connsiteX1" fmla="*/ 4198899 w 5075957"/>
              <a:gd name="connsiteY1" fmla="*/ 51447 h 3541365"/>
              <a:gd name="connsiteX2" fmla="*/ 5050030 w 5075957"/>
              <a:gd name="connsiteY2" fmla="*/ 1925021 h 3541365"/>
              <a:gd name="connsiteX3" fmla="*/ 1389908 w 5075957"/>
              <a:gd name="connsiteY3" fmla="*/ 2959667 h 3541365"/>
              <a:gd name="connsiteX4" fmla="*/ 1212446 w 5075957"/>
              <a:gd name="connsiteY4" fmla="*/ 384553 h 3541365"/>
              <a:gd name="connsiteX5" fmla="*/ 3896555 w 5075957"/>
              <a:gd name="connsiteY5" fmla="*/ 1352 h 3541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75957" h="3541365">
                <a:moveTo>
                  <a:pt x="3896555" y="1352"/>
                </a:moveTo>
                <a:cubicBezTo>
                  <a:pt x="3994378" y="5785"/>
                  <a:pt x="4094254" y="21355"/>
                  <a:pt x="4198899" y="51447"/>
                </a:cubicBezTo>
                <a:cubicBezTo>
                  <a:pt x="5311014" y="371254"/>
                  <a:pt x="5048450" y="1924473"/>
                  <a:pt x="5050030" y="1925021"/>
                </a:cubicBezTo>
                <a:cubicBezTo>
                  <a:pt x="4770635" y="3878093"/>
                  <a:pt x="3094805" y="3846551"/>
                  <a:pt x="1389908" y="2959667"/>
                </a:cubicBezTo>
                <a:cubicBezTo>
                  <a:pt x="-195157" y="2135134"/>
                  <a:pt x="-644078" y="252751"/>
                  <a:pt x="1212446" y="384553"/>
                </a:cubicBezTo>
                <a:cubicBezTo>
                  <a:pt x="2627647" y="485018"/>
                  <a:pt x="3211796" y="-29679"/>
                  <a:pt x="3896555" y="1352"/>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4184545" y="2009130"/>
            <a:ext cx="8007457" cy="4848870"/>
          </a:xfrm>
          <a:custGeom>
            <a:avLst/>
            <a:gdLst>
              <a:gd name="connsiteX0" fmla="*/ 637336 w 8007457"/>
              <a:gd name="connsiteY0" fmla="*/ 0 h 4848870"/>
              <a:gd name="connsiteX1" fmla="*/ 8007457 w 8007457"/>
              <a:gd name="connsiteY1" fmla="*/ 0 h 4848870"/>
              <a:gd name="connsiteX2" fmla="*/ 8007457 w 8007457"/>
              <a:gd name="connsiteY2" fmla="*/ 4848870 h 4848870"/>
              <a:gd name="connsiteX3" fmla="*/ 0 w 8007457"/>
              <a:gd name="connsiteY3" fmla="*/ 4848870 h 4848870"/>
              <a:gd name="connsiteX4" fmla="*/ 0 w 8007457"/>
              <a:gd name="connsiteY4" fmla="*/ 637336 h 4848870"/>
              <a:gd name="connsiteX5" fmla="*/ 637336 w 8007457"/>
              <a:gd name="connsiteY5" fmla="*/ 0 h 48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7457" h="4848870">
                <a:moveTo>
                  <a:pt x="637336" y="0"/>
                </a:moveTo>
                <a:lnTo>
                  <a:pt x="8007457" y="0"/>
                </a:lnTo>
                <a:lnTo>
                  <a:pt x="8007457" y="4848870"/>
                </a:lnTo>
                <a:lnTo>
                  <a:pt x="0" y="4848870"/>
                </a:lnTo>
                <a:lnTo>
                  <a:pt x="0" y="637336"/>
                </a:lnTo>
                <a:cubicBezTo>
                  <a:pt x="0" y="285345"/>
                  <a:pt x="285345" y="0"/>
                  <a:pt x="637336" y="0"/>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1149929" y="2230303"/>
            <a:ext cx="4011881" cy="3537762"/>
          </a:xfrm>
          <a:custGeom>
            <a:avLst/>
            <a:gdLst>
              <a:gd name="connsiteX0" fmla="*/ 2643588 w 4011881"/>
              <a:gd name="connsiteY0" fmla="*/ 111 h 3537762"/>
              <a:gd name="connsiteX1" fmla="*/ 4011881 w 4011881"/>
              <a:gd name="connsiteY1" fmla="*/ 2051933 h 3537762"/>
              <a:gd name="connsiteX2" fmla="*/ 1952053 w 4011881"/>
              <a:gd name="connsiteY2" fmla="*/ 3537762 h 3537762"/>
              <a:gd name="connsiteX3" fmla="*/ 227685 w 4011881"/>
              <a:gd name="connsiteY3" fmla="*/ 1717440 h 3537762"/>
              <a:gd name="connsiteX4" fmla="*/ 2643588 w 4011881"/>
              <a:gd name="connsiteY4" fmla="*/ 111 h 353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881" h="3537762">
                <a:moveTo>
                  <a:pt x="2643588" y="111"/>
                </a:moveTo>
                <a:cubicBezTo>
                  <a:pt x="3415036" y="-9527"/>
                  <a:pt x="4011881" y="609027"/>
                  <a:pt x="4011881" y="2051933"/>
                </a:cubicBezTo>
                <a:cubicBezTo>
                  <a:pt x="4011881" y="3173014"/>
                  <a:pt x="2919064" y="3537762"/>
                  <a:pt x="1952053" y="3537762"/>
                </a:cubicBezTo>
                <a:cubicBezTo>
                  <a:pt x="968718" y="3537762"/>
                  <a:pt x="-586144" y="2964083"/>
                  <a:pt x="227685" y="1717440"/>
                </a:cubicBezTo>
                <a:cubicBezTo>
                  <a:pt x="926092" y="647579"/>
                  <a:pt x="1872141" y="9749"/>
                  <a:pt x="2643588" y="111"/>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4142509" y="886691"/>
            <a:ext cx="3449782" cy="5084619"/>
          </a:xfrm>
          <a:custGeom>
            <a:avLst/>
            <a:gdLst>
              <a:gd name="connsiteX0" fmla="*/ 0 w 3449782"/>
              <a:gd name="connsiteY0" fmla="*/ 0 h 5084619"/>
              <a:gd name="connsiteX1" fmla="*/ 3449782 w 3449782"/>
              <a:gd name="connsiteY1" fmla="*/ 0 h 5084619"/>
              <a:gd name="connsiteX2" fmla="*/ 3449782 w 3449782"/>
              <a:gd name="connsiteY2" fmla="*/ 5084619 h 5084619"/>
              <a:gd name="connsiteX3" fmla="*/ 0 w 3449782"/>
              <a:gd name="connsiteY3" fmla="*/ 5084619 h 5084619"/>
            </a:gdLst>
            <a:ahLst/>
            <a:cxnLst>
              <a:cxn ang="0">
                <a:pos x="connsiteX0" y="connsiteY0"/>
              </a:cxn>
              <a:cxn ang="0">
                <a:pos x="connsiteX1" y="connsiteY1"/>
              </a:cxn>
              <a:cxn ang="0">
                <a:pos x="connsiteX2" y="connsiteY2"/>
              </a:cxn>
              <a:cxn ang="0">
                <a:pos x="connsiteX3" y="connsiteY3"/>
              </a:cxn>
            </a:cxnLst>
            <a:rect l="l" t="t" r="r" b="b"/>
            <a:pathLst>
              <a:path w="3449782" h="5084619">
                <a:moveTo>
                  <a:pt x="0" y="0"/>
                </a:moveTo>
                <a:lnTo>
                  <a:pt x="3449782" y="0"/>
                </a:lnTo>
                <a:lnTo>
                  <a:pt x="3449782" y="5084619"/>
                </a:lnTo>
                <a:lnTo>
                  <a:pt x="0" y="5084619"/>
                </a:ln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3323026" y="1909863"/>
            <a:ext cx="3590392" cy="3590392"/>
          </a:xfrm>
          <a:custGeom>
            <a:avLst/>
            <a:gdLst>
              <a:gd name="connsiteX0" fmla="*/ 1795196 w 3590392"/>
              <a:gd name="connsiteY0" fmla="*/ 0 h 3590392"/>
              <a:gd name="connsiteX1" fmla="*/ 3590392 w 3590392"/>
              <a:gd name="connsiteY1" fmla="*/ 0 h 3590392"/>
              <a:gd name="connsiteX2" fmla="*/ 3590392 w 3590392"/>
              <a:gd name="connsiteY2" fmla="*/ 3590391 h 3590392"/>
              <a:gd name="connsiteX3" fmla="*/ 1795196 w 3590392"/>
              <a:gd name="connsiteY3" fmla="*/ 3590392 h 3590392"/>
              <a:gd name="connsiteX4" fmla="*/ 0 w 3590392"/>
              <a:gd name="connsiteY4" fmla="*/ 1795196 h 3590392"/>
              <a:gd name="connsiteX5" fmla="*/ 1795196 w 3590392"/>
              <a:gd name="connsiteY5" fmla="*/ 0 h 359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0392" h="3590392">
                <a:moveTo>
                  <a:pt x="1795196" y="0"/>
                </a:moveTo>
                <a:lnTo>
                  <a:pt x="3590392" y="0"/>
                </a:lnTo>
                <a:lnTo>
                  <a:pt x="3590392" y="3590391"/>
                </a:lnTo>
                <a:lnTo>
                  <a:pt x="1795196" y="3590392"/>
                </a:lnTo>
                <a:cubicBezTo>
                  <a:pt x="803737" y="3590392"/>
                  <a:pt x="0" y="2786655"/>
                  <a:pt x="0" y="1795196"/>
                </a:cubicBezTo>
                <a:cubicBezTo>
                  <a:pt x="0" y="803737"/>
                  <a:pt x="803737" y="0"/>
                  <a:pt x="1795196" y="0"/>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10" name="Picture Placeholder 9"/>
          <p:cNvSpPr>
            <a:spLocks noGrp="1"/>
          </p:cNvSpPr>
          <p:nvPr>
            <p:ph type="pic" sz="quarter" idx="13"/>
          </p:nvPr>
        </p:nvSpPr>
        <p:spPr>
          <a:xfrm>
            <a:off x="514349" y="1721578"/>
            <a:ext cx="2201143" cy="4402250"/>
          </a:xfrm>
          <a:custGeom>
            <a:avLst/>
            <a:gdLst>
              <a:gd name="connsiteX0" fmla="*/ 2188961 w 2201143"/>
              <a:gd name="connsiteY0" fmla="*/ 0 h 4402250"/>
              <a:gd name="connsiteX1" fmla="*/ 2201142 w 2201143"/>
              <a:gd name="connsiteY1" fmla="*/ 2201108 h 4402250"/>
              <a:gd name="connsiteX2" fmla="*/ 2201143 w 2201143"/>
              <a:gd name="connsiteY2" fmla="*/ 4402250 h 4402250"/>
              <a:gd name="connsiteX3" fmla="*/ 9 w 2201143"/>
              <a:gd name="connsiteY3" fmla="*/ 2207199 h 4402250"/>
              <a:gd name="connsiteX4" fmla="*/ 2188961 w 2201143"/>
              <a:gd name="connsiteY4" fmla="*/ 0 h 440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143" h="4402250">
                <a:moveTo>
                  <a:pt x="2188961" y="0"/>
                </a:moveTo>
                <a:cubicBezTo>
                  <a:pt x="2193021" y="733703"/>
                  <a:pt x="2197082" y="1467405"/>
                  <a:pt x="2201142" y="2201108"/>
                </a:cubicBezTo>
                <a:cubicBezTo>
                  <a:pt x="2201142" y="2934822"/>
                  <a:pt x="2201143" y="3668536"/>
                  <a:pt x="2201143" y="4402250"/>
                </a:cubicBezTo>
                <a:cubicBezTo>
                  <a:pt x="987864" y="4402250"/>
                  <a:pt x="3366" y="3420474"/>
                  <a:pt x="9" y="2207199"/>
                </a:cubicBezTo>
                <a:cubicBezTo>
                  <a:pt x="-3349" y="993925"/>
                  <a:pt x="975700" y="6714"/>
                  <a:pt x="2188961" y="0"/>
                </a:cubicBezTo>
                <a:close/>
              </a:path>
            </a:pathLst>
          </a:custGeom>
          <a:solidFill>
            <a:schemeClr val="bg1">
              <a:lumMod val="85000"/>
            </a:schemeClr>
          </a:solidFill>
        </p:spPr>
        <p:txBody>
          <a:bodyPr wrap="square">
            <a:noAutofit/>
          </a:bodyPr>
          <a:lstStyle/>
          <a:p>
            <a:endParaRPr lang="en-US"/>
          </a:p>
        </p:txBody>
      </p:sp>
      <p:sp>
        <p:nvSpPr>
          <p:cNvPr id="13" name="Picture Placeholder 12"/>
          <p:cNvSpPr>
            <a:spLocks noGrp="1"/>
          </p:cNvSpPr>
          <p:nvPr>
            <p:ph type="pic" sz="quarter" idx="14"/>
          </p:nvPr>
        </p:nvSpPr>
        <p:spPr>
          <a:xfrm>
            <a:off x="6134099" y="995782"/>
            <a:ext cx="1707456" cy="3414886"/>
          </a:xfrm>
          <a:custGeom>
            <a:avLst/>
            <a:gdLst>
              <a:gd name="connsiteX0" fmla="*/ 0 w 1707456"/>
              <a:gd name="connsiteY0" fmla="*/ 0 h 3414886"/>
              <a:gd name="connsiteX1" fmla="*/ 1707450 w 1707456"/>
              <a:gd name="connsiteY1" fmla="*/ 1702731 h 3414886"/>
              <a:gd name="connsiteX2" fmla="*/ 9450 w 1707456"/>
              <a:gd name="connsiteY2" fmla="*/ 3414886 h 3414886"/>
              <a:gd name="connsiteX3" fmla="*/ 1 w 1707456"/>
              <a:gd name="connsiteY3" fmla="*/ 1707456 h 3414886"/>
              <a:gd name="connsiteX4" fmla="*/ 0 w 1707456"/>
              <a:gd name="connsiteY4" fmla="*/ 0 h 341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456" h="3414886">
                <a:moveTo>
                  <a:pt x="0" y="0"/>
                </a:moveTo>
                <a:cubicBezTo>
                  <a:pt x="941157" y="0"/>
                  <a:pt x="1704846" y="761577"/>
                  <a:pt x="1707450" y="1702731"/>
                </a:cubicBezTo>
                <a:cubicBezTo>
                  <a:pt x="1710055" y="2643885"/>
                  <a:pt x="950593" y="3409678"/>
                  <a:pt x="9450" y="3414886"/>
                </a:cubicBezTo>
                <a:cubicBezTo>
                  <a:pt x="6300" y="2845743"/>
                  <a:pt x="3151" y="2276599"/>
                  <a:pt x="1" y="1707456"/>
                </a:cubicBezTo>
                <a:cubicBezTo>
                  <a:pt x="1" y="1138304"/>
                  <a:pt x="0" y="569152"/>
                  <a:pt x="0" y="0"/>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6281875" y="720567"/>
            <a:ext cx="5245109" cy="3006436"/>
          </a:xfrm>
          <a:custGeom>
            <a:avLst/>
            <a:gdLst>
              <a:gd name="connsiteX0" fmla="*/ 210150 w 5245109"/>
              <a:gd name="connsiteY0" fmla="*/ 0 h 3006436"/>
              <a:gd name="connsiteX1" fmla="*/ 5034959 w 5245109"/>
              <a:gd name="connsiteY1" fmla="*/ 0 h 3006436"/>
              <a:gd name="connsiteX2" fmla="*/ 5245109 w 5245109"/>
              <a:gd name="connsiteY2" fmla="*/ 210150 h 3006436"/>
              <a:gd name="connsiteX3" fmla="*/ 5245109 w 5245109"/>
              <a:gd name="connsiteY3" fmla="*/ 2796286 h 3006436"/>
              <a:gd name="connsiteX4" fmla="*/ 5034959 w 5245109"/>
              <a:gd name="connsiteY4" fmla="*/ 3006436 h 3006436"/>
              <a:gd name="connsiteX5" fmla="*/ 210150 w 5245109"/>
              <a:gd name="connsiteY5" fmla="*/ 3006436 h 3006436"/>
              <a:gd name="connsiteX6" fmla="*/ 0 w 5245109"/>
              <a:gd name="connsiteY6" fmla="*/ 2796286 h 3006436"/>
              <a:gd name="connsiteX7" fmla="*/ 0 w 5245109"/>
              <a:gd name="connsiteY7" fmla="*/ 210150 h 3006436"/>
              <a:gd name="connsiteX8" fmla="*/ 210150 w 5245109"/>
              <a:gd name="connsiteY8" fmla="*/ 0 h 300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5109" h="3006436">
                <a:moveTo>
                  <a:pt x="210150" y="0"/>
                </a:moveTo>
                <a:lnTo>
                  <a:pt x="5034959" y="0"/>
                </a:lnTo>
                <a:cubicBezTo>
                  <a:pt x="5151022" y="0"/>
                  <a:pt x="5245109" y="94087"/>
                  <a:pt x="5245109" y="210150"/>
                </a:cubicBezTo>
                <a:lnTo>
                  <a:pt x="5245109" y="2796286"/>
                </a:lnTo>
                <a:cubicBezTo>
                  <a:pt x="5245109" y="2912349"/>
                  <a:pt x="5151022" y="3006436"/>
                  <a:pt x="5034959" y="3006436"/>
                </a:cubicBezTo>
                <a:lnTo>
                  <a:pt x="210150" y="3006436"/>
                </a:lnTo>
                <a:cubicBezTo>
                  <a:pt x="94087" y="3006436"/>
                  <a:pt x="0" y="2912349"/>
                  <a:pt x="0" y="2796286"/>
                </a:cubicBezTo>
                <a:lnTo>
                  <a:pt x="0" y="210150"/>
                </a:lnTo>
                <a:cubicBezTo>
                  <a:pt x="0" y="94087"/>
                  <a:pt x="94087" y="0"/>
                  <a:pt x="210150" y="0"/>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0242DF-DB1D-4167-988A-DEC16400684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307D32-1935-410A-AE1B-E0346BC495C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A15F0AD-2377-4414-9EF6-CA470551AD4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D3DD96-037C-41CE-963E-4C97E2264C7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192A56E-8DA4-4912-8702-F39DC6E782C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BBE237-A019-4334-BB84-CD07607C9A7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0E8217-6C10-4067-B9E9-5857BE0C78C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39CAB56-4BC8-4E43-8945-EA57B120B26F}"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9E27B9-FAF0-4C6E-AB2B-F346779F8E22}"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6C1CE-A7BE-49EA-8878-46E95B1D51AC}"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4726983" y="1425844"/>
            <a:ext cx="2975675" cy="4749316"/>
          </a:xfrm>
          <a:custGeom>
            <a:avLst/>
            <a:gdLst>
              <a:gd name="connsiteX0" fmla="*/ 274179 w 2975675"/>
              <a:gd name="connsiteY0" fmla="*/ 0 h 4749316"/>
              <a:gd name="connsiteX1" fmla="*/ 2701496 w 2975675"/>
              <a:gd name="connsiteY1" fmla="*/ 0 h 4749316"/>
              <a:gd name="connsiteX2" fmla="*/ 2975675 w 2975675"/>
              <a:gd name="connsiteY2" fmla="*/ 274179 h 4749316"/>
              <a:gd name="connsiteX3" fmla="*/ 2975675 w 2975675"/>
              <a:gd name="connsiteY3" fmla="*/ 4475137 h 4749316"/>
              <a:gd name="connsiteX4" fmla="*/ 2701496 w 2975675"/>
              <a:gd name="connsiteY4" fmla="*/ 4749316 h 4749316"/>
              <a:gd name="connsiteX5" fmla="*/ 274179 w 2975675"/>
              <a:gd name="connsiteY5" fmla="*/ 4749316 h 4749316"/>
              <a:gd name="connsiteX6" fmla="*/ 0 w 2975675"/>
              <a:gd name="connsiteY6" fmla="*/ 4475137 h 4749316"/>
              <a:gd name="connsiteX7" fmla="*/ 0 w 2975675"/>
              <a:gd name="connsiteY7" fmla="*/ 274179 h 4749316"/>
              <a:gd name="connsiteX8" fmla="*/ 274179 w 2975675"/>
              <a:gd name="connsiteY8" fmla="*/ 0 h 474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5675" h="4749316">
                <a:moveTo>
                  <a:pt x="274179" y="0"/>
                </a:moveTo>
                <a:lnTo>
                  <a:pt x="2701496" y="0"/>
                </a:lnTo>
                <a:cubicBezTo>
                  <a:pt x="2852921" y="0"/>
                  <a:pt x="2975675" y="122754"/>
                  <a:pt x="2975675" y="274179"/>
                </a:cubicBezTo>
                <a:lnTo>
                  <a:pt x="2975675" y="4475137"/>
                </a:lnTo>
                <a:cubicBezTo>
                  <a:pt x="2975675" y="4626562"/>
                  <a:pt x="2852921" y="4749316"/>
                  <a:pt x="2701496" y="4749316"/>
                </a:cubicBezTo>
                <a:lnTo>
                  <a:pt x="274179" y="4749316"/>
                </a:lnTo>
                <a:cubicBezTo>
                  <a:pt x="122754" y="4749316"/>
                  <a:pt x="0" y="4626562"/>
                  <a:pt x="0" y="4475137"/>
                </a:cubicBezTo>
                <a:lnTo>
                  <a:pt x="0" y="274179"/>
                </a:lnTo>
                <a:cubicBezTo>
                  <a:pt x="0" y="122754"/>
                  <a:pt x="122754" y="0"/>
                  <a:pt x="274179" y="0"/>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1C019-480D-498D-8029-175D48157B8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0074-E331-433A-9E4C-B6B9C646725D}" type="slidenum">
              <a:rPr lang="en-US" smtClean="0"/>
            </a:fld>
            <a:endParaRPr lang="en-US"/>
          </a:p>
        </p:txBody>
      </p:sp>
      <p:sp>
        <p:nvSpPr>
          <p:cNvPr id="9" name="Picture Placeholder 8"/>
          <p:cNvSpPr>
            <a:spLocks noGrp="1"/>
          </p:cNvSpPr>
          <p:nvPr>
            <p:ph type="pic" sz="quarter" idx="13"/>
          </p:nvPr>
        </p:nvSpPr>
        <p:spPr>
          <a:xfrm>
            <a:off x="1557603" y="2180593"/>
            <a:ext cx="4075083" cy="3753943"/>
          </a:xfrm>
          <a:custGeom>
            <a:avLst/>
            <a:gdLst>
              <a:gd name="connsiteX0" fmla="*/ 1715057 w 4075083"/>
              <a:gd name="connsiteY0" fmla="*/ 1430 h 3753943"/>
              <a:gd name="connsiteX1" fmla="*/ 2132802 w 4075083"/>
              <a:gd name="connsiteY1" fmla="*/ 129165 h 3753943"/>
              <a:gd name="connsiteX2" fmla="*/ 3390025 w 4075083"/>
              <a:gd name="connsiteY2" fmla="*/ 455157 h 3753943"/>
              <a:gd name="connsiteX3" fmla="*/ 4028142 w 4075083"/>
              <a:gd name="connsiteY3" fmla="*/ 1822936 h 3753943"/>
              <a:gd name="connsiteX4" fmla="*/ 2859557 w 4075083"/>
              <a:gd name="connsiteY4" fmla="*/ 2826750 h 3753943"/>
              <a:gd name="connsiteX5" fmla="*/ 1902302 w 4075083"/>
              <a:gd name="connsiteY5" fmla="*/ 3751527 h 3753943"/>
              <a:gd name="connsiteX6" fmla="*/ 8055 w 4075083"/>
              <a:gd name="connsiteY6" fmla="*/ 1557502 h 3753943"/>
              <a:gd name="connsiteX7" fmla="*/ 1073600 w 4075083"/>
              <a:gd name="connsiteY7" fmla="*/ 573316 h 3753943"/>
              <a:gd name="connsiteX8" fmla="*/ 1715057 w 4075083"/>
              <a:gd name="connsiteY8" fmla="*/ 1430 h 375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5083" h="3753943">
                <a:moveTo>
                  <a:pt x="1715057" y="1430"/>
                </a:moveTo>
                <a:cubicBezTo>
                  <a:pt x="1835528" y="-8064"/>
                  <a:pt x="1972215" y="29201"/>
                  <a:pt x="2132802" y="129165"/>
                </a:cubicBezTo>
                <a:cubicBezTo>
                  <a:pt x="2605111" y="423186"/>
                  <a:pt x="2894437" y="313162"/>
                  <a:pt x="3390025" y="455157"/>
                </a:cubicBezTo>
                <a:cubicBezTo>
                  <a:pt x="3887426" y="597686"/>
                  <a:pt x="4198353" y="1359376"/>
                  <a:pt x="4028142" y="1822936"/>
                </a:cubicBezTo>
                <a:cubicBezTo>
                  <a:pt x="3836575" y="2344789"/>
                  <a:pt x="3178270" y="2414014"/>
                  <a:pt x="2859557" y="2826750"/>
                </a:cubicBezTo>
                <a:cubicBezTo>
                  <a:pt x="2585831" y="3181222"/>
                  <a:pt x="2416182" y="3691983"/>
                  <a:pt x="1902302" y="3751527"/>
                </a:cubicBezTo>
                <a:cubicBezTo>
                  <a:pt x="1312584" y="3819873"/>
                  <a:pt x="-119995" y="2422600"/>
                  <a:pt x="8055" y="1557502"/>
                </a:cubicBezTo>
                <a:cubicBezTo>
                  <a:pt x="92372" y="987679"/>
                  <a:pt x="887980" y="870320"/>
                  <a:pt x="1073600" y="573316"/>
                </a:cubicBezTo>
                <a:cubicBezTo>
                  <a:pt x="1263475" y="269521"/>
                  <a:pt x="1450022" y="22318"/>
                  <a:pt x="1715057" y="1430"/>
                </a:cubicBezTo>
                <a:close/>
              </a:path>
            </a:pathLst>
          </a:custGeom>
          <a:solidFill>
            <a:schemeClr val="bg1">
              <a:lumMod val="85000"/>
            </a:schemeClr>
          </a:solidFill>
        </p:spPr>
        <p:txBody>
          <a:bodyPr wrap="square">
            <a:no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1C019-480D-498D-8029-175D48157B8D}"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56059" y="6410138"/>
            <a:ext cx="2743200" cy="365125"/>
          </a:xfrm>
          <a:prstGeom prst="rect">
            <a:avLst/>
          </a:prstGeom>
        </p:spPr>
        <p:txBody>
          <a:bodyPr vert="horz" lIns="91440" tIns="45720" rIns="91440" bIns="45720" rtlCol="0" anchor="ctr"/>
          <a:lstStyle>
            <a:lvl1pPr algn="r">
              <a:defRPr sz="1600" b="1">
                <a:solidFill>
                  <a:schemeClr val="bg1">
                    <a:lumMod val="85000"/>
                  </a:schemeClr>
                </a:solidFill>
                <a:latin typeface="Helvetica" panose="020B0604020202020204" pitchFamily="2" charset="0"/>
              </a:defRPr>
            </a:lvl1pPr>
          </a:lstStyle>
          <a:p>
            <a:fld id="{7C260074-E331-433A-9E4C-B6B9C646725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8A9D3"/>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p:cNvPicPr>
            <a:picLocks noChangeAspect="1"/>
          </p:cNvPicPr>
          <p:nvPr/>
        </p:nvPicPr>
        <p:blipFill>
          <a:blip r:embed="rId1" cstate="email">
            <a:alphaModFix amt="50000"/>
            <a:duotone>
              <a:prstClr val="black"/>
              <a:srgbClr val="58A9D3">
                <a:tint val="45000"/>
                <a:satMod val="400000"/>
              </a:srgbClr>
            </a:duotone>
            <a:extLst>
              <a:ext uri="{BEBA8EAE-BF5A-486C-A8C5-ECC9F3942E4B}">
                <a14:imgProps xmlns:a14="http://schemas.microsoft.com/office/drawing/2010/main">
                  <a14:imgLayer r:embed="rId2">
                    <a14:imgEffect>
                      <a14:brightnessContrast bright="20000" contrast="40000"/>
                    </a14:imgEffect>
                  </a14:imgLayer>
                </a14:imgProps>
              </a:ext>
            </a:extLst>
          </a:blip>
          <a:stretch>
            <a:fillRect/>
          </a:stretch>
        </p:blipFill>
        <p:spPr>
          <a:xfrm>
            <a:off x="-17" y="0"/>
            <a:ext cx="9698557" cy="6858000"/>
          </a:xfrm>
          <a:prstGeom prst="rect">
            <a:avLst/>
          </a:prstGeom>
        </p:spPr>
      </p:pic>
      <p:sp>
        <p:nvSpPr>
          <p:cNvPr id="10" name="Rectangle 9"/>
          <p:cNvSpPr/>
          <p:nvPr/>
        </p:nvSpPr>
        <p:spPr>
          <a:xfrm>
            <a:off x="3946358" y="0"/>
            <a:ext cx="8245642" cy="6858000"/>
          </a:xfrm>
          <a:prstGeom prst="rect">
            <a:avLst/>
          </a:prstGeom>
          <a:gradFill flip="none" rotWithShape="1">
            <a:gsLst>
              <a:gs pos="36000">
                <a:srgbClr val="649DBA"/>
              </a:gs>
              <a:gs pos="100000">
                <a:srgbClr val="58A9D3">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en-US">
              <a:solidFill>
                <a:schemeClr val="bg2"/>
              </a:solidFill>
              <a:effectLst>
                <a:innerShdw blurRad="63500" dist="50800" dir="13500000">
                  <a:srgbClr val="000000">
                    <a:alpha val="50000"/>
                  </a:srgbClr>
                </a:innerShdw>
              </a:effectLst>
            </a:endParaRPr>
          </a:p>
        </p:txBody>
      </p:sp>
      <p:sp>
        <p:nvSpPr>
          <p:cNvPr id="5" name="TextBox 4"/>
          <p:cNvSpPr txBox="1"/>
          <p:nvPr/>
        </p:nvSpPr>
        <p:spPr>
          <a:xfrm>
            <a:off x="6096000" y="902599"/>
            <a:ext cx="5694003" cy="2122805"/>
          </a:xfrm>
          <a:prstGeom prst="rect">
            <a:avLst/>
          </a:prstGeom>
          <a:noFill/>
        </p:spPr>
        <p:txBody>
          <a:bodyPr wrap="square">
            <a:spAutoFit/>
            <a:scene3d>
              <a:camera prst="orthographicFront"/>
              <a:lightRig rig="threePt" dir="t"/>
            </a:scene3d>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he-IL" sz="6600" b="1" dirty="0">
                <a:solidFill>
                  <a:schemeClr val="bg1"/>
                </a:solidFill>
                <a:effectLst>
                  <a:innerShdw blurRad="63500" dist="50800" dir="13500000">
                    <a:srgbClr val="000000">
                      <a:alpha val="50000"/>
                    </a:srgbClr>
                  </a:innerShdw>
                </a:effectLst>
                <a:latin typeface="Times New Roman" panose="02020603050405020304" charset="0"/>
                <a:ea typeface="Adobe Fan Heiti Std B" pitchFamily="34" charset="-128"/>
                <a:cs typeface="Times New Roman" panose="02020603050405020304" charset="0"/>
              </a:rPr>
              <a:t>Machine Learning</a:t>
            </a:r>
            <a:endParaRPr kumimoji="0" lang="en-US" altLang="he-IL" sz="6600" b="1" i="0" u="none" strike="noStrike" kern="1200" cap="none" spc="0" normalizeH="0" baseline="0" noProof="0" dirty="0">
              <a:solidFill>
                <a:schemeClr val="bg1"/>
              </a:solidFill>
              <a:effectLst>
                <a:innerShdw blurRad="63500" dist="50800" dir="13500000">
                  <a:srgbClr val="000000">
                    <a:alpha val="50000"/>
                  </a:srgbClr>
                </a:innerShdw>
              </a:effectLst>
              <a:uLnTx/>
              <a:uFillTx/>
              <a:latin typeface="Times New Roman" panose="02020603050405020304" charset="0"/>
              <a:ea typeface="Adobe Fan Heiti Std B" pitchFamily="34" charset="-128"/>
              <a:cs typeface="Times New Roman" panose="02020603050405020304" charset="0"/>
            </a:endParaRPr>
          </a:p>
        </p:txBody>
      </p:sp>
      <p:sp>
        <p:nvSpPr>
          <p:cNvPr id="11" name="TextBox 10"/>
          <p:cNvSpPr txBox="1"/>
          <p:nvPr/>
        </p:nvSpPr>
        <p:spPr>
          <a:xfrm>
            <a:off x="6096000" y="3575745"/>
            <a:ext cx="5593237" cy="2059940"/>
          </a:xfrm>
          <a:prstGeom prst="rect">
            <a:avLst/>
          </a:prstGeom>
          <a:noFill/>
        </p:spPr>
        <p:txBody>
          <a:bodyPr wrap="square">
            <a:spAutoFit/>
            <a:scene3d>
              <a:camera prst="orthographicFront"/>
              <a:lightRig rig="threePt" dir="t"/>
            </a:scene3d>
          </a:bodyPr>
          <a:lstStyle/>
          <a:p>
            <a:pPr marL="0" marR="0" lvl="0" indent="0" defTabSz="914400" rtl="0" eaLnBrk="1" fontAlgn="auto" latinLnBrk="0" hangingPunct="1">
              <a:lnSpc>
                <a:spcPct val="80000"/>
              </a:lnSpc>
              <a:spcBef>
                <a:spcPts val="0"/>
              </a:spcBef>
              <a:spcAft>
                <a:spcPts val="0"/>
              </a:spcAft>
              <a:buClrTx/>
              <a:buSzTx/>
              <a:buFontTx/>
              <a:buNone/>
              <a:defRPr/>
            </a:pPr>
            <a:r>
              <a:rPr lang="en-US" altLang="he-IL" sz="3200" b="1" dirty="0">
                <a:solidFill>
                  <a:schemeClr val="accent1">
                    <a:lumMod val="50000"/>
                  </a:schemeClr>
                </a:solidFill>
                <a:effectLst>
                  <a:innerShdw blurRad="63500" dist="50800">
                    <a:prstClr val="black">
                      <a:alpha val="50000"/>
                    </a:prstClr>
                  </a:innerShdw>
                </a:effectLst>
                <a:latin typeface="Times New Roman" panose="02020603050405020304" charset="0"/>
                <a:ea typeface="Adobe Fan Heiti Std B" pitchFamily="34" charset="-128"/>
                <a:cs typeface="Times New Roman" panose="02020603050405020304" charset="0"/>
              </a:rPr>
              <a:t>Topic</a:t>
            </a:r>
            <a:r>
              <a:rPr kumimoji="0" lang="en-US" altLang="he-IL" sz="3200" b="1" i="0" u="none" strike="noStrike" kern="1200" cap="none" spc="0" normalizeH="0" baseline="0" noProof="0" dirty="0">
                <a:solidFill>
                  <a:schemeClr val="accent1">
                    <a:lumMod val="50000"/>
                  </a:schemeClr>
                </a:solidFill>
                <a:effectLst>
                  <a:innerShdw blurRad="63500" dist="50800">
                    <a:prstClr val="black">
                      <a:alpha val="50000"/>
                    </a:prstClr>
                  </a:innerShdw>
                </a:effectLst>
                <a:uLnTx/>
                <a:uFillTx/>
                <a:latin typeface="Times New Roman" panose="02020603050405020304" charset="0"/>
                <a:ea typeface="Adobe Fan Heiti Std B" pitchFamily="34" charset="-128"/>
                <a:cs typeface="Times New Roman" panose="02020603050405020304" charset="0"/>
              </a:rPr>
              <a:t>:-​</a:t>
            </a:r>
            <a:endParaRPr kumimoji="0" lang="en-US" altLang="he-IL" sz="3200" b="1" i="0" u="none" strike="noStrike" kern="1200" cap="none" spc="0" normalizeH="0" baseline="0" noProof="0" dirty="0">
              <a:solidFill>
                <a:schemeClr val="accent1">
                  <a:lumMod val="50000"/>
                </a:schemeClr>
              </a:solidFill>
              <a:effectLst>
                <a:innerShdw blurRad="63500" dist="50800">
                  <a:prstClr val="black">
                    <a:alpha val="50000"/>
                  </a:prstClr>
                </a:innerShdw>
              </a:effectLst>
              <a:uLnTx/>
              <a:uFillTx/>
              <a:latin typeface="Times New Roman" panose="02020603050405020304" charset="0"/>
              <a:ea typeface="Adobe Fan Heiti Std B" pitchFamily="34" charset="-128"/>
              <a:cs typeface="Times New Roman" panose="02020603050405020304" charset="0"/>
            </a:endParaRPr>
          </a:p>
          <a:p>
            <a:pPr marL="0" marR="0" lvl="0" indent="0" defTabSz="914400" rtl="0" eaLnBrk="1" fontAlgn="auto" latinLnBrk="0" hangingPunct="1">
              <a:lnSpc>
                <a:spcPct val="80000"/>
              </a:lnSpc>
              <a:spcBef>
                <a:spcPts val="0"/>
              </a:spcBef>
              <a:spcAft>
                <a:spcPts val="0"/>
              </a:spcAft>
              <a:buClrTx/>
              <a:buSzTx/>
              <a:buFontTx/>
              <a:buNone/>
              <a:defRPr/>
            </a:pPr>
            <a:endParaRPr kumimoji="0" lang="en-US" altLang="he-IL" sz="3200" b="1" i="0" u="none" strike="noStrike" kern="1200" cap="none" spc="0" normalizeH="0" baseline="0" noProof="0" dirty="0">
              <a:solidFill>
                <a:schemeClr val="accent1">
                  <a:lumMod val="50000"/>
                </a:schemeClr>
              </a:solidFill>
              <a:effectLst>
                <a:outerShdw blurRad="38100" dist="19050" dir="2700000" algn="tl" rotWithShape="0">
                  <a:schemeClr val="dk1">
                    <a:alpha val="40000"/>
                  </a:schemeClr>
                </a:outerShdw>
              </a:effectLst>
              <a:uLnTx/>
              <a:uFillTx/>
              <a:latin typeface="Times New Roman" panose="02020603050405020304" charset="0"/>
              <a:ea typeface="Adobe Fan Heiti Std B" pitchFamily="34" charset="-128"/>
              <a:cs typeface="Times New Roman" panose="02020603050405020304" charset="0"/>
            </a:endParaRPr>
          </a:p>
          <a:p>
            <a:pPr marR="0" lvl="0" defTabSz="914400" rtl="0" eaLnBrk="1" fontAlgn="auto" latinLnBrk="0" hangingPunct="1">
              <a:lnSpc>
                <a:spcPct val="80000"/>
              </a:lnSpc>
              <a:spcBef>
                <a:spcPts val="0"/>
              </a:spcBef>
              <a:spcAft>
                <a:spcPts val="0"/>
              </a:spcAft>
              <a:buClrTx/>
              <a:buSzTx/>
              <a:defRPr/>
            </a:pPr>
            <a:r>
              <a:rPr lang="en-US" altLang="he-IL" sz="3200" b="1" dirty="0">
                <a:solidFill>
                  <a:schemeClr val="bg1"/>
                </a:solidFill>
                <a:effectLst>
                  <a:outerShdw blurRad="38100" dist="19050" dir="2700000" algn="tl" rotWithShape="0">
                    <a:schemeClr val="dk1">
                      <a:alpha val="40000"/>
                    </a:schemeClr>
                  </a:outerShdw>
                </a:effectLst>
                <a:latin typeface="Times New Roman" panose="02020603050405020304" charset="0"/>
                <a:ea typeface="Adobe Fan Heiti Std B" pitchFamily="34" charset="-128"/>
                <a:cs typeface="Times New Roman" panose="02020603050405020304" charset="0"/>
              </a:rPr>
              <a:t>Intrusion Detection System</a:t>
            </a:r>
            <a:endParaRPr lang="en-US" altLang="he-IL" sz="3200" b="1" dirty="0">
              <a:solidFill>
                <a:schemeClr val="bg1"/>
              </a:solidFill>
              <a:effectLst>
                <a:outerShdw blurRad="38100" dist="19050" dir="2700000" algn="tl" rotWithShape="0">
                  <a:schemeClr val="dk1">
                    <a:alpha val="40000"/>
                  </a:schemeClr>
                </a:outerShdw>
              </a:effectLst>
              <a:latin typeface="Times New Roman" panose="02020603050405020304" charset="0"/>
              <a:ea typeface="Adobe Fan Heiti Std B" pitchFamily="34" charset="-128"/>
              <a:cs typeface="Times New Roman" panose="02020603050405020304" charset="0"/>
            </a:endParaRPr>
          </a:p>
          <a:p>
            <a:pPr marR="0" lvl="0" defTabSz="914400" rtl="0" eaLnBrk="1" fontAlgn="auto" latinLnBrk="0" hangingPunct="1">
              <a:lnSpc>
                <a:spcPct val="80000"/>
              </a:lnSpc>
              <a:spcBef>
                <a:spcPts val="0"/>
              </a:spcBef>
              <a:spcAft>
                <a:spcPts val="0"/>
              </a:spcAft>
              <a:buClrTx/>
              <a:buSzTx/>
              <a:defRPr/>
            </a:pPr>
            <a:r>
              <a:rPr lang="en-US" altLang="he-IL" sz="3200" b="1" dirty="0">
                <a:solidFill>
                  <a:schemeClr val="bg1"/>
                </a:solidFill>
                <a:effectLst>
                  <a:outerShdw blurRad="38100" dist="19050" dir="2700000" algn="tl" rotWithShape="0">
                    <a:schemeClr val="dk1">
                      <a:alpha val="40000"/>
                    </a:schemeClr>
                  </a:outerShdw>
                </a:effectLst>
                <a:latin typeface="Times New Roman" panose="02020603050405020304" charset="0"/>
                <a:ea typeface="Adobe Fan Heiti Std B" pitchFamily="34" charset="-128"/>
                <a:cs typeface="Times New Roman" panose="02020603050405020304" charset="0"/>
              </a:rPr>
              <a:t>Using Machine Learning</a:t>
            </a:r>
            <a:endParaRPr lang="en-US" altLang="zh-CN" sz="2000" b="1" dirty="0">
              <a:latin typeface="Times New Roman" panose="02020603050405020304" charset="0"/>
              <a:ea typeface="Calibri" panose="020F0502020204030204" pitchFamily="34" charset="0"/>
              <a:cs typeface="Times New Roman" panose="02020603050405020304" charset="0"/>
              <a:sym typeface="+mn-lt"/>
            </a:endParaRPr>
          </a:p>
          <a:p>
            <a:pPr marR="0" lvl="0" defTabSz="914400" rtl="0" eaLnBrk="1" fontAlgn="auto" latinLnBrk="0" hangingPunct="1">
              <a:lnSpc>
                <a:spcPct val="80000"/>
              </a:lnSpc>
              <a:spcBef>
                <a:spcPts val="0"/>
              </a:spcBef>
              <a:spcAft>
                <a:spcPts val="0"/>
              </a:spcAft>
              <a:buClrTx/>
              <a:buSzTx/>
              <a:defRPr/>
            </a:pPr>
            <a:endParaRPr kumimoji="0" lang="en-US" altLang="he-IL" sz="3200" b="1" i="0" u="none" strike="noStrike" kern="1200" cap="none" spc="0" normalizeH="0" baseline="0" noProof="0" dirty="0">
              <a:solidFill>
                <a:schemeClr val="bg1"/>
              </a:solidFill>
              <a:effectLst>
                <a:outerShdw blurRad="38100" dist="19050" dir="2700000" algn="tl" rotWithShape="0">
                  <a:schemeClr val="dk1">
                    <a:alpha val="40000"/>
                  </a:schemeClr>
                </a:outerShdw>
              </a:effectLst>
              <a:uLnTx/>
              <a:uFillTx/>
              <a:latin typeface="Times New Roman" panose="02020603050405020304" charset="0"/>
              <a:ea typeface="Adobe Fan Heiti Std B" pitchFamily="34" charset="-128"/>
              <a:cs typeface="Times New Roman" panose="02020603050405020304" charset="0"/>
            </a:endParaRPr>
          </a:p>
        </p:txBody>
      </p:sp>
      <p:sp>
        <p:nvSpPr>
          <p:cNvPr id="7" name="Slide Number Placeholder 6"/>
          <p:cNvSpPr>
            <a:spLocks noGrp="1"/>
          </p:cNvSpPr>
          <p:nvPr>
            <p:ph type="sldNum" sz="quarter" idx="12"/>
          </p:nvPr>
        </p:nvSpPr>
        <p:spPr/>
        <p:txBody>
          <a:bodyPr/>
          <a:lstStyle/>
          <a:p>
            <a:fld id="{7C260074-E331-433A-9E4C-B6B9C646725D}"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21"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1100"/>
                                        <p:tgtEl>
                                          <p:spTgt spid="11"/>
                                        </p:tgtEl>
                                      </p:cBhvr>
                                    </p:animEffect>
                                  </p:childTnLst>
                                </p:cTn>
                              </p:par>
                              <p:par>
                                <p:cTn id="12" presetID="6" presetClass="emph" presetSubtype="0" repeatCount="indefinite" autoRev="1" fill="hold" nodeType="withEffect">
                                  <p:stCondLst>
                                    <p:cond delay="0"/>
                                  </p:stCondLst>
                                  <p:childTnLst>
                                    <p:animScale>
                                      <p:cBhvr>
                                        <p:cTn id="13" dur="300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28388" y="-79958"/>
            <a:ext cx="1679593" cy="1662860"/>
          </a:xfrm>
          <a:prstGeom prst="rect">
            <a:avLst/>
          </a:prstGeom>
          <a:effectLst>
            <a:outerShdw sx="1000" sy="1000" algn="ctr" rotWithShape="0">
              <a:srgbClr val="000000"/>
            </a:outerShdw>
          </a:effectLst>
        </p:spPr>
      </p:pic>
      <p:sp>
        <p:nvSpPr>
          <p:cNvPr id="8" name="TextBox 7"/>
          <p:cNvSpPr txBox="1"/>
          <p:nvPr/>
        </p:nvSpPr>
        <p:spPr>
          <a:xfrm>
            <a:off x="4305664" y="441223"/>
            <a:ext cx="3580671" cy="70675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Decision </a:t>
            </a:r>
            <a:r>
              <a:rPr kumimoji="0" lang="en-IN" alt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T</a:t>
            </a: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ree</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3" name="Content Placeholder 2"/>
          <p:cNvSpPr txBox="1"/>
          <p:nvPr/>
        </p:nvSpPr>
        <p:spPr>
          <a:xfrm>
            <a:off x="300142" y="1420844"/>
            <a:ext cx="6348898" cy="530317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marR="0" lvl="0" indent="0" algn="just" defTabSz="457200" rtl="0" eaLnBrk="1" fontAlgn="auto" latinLnBrk="0" hangingPunct="1">
              <a:lnSpc>
                <a:spcPct val="90000"/>
              </a:lnSpc>
              <a:spcBef>
                <a:spcPts val="0"/>
              </a:spcBef>
              <a:spcAft>
                <a:spcPts val="1000"/>
              </a:spcAft>
              <a:buClr>
                <a:sysClr val="window" lastClr="FFFFFF"/>
              </a:buClr>
              <a:buSzPct val="100000"/>
              <a:buFont typeface="Arial" panose="020B0604020202020204"/>
              <a:buNone/>
              <a:defRPr/>
            </a:pP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endParaRPr>
          </a:p>
          <a:p>
            <a:pPr marL="0" marR="0" lvl="0" indent="0" algn="just" defTabSz="457200" rtl="0" eaLnBrk="1" fontAlgn="auto" latinLnBrk="0" hangingPunct="1">
              <a:lnSpc>
                <a:spcPct val="90000"/>
              </a:lnSpc>
              <a:spcBef>
                <a:spcPts val="0"/>
              </a:spcBef>
              <a:spcAft>
                <a:spcPts val="1000"/>
              </a:spcAft>
              <a:buClr>
                <a:sysClr val="window" lastClr="FFFFFF"/>
              </a:buClr>
              <a:buSzPct val="100000"/>
              <a:buFont typeface="Arial" panose="020B0604020202020204"/>
              <a:buNone/>
              <a:defRPr/>
            </a:pP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endParaRPr>
          </a:p>
        </p:txBody>
      </p:sp>
      <p:pic>
        <p:nvPicPr>
          <p:cNvPr id="4" name="Picture 3"/>
          <p:cNvPicPr/>
          <p:nvPr/>
        </p:nvPicPr>
        <p:blipFill>
          <a:blip r:embed="rId2"/>
          <a:stretch>
            <a:fillRect/>
          </a:stretch>
        </p:blipFill>
        <p:spPr>
          <a:xfrm>
            <a:off x="6938010" y="2044700"/>
            <a:ext cx="4854575" cy="30854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0" y="-156120"/>
            <a:ext cx="1756522" cy="1739022"/>
          </a:xfrm>
          <a:prstGeom prst="rect">
            <a:avLst/>
          </a:prstGeom>
          <a:effectLst>
            <a:outerShdw sx="1000" sy="1000" algn="ctr" rotWithShape="0">
              <a:srgbClr val="000000"/>
            </a:outerShdw>
          </a:effectLst>
        </p:spPr>
      </p:pic>
      <p:sp>
        <p:nvSpPr>
          <p:cNvPr id="8" name="TextBox 7"/>
          <p:cNvSpPr txBox="1"/>
          <p:nvPr/>
        </p:nvSpPr>
        <p:spPr>
          <a:xfrm>
            <a:off x="3734530" y="400061"/>
            <a:ext cx="4089718" cy="70675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Random Forest</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4" name="Content Placeholder 2"/>
          <p:cNvSpPr txBox="1"/>
          <p:nvPr/>
        </p:nvSpPr>
        <p:spPr>
          <a:xfrm>
            <a:off x="529590" y="1167765"/>
            <a:ext cx="5566410" cy="525526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285750" marR="0" lvl="0" indent="-285750" algn="just" defTabSz="457200" rtl="0" eaLnBrk="1" fontAlgn="auto" latinLnBrk="0" hangingPunct="1">
              <a:lnSpc>
                <a:spcPct val="100000"/>
              </a:lnSpc>
              <a:spcBef>
                <a:spcPts val="0"/>
              </a:spcBef>
              <a:spcAft>
                <a:spcPts val="1000"/>
              </a:spcAft>
              <a:buClr>
                <a:sysClr val="window" lastClr="FFFFFF"/>
              </a:buClr>
              <a:buSzPct val="100000"/>
              <a:buFont typeface="Arial" panose="020B0604020202020204"/>
              <a:buChar char="•"/>
              <a:defRPr/>
            </a:pP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ea typeface="+mn-ea"/>
                <a:cs typeface="Times New Roman" panose="02020603050405020304" charset="0"/>
              </a:rPr>
              <a:t>Random Forest is a powerful supervised machine learning algorithm used for classification and regression. It works by creating a "forest" of decision trees and aggregates their outputs to reduce overfitting and improve accuracy. This ensemble approach is robust to noise and missing data, and it provides feature importance scores for feature selection.</a:t>
            </a:r>
            <a:endPar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just" defTabSz="457200" rtl="0" eaLnBrk="1" fontAlgn="auto" latinLnBrk="0" hangingPunct="1">
              <a:lnSpc>
                <a:spcPct val="100000"/>
              </a:lnSpc>
              <a:spcBef>
                <a:spcPts val="0"/>
              </a:spcBef>
              <a:spcAft>
                <a:spcPts val="1000"/>
              </a:spcAft>
              <a:buClr>
                <a:sysClr val="window" lastClr="FFFFFF"/>
              </a:buClr>
              <a:buSzPct val="100000"/>
              <a:buFont typeface="Arial" panose="020B0604020202020204"/>
              <a:buChar char="•"/>
              <a:defRPr/>
            </a:pP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ea typeface="+mn-ea"/>
                <a:cs typeface="Times New Roman" panose="02020603050405020304" charset="0"/>
              </a:rPr>
              <a:t>Random Forest is widely used in fields like finance, healthcare, and cybersecurity due to its high performance and reliability.</a:t>
            </a:r>
            <a:endPar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ea typeface="+mn-ea"/>
              <a:cs typeface="Times New Roman" panose="02020603050405020304" charset="0"/>
            </a:endParaRPr>
          </a:p>
        </p:txBody>
      </p:sp>
      <p:pic>
        <p:nvPicPr>
          <p:cNvPr id="5" name="Picture 4"/>
          <p:cNvPicPr>
            <a:picLocks noChangeAspect="1"/>
          </p:cNvPicPr>
          <p:nvPr/>
        </p:nvPicPr>
        <p:blipFill>
          <a:blip r:embed="rId2"/>
          <a:stretch>
            <a:fillRect/>
          </a:stretch>
        </p:blipFill>
        <p:spPr>
          <a:xfrm>
            <a:off x="6276975" y="1502410"/>
            <a:ext cx="5578475" cy="4194810"/>
          </a:xfrm>
          <a:prstGeom prst="rect">
            <a:avLst/>
          </a:prstGeom>
          <a:ln>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54831" y="-150829"/>
            <a:ext cx="1864777" cy="1846199"/>
          </a:xfrm>
          <a:prstGeom prst="rect">
            <a:avLst/>
          </a:prstGeom>
          <a:effectLst>
            <a:outerShdw sx="1000" sy="1000" algn="ctr" rotWithShape="0">
              <a:srgbClr val="000000"/>
            </a:outerShdw>
          </a:effectLst>
        </p:spPr>
      </p:pic>
      <p:sp>
        <p:nvSpPr>
          <p:cNvPr id="8" name="TextBox 7"/>
          <p:cNvSpPr txBox="1"/>
          <p:nvPr/>
        </p:nvSpPr>
        <p:spPr>
          <a:xfrm>
            <a:off x="2931208" y="587010"/>
            <a:ext cx="6052270" cy="706755"/>
          </a:xfrm>
          <a:prstGeom prst="rect">
            <a:avLst/>
          </a:prstGeom>
          <a:noFill/>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Support </a:t>
            </a:r>
            <a:r>
              <a:rPr kumimoji="0" lang="en-IN" alt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V</a:t>
            </a: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ector </a:t>
            </a:r>
            <a:r>
              <a:rPr kumimoji="0" lang="en-IN" alt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M</a:t>
            </a: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achine</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4" name="Content Placeholder 2"/>
          <p:cNvSpPr txBox="1"/>
          <p:nvPr/>
        </p:nvSpPr>
        <p:spPr>
          <a:xfrm>
            <a:off x="421640" y="2141855"/>
            <a:ext cx="5816600" cy="41579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GB" sz="2400" dirty="0">
                <a:latin typeface="Times New Roman" panose="02020603050405020304" charset="0"/>
                <a:cs typeface="Times New Roman" panose="02020603050405020304" charset="0"/>
              </a:rPr>
              <a:t>SVM is a supervised machine learning algorithm used for classification and regression tasks. It finds the optimal hyperplane that maximizes the margin between data points, ensuring better generalization. SVM is effective in high-dimensional spaces and can handle non-linear data using kernel functions, making it widely used in applications like image recognition and intrusion detection systems.</a:t>
            </a:r>
            <a:endParaRPr lang="en-US" altLang="en-GB" sz="2400" dirty="0">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55" y="2180035"/>
            <a:ext cx="5470419" cy="3022469"/>
          </a:xfrm>
          <a:prstGeom prst="rect">
            <a:avLst/>
          </a:prstGeom>
          <a:ln>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73792" y="-73104"/>
            <a:ext cx="1453349" cy="1438870"/>
          </a:xfrm>
          <a:prstGeom prst="rect">
            <a:avLst/>
          </a:prstGeom>
          <a:effectLst>
            <a:outerShdw sx="1000" sy="1000" algn="ctr" rotWithShape="0">
              <a:srgbClr val="000000"/>
            </a:outerShdw>
          </a:effectLst>
        </p:spPr>
      </p:pic>
      <p:sp>
        <p:nvSpPr>
          <p:cNvPr id="8" name="TextBox 7"/>
          <p:cNvSpPr txBox="1"/>
          <p:nvPr/>
        </p:nvSpPr>
        <p:spPr>
          <a:xfrm>
            <a:off x="3706249" y="608452"/>
            <a:ext cx="5890238" cy="70675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K</a:t>
            </a:r>
            <a:r>
              <a:rPr lang="en-US" sz="4000" b="1" dirty="0">
                <a:solidFill>
                  <a:srgbClr val="002060"/>
                </a:solidFill>
                <a:latin typeface="Times New Roman" panose="02020603050405020304" charset="0"/>
                <a:ea typeface="Microsoft YaHei" panose="020B0503020204020204" charset="-122"/>
                <a:cs typeface="Times New Roman" panose="02020603050405020304" charset="0"/>
              </a:rPr>
              <a:t>-Nearest Neighbor</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4" name="Content Placeholder 2"/>
          <p:cNvSpPr txBox="1"/>
          <p:nvPr/>
        </p:nvSpPr>
        <p:spPr>
          <a:xfrm>
            <a:off x="230504" y="1431754"/>
            <a:ext cx="5647468" cy="509816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marR="0" lvl="0" indent="0" algn="just" defTabSz="457200" rtl="0" eaLnBrk="1" fontAlgn="auto" latinLnBrk="0" hangingPunct="1">
              <a:lnSpc>
                <a:spcPct val="100000"/>
              </a:lnSpc>
              <a:spcBef>
                <a:spcPts val="0"/>
              </a:spcBef>
              <a:spcAft>
                <a:spcPts val="1000"/>
              </a:spcAft>
              <a:buClr>
                <a:sysClr val="window" lastClr="FFFFFF"/>
              </a:buClr>
              <a:buSzPct val="100000"/>
              <a:buFont typeface="Arial" panose="020B0604020202020204"/>
              <a:buNone/>
              <a:defRPr/>
            </a:pP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A K-Nearest-Neighbor algorithm, often abbreviated K-NN, is an approach to data classification that estimates how likely a data point is to be a member of one group or the other depending on what group the data points nearest to it are in.</a:t>
            </a:r>
            <a:endPar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endParaRPr>
          </a:p>
          <a:p>
            <a:pPr marL="0" marR="0" lvl="0" indent="0" algn="just" defTabSz="457200" rtl="0" eaLnBrk="1" fontAlgn="auto" latinLnBrk="0" hangingPunct="1">
              <a:lnSpc>
                <a:spcPct val="100000"/>
              </a:lnSpc>
              <a:spcBef>
                <a:spcPts val="0"/>
              </a:spcBef>
              <a:spcAft>
                <a:spcPts val="1000"/>
              </a:spcAft>
              <a:buClr>
                <a:sysClr val="window" lastClr="FFFFFF"/>
              </a:buClr>
              <a:buSzPct val="100000"/>
              <a:buFont typeface="Arial" panose="020B0604020202020204"/>
              <a:buNone/>
              <a:defRPr/>
            </a:pP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The k-nearest-neighbor is an example of a "lazy</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 </a:t>
            </a: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learner" algorithm, meaning that it does not</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 </a:t>
            </a: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build a model using the training set until a</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 </a:t>
            </a:r>
            <a:r>
              <a:rPr kumimoji="0" lang="en-US" altLang="en-GB"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query of the data set is performed.</a:t>
            </a:r>
            <a:r>
              <a:rPr kumimoji="0" lang="en-US" altLang="en-US"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rPr>
              <a:t> </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6227976" y="1926855"/>
            <a:ext cx="5647468" cy="35912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0" y="-94268"/>
            <a:ext cx="1651312" cy="1634860"/>
          </a:xfrm>
          <a:prstGeom prst="rect">
            <a:avLst/>
          </a:prstGeom>
          <a:effectLst>
            <a:outerShdw sx="1000" sy="1000" algn="ctr" rotWithShape="0">
              <a:srgbClr val="000000"/>
            </a:outerShdw>
          </a:effectLst>
        </p:spPr>
      </p:pic>
      <p:sp>
        <p:nvSpPr>
          <p:cNvPr id="8" name="TextBox 7"/>
          <p:cNvSpPr txBox="1"/>
          <p:nvPr/>
        </p:nvSpPr>
        <p:spPr>
          <a:xfrm>
            <a:off x="4592369" y="369219"/>
            <a:ext cx="3580671" cy="70675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sz="4000" b="1" dirty="0">
                <a:solidFill>
                  <a:srgbClr val="002060"/>
                </a:solidFill>
                <a:latin typeface="Times New Roman" panose="02020603050405020304" charset="0"/>
                <a:ea typeface="Microsoft YaHei" panose="020B0503020204020204" charset="-122"/>
                <a:cs typeface="Times New Roman" panose="02020603050405020304" charset="0"/>
              </a:rPr>
              <a:t>Naive Bayes</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3" name="Content Placeholder 2"/>
          <p:cNvSpPr txBox="1"/>
          <p:nvPr/>
        </p:nvSpPr>
        <p:spPr>
          <a:xfrm>
            <a:off x="507061" y="1461107"/>
            <a:ext cx="5588939" cy="5314701"/>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lvl="0" indent="0" algn="l">
              <a:buClr>
                <a:prstClr val="white"/>
              </a:buClr>
              <a:buNone/>
            </a:pPr>
            <a:r>
              <a:rPr lang="en-US" sz="2200" b="1" dirty="0">
                <a:solidFill>
                  <a:prstClr val="black"/>
                </a:solidFill>
                <a:latin typeface="Times New Roman" panose="02020603050405020304" charset="0"/>
                <a:cs typeface="Times New Roman" panose="02020603050405020304" charset="0"/>
              </a:rPr>
              <a:t>Principle of Naive Bayes Classifier :</a:t>
            </a:r>
            <a:endParaRPr lang="en-US" sz="2200" b="1" dirty="0">
              <a:solidFill>
                <a:prstClr val="black"/>
              </a:solidFill>
              <a:latin typeface="Times New Roman" panose="02020603050405020304" charset="0"/>
              <a:cs typeface="Times New Roman" panose="02020603050405020304" charset="0"/>
            </a:endParaRPr>
          </a:p>
          <a:p>
            <a:pPr marL="0" lvl="0" indent="0" algn="l">
              <a:buClr>
                <a:prstClr val="white"/>
              </a:buClr>
              <a:buNone/>
            </a:pPr>
            <a:r>
              <a:rPr lang="en-US" sz="2200" dirty="0">
                <a:solidFill>
                  <a:prstClr val="black"/>
                </a:solidFill>
                <a:latin typeface="Times New Roman" panose="02020603050405020304" charset="0"/>
                <a:cs typeface="Times New Roman" panose="02020603050405020304" charset="0"/>
              </a:rPr>
              <a:t>A Naive Bayes classifier is a probabilistic machine learning model that’s used for classification task. The crux of the classifier is based on the Bayes theorem.</a:t>
            </a:r>
            <a:endParaRPr lang="en-US" sz="2200" dirty="0">
              <a:solidFill>
                <a:prstClr val="black"/>
              </a:solidFill>
              <a:latin typeface="Times New Roman" panose="02020603050405020304" charset="0"/>
              <a:cs typeface="Times New Roman" panose="02020603050405020304" charset="0"/>
            </a:endParaRPr>
          </a:p>
          <a:p>
            <a:pPr lvl="0" algn="l">
              <a:buClr>
                <a:sysClr val="window" lastClr="FFFFFF"/>
              </a:buClr>
              <a:buNone/>
            </a:pPr>
            <a:r>
              <a:rPr lang="en-US" sz="2200" b="1" dirty="0">
                <a:solidFill>
                  <a:sysClr val="windowText" lastClr="000000"/>
                </a:solidFill>
                <a:latin typeface="Times New Roman" panose="02020603050405020304" charset="0"/>
                <a:cs typeface="Times New Roman" panose="02020603050405020304" charset="0"/>
              </a:rPr>
              <a:t>Bayes Theorem:</a:t>
            </a:r>
            <a:endParaRPr lang="en-US" sz="2200" b="1" dirty="0">
              <a:solidFill>
                <a:sysClr val="windowText" lastClr="000000"/>
              </a:solidFill>
              <a:latin typeface="Times New Roman" panose="02020603050405020304" charset="0"/>
              <a:cs typeface="Times New Roman" panose="02020603050405020304" charset="0"/>
            </a:endParaRPr>
          </a:p>
          <a:p>
            <a:pPr lvl="0" algn="l">
              <a:buClr>
                <a:sysClr val="window" lastClr="FFFFFF"/>
              </a:buClr>
              <a:buNone/>
            </a:pPr>
            <a:r>
              <a:rPr lang="en-US" sz="2200" dirty="0">
                <a:solidFill>
                  <a:sysClr val="windowText" lastClr="000000"/>
                </a:solidFill>
                <a:latin typeface="Times New Roman" panose="02020603050405020304" charset="0"/>
                <a:cs typeface="Times New Roman" panose="02020603050405020304" charset="0"/>
              </a:rPr>
              <a:t>To find the probability of A happening, given that B has occurred.</a:t>
            </a:r>
            <a:endParaRPr lang="en-US" sz="2200" dirty="0">
              <a:solidFill>
                <a:sysClr val="windowText" lastClr="000000"/>
              </a:solidFill>
              <a:latin typeface="Times New Roman" panose="02020603050405020304" charset="0"/>
              <a:cs typeface="Times New Roman" panose="02020603050405020304" charset="0"/>
            </a:endParaRPr>
          </a:p>
          <a:p>
            <a:pPr lvl="0" algn="l">
              <a:buClr>
                <a:sysClr val="window" lastClr="FFFFFF"/>
              </a:buClr>
              <a:buNone/>
            </a:pPr>
            <a:r>
              <a:rPr lang="en-US" sz="2200" b="1" dirty="0">
                <a:solidFill>
                  <a:sysClr val="windowText" lastClr="000000"/>
                </a:solidFill>
                <a:latin typeface="Times New Roman" panose="02020603050405020304" charset="0"/>
                <a:cs typeface="Times New Roman" panose="02020603050405020304" charset="0"/>
              </a:rPr>
              <a:t>Gaussian Naive Bayes:</a:t>
            </a:r>
            <a:endParaRPr lang="en-US" sz="2200" b="1" dirty="0">
              <a:solidFill>
                <a:sysClr val="windowText" lastClr="000000"/>
              </a:solidFill>
              <a:latin typeface="Times New Roman" panose="02020603050405020304" charset="0"/>
              <a:cs typeface="Times New Roman" panose="02020603050405020304" charset="0"/>
            </a:endParaRPr>
          </a:p>
          <a:p>
            <a:pPr lvl="0" algn="l">
              <a:buClr>
                <a:sysClr val="window" lastClr="FFFFFF"/>
              </a:buClr>
              <a:buNone/>
            </a:pPr>
            <a:r>
              <a:rPr lang="en-US" sz="2200" dirty="0">
                <a:solidFill>
                  <a:sysClr val="windowText" lastClr="000000"/>
                </a:solidFill>
                <a:latin typeface="Times New Roman" panose="02020603050405020304" charset="0"/>
                <a:cs typeface="Times New Roman" panose="02020603050405020304" charset="0"/>
              </a:rPr>
              <a:t>When the predictors take up a continuous value and are not discrete, we assume that these values are sampled from a gaussian distribution.</a:t>
            </a:r>
            <a:endParaRPr lang="en-US" sz="2200" dirty="0">
              <a:solidFill>
                <a:sysClr val="windowText" lastClr="000000"/>
              </a:solidFill>
              <a:latin typeface="Times New Roman" panose="02020603050405020304" charset="0"/>
              <a:cs typeface="Times New Roman" panose="02020603050405020304" charset="0"/>
            </a:endParaRPr>
          </a:p>
          <a:p>
            <a:pPr lvl="0" algn="l">
              <a:buClr>
                <a:sysClr val="window" lastClr="FFFFFF"/>
              </a:buClr>
              <a:buNone/>
            </a:pPr>
            <a:r>
              <a:rPr lang="en-US" sz="2200" dirty="0">
                <a:solidFill>
                  <a:sysClr val="windowText" lastClr="000000"/>
                </a:solidFill>
                <a:latin typeface="Times New Roman" panose="02020603050405020304" charset="0"/>
                <a:cs typeface="Times New Roman" panose="02020603050405020304" charset="0"/>
              </a:rPr>
              <a:t>Since the way the values are present in the dataset changes, the formula for conditional probability changes to,</a:t>
            </a:r>
            <a:endParaRPr lang="en-US" sz="2200" dirty="0">
              <a:solidFill>
                <a:sysClr val="windowText" lastClr="000000"/>
              </a:solidFill>
              <a:latin typeface="Times New Roman" panose="02020603050405020304" charset="0"/>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a:buNone/>
              <a:defRPr/>
            </a:pPr>
            <a:endParaRPr kumimoji="0" lang="en-US" sz="2200" u="none" strike="noStrike" kern="1200" cap="none" spc="0" normalizeH="0" baseline="0" noProof="0" dirty="0">
              <a:ln>
                <a:noFill/>
              </a:ln>
              <a:solidFill>
                <a:sysClr val="windowText" lastClr="000000"/>
              </a:solidFill>
              <a:effectLst/>
              <a:uLnTx/>
              <a:uFillTx/>
              <a:latin typeface="Times New Roman" panose="02020603050405020304" charset="0"/>
              <a:ea typeface="+mn-ea"/>
              <a:cs typeface="Times New Roman" panose="02020603050405020304" charset="0"/>
            </a:endParaRPr>
          </a:p>
        </p:txBody>
      </p:sp>
      <p:pic>
        <p:nvPicPr>
          <p:cNvPr id="1026" name="Picture 2" descr="bayes nages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704" y="2033440"/>
            <a:ext cx="5471278" cy="33775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54831" y="-150829"/>
            <a:ext cx="1864777" cy="1846199"/>
          </a:xfrm>
          <a:prstGeom prst="rect">
            <a:avLst/>
          </a:prstGeom>
          <a:effectLst>
            <a:outerShdw sx="1000" sy="1000" algn="ctr" rotWithShape="0">
              <a:srgbClr val="000000"/>
            </a:outerShdw>
          </a:effectLst>
        </p:spPr>
      </p:pic>
      <p:sp>
        <p:nvSpPr>
          <p:cNvPr id="8" name="TextBox 7"/>
          <p:cNvSpPr txBox="1"/>
          <p:nvPr/>
        </p:nvSpPr>
        <p:spPr>
          <a:xfrm>
            <a:off x="1566364" y="433716"/>
            <a:ext cx="10405677" cy="675640"/>
          </a:xfrm>
          <a:prstGeom prst="rect">
            <a:avLst/>
          </a:prstGeom>
          <a:noFill/>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en-US" sz="38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Receiver Operating characteristic curves</a:t>
            </a:r>
            <a:endParaRPr kumimoji="0" lang="en-US" sz="38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pic>
        <p:nvPicPr>
          <p:cNvPr id="2" name="Picture 1"/>
          <p:cNvPicPr>
            <a:picLocks noChangeAspect="1"/>
          </p:cNvPicPr>
          <p:nvPr/>
        </p:nvPicPr>
        <p:blipFill>
          <a:blip r:embed="rId2"/>
          <a:stretch>
            <a:fillRect/>
          </a:stretch>
        </p:blipFill>
        <p:spPr>
          <a:xfrm>
            <a:off x="798187" y="1813734"/>
            <a:ext cx="4858517" cy="3831970"/>
          </a:xfrm>
          <a:prstGeom prst="rect">
            <a:avLst/>
          </a:prstGeom>
        </p:spPr>
      </p:pic>
      <p:pic>
        <p:nvPicPr>
          <p:cNvPr id="3" name="Picture 2"/>
          <p:cNvPicPr>
            <a:picLocks noChangeAspect="1"/>
          </p:cNvPicPr>
          <p:nvPr/>
        </p:nvPicPr>
        <p:blipFill>
          <a:blip r:embed="rId3"/>
          <a:stretch>
            <a:fillRect/>
          </a:stretch>
        </p:blipFill>
        <p:spPr>
          <a:xfrm>
            <a:off x="6509722" y="1783097"/>
            <a:ext cx="4858517" cy="3831970"/>
          </a:xfrm>
          <a:prstGeom prst="rect">
            <a:avLst/>
          </a:prstGeom>
        </p:spPr>
      </p:pic>
      <p:sp>
        <p:nvSpPr>
          <p:cNvPr id="7" name="TextBox 6"/>
          <p:cNvSpPr txBox="1"/>
          <p:nvPr/>
        </p:nvSpPr>
        <p:spPr>
          <a:xfrm>
            <a:off x="1809946" y="5858822"/>
            <a:ext cx="3271100" cy="521970"/>
          </a:xfrm>
          <a:prstGeom prst="rect">
            <a:avLst/>
          </a:prstGeom>
          <a:noFill/>
        </p:spPr>
        <p:txBody>
          <a:bodyPr wrap="square" rtlCol="0">
            <a:spAutoFit/>
          </a:bodyPr>
          <a:lstStyle/>
          <a:p>
            <a:pPr defTabSz="457200"/>
            <a:r>
              <a:rPr lang="en-US" sz="2800" dirty="0">
                <a:solidFill>
                  <a:prstClr val="black"/>
                </a:solidFill>
                <a:latin typeface="Times New Roman" panose="02020603050405020304" charset="0"/>
                <a:cs typeface="Times New Roman" panose="02020603050405020304" charset="0"/>
              </a:rPr>
              <a:t>Logistic Regression</a:t>
            </a:r>
            <a:endParaRPr lang="en-US" sz="2800" dirty="0">
              <a:solidFill>
                <a:prstClr val="black"/>
              </a:solidFill>
              <a:latin typeface="Times New Roman" panose="02020603050405020304" charset="0"/>
              <a:cs typeface="Times New Roman" panose="02020603050405020304" charset="0"/>
            </a:endParaRPr>
          </a:p>
        </p:txBody>
      </p:sp>
      <p:sp>
        <p:nvSpPr>
          <p:cNvPr id="12" name="TextBox 11"/>
          <p:cNvSpPr txBox="1"/>
          <p:nvPr/>
        </p:nvSpPr>
        <p:spPr>
          <a:xfrm>
            <a:off x="8229600" y="5845758"/>
            <a:ext cx="2440748" cy="521970"/>
          </a:xfrm>
          <a:prstGeom prst="rect">
            <a:avLst/>
          </a:prstGeom>
          <a:noFill/>
        </p:spPr>
        <p:txBody>
          <a:bodyPr wrap="square" rtlCol="0">
            <a:spAutoFit/>
          </a:bodyPr>
          <a:lstStyle/>
          <a:p>
            <a:pPr defTabSz="457200"/>
            <a:r>
              <a:rPr lang="en-US" sz="2800" dirty="0">
                <a:solidFill>
                  <a:prstClr val="black"/>
                </a:solidFill>
                <a:latin typeface="Times New Roman" panose="02020603050405020304" charset="0"/>
                <a:cs typeface="Times New Roman" panose="02020603050405020304" charset="0"/>
              </a:rPr>
              <a:t>Decision Tree</a:t>
            </a:r>
            <a:endParaRPr lang="en-US" sz="2800" dirty="0">
              <a:solidFill>
                <a:prstClr val="black"/>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54831" y="-150829"/>
            <a:ext cx="1864777" cy="1846199"/>
          </a:xfrm>
          <a:prstGeom prst="rect">
            <a:avLst/>
          </a:prstGeom>
          <a:effectLst>
            <a:outerShdw sx="1000" sy="1000" algn="ctr" rotWithShape="0">
              <a:srgbClr val="000000"/>
            </a:outerShdw>
          </a:effectLst>
        </p:spPr>
      </p:pic>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3" name="TextBox 2"/>
          <p:cNvSpPr txBox="1"/>
          <p:nvPr/>
        </p:nvSpPr>
        <p:spPr>
          <a:xfrm>
            <a:off x="1566364" y="433716"/>
            <a:ext cx="10405677" cy="675640"/>
          </a:xfrm>
          <a:prstGeom prst="rect">
            <a:avLst/>
          </a:prstGeom>
          <a:noFill/>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en-US" sz="38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Receiver Operating characteristic curves</a:t>
            </a:r>
            <a:endParaRPr kumimoji="0" lang="en-US" sz="38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pic>
        <p:nvPicPr>
          <p:cNvPr id="4" name="Picture 3"/>
          <p:cNvPicPr>
            <a:picLocks noChangeAspect="1"/>
          </p:cNvPicPr>
          <p:nvPr/>
        </p:nvPicPr>
        <p:blipFill>
          <a:blip r:embed="rId2"/>
          <a:stretch>
            <a:fillRect/>
          </a:stretch>
        </p:blipFill>
        <p:spPr>
          <a:xfrm>
            <a:off x="674918" y="1813734"/>
            <a:ext cx="4982676" cy="3929896"/>
          </a:xfrm>
          <a:prstGeom prst="rect">
            <a:avLst/>
          </a:prstGeom>
        </p:spPr>
      </p:pic>
      <p:pic>
        <p:nvPicPr>
          <p:cNvPr id="5" name="Picture 4"/>
          <p:cNvPicPr>
            <a:picLocks noChangeAspect="1"/>
          </p:cNvPicPr>
          <p:nvPr/>
        </p:nvPicPr>
        <p:blipFill>
          <a:blip r:embed="rId3"/>
          <a:stretch>
            <a:fillRect/>
          </a:stretch>
        </p:blipFill>
        <p:spPr>
          <a:xfrm>
            <a:off x="6348547" y="1813734"/>
            <a:ext cx="4982676" cy="3929896"/>
          </a:xfrm>
          <a:prstGeom prst="rect">
            <a:avLst/>
          </a:prstGeom>
        </p:spPr>
      </p:pic>
      <p:sp>
        <p:nvSpPr>
          <p:cNvPr id="10" name="TextBox 9"/>
          <p:cNvSpPr txBox="1"/>
          <p:nvPr/>
        </p:nvSpPr>
        <p:spPr>
          <a:xfrm>
            <a:off x="1434388" y="5974462"/>
            <a:ext cx="3929463" cy="521970"/>
          </a:xfrm>
          <a:prstGeom prst="rect">
            <a:avLst/>
          </a:prstGeom>
          <a:noFill/>
        </p:spPr>
        <p:txBody>
          <a:bodyPr wrap="square" rtlCol="0">
            <a:spAutoFit/>
          </a:bodyPr>
          <a:lstStyle/>
          <a:p>
            <a:pPr defTabSz="457200"/>
            <a:r>
              <a:rPr lang="en-US" sz="2800" dirty="0">
                <a:solidFill>
                  <a:prstClr val="black"/>
                </a:solidFill>
                <a:latin typeface="Times New Roman" panose="02020603050405020304" charset="0"/>
                <a:cs typeface="Times New Roman" panose="02020603050405020304" charset="0"/>
              </a:rPr>
              <a:t>Support Vector Machine</a:t>
            </a:r>
            <a:endParaRPr lang="en-US" sz="2800" dirty="0">
              <a:solidFill>
                <a:prstClr val="black"/>
              </a:solidFill>
              <a:latin typeface="Times New Roman" panose="02020603050405020304" charset="0"/>
              <a:cs typeface="Times New Roman" panose="02020603050405020304" charset="0"/>
            </a:endParaRPr>
          </a:p>
        </p:txBody>
      </p:sp>
      <p:sp>
        <p:nvSpPr>
          <p:cNvPr id="12" name="TextBox 11"/>
          <p:cNvSpPr txBox="1"/>
          <p:nvPr/>
        </p:nvSpPr>
        <p:spPr>
          <a:xfrm>
            <a:off x="7844729" y="5974462"/>
            <a:ext cx="2780907" cy="521970"/>
          </a:xfrm>
          <a:prstGeom prst="rect">
            <a:avLst/>
          </a:prstGeom>
          <a:noFill/>
        </p:spPr>
        <p:txBody>
          <a:bodyPr wrap="square" rtlCol="0">
            <a:spAutoFit/>
          </a:bodyPr>
          <a:lstStyle/>
          <a:p>
            <a:pPr defTabSz="457200"/>
            <a:r>
              <a:rPr lang="en-US" sz="2800" dirty="0">
                <a:solidFill>
                  <a:prstClr val="black"/>
                </a:solidFill>
                <a:latin typeface="Times New Roman" panose="02020603050405020304" charset="0"/>
                <a:cs typeface="Times New Roman" panose="02020603050405020304" charset="0"/>
              </a:rPr>
              <a:t>Random Forest</a:t>
            </a:r>
            <a:endParaRPr lang="en-US" sz="2800" dirty="0">
              <a:solidFill>
                <a:prstClr val="black"/>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54831" y="-150829"/>
            <a:ext cx="1864777" cy="1846199"/>
          </a:xfrm>
          <a:prstGeom prst="rect">
            <a:avLst/>
          </a:prstGeom>
          <a:effectLst>
            <a:outerShdw sx="1000" sy="1000" algn="ctr" rotWithShape="0">
              <a:srgbClr val="000000"/>
            </a:outerShdw>
          </a:effectLst>
        </p:spPr>
      </p:pic>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2" name="TextBox 1"/>
          <p:cNvSpPr txBox="1"/>
          <p:nvPr/>
        </p:nvSpPr>
        <p:spPr>
          <a:xfrm>
            <a:off x="1566364" y="433716"/>
            <a:ext cx="10405677" cy="675640"/>
          </a:xfrm>
          <a:prstGeom prst="rect">
            <a:avLst/>
          </a:prstGeom>
          <a:noFill/>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en-US" sz="38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Receiver Operating characteristic curves</a:t>
            </a:r>
            <a:endParaRPr kumimoji="0" lang="en-US" sz="38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pic>
        <p:nvPicPr>
          <p:cNvPr id="3" name="Picture 2"/>
          <p:cNvPicPr>
            <a:picLocks noChangeAspect="1"/>
          </p:cNvPicPr>
          <p:nvPr/>
        </p:nvPicPr>
        <p:blipFill>
          <a:blip r:embed="rId2"/>
          <a:stretch>
            <a:fillRect/>
          </a:stretch>
        </p:blipFill>
        <p:spPr>
          <a:xfrm>
            <a:off x="1062873" y="1964656"/>
            <a:ext cx="4560803" cy="3597160"/>
          </a:xfrm>
          <a:prstGeom prst="rect">
            <a:avLst/>
          </a:prstGeom>
        </p:spPr>
      </p:pic>
      <p:pic>
        <p:nvPicPr>
          <p:cNvPr id="4" name="Picture 3"/>
          <p:cNvPicPr>
            <a:picLocks noChangeAspect="1"/>
          </p:cNvPicPr>
          <p:nvPr/>
        </p:nvPicPr>
        <p:blipFill>
          <a:blip r:embed="rId3"/>
          <a:stretch>
            <a:fillRect/>
          </a:stretch>
        </p:blipFill>
        <p:spPr>
          <a:xfrm>
            <a:off x="6769202" y="1964656"/>
            <a:ext cx="4560803" cy="3597160"/>
          </a:xfrm>
          <a:prstGeom prst="rect">
            <a:avLst/>
          </a:prstGeom>
        </p:spPr>
      </p:pic>
      <p:sp>
        <p:nvSpPr>
          <p:cNvPr id="7" name="TextBox 6"/>
          <p:cNvSpPr txBox="1"/>
          <p:nvPr/>
        </p:nvSpPr>
        <p:spPr>
          <a:xfrm>
            <a:off x="2648932" y="5620404"/>
            <a:ext cx="2111604" cy="645160"/>
          </a:xfrm>
          <a:prstGeom prst="rect">
            <a:avLst/>
          </a:prstGeom>
          <a:noFill/>
        </p:spPr>
        <p:txBody>
          <a:bodyPr wrap="square" rtlCol="0">
            <a:spAutoFit/>
          </a:bodyPr>
          <a:lstStyle/>
          <a:p>
            <a:pPr defTabSz="457200"/>
            <a:r>
              <a:rPr lang="en-US" sz="3600" dirty="0">
                <a:solidFill>
                  <a:prstClr val="black"/>
                </a:solidFill>
                <a:latin typeface="Times New Roman" panose="02020603050405020304" charset="0"/>
                <a:cs typeface="Times New Roman" panose="02020603050405020304" charset="0"/>
              </a:rPr>
              <a:t>K-NN</a:t>
            </a:r>
            <a:endParaRPr lang="en-US" sz="3600" dirty="0">
              <a:solidFill>
                <a:prstClr val="black"/>
              </a:solidFill>
              <a:latin typeface="Times New Roman" panose="02020603050405020304" charset="0"/>
              <a:cs typeface="Times New Roman" panose="02020603050405020304" charset="0"/>
            </a:endParaRPr>
          </a:p>
        </p:txBody>
      </p:sp>
      <p:sp>
        <p:nvSpPr>
          <p:cNvPr id="11" name="TextBox 10"/>
          <p:cNvSpPr txBox="1"/>
          <p:nvPr/>
        </p:nvSpPr>
        <p:spPr>
          <a:xfrm>
            <a:off x="7572866" y="5681959"/>
            <a:ext cx="3657600" cy="521970"/>
          </a:xfrm>
          <a:prstGeom prst="rect">
            <a:avLst/>
          </a:prstGeom>
          <a:noFill/>
        </p:spPr>
        <p:txBody>
          <a:bodyPr wrap="square" rtlCol="0">
            <a:spAutoFit/>
          </a:bodyPr>
          <a:lstStyle/>
          <a:p>
            <a:pPr defTabSz="457200"/>
            <a:r>
              <a:rPr lang="en-US" sz="2800" b="1" dirty="0" err="1">
                <a:solidFill>
                  <a:prstClr val="black"/>
                </a:solidFill>
                <a:latin typeface="Times New Roman" panose="02020603050405020304" charset="0"/>
                <a:cs typeface="Times New Roman" panose="02020603050405020304" charset="0"/>
              </a:rPr>
              <a:t>Guassian</a:t>
            </a:r>
            <a:r>
              <a:rPr lang="en-US" sz="2800" b="1" dirty="0">
                <a:solidFill>
                  <a:prstClr val="black"/>
                </a:solidFill>
                <a:latin typeface="Times New Roman" panose="02020603050405020304" charset="0"/>
                <a:cs typeface="Times New Roman" panose="02020603050405020304" charset="0"/>
              </a:rPr>
              <a:t> Naive Bayes</a:t>
            </a:r>
            <a:endParaRPr lang="en-US" sz="2800" b="1" dirty="0">
              <a:solidFill>
                <a:prstClr val="black"/>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email"/>
          <a:stretch>
            <a:fillRect/>
          </a:stretch>
        </p:blipFill>
        <p:spPr>
          <a:xfrm flipH="1">
            <a:off x="-100868" y="-316659"/>
            <a:ext cx="2195613" cy="2173739"/>
          </a:xfrm>
          <a:prstGeom prst="rect">
            <a:avLst/>
          </a:prstGeom>
          <a:effectLst>
            <a:outerShdw sx="1000" sy="1000" algn="ctr" rotWithShape="0">
              <a:srgbClr val="000000"/>
            </a:outerShdw>
          </a:effectLst>
        </p:spPr>
      </p:pic>
      <p:sp>
        <p:nvSpPr>
          <p:cNvPr id="5" name="Text Box 2"/>
          <p:cNvSpPr txBox="1"/>
          <p:nvPr/>
        </p:nvSpPr>
        <p:spPr>
          <a:xfrm>
            <a:off x="1689098" y="447044"/>
            <a:ext cx="2666086" cy="768350"/>
          </a:xfrm>
          <a:prstGeom prst="rect">
            <a:avLst/>
          </a:prstGeom>
          <a:noFill/>
        </p:spPr>
        <p:txBody>
          <a:bodyPr wrap="square" rtlCol="0">
            <a:spAutoFit/>
          </a:bodyPr>
          <a:lstStyle/>
          <a:p>
            <a:pPr defTabSz="685800"/>
            <a:r>
              <a:rPr lang="en-US" altLang="zh-CN" sz="44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rPr>
              <a:t>Inference</a:t>
            </a:r>
            <a:endParaRPr lang="en-US" altLang="zh-CN" sz="36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endParaRPr>
          </a:p>
        </p:txBody>
      </p:sp>
      <p:sp>
        <p:nvSpPr>
          <p:cNvPr id="8" name="TextBox 7"/>
          <p:cNvSpPr txBox="1"/>
          <p:nvPr/>
        </p:nvSpPr>
        <p:spPr>
          <a:xfrm>
            <a:off x="1315322" y="5266190"/>
            <a:ext cx="10055740"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b="1" dirty="0">
                <a:latin typeface="Times New Roman" panose="02020603050405020304" charset="0"/>
                <a:cs typeface="Times New Roman" panose="02020603050405020304" charset="0"/>
              </a:rPr>
              <a:t>The output result of the test dataset obtained by </a:t>
            </a:r>
            <a:r>
              <a:rPr lang="en-IN" altLang="en-US" sz="2400" b="1" dirty="0">
                <a:latin typeface="Times New Roman" panose="02020603050405020304" charset="0"/>
                <a:cs typeface="Times New Roman" panose="02020603050405020304" charset="0"/>
              </a:rPr>
              <a:t>Random Forest</a:t>
            </a:r>
            <a:r>
              <a:rPr lang="en-US" sz="2400" b="1" dirty="0">
                <a:latin typeface="Times New Roman" panose="02020603050405020304" charset="0"/>
                <a:cs typeface="Times New Roman" panose="02020603050405020304" charset="0"/>
              </a:rPr>
              <a:t> model is inferred to be accepted</a:t>
            </a:r>
            <a:r>
              <a:rPr lang="en-IN" altLang="en-US" sz="2400" b="1" dirty="0">
                <a:latin typeface="Times New Roman" panose="02020603050405020304" charset="0"/>
                <a:cs typeface="Times New Roman" panose="02020603050405020304" charset="0"/>
              </a:rPr>
              <a:t> as </a:t>
            </a:r>
            <a:r>
              <a:rPr lang="en-US" altLang="en-GB" sz="2400" b="1" dirty="0">
                <a:latin typeface="Times New Roman" panose="02020603050405020304" charset="0"/>
                <a:cs typeface="Times New Roman" panose="02020603050405020304" charset="0"/>
              </a:rPr>
              <a:t>6756 "No" instances and 10243 "Yes" instances, totaling 16999 correct predictions.</a:t>
            </a:r>
            <a:r>
              <a:rPr lang="en-US" sz="2400" b="1" dirty="0">
                <a:latin typeface="Times New Roman" panose="02020603050405020304" charset="0"/>
                <a:cs typeface="Times New Roman" panose="02020603050405020304" charset="0"/>
              </a:rPr>
              <a:t>.</a:t>
            </a:r>
            <a:endParaRPr lang="en-US" sz="2400" b="1" dirty="0">
              <a:latin typeface="Times New Roman" panose="02020603050405020304" charset="0"/>
              <a:cs typeface="Times New Roman" panose="02020603050405020304" charset="0"/>
            </a:endParaRPr>
          </a:p>
        </p:txBody>
      </p:sp>
      <p:pic>
        <p:nvPicPr>
          <p:cNvPr id="2" name="Picture 1" descr="inf table"/>
          <p:cNvPicPr>
            <a:picLocks noChangeAspect="1"/>
          </p:cNvPicPr>
          <p:nvPr/>
        </p:nvPicPr>
        <p:blipFill>
          <a:blip r:embed="rId2"/>
          <a:stretch>
            <a:fillRect/>
          </a:stretch>
        </p:blipFill>
        <p:spPr>
          <a:xfrm>
            <a:off x="1851660" y="1458595"/>
            <a:ext cx="7473315" cy="3783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email"/>
          <a:stretch>
            <a:fillRect/>
          </a:stretch>
        </p:blipFill>
        <p:spPr>
          <a:xfrm flipH="1">
            <a:off x="-100868" y="-316659"/>
            <a:ext cx="2195613" cy="2173739"/>
          </a:xfrm>
          <a:prstGeom prst="rect">
            <a:avLst/>
          </a:prstGeom>
          <a:effectLst>
            <a:outerShdw sx="1000" sy="1000" algn="ctr" rotWithShape="0">
              <a:srgbClr val="000000"/>
            </a:outerShdw>
          </a:effectLst>
        </p:spPr>
      </p:pic>
      <p:sp>
        <p:nvSpPr>
          <p:cNvPr id="5" name="Text Box 2"/>
          <p:cNvSpPr txBox="1"/>
          <p:nvPr/>
        </p:nvSpPr>
        <p:spPr>
          <a:xfrm>
            <a:off x="1698525" y="531885"/>
            <a:ext cx="7330438" cy="706755"/>
          </a:xfrm>
          <a:prstGeom prst="rect">
            <a:avLst/>
          </a:prstGeom>
          <a:noFill/>
        </p:spPr>
        <p:txBody>
          <a:bodyPr wrap="square" rtlCol="0">
            <a:spAutoFit/>
          </a:bodyPr>
          <a:lstStyle/>
          <a:p>
            <a:pPr defTabSz="685800"/>
            <a:r>
              <a:rPr lang="en-US" altLang="zh-CN" sz="40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rPr>
              <a:t>HEATMAP - Correlation matrix</a:t>
            </a:r>
            <a:endParaRPr lang="en-US" altLang="zh-CN" sz="40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endParaRPr>
          </a:p>
        </p:txBody>
      </p:sp>
      <p:pic>
        <p:nvPicPr>
          <p:cNvPr id="4" name="Content Placeholder 3" descr="heatmap1"/>
          <p:cNvPicPr>
            <a:picLocks noChangeAspect="1"/>
          </p:cNvPicPr>
          <p:nvPr/>
        </p:nvPicPr>
        <p:blipFill>
          <a:blip r:embed="rId2"/>
          <a:stretch>
            <a:fillRect/>
          </a:stretch>
        </p:blipFill>
        <p:spPr>
          <a:xfrm>
            <a:off x="1216149" y="1425954"/>
            <a:ext cx="10516964" cy="4833443"/>
          </a:xfrm>
          <a:prstGeom prst="rect">
            <a:avLst/>
          </a:prstGeom>
          <a:ln>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sp>
        <p:nvSpPr>
          <p:cNvPr id="20" name="Freeform: Shape 19"/>
          <p:cNvSpPr/>
          <p:nvPr/>
        </p:nvSpPr>
        <p:spPr>
          <a:xfrm flipH="1" flipV="1">
            <a:off x="9004154" y="-10186"/>
            <a:ext cx="3187846" cy="4710276"/>
          </a:xfrm>
          <a:custGeom>
            <a:avLst/>
            <a:gdLst>
              <a:gd name="connsiteX0" fmla="*/ 3145975 w 3187846"/>
              <a:gd name="connsiteY0" fmla="*/ 4710276 h 4710276"/>
              <a:gd name="connsiteX1" fmla="*/ 0 w 3187846"/>
              <a:gd name="connsiteY1" fmla="*/ 4710276 h 4710276"/>
              <a:gd name="connsiteX2" fmla="*/ 0 w 3187846"/>
              <a:gd name="connsiteY2" fmla="*/ 916770 h 4710276"/>
              <a:gd name="connsiteX3" fmla="*/ 191886 w 3187846"/>
              <a:gd name="connsiteY3" fmla="*/ 763754 h 4710276"/>
              <a:gd name="connsiteX4" fmla="*/ 2473792 w 3187846"/>
              <a:gd name="connsiteY4" fmla="*/ 421529 h 4710276"/>
              <a:gd name="connsiteX5" fmla="*/ 2992296 w 3187846"/>
              <a:gd name="connsiteY5" fmla="*/ 2932358 h 4710276"/>
              <a:gd name="connsiteX6" fmla="*/ 3187077 w 3187846"/>
              <a:gd name="connsiteY6" fmla="*/ 4243396 h 4710276"/>
              <a:gd name="connsiteX7" fmla="*/ 3169206 w 3187846"/>
              <a:gd name="connsiteY7" fmla="*/ 4580026 h 471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7846" h="4710276">
                <a:moveTo>
                  <a:pt x="3145975" y="4710276"/>
                </a:moveTo>
                <a:lnTo>
                  <a:pt x="0" y="4710276"/>
                </a:lnTo>
                <a:lnTo>
                  <a:pt x="0" y="916770"/>
                </a:lnTo>
                <a:lnTo>
                  <a:pt x="191886" y="763754"/>
                </a:lnTo>
                <a:cubicBezTo>
                  <a:pt x="204698" y="753598"/>
                  <a:pt x="1447280" y="-692830"/>
                  <a:pt x="2473792" y="421529"/>
                </a:cubicBezTo>
                <a:cubicBezTo>
                  <a:pt x="3071204" y="1070068"/>
                  <a:pt x="2868793" y="2104168"/>
                  <a:pt x="2992296" y="2932358"/>
                </a:cubicBezTo>
                <a:cubicBezTo>
                  <a:pt x="3061043" y="3393580"/>
                  <a:pt x="3174305" y="3763078"/>
                  <a:pt x="3187077" y="4243396"/>
                </a:cubicBezTo>
                <a:cubicBezTo>
                  <a:pt x="3190164" y="4359718"/>
                  <a:pt x="3183910" y="4472074"/>
                  <a:pt x="3169206" y="4580026"/>
                </a:cubicBezTo>
                <a:close/>
              </a:path>
            </a:pathLst>
          </a:custGeom>
          <a:gradFill>
            <a:gsLst>
              <a:gs pos="0">
                <a:srgbClr val="58A9D3"/>
              </a:gs>
              <a:gs pos="100000">
                <a:srgbClr val="649DB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lstStyle/>
          <a:p>
            <a:fld id="{7C260074-E331-433A-9E4C-B6B9C646725D}" type="slidenum">
              <a:rPr lang="en-US" smtClean="0"/>
            </a:fld>
            <a:endParaRPr lang="en-US"/>
          </a:p>
        </p:txBody>
      </p:sp>
      <p:sp>
        <p:nvSpPr>
          <p:cNvPr id="12" name="Rectangle: Rounded Corners 11"/>
          <p:cNvSpPr/>
          <p:nvPr/>
        </p:nvSpPr>
        <p:spPr>
          <a:xfrm>
            <a:off x="1338580" y="1668145"/>
            <a:ext cx="7038340" cy="4191635"/>
          </a:xfrm>
          <a:prstGeom prst="roundRect">
            <a:avLst>
              <a:gd name="adj" fmla="val 8559"/>
            </a:avLst>
          </a:prstGeom>
          <a:solidFill>
            <a:schemeClr val="bg1"/>
          </a:solidFill>
          <a:ln>
            <a:noFill/>
          </a:ln>
          <a:effectLst>
            <a:outerShdw blurRad="393700" dist="38100" dir="2700000" algn="tl"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Project Mentor :</a:t>
            </a:r>
            <a:endParaRPr kumimoji="0" lang="en-US" sz="24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      Prof. Arnab Chakraborty</a:t>
            </a:r>
            <a:endParaRPr lang="en-US" sz="2400" dirty="0">
              <a:solidFill>
                <a:prstClr val="black"/>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marR="0" lvl="0" indent="0" algn="l" defTabSz="914400" rtl="0" fontAlgn="auto">
              <a:lnSpc>
                <a:spcPct val="110000"/>
              </a:lnSpc>
              <a:spcBef>
                <a:spcPts val="0"/>
              </a:spcBef>
              <a:spcAft>
                <a:spcPts val="0"/>
              </a:spcAft>
              <a:buClrTx/>
              <a:buSzTx/>
              <a:buFontTx/>
              <a:buNone/>
              <a:defRPr/>
            </a:pPr>
            <a:r>
              <a:rPr kumimoji="0" lang="en-IN" altLang="en-US" sz="24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Student Details</a:t>
            </a:r>
            <a:r>
              <a:rPr kumimoji="0" lang="en-US" sz="24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 :</a:t>
            </a:r>
            <a:endParaRPr kumimoji="0" lang="en-US" sz="24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marR="0" lvl="0" indent="0" algn="ctr" defTabSz="914400" rtl="0" fontAlgn="auto">
              <a:lnSpc>
                <a:spcPct val="110000"/>
              </a:lnSpc>
              <a:spcBef>
                <a:spcPts val="0"/>
              </a:spcBef>
              <a:spcAft>
                <a:spcPts val="0"/>
              </a:spcAft>
              <a:buClrTx/>
              <a:buSzTx/>
              <a:buFontTx/>
              <a:buNone/>
              <a:defRPr/>
            </a:pPr>
            <a:endParaRPr kumimoji="0" lang="en-US" sz="8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marR="0" lvl="0" indent="0" algn="l" defTabSz="914400" rtl="0" fontAlgn="auto">
              <a:lnSpc>
                <a:spcPct val="110000"/>
              </a:lnSpc>
              <a:spcBef>
                <a:spcPts val="0"/>
              </a:spcBef>
              <a:spcAft>
                <a:spcPts val="0"/>
              </a:spcAft>
              <a:buClrTx/>
              <a:buSzTx/>
              <a:buFontTx/>
              <a:buNone/>
              <a:defRPr/>
            </a:pPr>
            <a:r>
              <a:rPr kumimoji="0" lang="en-IN" altLang="en-US" sz="24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      Name - </a:t>
            </a:r>
            <a:r>
              <a:rPr lang="en-US" sz="2400" noProof="0" dirty="0" err="1">
                <a:ln>
                  <a:noFill/>
                </a:ln>
                <a:solidFill>
                  <a:prstClr val="black"/>
                </a:solidFill>
                <a:effectLst/>
                <a:uLnTx/>
                <a:uFillTx/>
                <a:latin typeface="Times New Roman" panose="02020603050405020304" charset="0"/>
                <a:cs typeface="Times New Roman" panose="02020603050405020304" charset="0"/>
                <a:sym typeface="+mn-ea"/>
              </a:rPr>
              <a:t>Budhaditya</a:t>
            </a:r>
            <a:r>
              <a:rPr lang="en-US" sz="2400" noProof="0" dirty="0">
                <a:ln>
                  <a:noFill/>
                </a:ln>
                <a:solidFill>
                  <a:prstClr val="black"/>
                </a:solidFill>
                <a:effectLst/>
                <a:uLnTx/>
                <a:uFillTx/>
                <a:latin typeface="Times New Roman" panose="02020603050405020304" charset="0"/>
                <a:cs typeface="Times New Roman" panose="02020603050405020304" charset="0"/>
                <a:sym typeface="+mn-ea"/>
              </a:rPr>
              <a:t> Mukherjee</a:t>
            </a:r>
            <a:endParaRPr lang="en-US" sz="2400" noProof="0" dirty="0">
              <a:ln>
                <a:noFill/>
              </a:ln>
              <a:solidFill>
                <a:prstClr val="black"/>
              </a:solidFill>
              <a:effectLst/>
              <a:uLnTx/>
              <a:uFillTx/>
              <a:latin typeface="Times New Roman" panose="02020603050405020304" charset="0"/>
              <a:cs typeface="Times New Roman" panose="02020603050405020304" charset="0"/>
              <a:sym typeface="+mn-ea"/>
            </a:endParaRPr>
          </a:p>
          <a:p>
            <a:pPr marR="0" lvl="0" indent="0" algn="l" defTabSz="914400" rtl="0" fontAlgn="auto">
              <a:lnSpc>
                <a:spcPct val="110000"/>
              </a:lnSpc>
              <a:spcBef>
                <a:spcPts val="0"/>
              </a:spcBef>
              <a:spcAft>
                <a:spcPts val="0"/>
              </a:spcAft>
              <a:buClrTx/>
              <a:buSzTx/>
              <a:buFontTx/>
              <a:buNone/>
              <a:defRPr/>
            </a:pPr>
            <a:r>
              <a:rPr lang="en-US" sz="2400" noProof="0" dirty="0">
                <a:ln>
                  <a:noFill/>
                </a:ln>
                <a:solidFill>
                  <a:prstClr val="black"/>
                </a:solidFill>
                <a:effectLst/>
                <a:uLnTx/>
                <a:uFillTx/>
                <a:latin typeface="Times New Roman" panose="02020603050405020304" charset="0"/>
                <a:cs typeface="Times New Roman" panose="02020603050405020304" charset="0"/>
                <a:sym typeface="+mn-ea"/>
              </a:rPr>
              <a:t> </a:t>
            </a:r>
            <a:r>
              <a:rPr lang="en-IN" altLang="en-US" sz="2400" noProof="0" dirty="0">
                <a:ln>
                  <a:noFill/>
                </a:ln>
                <a:solidFill>
                  <a:prstClr val="black"/>
                </a:solidFill>
                <a:effectLst/>
                <a:uLnTx/>
                <a:uFillTx/>
                <a:latin typeface="Times New Roman" panose="02020603050405020304" charset="0"/>
                <a:cs typeface="Times New Roman" panose="02020603050405020304" charset="0"/>
                <a:sym typeface="+mn-ea"/>
              </a:rPr>
              <a:t>     Roll No. - 10871023018</a:t>
            </a:r>
            <a:endParaRPr lang="en-IN" altLang="en-US" sz="2400" noProof="0" dirty="0">
              <a:ln>
                <a:noFill/>
              </a:ln>
              <a:solidFill>
                <a:prstClr val="black"/>
              </a:solidFill>
              <a:effectLst/>
              <a:uLnTx/>
              <a:uFillTx/>
              <a:latin typeface="Times New Roman" panose="02020603050405020304" charset="0"/>
              <a:cs typeface="Times New Roman" panose="02020603050405020304" charset="0"/>
              <a:sym typeface="+mn-ea"/>
            </a:endParaRPr>
          </a:p>
          <a:p>
            <a:pPr marR="0" lvl="0" indent="0" algn="l" defTabSz="914400" rtl="0" fontAlgn="auto">
              <a:lnSpc>
                <a:spcPct val="110000"/>
              </a:lnSpc>
              <a:spcBef>
                <a:spcPts val="0"/>
              </a:spcBef>
              <a:spcAft>
                <a:spcPts val="0"/>
              </a:spcAft>
              <a:buClrTx/>
              <a:buSzTx/>
              <a:buFontTx/>
              <a:buNone/>
              <a:defRPr/>
            </a:pPr>
            <a:r>
              <a:rPr lang="en-IN" altLang="en-US" sz="2400" noProof="0" dirty="0">
                <a:ln>
                  <a:noFill/>
                </a:ln>
                <a:solidFill>
                  <a:prstClr val="black"/>
                </a:solidFill>
                <a:effectLst/>
                <a:uLnTx/>
                <a:uFillTx/>
                <a:latin typeface="Times New Roman" panose="02020603050405020304" charset="0"/>
                <a:cs typeface="Times New Roman" panose="02020603050405020304" charset="0"/>
                <a:sym typeface="+mn-ea"/>
              </a:rPr>
              <a:t>      Course - MCA</a:t>
            </a:r>
            <a:endParaRPr lang="en-IN" altLang="en-US" sz="2400" noProof="0" dirty="0">
              <a:ln>
                <a:noFill/>
              </a:ln>
              <a:solidFill>
                <a:prstClr val="black"/>
              </a:solidFill>
              <a:effectLst/>
              <a:uLnTx/>
              <a:uFillTx/>
              <a:latin typeface="Times New Roman" panose="02020603050405020304" charset="0"/>
              <a:cs typeface="Times New Roman" panose="02020603050405020304" charset="0"/>
              <a:sym typeface="+mn-ea"/>
            </a:endParaRPr>
          </a:p>
          <a:p>
            <a:pPr marR="0" lvl="0" indent="0" algn="l" defTabSz="914400" rtl="0" fontAlgn="auto">
              <a:lnSpc>
                <a:spcPct val="110000"/>
              </a:lnSpc>
              <a:spcBef>
                <a:spcPts val="0"/>
              </a:spcBef>
              <a:spcAft>
                <a:spcPts val="0"/>
              </a:spcAft>
              <a:buClrTx/>
              <a:buSzTx/>
              <a:buFontTx/>
              <a:buNone/>
              <a:defRPr/>
            </a:pPr>
            <a:r>
              <a:rPr lang="en-IN" altLang="en-US" sz="2400" noProof="0" dirty="0">
                <a:ln>
                  <a:noFill/>
                </a:ln>
                <a:solidFill>
                  <a:prstClr val="black"/>
                </a:solidFill>
                <a:effectLst/>
                <a:uLnTx/>
                <a:uFillTx/>
                <a:latin typeface="Times New Roman" panose="02020603050405020304" charset="0"/>
                <a:cs typeface="Times New Roman" panose="02020603050405020304" charset="0"/>
                <a:sym typeface="+mn-ea"/>
              </a:rPr>
              <a:t>      Semester - 4th (2nd Year)</a:t>
            </a:r>
            <a:endParaRPr kumimoji="0" lang="en-US" sz="24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algn="ctr"/>
            <a:endParaRPr lang="en-US" dirty="0">
              <a:latin typeface="Times New Roman" panose="02020603050405020304" charset="0"/>
              <a:cs typeface="Times New Roman" panose="02020603050405020304" charset="0"/>
            </a:endParaRPr>
          </a:p>
        </p:txBody>
      </p:sp>
      <p:pic>
        <p:nvPicPr>
          <p:cNvPr id="35" name="Picture 34"/>
          <p:cNvPicPr>
            <a:picLocks noChangeAspect="1"/>
          </p:cNvPicPr>
          <p:nvPr/>
        </p:nvPicPr>
        <p:blipFill>
          <a:blip r:embed="rId1" cstate="email"/>
          <a:srcRect/>
          <a:stretch>
            <a:fillRect/>
          </a:stretch>
        </p:blipFill>
        <p:spPr>
          <a:xfrm>
            <a:off x="11330443" y="136525"/>
            <a:ext cx="641922" cy="638698"/>
          </a:xfrm>
          <a:prstGeom prst="rect">
            <a:avLst/>
          </a:prstGeom>
        </p:spPr>
      </p:pic>
      <p:sp>
        <p:nvSpPr>
          <p:cNvPr id="2" name="Title 1"/>
          <p:cNvSpPr txBox="1"/>
          <p:nvPr/>
        </p:nvSpPr>
        <p:spPr>
          <a:xfrm>
            <a:off x="320511" y="489176"/>
            <a:ext cx="10098456" cy="99444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rgbClr val="0635A1"/>
                </a:solidFill>
                <a:latin typeface="Times New Roman" panose="02020603050405020304" charset="0"/>
                <a:ea typeface="+mj-lt"/>
                <a:cs typeface="Times New Roman" panose="02020603050405020304" charset="0"/>
              </a:rPr>
              <a:t>Asansol Engineering College</a:t>
            </a:r>
            <a:endParaRPr lang="en-US" sz="4800" b="1" dirty="0">
              <a:solidFill>
                <a:srgbClr val="0635A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email"/>
          <a:stretch>
            <a:fillRect/>
          </a:stretch>
        </p:blipFill>
        <p:spPr>
          <a:xfrm flipH="1">
            <a:off x="-100965" y="-167640"/>
            <a:ext cx="1948815" cy="1929130"/>
          </a:xfrm>
          <a:prstGeom prst="rect">
            <a:avLst/>
          </a:prstGeom>
          <a:effectLst>
            <a:outerShdw sx="1000" sy="1000" algn="ctr" rotWithShape="0">
              <a:srgbClr val="000000"/>
            </a:outerShdw>
          </a:effectLst>
        </p:spPr>
      </p:pic>
      <p:sp>
        <p:nvSpPr>
          <p:cNvPr id="5" name="Text Box 2"/>
          <p:cNvSpPr txBox="1"/>
          <p:nvPr/>
        </p:nvSpPr>
        <p:spPr>
          <a:xfrm>
            <a:off x="1689098" y="223524"/>
            <a:ext cx="7330438" cy="706755"/>
          </a:xfrm>
          <a:prstGeom prst="rect">
            <a:avLst/>
          </a:prstGeom>
          <a:noFill/>
        </p:spPr>
        <p:txBody>
          <a:bodyPr wrap="square" rtlCol="0">
            <a:spAutoFit/>
          </a:bodyPr>
          <a:lstStyle/>
          <a:p>
            <a:pPr defTabSz="685800"/>
            <a:r>
              <a:rPr lang="en-US" altLang="zh-CN" sz="40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rPr>
              <a:t>Accuracy Scores of All Models</a:t>
            </a:r>
            <a:endParaRPr lang="en-US" altLang="zh-CN" sz="40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endParaRPr>
          </a:p>
        </p:txBody>
      </p:sp>
      <p:pic>
        <p:nvPicPr>
          <p:cNvPr id="4" name="Picture 3" descr="Screenshot 2025-05-04 142245"/>
          <p:cNvPicPr>
            <a:picLocks noChangeAspect="1"/>
          </p:cNvPicPr>
          <p:nvPr/>
        </p:nvPicPr>
        <p:blipFill>
          <a:blip r:embed="rId2"/>
          <a:stretch>
            <a:fillRect/>
          </a:stretch>
        </p:blipFill>
        <p:spPr>
          <a:xfrm>
            <a:off x="1604010" y="1102995"/>
            <a:ext cx="8333740" cy="5666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email"/>
          <a:stretch>
            <a:fillRect/>
          </a:stretch>
        </p:blipFill>
        <p:spPr>
          <a:xfrm flipH="1">
            <a:off x="-100867" y="-316659"/>
            <a:ext cx="2938911" cy="2909632"/>
          </a:xfrm>
          <a:prstGeom prst="rect">
            <a:avLst/>
          </a:prstGeom>
          <a:effectLst>
            <a:outerShdw sx="1000" sy="1000" algn="ctr" rotWithShape="0">
              <a:srgbClr val="000000"/>
            </a:outerShdw>
          </a:effectLst>
        </p:spPr>
      </p:pic>
      <p:sp>
        <p:nvSpPr>
          <p:cNvPr id="5" name="Text Box 2"/>
          <p:cNvSpPr txBox="1"/>
          <p:nvPr/>
        </p:nvSpPr>
        <p:spPr>
          <a:xfrm>
            <a:off x="2247196" y="627829"/>
            <a:ext cx="7330438" cy="706755"/>
          </a:xfrm>
          <a:prstGeom prst="rect">
            <a:avLst/>
          </a:prstGeom>
          <a:noFill/>
        </p:spPr>
        <p:txBody>
          <a:bodyPr wrap="square" rtlCol="0">
            <a:spAutoFit/>
          </a:bodyPr>
          <a:lstStyle/>
          <a:p>
            <a:pPr defTabSz="685800"/>
            <a:r>
              <a:rPr lang="en-US" altLang="zh-CN" sz="40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rPr>
              <a:t>Future scope of improvements</a:t>
            </a:r>
            <a:endParaRPr lang="en-US" altLang="zh-CN" sz="4000" b="1" spc="-15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endParaRPr>
          </a:p>
        </p:txBody>
      </p:sp>
      <p:sp>
        <p:nvSpPr>
          <p:cNvPr id="7" name="Text Box 3"/>
          <p:cNvSpPr txBox="1"/>
          <p:nvPr/>
        </p:nvSpPr>
        <p:spPr>
          <a:xfrm>
            <a:off x="2177591" y="1576425"/>
            <a:ext cx="9587061" cy="4256405"/>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lang="en-US" altLang="en-GB" sz="2000" dirty="0">
                <a:latin typeface="Times New Roman" panose="02020603050405020304" charset="0"/>
                <a:ea typeface="Microsoft YaHei" panose="020B0503020204020204" charset="-122"/>
                <a:cs typeface="Times New Roman" panose="02020603050405020304" charset="0"/>
              </a:rPr>
              <a:t>Enhance model performance through algorithm experimentation, feature engineering, and diverse training data.</a:t>
            </a:r>
            <a:endParaRPr lang="en-US" altLang="en-GB" sz="2000" dirty="0">
              <a:latin typeface="Times New Roman" panose="02020603050405020304" charset="0"/>
              <a:ea typeface="Microsoft YaHei" panose="020B0503020204020204" charset="-122"/>
              <a:cs typeface="Times New Roman" panose="02020603050405020304" charset="0"/>
            </a:endParaRPr>
          </a:p>
          <a:p>
            <a:pPr marR="0" lvl="0" indent="0" algn="l" defTabSz="457200" rtl="0" eaLnBrk="1" fontAlgn="auto" latinLnBrk="0" hangingPunct="1">
              <a:lnSpc>
                <a:spcPct val="100000"/>
              </a:lnSpc>
              <a:spcBef>
                <a:spcPts val="0"/>
              </a:spcBef>
              <a:spcAft>
                <a:spcPts val="1000"/>
              </a:spcAft>
              <a:buSzPct val="100000"/>
              <a:buFont typeface="Wingdings" panose="05000000000000000000" pitchFamily="2" charset="2"/>
              <a:buNone/>
              <a:defRPr/>
            </a:pPr>
            <a:endParaRPr lang="en-US" altLang="en-GB" sz="1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lang="en-US" altLang="en-GB" sz="2000" dirty="0">
                <a:latin typeface="Times New Roman" panose="02020603050405020304" charset="0"/>
                <a:ea typeface="Microsoft YaHei" panose="020B0503020204020204" charset="-122"/>
                <a:cs typeface="Times New Roman" panose="02020603050405020304" charset="0"/>
              </a:rPr>
              <a:t>Integrate automated threat response mechanisms like firewalls or intrusion prevention systems.</a:t>
            </a:r>
            <a:endParaRPr lang="en-US" altLang="en-GB" sz="20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endParaRPr lang="en-US" altLang="en-GB" sz="1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lang="en-US" altLang="en-GB" sz="2000" dirty="0">
                <a:latin typeface="Times New Roman" panose="02020603050405020304" charset="0"/>
                <a:ea typeface="Microsoft YaHei" panose="020B0503020204020204" charset="-122"/>
                <a:cs typeface="Times New Roman" panose="02020603050405020304" charset="0"/>
              </a:rPr>
              <a:t>Develop real-time monitoring and alerting capabilities to quickly identify and mitigate potential threats.</a:t>
            </a:r>
            <a:endParaRPr lang="en-US" altLang="en-GB" sz="20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endParaRPr lang="en-US" altLang="en-GB" sz="1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lang="en-US" altLang="en-GB" sz="2000" dirty="0">
                <a:latin typeface="Times New Roman" panose="02020603050405020304" charset="0"/>
                <a:ea typeface="Microsoft YaHei" panose="020B0503020204020204" charset="-122"/>
                <a:cs typeface="Times New Roman" panose="02020603050405020304" charset="0"/>
              </a:rPr>
              <a:t>Expand anomaly detection and behavior analysis using techniques like deep learning or unsupervised learning.</a:t>
            </a:r>
            <a:endParaRPr lang="en-US" altLang="en-GB" sz="20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endParaRPr lang="en-US" altLang="en-GB" sz="100" dirty="0">
              <a:latin typeface="Times New Roman" panose="02020603050405020304" charset="0"/>
              <a:ea typeface="Microsoft YaHei" panose="020B0503020204020204" charset="-122"/>
              <a:cs typeface="Times New Roman" panose="02020603050405020304" charset="0"/>
            </a:endParaRPr>
          </a:p>
          <a:p>
            <a:pPr marL="342900" marR="0" lvl="0" indent="-34290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lang="en-US" altLang="en-GB" sz="2000" dirty="0">
                <a:latin typeface="Times New Roman" panose="02020603050405020304" charset="0"/>
                <a:ea typeface="Microsoft YaHei" panose="020B0503020204020204" charset="-122"/>
                <a:cs typeface="Times New Roman" panose="02020603050405020304" charset="0"/>
              </a:rPr>
              <a:t>Design for scalability and deployment flexibility to handle increasing traffic and cater to diverse organizational needs.</a:t>
            </a:r>
            <a:endParaRPr lang="en-US" altLang="en-GB" sz="2000" dirty="0">
              <a:latin typeface="Times New Roman" panose="02020603050405020304" charset="0"/>
              <a:ea typeface="Microsoft YaHei" panose="020B0503020204020204" charset="-122"/>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email"/>
          <a:stretch>
            <a:fillRect/>
          </a:stretch>
        </p:blipFill>
        <p:spPr>
          <a:xfrm flipH="1">
            <a:off x="616050" y="357124"/>
            <a:ext cx="4634268" cy="4588099"/>
          </a:xfrm>
          <a:prstGeom prst="rect">
            <a:avLst/>
          </a:prstGeom>
          <a:effectLst>
            <a:outerShdw sx="1000" sy="1000" algn="ctr" rotWithShape="0">
              <a:srgbClr val="000000"/>
            </a:outerShdw>
          </a:effectLst>
        </p:spPr>
      </p:pic>
      <p:sp>
        <p:nvSpPr>
          <p:cNvPr id="8" name="TextBox 7"/>
          <p:cNvSpPr txBox="1"/>
          <p:nvPr/>
        </p:nvSpPr>
        <p:spPr>
          <a:xfrm>
            <a:off x="4709142" y="1795842"/>
            <a:ext cx="6097554" cy="1531620"/>
          </a:xfrm>
          <a:prstGeom prst="rect">
            <a:avLst/>
          </a:prstGeom>
          <a:noFill/>
        </p:spPr>
        <p:txBody>
          <a:bodyPr wrap="square">
            <a:spAutoFit/>
          </a:bodyPr>
          <a:lstStyle/>
          <a:p>
            <a:pPr marL="0" marR="0" lvl="0" indent="0" algn="l" defTabSz="685800" rtl="0" eaLnBrk="1" fontAlgn="auto" latinLnBrk="0" hangingPunct="1">
              <a:lnSpc>
                <a:spcPct val="130000"/>
              </a:lnSpc>
              <a:spcBef>
                <a:spcPts val="0"/>
              </a:spcBef>
              <a:spcAft>
                <a:spcPts val="0"/>
              </a:spcAft>
              <a:buClrTx/>
              <a:buSzTx/>
              <a:buFontTx/>
              <a:buNone/>
              <a:defRPr/>
            </a:pPr>
            <a:r>
              <a:rPr kumimoji="0" lang="en-US" altLang="zh-CN" sz="7200" b="1" i="0" u="none" strike="noStrike" kern="1200" cap="none" spc="0" normalizeH="0" baseline="0" noProof="0" dirty="0">
                <a:ln>
                  <a:noFill/>
                </a:ln>
                <a:gradFill>
                  <a:gsLst>
                    <a:gs pos="0">
                      <a:srgbClr val="012D86"/>
                    </a:gs>
                    <a:gs pos="100000">
                      <a:srgbClr val="0E2557"/>
                    </a:gs>
                  </a:gsLst>
                  <a:lin scaled="0"/>
                </a:gradFill>
                <a:effectLst/>
                <a:uLnTx/>
                <a:uFillTx/>
                <a:latin typeface="Times New Roman" panose="02020603050405020304" charset="0"/>
                <a:ea typeface="Calibri" panose="020F0502020204030204" pitchFamily="34" charset="0"/>
                <a:cs typeface="Times New Roman" panose="02020603050405020304" charset="0"/>
                <a:sym typeface="+mn-lt"/>
              </a:rPr>
              <a:t>THANK YOU</a:t>
            </a:r>
            <a:endParaRPr kumimoji="0" lang="en-US" altLang="zh-CN" sz="7200" b="1" i="0" u="none" strike="noStrike" kern="1200" cap="none" spc="0" normalizeH="0" baseline="0" noProof="0" dirty="0">
              <a:ln>
                <a:noFill/>
              </a:ln>
              <a:gradFill>
                <a:gsLst>
                  <a:gs pos="0">
                    <a:srgbClr val="012D86"/>
                  </a:gs>
                  <a:gs pos="100000">
                    <a:srgbClr val="0E2557"/>
                  </a:gs>
                </a:gsLst>
                <a:lin scaled="0"/>
              </a:gradFill>
              <a:effectLst/>
              <a:uLnTx/>
              <a:uFillTx/>
              <a:latin typeface="Times New Roman" panose="02020603050405020304" charset="0"/>
              <a:ea typeface="Calibri" panose="020F0502020204030204" pitchFamily="34" charset="0"/>
              <a:cs typeface="Times New Roman" panose="02020603050405020304" charset="0"/>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C260074-E331-433A-9E4C-B6B9C646725D}" type="slidenum">
              <a:rPr lang="en-US" smtClean="0"/>
            </a:fld>
            <a:endParaRPr lang="en-US"/>
          </a:p>
        </p:txBody>
      </p:sp>
      <p:sp>
        <p:nvSpPr>
          <p:cNvPr id="3" name="TextBox 2"/>
          <p:cNvSpPr txBox="1"/>
          <p:nvPr/>
        </p:nvSpPr>
        <p:spPr>
          <a:xfrm>
            <a:off x="3191069" y="726473"/>
            <a:ext cx="4012164" cy="1322070"/>
          </a:xfrm>
          <a:prstGeom prst="rect">
            <a:avLst/>
          </a:prstGeom>
          <a:noFill/>
        </p:spPr>
        <p:txBody>
          <a:bodyPr wrap="square">
            <a:spAutoFit/>
            <a:scene3d>
              <a:camera prst="orthographicFront"/>
              <a:lightRig rig="threePt" dir="t"/>
            </a:scene3d>
          </a:bodyPr>
          <a:lstStyle>
            <a:defPPr>
              <a:defRPr lang="en-US"/>
            </a:defPPr>
            <a:lvl1pPr marR="0" lvl="0" indent="0" fontAlgn="auto">
              <a:lnSpc>
                <a:spcPct val="100000"/>
              </a:lnSpc>
              <a:spcBef>
                <a:spcPts val="0"/>
              </a:spcBef>
              <a:spcAft>
                <a:spcPts val="0"/>
              </a:spcAft>
              <a:buClrTx/>
              <a:buSzTx/>
              <a:buFontTx/>
              <a:buNone/>
              <a:defRPr kumimoji="0" sz="3200" b="1" i="0" u="none" strike="noStrike" cap="none" spc="600" normalizeH="0" baseline="0">
                <a:ln>
                  <a:noFill/>
                </a:ln>
                <a:solidFill>
                  <a:srgbClr val="649DBA"/>
                </a:solidFill>
                <a:effectLst/>
                <a:uLnTx/>
                <a:uFillTx/>
                <a:latin typeface="Helvetica" panose="020B0604020202020204" pitchFamily="2" charset="0"/>
              </a:defRPr>
            </a:lvl1pPr>
          </a:lstStyle>
          <a:p>
            <a:pPr algn="ctr"/>
            <a:r>
              <a:rPr lang="en-US" altLang="zh-CN" sz="400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rPr>
              <a:t>CONTENTS</a:t>
            </a:r>
            <a:endParaRPr lang="en-US" altLang="zh-CN" sz="4000" dirty="0">
              <a:gradFill>
                <a:gsLst>
                  <a:gs pos="0">
                    <a:srgbClr val="012D86"/>
                  </a:gs>
                  <a:gs pos="100000">
                    <a:srgbClr val="0E2557"/>
                  </a:gs>
                </a:gsLst>
                <a:lin scaled="0"/>
              </a:gradFill>
              <a:latin typeface="Times New Roman" panose="02020603050405020304" charset="0"/>
              <a:ea typeface="Calibri" panose="020F0502020204030204" pitchFamily="34" charset="0"/>
              <a:cs typeface="Times New Roman" panose="02020603050405020304" charset="0"/>
              <a:sym typeface="+mn-lt"/>
            </a:endParaRPr>
          </a:p>
          <a:p>
            <a:pPr algn="ctr"/>
            <a:endParaRPr lang="en-US"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p:txBody>
      </p:sp>
      <p:sp>
        <p:nvSpPr>
          <p:cNvPr id="11" name="Rectangle: Rounded Corners 10"/>
          <p:cNvSpPr/>
          <p:nvPr/>
        </p:nvSpPr>
        <p:spPr>
          <a:xfrm>
            <a:off x="3191069" y="1676321"/>
            <a:ext cx="7277878" cy="4733817"/>
          </a:xfrm>
          <a:prstGeom prst="roundRect">
            <a:avLst>
              <a:gd name="adj" fmla="val 6058"/>
            </a:avLst>
          </a:prstGeom>
          <a:solidFill>
            <a:schemeClr val="bg1"/>
          </a:solidFill>
          <a:ln>
            <a:noFill/>
          </a:ln>
          <a:effectLst>
            <a:outerShdw blurRad="393700" dist="38100" dir="2700000" algn="tl"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1" cstate="email"/>
          <a:stretch>
            <a:fillRect/>
          </a:stretch>
        </p:blipFill>
        <p:spPr>
          <a:xfrm flipH="1">
            <a:off x="1269196" y="-232299"/>
            <a:ext cx="2600254" cy="2574348"/>
          </a:xfrm>
          <a:prstGeom prst="rect">
            <a:avLst/>
          </a:prstGeom>
          <a:effectLst>
            <a:outerShdw sx="1000" sy="1000" algn="ctr" rotWithShape="0">
              <a:srgbClr val="000000"/>
            </a:outerShdw>
          </a:effectLst>
        </p:spPr>
      </p:pic>
      <p:sp>
        <p:nvSpPr>
          <p:cNvPr id="10" name="Content Placeholder 2"/>
          <p:cNvSpPr txBox="1"/>
          <p:nvPr/>
        </p:nvSpPr>
        <p:spPr>
          <a:xfrm>
            <a:off x="3687759" y="1573678"/>
            <a:ext cx="6517543" cy="45578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Project Objective &amp; Scope</a:t>
            </a:r>
            <a:endParaRPr kumimoji="0" lang="en-US" sz="2200" b="0"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Data Description</a:t>
            </a:r>
            <a:endPar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Methodology</a:t>
            </a:r>
            <a:endPar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Data Preprocessing</a:t>
            </a:r>
            <a:endPar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Models Used</a:t>
            </a:r>
            <a:endPar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Accuracy Comparison</a:t>
            </a:r>
            <a:endPar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Inference</a:t>
            </a:r>
            <a:endPar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500"/>
              </a:spcAft>
              <a:buClr>
                <a:sysClr val="windowText" lastClr="000000"/>
              </a:buClr>
              <a:buSzPct val="100000"/>
              <a:buFont typeface="Wingdings" panose="05000000000000000000" pitchFamily="2" charset="2"/>
              <a:buChar char="q"/>
              <a:defRPr/>
            </a:pPr>
            <a:r>
              <a:rPr kumimoji="0" lang="en-US" sz="2200" b="1" i="0" u="none" strike="noStrike" kern="1200" cap="none" spc="0" normalizeH="0" baseline="0" noProof="0">
                <a:ln>
                  <a:noFill/>
                </a:ln>
                <a:solidFill>
                  <a:sysClr val="windowText" lastClr="000000"/>
                </a:solidFill>
                <a:effectLst/>
                <a:uLnTx/>
                <a:uFillTx/>
                <a:latin typeface="Times New Roman" panose="02020603050405020304" charset="0"/>
                <a:ea typeface="+mn-ea"/>
                <a:cs typeface="Times New Roman" panose="02020603050405020304" charset="0"/>
              </a:rPr>
              <a:t>Future Scope of Improvements</a:t>
            </a:r>
            <a:endParaRPr kumimoji="0" lang="en-US" sz="2200" b="0" i="0" u="none" strike="noStrike" kern="1200" cap="none" spc="0" normalizeH="0" baseline="0" noProof="0" dirty="0">
              <a:ln>
                <a:noFill/>
              </a:ln>
              <a:solidFill>
                <a:sysClr val="windowText" lastClr="000000"/>
              </a:solidFill>
              <a:effectLst/>
              <a:uLnTx/>
              <a:uFillTx/>
              <a:latin typeface="Times New Roman" panose="02020603050405020304" charset="0"/>
              <a:ea typeface="+mn-ea"/>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fade">
                                      <p:cBhvr>
                                        <p:cTn id="24" dur="500"/>
                                        <p:tgtEl>
                                          <p:spTgt spid="10">
                                            <p:txEl>
                                              <p:pRg st="3" end="3"/>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500"/>
                                        <p:tgtEl>
                                          <p:spTgt spid="10">
                                            <p:txEl>
                                              <p:pRg st="4" end="4"/>
                                            </p:txEl>
                                          </p:spTgt>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0">
                                            <p:txEl>
                                              <p:pRg st="6" end="6"/>
                                            </p:txEl>
                                          </p:spTgt>
                                        </p:tgtEl>
                                        <p:attrNameLst>
                                          <p:attrName>style.visibility</p:attrName>
                                        </p:attrNameLst>
                                      </p:cBhvr>
                                      <p:to>
                                        <p:strVal val="visible"/>
                                      </p:to>
                                    </p:set>
                                    <p:animEffect transition="in" filter="fade">
                                      <p:cBhvr>
                                        <p:cTn id="36" dur="500"/>
                                        <p:tgtEl>
                                          <p:spTgt spid="10">
                                            <p:txEl>
                                              <p:pRg st="6" end="6"/>
                                            </p:txEl>
                                          </p:spTgt>
                                        </p:tgtEl>
                                      </p:cBhvr>
                                    </p:animEffect>
                                  </p:childTnLst>
                                </p:cTn>
                              </p:par>
                            </p:childTnLst>
                          </p:cTn>
                        </p:par>
                        <p:par>
                          <p:cTn id="37" fill="hold">
                            <p:stCondLst>
                              <p:cond delay="4500"/>
                            </p:stCondLst>
                            <p:childTnLst>
                              <p:par>
                                <p:cTn id="38" presetID="10" presetClass="entr" presetSubtype="0" fill="hold" grpId="0" nodeType="after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fade">
                                      <p:cBhvr>
                                        <p:cTn id="4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email"/>
          <a:stretch>
            <a:fillRect/>
          </a:stretch>
        </p:blipFill>
        <p:spPr>
          <a:xfrm flipH="1">
            <a:off x="102869" y="-73679"/>
            <a:ext cx="2600254" cy="2574348"/>
          </a:xfrm>
          <a:prstGeom prst="rect">
            <a:avLst/>
          </a:prstGeom>
          <a:effectLst>
            <a:outerShdw sx="1000" sy="1000" algn="ctr" rotWithShape="0">
              <a:srgbClr val="000000"/>
            </a:outerShdw>
          </a:effectLst>
        </p:spPr>
      </p:pic>
      <p:sp>
        <p:nvSpPr>
          <p:cNvPr id="6" name="Rectangle 93"/>
          <p:cNvSpPr>
            <a:spLocks noChangeArrowheads="1"/>
          </p:cNvSpPr>
          <p:nvPr/>
        </p:nvSpPr>
        <p:spPr bwMode="auto">
          <a:xfrm>
            <a:off x="2386939" y="672024"/>
            <a:ext cx="502856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no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defTabSz="685800"/>
            <a:r>
              <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Project </a:t>
            </a:r>
            <a:r>
              <a:rPr lang="en-IN" altLang="en-US"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O</a:t>
            </a:r>
            <a:r>
              <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bjective</a:t>
            </a:r>
            <a:r>
              <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 </a:t>
            </a:r>
            <a:endPar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endParaRPr>
          </a:p>
        </p:txBody>
      </p:sp>
      <p:sp>
        <p:nvSpPr>
          <p:cNvPr id="8" name="Text Box 4"/>
          <p:cNvSpPr txBox="1"/>
          <p:nvPr/>
        </p:nvSpPr>
        <p:spPr>
          <a:xfrm>
            <a:off x="2195960" y="1636862"/>
            <a:ext cx="9168726" cy="4316069"/>
          </a:xfrm>
          <a:prstGeom prst="rect">
            <a:avLst/>
          </a:prstGeom>
          <a:noFill/>
        </p:spPr>
        <p:txBody>
          <a:bodyPr wrap="square" rtlCol="0">
            <a:noAutofit/>
          </a:bodyPr>
          <a:lstStyle/>
          <a:p>
            <a:pPr marL="342900" marR="0" lvl="0" indent="-342900" algn="just"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Develop an Intrusion Detection System (IDS) using machine learning to enhance cybersecurity.</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L="342900" marR="0" lvl="0" indent="-342900" algn="just"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Detect unauthorized access and malicious activities in real-time.</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L="342900" marR="0" lvl="0" indent="-342900" algn="just"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Utilize anomaly detection and classification techniques for accurate threat identification.</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L="342900" marR="0" lvl="0" indent="-342900" algn="just"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Minimize false positives and improve detection efficiency.</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L="342900" marR="0" lvl="0" indent="-342900" algn="just"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Implement adaptive learning to counter evolving cyber threats.</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L="342900" marR="0" lvl="0" indent="-342900" algn="just"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q"/>
              <a:defRPr/>
            </a:pP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Ensure scalability and compatibility with enterprise and cloud environments.</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algn="just">
              <a:buClr>
                <a:schemeClr val="tx1"/>
              </a:buClr>
            </a:pPr>
            <a:endParaRPr lang="en-US"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email"/>
          <a:stretch>
            <a:fillRect/>
          </a:stretch>
        </p:blipFill>
        <p:spPr>
          <a:xfrm flipH="1">
            <a:off x="-123374" y="-271642"/>
            <a:ext cx="2600254" cy="2574348"/>
          </a:xfrm>
          <a:prstGeom prst="rect">
            <a:avLst/>
          </a:prstGeom>
          <a:effectLst>
            <a:outerShdw sx="1000" sy="1000" algn="ctr" rotWithShape="0">
              <a:srgbClr val="000000"/>
            </a:outerShdw>
          </a:effectLst>
        </p:spPr>
      </p:pic>
      <p:sp>
        <p:nvSpPr>
          <p:cNvPr id="6" name="Rectangle 93"/>
          <p:cNvSpPr>
            <a:spLocks noChangeArrowheads="1"/>
          </p:cNvSpPr>
          <p:nvPr/>
        </p:nvSpPr>
        <p:spPr bwMode="auto">
          <a:xfrm>
            <a:off x="2132415" y="793282"/>
            <a:ext cx="502856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no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defTabSz="685800"/>
            <a:r>
              <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Project </a:t>
            </a:r>
            <a:r>
              <a:rPr lang="en-IN" altLang="en-US"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S</a:t>
            </a:r>
            <a:r>
              <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cope </a:t>
            </a:r>
            <a:endPar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endParaRPr>
          </a:p>
        </p:txBody>
      </p:sp>
      <p:sp>
        <p:nvSpPr>
          <p:cNvPr id="7" name="Content Placeholder 2"/>
          <p:cNvSpPr txBox="1"/>
          <p:nvPr/>
        </p:nvSpPr>
        <p:spPr>
          <a:xfrm>
            <a:off x="1397000" y="1304925"/>
            <a:ext cx="10427335" cy="4909185"/>
          </a:xfrm>
          <a:prstGeom prst="rect">
            <a:avLst/>
          </a:prstGeom>
        </p:spPr>
        <p:txBody>
          <a:bodyPr vert="horz" lIns="91440" tIns="45720" rIns="91440" bIns="45720" rtlCol="0" anchor="ctr">
            <a:normAutofit fontScale="90000"/>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endPar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Data Processing</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Collect, clean, and preprocess network traffic data for analysis.</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Feature Selection</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Identify key attributes for improving model performance.</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Model Development</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Train and evaluate machine learning models for intrusion detection.</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Threat Detection</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Implement hybrid techniques for detecting both known and unknown threats.</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System Integration</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Develop a real-time monitoring framework for deployment.</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Performance Analysis</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Assess accuracy, detection rate, and efficiency.</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Scalability &amp; Adaptability</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 – Ensure seamless deployment and continuous learning for enhanced security</a:t>
            </a:r>
            <a:r>
              <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a:t>
            </a: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just"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endParaRPr kumimoji="0" lang="en-US" sz="2400" b="0"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email"/>
          <a:stretch>
            <a:fillRect/>
          </a:stretch>
        </p:blipFill>
        <p:spPr>
          <a:xfrm flipH="1">
            <a:off x="0" y="-170650"/>
            <a:ext cx="2600254" cy="2574348"/>
          </a:xfrm>
          <a:prstGeom prst="rect">
            <a:avLst/>
          </a:prstGeom>
          <a:effectLst>
            <a:outerShdw sx="1000" sy="1000" algn="ctr" rotWithShape="0">
              <a:srgbClr val="000000"/>
            </a:outerShdw>
          </a:effectLst>
        </p:spPr>
      </p:pic>
      <p:sp>
        <p:nvSpPr>
          <p:cNvPr id="6" name="Rectangle 93"/>
          <p:cNvSpPr>
            <a:spLocks noChangeArrowheads="1"/>
          </p:cNvSpPr>
          <p:nvPr/>
        </p:nvSpPr>
        <p:spPr bwMode="auto">
          <a:xfrm>
            <a:off x="2159222" y="623572"/>
            <a:ext cx="502856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no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defTabSz="685800"/>
            <a:r>
              <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rPr>
              <a:t>Data description </a:t>
            </a:r>
            <a:endParaRPr lang="en-US" altLang="zh-CN" sz="4000" b="1" dirty="0">
              <a:solidFill>
                <a:srgbClr val="002060"/>
              </a:solidFill>
              <a:latin typeface="Times New Roman" panose="02020603050405020304" charset="0"/>
              <a:ea typeface="Calibri" panose="020F0502020204030204" pitchFamily="34" charset="0"/>
              <a:cs typeface="Times New Roman" panose="02020603050405020304" charset="0"/>
              <a:sym typeface="+mn-lt"/>
            </a:endParaRPr>
          </a:p>
        </p:txBody>
      </p:sp>
      <p:sp>
        <p:nvSpPr>
          <p:cNvPr id="5" name="Content Placeholder 8"/>
          <p:cNvSpPr txBox="1"/>
          <p:nvPr/>
        </p:nvSpPr>
        <p:spPr>
          <a:xfrm>
            <a:off x="2061845" y="1238885"/>
            <a:ext cx="9713595" cy="9785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lgn="just">
              <a:buFont typeface="Arial" panose="020B0604020202020204"/>
              <a:buNone/>
            </a:pPr>
            <a:r>
              <a:rPr lang="en-US" sz="2400" dirty="0">
                <a:latin typeface="Times New Roman" panose="02020603050405020304" charset="0"/>
                <a:cs typeface="Times New Roman" panose="02020603050405020304" charset="0"/>
              </a:rPr>
              <a:t>The description of the data with type and description of each Attribute is given/shown in the table.</a:t>
            </a:r>
            <a:r>
              <a:rPr lang="en-IN" altLang="en-US" sz="2400" dirty="0">
                <a:latin typeface="Times New Roman" panose="02020603050405020304" charset="0"/>
                <a:cs typeface="Times New Roman" panose="02020603050405020304" charset="0"/>
              </a:rPr>
              <a:t> [Rows - </a:t>
            </a:r>
            <a:r>
              <a:rPr lang="en-US" altLang="en-GB" sz="2400" dirty="0">
                <a:latin typeface="Times New Roman" panose="02020603050405020304" charset="0"/>
                <a:cs typeface="Times New Roman" panose="02020603050405020304" charset="0"/>
              </a:rPr>
              <a:t>56662</a:t>
            </a:r>
            <a:r>
              <a:rPr lang="en-IN" altLang="en-US" sz="2400" dirty="0">
                <a:latin typeface="Times New Roman" panose="02020603050405020304" charset="0"/>
                <a:cs typeface="Times New Roman" panose="02020603050405020304" charset="0"/>
              </a:rPr>
              <a:t>, Columns - 78] </a:t>
            </a:r>
            <a:endParaRPr lang="en-IN" altLang="en-US" sz="2400" dirty="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881164" y="2306794"/>
            <a:ext cx="10894158" cy="3923793"/>
          </a:xfrm>
          <a:prstGeom prst="rect">
            <a:avLst/>
          </a:prstGeom>
          <a:ln>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102869" y="-73679"/>
            <a:ext cx="2600254" cy="2574348"/>
          </a:xfrm>
          <a:prstGeom prst="rect">
            <a:avLst/>
          </a:prstGeom>
          <a:effectLst>
            <a:outerShdw sx="1000" sy="1000" algn="ctr" rotWithShape="0">
              <a:srgbClr val="000000"/>
            </a:outerShdw>
          </a:effectLst>
        </p:spPr>
      </p:pic>
      <p:sp>
        <p:nvSpPr>
          <p:cNvPr id="18" name="Text Box 1"/>
          <p:cNvSpPr txBox="1"/>
          <p:nvPr/>
        </p:nvSpPr>
        <p:spPr>
          <a:xfrm>
            <a:off x="2260255" y="659419"/>
            <a:ext cx="5991225" cy="706755"/>
          </a:xfrm>
          <a:prstGeom prst="rect">
            <a:avLst/>
          </a:prstGeom>
          <a:noFill/>
        </p:spPr>
        <p:txBody>
          <a:bodyPr wrap="square" rtlCol="0">
            <a:spAutoFit/>
          </a:bodyPr>
          <a:lstStyle/>
          <a:p>
            <a:r>
              <a:rPr lang="en-US" sz="4000" b="1" dirty="0">
                <a:solidFill>
                  <a:srgbClr val="002060"/>
                </a:solidFill>
                <a:latin typeface="Times New Roman" panose="02020603050405020304" charset="0"/>
                <a:cs typeface="Times New Roman" panose="02020603050405020304" charset="0"/>
              </a:rPr>
              <a:t>Methodology</a:t>
            </a:r>
            <a:endParaRPr lang="en-US" sz="4000" b="1" dirty="0">
              <a:solidFill>
                <a:srgbClr val="002060"/>
              </a:solidFill>
              <a:latin typeface="Times New Roman" panose="02020603050405020304" charset="0"/>
              <a:cs typeface="Times New Roman" panose="02020603050405020304" charset="0"/>
            </a:endParaRPr>
          </a:p>
        </p:txBody>
      </p:sp>
      <p:pic>
        <p:nvPicPr>
          <p:cNvPr id="2" name="Picture 4"/>
          <p:cNvPicPr>
            <a:picLocks noChangeAspect="1"/>
          </p:cNvPicPr>
          <p:nvPr/>
        </p:nvPicPr>
        <p:blipFill>
          <a:blip r:embed="rId2"/>
          <a:srcRect/>
          <a:stretch>
            <a:fillRect/>
          </a:stretch>
        </p:blipFill>
        <p:spPr>
          <a:xfrm>
            <a:off x="2349165" y="1606351"/>
            <a:ext cx="7812930" cy="4896153"/>
          </a:xfrm>
          <a:prstGeom prst="roundRect">
            <a:avLst>
              <a:gd name="adj" fmla="val 4380"/>
            </a:avLst>
          </a:prstGeom>
          <a:ln w="50800" cap="sq" cmpd="dbl">
            <a:noFill/>
            <a:miter lim="800000"/>
            <a:headEnd/>
            <a:tailEnd/>
          </a:ln>
          <a:effectLst>
            <a:outerShdw blurRad="88900" algn="tl" rotWithShape="0">
              <a:srgbClr val="000000">
                <a:alpha val="43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73793" y="0"/>
            <a:ext cx="2098307" cy="2077402"/>
          </a:xfrm>
          <a:prstGeom prst="rect">
            <a:avLst/>
          </a:prstGeom>
          <a:effectLst>
            <a:outerShdw sx="1000" sy="1000" algn="ctr" rotWithShape="0">
              <a:srgbClr val="000000"/>
            </a:outerShdw>
          </a:effectLst>
        </p:spPr>
      </p:pic>
      <p:sp>
        <p:nvSpPr>
          <p:cNvPr id="8" name="TextBox 7"/>
          <p:cNvSpPr txBox="1"/>
          <p:nvPr/>
        </p:nvSpPr>
        <p:spPr>
          <a:xfrm>
            <a:off x="1858595" y="773533"/>
            <a:ext cx="3410988" cy="70675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Models used</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2" name="Rectangle: Rounded Corners 1"/>
          <p:cNvSpPr/>
          <p:nvPr/>
        </p:nvSpPr>
        <p:spPr>
          <a:xfrm>
            <a:off x="1858595" y="1714029"/>
            <a:ext cx="7577636" cy="4686772"/>
          </a:xfrm>
          <a:prstGeom prst="roundRect">
            <a:avLst>
              <a:gd name="adj" fmla="val 6058"/>
            </a:avLst>
          </a:prstGeom>
          <a:solidFill>
            <a:schemeClr val="bg1"/>
          </a:solidFill>
          <a:ln>
            <a:noFill/>
          </a:ln>
          <a:effectLst>
            <a:outerShdw blurRad="393700" dist="38100" dir="2700000" algn="tl"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021272" y="2077402"/>
            <a:ext cx="8453535" cy="360489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r>
              <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rPr>
              <a:t>The Machine Learning models used for this project are:</a:t>
            </a:r>
            <a:endParaRPr kumimoji="0" lang="en-US" sz="24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R="0" lvl="0" algn="l" defTabSz="457200" rtl="0" eaLnBrk="1" fontAlgn="auto" latinLnBrk="0" hangingPunct="1">
              <a:lnSpc>
                <a:spcPct val="100000"/>
              </a:lnSpc>
              <a:spcBef>
                <a:spcPts val="0"/>
              </a:spcBef>
              <a:spcAft>
                <a:spcPts val="1000"/>
              </a:spcAft>
              <a:buSzPct val="100000"/>
              <a:defRPr/>
            </a:pPr>
            <a:endParaRPr kumimoji="0" lang="en-US" sz="200" b="1" i="0" u="none" strike="noStrike" kern="1200" cap="none" spc="0" normalizeH="0" baseline="0" noProof="0" dirty="0">
              <a:ln>
                <a:noFill/>
              </a:ln>
              <a:effectLst/>
              <a:uLnTx/>
              <a:uFillTx/>
              <a:latin typeface="Times New Roman" panose="02020603050405020304" charset="0"/>
              <a:ea typeface="+mn-ea"/>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rPr>
              <a:t>Regression ( Logistic )</a:t>
            </a:r>
            <a:endPar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rPr>
              <a:t>Decision Tree</a:t>
            </a:r>
            <a:endPar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rPr>
              <a:t>Random Forest</a:t>
            </a:r>
            <a:endPar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rPr>
              <a:t>Support Vector Machine</a:t>
            </a:r>
            <a:endPar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rPr>
              <a:t>K – NN Classification</a:t>
            </a:r>
            <a:endPar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endParaRPr>
          </a:p>
          <a:p>
            <a:pPr marL="285750" marR="0" lvl="0" indent="-285750" algn="l" defTabSz="457200" rtl="0" eaLnBrk="1" fontAlgn="auto" latinLnBrk="0" hangingPunct="1">
              <a:lnSpc>
                <a:spcPct val="100000"/>
              </a:lnSpc>
              <a:spcBef>
                <a:spcPts val="0"/>
              </a:spcBef>
              <a:spcAft>
                <a:spcPts val="1000"/>
              </a:spcAft>
              <a:buSzPct val="100000"/>
              <a:buFont typeface="Wingdings" panose="05000000000000000000" pitchFamily="2" charset="2"/>
              <a:buChar char="q"/>
              <a:defRPr/>
            </a:pPr>
            <a:r>
              <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rPr>
              <a:t>Naive Bayes ( Gaussian )</a:t>
            </a:r>
            <a:endParaRPr kumimoji="0" lang="en-US" altLang="en-GB" sz="2400" u="none" strike="noStrike" kern="1200" cap="none" spc="0" normalizeH="0" baseline="0" noProof="0" dirty="0">
              <a:ln>
                <a:noFill/>
              </a:ln>
              <a:effectLst/>
              <a:uLnTx/>
              <a:uFillTx/>
              <a:latin typeface="Times New Roman" panose="02020603050405020304" charset="0"/>
              <a:ea typeface="Microsoft YaHei" panose="020B0503020204020204" charset="-122"/>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AFF"/>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flipH="1">
            <a:off x="0" y="-84842"/>
            <a:ext cx="1756522" cy="1739022"/>
          </a:xfrm>
          <a:prstGeom prst="rect">
            <a:avLst/>
          </a:prstGeom>
          <a:effectLst>
            <a:outerShdw sx="1000" sy="1000" algn="ctr" rotWithShape="0">
              <a:srgbClr val="000000"/>
            </a:outerShdw>
          </a:effectLst>
        </p:spPr>
      </p:pic>
      <p:sp>
        <p:nvSpPr>
          <p:cNvPr id="8" name="TextBox 7"/>
          <p:cNvSpPr txBox="1"/>
          <p:nvPr/>
        </p:nvSpPr>
        <p:spPr>
          <a:xfrm>
            <a:off x="3905833" y="730383"/>
            <a:ext cx="5154948" cy="70675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Logistic </a:t>
            </a:r>
            <a:r>
              <a:rPr kumimoji="0" lang="en-IN" alt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R</a:t>
            </a:r>
            <a:r>
              <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rPr>
              <a:t>egression</a:t>
            </a:r>
            <a:endParaRPr kumimoji="0" lang="en-US" sz="4000" b="1" i="0" u="none" strike="noStrike" kern="1200" cap="none" spc="0" normalizeH="0" baseline="0" noProof="0" dirty="0">
              <a:ln>
                <a:noFill/>
              </a:ln>
              <a:solidFill>
                <a:srgbClr val="002060"/>
              </a:solidFill>
              <a:effectLst/>
              <a:uLnTx/>
              <a:uFillTx/>
              <a:latin typeface="Times New Roman" panose="02020603050405020304" charset="0"/>
              <a:ea typeface="Microsoft YaHei" panose="020B0503020204020204" charset="-122"/>
              <a:cs typeface="Times New Roman" panose="02020603050405020304" charset="0"/>
            </a:endParaRPr>
          </a:p>
        </p:txBody>
      </p:sp>
      <p:sp>
        <p:nvSpPr>
          <p:cNvPr id="9" name="TextBox 8"/>
          <p:cNvSpPr txBox="1"/>
          <p:nvPr/>
        </p:nvSpPr>
        <p:spPr>
          <a:xfrm>
            <a:off x="1651205" y="1582902"/>
            <a:ext cx="845353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1000"/>
              </a:spcAft>
              <a:buSzPct val="100000"/>
              <a:defRPr/>
            </a:pPr>
            <a:endParaRPr kumimoji="0" lang="en-US" sz="2400" i="0" u="none" strike="noStrike" kern="1200" cap="none" spc="0" normalizeH="0" baseline="0" noProof="0" dirty="0">
              <a:ln>
                <a:noFill/>
              </a:ln>
              <a:effectLst/>
              <a:uLnTx/>
              <a:uFillTx/>
              <a:latin typeface="Calibri" panose="020F0502020204030204"/>
              <a:ea typeface="Microsoft YaHei" panose="020B0503020204020204" charset="-122"/>
              <a:cs typeface="+mn-cs"/>
            </a:endParaRPr>
          </a:p>
        </p:txBody>
      </p:sp>
      <p:sp>
        <p:nvSpPr>
          <p:cNvPr id="3" name="Content Placeholder 2"/>
          <p:cNvSpPr txBox="1"/>
          <p:nvPr/>
        </p:nvSpPr>
        <p:spPr>
          <a:xfrm>
            <a:off x="423181" y="1582902"/>
            <a:ext cx="5969092" cy="4456131"/>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marR="0" lvl="0" indent="0" algn="just" defTabSz="457200" rtl="0" eaLnBrk="1" fontAlgn="auto" latinLnBrk="0" hangingPunct="1">
              <a:lnSpc>
                <a:spcPct val="100000"/>
              </a:lnSpc>
              <a:spcBef>
                <a:spcPts val="0"/>
              </a:spcBef>
              <a:spcAft>
                <a:spcPts val="1000"/>
              </a:spcAft>
              <a:buClr>
                <a:sysClr val="window" lastClr="FFFFFF"/>
              </a:buClr>
              <a:buSzPct val="100000"/>
              <a:buFont typeface="Arial" panose="020B0604020202020204"/>
              <a:buNone/>
              <a:defRPr/>
            </a:pPr>
            <a:r>
              <a:rPr kumimoji="0" lang="en-US" sz="2400" i="0" u="none" strike="noStrike" kern="1200" cap="none" spc="0" normalizeH="0" baseline="0" noProof="0" dirty="0">
                <a:ln>
                  <a:noFill/>
                </a:ln>
                <a:solidFill>
                  <a:sysClr val="windowText" lastClr="000000"/>
                </a:solidFill>
                <a:effectLst/>
                <a:uLnTx/>
                <a:uFillTx/>
                <a:latin typeface="Times New Roman" panose="02020603050405020304" charset="0"/>
                <a:ea typeface="Calibri" panose="020F0502020204030204"/>
                <a:cs typeface="Times New Roman" panose="02020603050405020304" charset="0"/>
              </a:rPr>
              <a:t>Logistic Regression 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 level independent variables.</a:t>
            </a:r>
            <a:endParaRPr kumimoji="0" lang="en-US" sz="2400" i="0" u="none" strike="noStrike" kern="1200" cap="none" spc="0" normalizeH="0" baseline="0" noProof="0" dirty="0">
              <a:ln>
                <a:noFill/>
              </a:ln>
              <a:solidFill>
                <a:sysClr val="windowText" lastClr="000000"/>
              </a:solidFill>
              <a:effectLst/>
              <a:uLnTx/>
              <a:uFillTx/>
              <a:latin typeface="Times New Roman" panose="02020603050405020304" charset="0"/>
              <a:ea typeface="Calibri" panose="020F0502020204030204"/>
              <a:cs typeface="Times New Roman" panose="02020603050405020304" charset="0"/>
            </a:endParaRPr>
          </a:p>
        </p:txBody>
      </p:sp>
      <p:pic>
        <p:nvPicPr>
          <p:cNvPr id="2" name="Picture 1"/>
          <p:cNvPicPr/>
          <p:nvPr/>
        </p:nvPicPr>
        <p:blipFill>
          <a:blip r:embed="rId2"/>
          <a:stretch>
            <a:fillRect/>
          </a:stretch>
        </p:blipFill>
        <p:spPr>
          <a:xfrm>
            <a:off x="6733540" y="1816735"/>
            <a:ext cx="4957445" cy="39566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6">
      <a:majorFont>
        <a:latin typeface="Helvetica"/>
        <a:ea typeface=""/>
        <a:cs typeface=""/>
      </a:majorFont>
      <a:minorFont>
        <a:latin typeface="Helvetica-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5776</Words>
  <Application>WPS Slides</Application>
  <PresentationFormat>Widescreen</PresentationFormat>
  <Paragraphs>151</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SimSun</vt:lpstr>
      <vt:lpstr>Wingdings</vt:lpstr>
      <vt:lpstr>Helvetica</vt:lpstr>
      <vt:lpstr>Times New Roman</vt:lpstr>
      <vt:lpstr>Adobe Fan Heiti Std B</vt:lpstr>
      <vt:lpstr>Yu Gothic</vt:lpstr>
      <vt:lpstr>Calibri</vt:lpstr>
      <vt:lpstr>Arial</vt:lpstr>
      <vt:lpstr>Lato Light</vt:lpstr>
      <vt:lpstr>Segoe Print</vt:lpstr>
      <vt:lpstr>MS PGothic</vt:lpstr>
      <vt:lpstr>Microsoft YaHei</vt:lpstr>
      <vt:lpstr>Calibri</vt:lpstr>
      <vt:lpstr>Helvetica-Light</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Surajit Pal</dc:creator>
  <cp:lastModifiedBy>Budhaditya Mukherjee</cp:lastModifiedBy>
  <cp:revision>122</cp:revision>
  <dcterms:created xsi:type="dcterms:W3CDTF">2021-09-10T19:25:00Z</dcterms:created>
  <dcterms:modified xsi:type="dcterms:W3CDTF">2025-05-04T09:27:15Z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0x0101008779C36AFC93E3449CB658DB4287634E</vt:lpwstr>
  </property>
  <property fmtid="{D5CDD505-2E9C-101B-9397-08002B2CF9AE}" pid="3" name="ICV">
    <vt:lpwstr>B49DC79ADD8E403F98A3F0B5E7D3A699_13</vt:lpwstr>
  </property>
  <property fmtid="{D5CDD505-2E9C-101B-9397-08002B2CF9AE}" pid="4" name="KSOProductBuildVer">
    <vt:lpwstr>2057-12.2.0.20796</vt:lpwstr>
  </property>
</Properties>
</file>