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61" r:id="rId3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0" r:id="rId14"/>
  </p:sldIdLst>
  <p:sldSz cx="12192000" cy="6858000"/>
  <p:notesSz cx="6858000" cy="9144000"/>
  <p:embeddedFontLst>
    <p:embeddedFont>
      <p:font typeface="Calibri" panose="020F0502020204030204" charset="0"/>
      <p:regular r:id="rId18"/>
      <p:bold r:id="rId19"/>
      <p:italic r:id="rId20"/>
      <p:boldItalic r:id="rId21"/>
    </p:embeddedFont>
    <p:embeddedFont>
      <p:font typeface="Crimson Text SemiBold" charset="0"/>
      <p:bold r:id="rId22"/>
    </p:embeddedFont>
    <p:embeddedFont>
      <p:font typeface="Charis SIL" panose="020005000600000200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image" Target="../media/image1.png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  <p:sp>
        <p:nvSpPr>
          <p:cNvPr id="9" name="标题"/>
          <p:cNvSpPr txBox="1">
            <a:spLocks noGrp="1"/>
          </p:cNvSpPr>
          <p:nvPr>
            <p:ph type="title" idx="3" hasCustomPrompt="1"/>
            <p:custDataLst>
              <p:tags r:id="rId4"/>
            </p:custDataLst>
          </p:nvPr>
        </p:nvSpPr>
        <p:spPr>
          <a:xfrm>
            <a:off x="1028065" y="474345"/>
            <a:ext cx="8657590" cy="284861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400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latin typeface="+mj-lt"/>
                <a:sym typeface="+mn-ea"/>
              </a:rPr>
              <a:t>Click to add title</a:t>
            </a:r>
            <a:endParaRPr>
              <a:latin typeface="+mj-lt"/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5"/>
            </p:custDataLst>
          </p:nvPr>
        </p:nvSpPr>
        <p:spPr>
          <a:xfrm>
            <a:off x="1028700" y="3373755"/>
            <a:ext cx="7196455" cy="6883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400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  <a:sym typeface="+mn-ea"/>
              </a:defRPr>
            </a:lvl1pPr>
          </a:lstStyle>
          <a:p>
            <a:pPr lvl="0">
              <a:buClrTx/>
              <a:buSzTx/>
              <a:buFontTx/>
            </a:pPr>
            <a:r>
              <a:rPr>
                <a:latin typeface="+mj-lt"/>
                <a:sym typeface="+mn-ea"/>
              </a:rPr>
              <a:t>Click to add text</a:t>
            </a:r>
            <a:endParaRPr>
              <a:sym typeface="+mn-ea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028700" y="4257675"/>
            <a:ext cx="4262120" cy="6248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600" b="0" i="0" u="none" strike="noStrike" kern="1200" cap="none" spc="0" normalizeH="0" baseline="0" noProof="1" dirty="0">
                <a:solidFill>
                  <a:schemeClr val="accent6"/>
                </a:solidFill>
                <a:latin typeface="+mn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dirty="0">
                <a:latin typeface="+mn-lt"/>
                <a:sym typeface="+mn-ea"/>
              </a:rPr>
              <a:t>Click to add text</a:t>
            </a:r>
            <a:endParaRPr 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2"/>
            </p:custDataLst>
          </p:nvPr>
        </p:nvSpPr>
        <p:spPr>
          <a:xfrm>
            <a:off x="608330" y="1313815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0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algn="l"/>
            <a:r>
              <a:rPr>
                <a:latin typeface="+mj-lt"/>
                <a:sym typeface="+mn-ea"/>
              </a:rPr>
              <a:t>Click to add text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>
                <a:latin typeface="+mj-lt"/>
                <a:sym typeface="+mn-ea"/>
              </a:rPr>
              <a:t>Click to add title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4"/>
            </p:custDataLst>
          </p:nvPr>
        </p:nvSpPr>
        <p:spPr>
          <a:xfrm>
            <a:off x="1028700" y="1566545"/>
            <a:ext cx="7196455" cy="21913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+mj-lt"/>
                <a:sym typeface="+mn-ea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1028700" y="3963670"/>
            <a:ext cx="4578350" cy="490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600" b="0" i="0" u="none" strike="noStrike" kern="1200" cap="none" spc="0" normalizeH="0" baseline="0" noProof="1" dirty="0">
                <a:solidFill>
                  <a:schemeClr val="accent6"/>
                </a:solidFill>
                <a:latin typeface="+mn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+mj-lt"/>
                <a:sym typeface="+mn-ea"/>
              </a:defRPr>
            </a:lvl1pPr>
          </a:lstStyle>
          <a:p>
            <a:pPr lvl="0"/>
            <a:r>
              <a:rPr>
                <a:latin typeface="+mj-lt"/>
                <a:sym typeface="+mn-ea"/>
              </a:rPr>
              <a:t>Click to add title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 hasCustomPrompt="1"/>
            <p:custDataLst>
              <p:tags r:id="rId6"/>
            </p:custDataLst>
          </p:nvPr>
        </p:nvSpPr>
        <p:spPr>
          <a:xfrm>
            <a:off x="608013" y="1493838"/>
            <a:ext cx="10969625" cy="4538662"/>
          </a:xfrm>
        </p:spPr>
        <p:txBody>
          <a:bodyPr vert="horz" lIns="91440" tIns="45720" rIns="91440" bIns="45720" rtlCol="0">
            <a:normAutofit/>
          </a:bodyPr>
          <a:lstStyle>
            <a:lvl1pPr eaLnBrk="1" fontAlgn="auto" latinLnBrk="0" hangingPunct="1">
              <a:defRPr lang="en-US" u="none" strike="noStrike" kern="1200" cap="none" spc="0" normalizeH="0" dirty="0" smtClean="0">
                <a:solidFill>
                  <a:schemeClr val="tx1"/>
                </a:solidFill>
                <a:uFillTx/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  <a:lvl4pPr>
              <a:defRPr lang="en-US" dirty="0" smtClean="0">
                <a:latin typeface="+mn-lt"/>
              </a:defRPr>
            </a:lvl4pPr>
            <a:lvl5pPr>
              <a:defRPr lang="en-US" dirty="0"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0"/>
            <a:ext cx="12172950" cy="6858000"/>
          </a:xfrm>
          <a:prstGeom prst="rect">
            <a:avLst/>
          </a:prstGeom>
        </p:spPr>
      </p:pic>
      <p:sp>
        <p:nvSpPr>
          <p:cNvPr id="7" name="标题"/>
          <p:cNvSpPr txBox="1">
            <a:spLocks noGrp="1"/>
          </p:cNvSpPr>
          <p:nvPr>
            <p:ph type="title" idx="2" hasCustomPrompt="1"/>
            <p:custDataLst>
              <p:tags r:id="rId4"/>
            </p:custDataLst>
          </p:nvPr>
        </p:nvSpPr>
        <p:spPr>
          <a:xfrm>
            <a:off x="985520" y="473710"/>
            <a:ext cx="5958205" cy="108077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4400" b="1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82475" cy="6858000"/>
          </a:xfrm>
          <a:prstGeom prst="rect">
            <a:avLst/>
          </a:prstGeom>
        </p:spPr>
      </p:pic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4"/>
            </p:custDataLst>
          </p:nvPr>
        </p:nvSpPr>
        <p:spPr>
          <a:xfrm>
            <a:off x="838200" y="1040130"/>
            <a:ext cx="8346440" cy="39516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latin typeface="+mj-lt"/>
                <a:sym typeface="+mn-ea"/>
              </a:rPr>
              <a:t>Click to add title</a:t>
            </a:r>
            <a:endParaRPr>
              <a:latin typeface="+mj-lt"/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3" hasCustomPrompt="1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sym typeface="+mn-ea"/>
              </a:defRPr>
            </a:lvl1pPr>
            <a:lvl2pPr marL="685800" marR="0" lvl="1" indent="-228600" algn="l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kern="1200" cap="none" spc="150" normalizeH="0" baseline="0" noProof="1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  <a:sym typeface="+mn-ea"/>
              </a:defRPr>
            </a:lvl2pPr>
            <a:lvl3pPr marL="1143000" marR="0" lvl="2" indent="-228600" algn="l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kern="1200" cap="none" spc="150" normalizeH="0" baseline="0" noProof="1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  <a:sym typeface="+mn-ea"/>
              </a:defRPr>
            </a:lvl3pPr>
            <a:lvl4pPr marL="1600200" marR="0" lvl="3" indent="-228600" algn="l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kern="1200" cap="none" spc="150" normalizeH="0" baseline="0" noProof="1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  <a:sym typeface="+mn-ea"/>
              </a:defRPr>
            </a:lvl4pPr>
            <a:lvl5pPr marL="2057400" marR="0" lvl="4" indent="-228600" algn="l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kern="1200" cap="none" spc="150" normalizeH="0" baseline="0" noProof="1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  <a:sym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latin typeface="+mn-lt"/>
                <a:sym typeface="+mn-ea"/>
              </a:rPr>
              <a:t>Click to add text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 hasCustomPrompt="1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latin typeface="+mn-lt"/>
                <a:sym typeface="+mn-ea"/>
              </a:rPr>
              <a:t>Click to add text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 hasCustomPrompt="1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文"/>
          <p:cNvSpPr txBox="1">
            <a:spLocks noGrp="1"/>
          </p:cNvSpPr>
          <p:nvPr>
            <p:ph idx="5" hasCustomPrompt="1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latin typeface="+mn-lt"/>
                <a:sym typeface="+mn-ea"/>
              </a:rPr>
              <a:t>Click to add text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 hasCustomPrompt="1"/>
            <p:custDataLst>
              <p:tags r:id="rId3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0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>
                <a:latin typeface="+mj-lt"/>
                <a:sym typeface="+mn-ea"/>
              </a:rPr>
              <a:t>Click to add title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 hasCustomPrompt="1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latin typeface="+mn-lt"/>
                <a:sym typeface="+mn-ea"/>
              </a:rPr>
              <a:t>Click to add text</a:t>
            </a:r>
            <a:endParaRPr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 hasCustomPrompt="1"/>
            <p:custDataLst>
              <p:tags r:id="rId5"/>
            </p:custDataLst>
          </p:nvPr>
        </p:nvSpPr>
        <p:spPr>
          <a:xfrm>
            <a:off x="608400" y="1429200"/>
            <a:ext cx="5342400" cy="3987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0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>
                <a:latin typeface="+mj-lt"/>
                <a:sym typeface="+mn-ea"/>
              </a:rPr>
              <a:t>Click to add title</a:t>
            </a:r>
            <a:endParaRPr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 hasCustomPrompt="1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>
                <a:latin typeface="+mj-lt"/>
                <a:sym typeface="+mn-ea"/>
              </a:rPr>
              <a:t>Click to add title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</a:defRPr>
            </a:lvl1pPr>
          </a:lstStyle>
          <a:p>
            <a:pPr lvl="0"/>
            <a:r>
              <a:rPr>
                <a:latin typeface="+mj-lt"/>
                <a:sym typeface="+mn-ea"/>
              </a:rPr>
              <a:t>Click to add title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latin typeface="+mn-lt"/>
                <a:sym typeface="+mn-ea"/>
              </a:rPr>
              <a:t>Click to add text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tags" Target="../tags/tag65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tags" Target="../tags/tag64.xml"/><Relationship Id="rId17" Type="http://schemas.openxmlformats.org/officeDocument/2006/relationships/tags" Target="../tags/tag63.xml"/><Relationship Id="rId16" Type="http://schemas.openxmlformats.org/officeDocument/2006/relationships/tags" Target="../tags/tag62.xml"/><Relationship Id="rId15" Type="http://schemas.openxmlformats.org/officeDocument/2006/relationships/tags" Target="../tags/tag61.xml"/><Relationship Id="rId14" Type="http://schemas.openxmlformats.org/officeDocument/2006/relationships/tags" Target="../tags/tag60.xml"/><Relationship Id="rId13" Type="http://schemas.openxmlformats.org/officeDocument/2006/relationships/tags" Target="../tags/tag59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565CE74E-AB26-4998-AD42-012C4C1AD076}" type="slidenum">
              <a:rPr lang="en-US" smtClean="0"/>
            </a:fld>
            <a:endParaRPr 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en-US">
                <a:latin typeface="+mj-lt"/>
              </a:rPr>
              <a:t>Click to add title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 marR="0" lvl="1" indent="-228600" algn="l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kern="1200" cap="none" spc="150" normalizeH="0" baseline="0" noProof="1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  <a:sym typeface="+mn-ea"/>
              </a:defRPr>
            </a:lvl2pPr>
            <a:lvl3pPr marR="0" lvl="2" indent="-228600" algn="l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kern="1200" cap="none" spc="150" normalizeH="0" baseline="0" noProof="1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  <a:sym typeface="+mn-ea"/>
              </a:defRPr>
            </a:lvl3pPr>
            <a:lvl4pPr marR="0" lvl="3" indent="-228600" algn="l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kern="1200" cap="none" spc="150" normalizeH="0" baseline="0" noProof="1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  <a:sym typeface="+mn-ea"/>
              </a:defRPr>
            </a:lvl4pPr>
            <a:lvl5pPr marR="0" lvl="4" indent="-228600" algn="l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kern="1200" cap="none" spc="150" normalizeH="0" baseline="0" noProof="1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  <a:sym typeface="+mn-ea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1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  <p:sp>
        <p:nvSpPr>
          <p:cNvPr id="2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sym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6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1"/>
          <p:cNvSpPr>
            <a:spLocks noGrp="1"/>
          </p:cNvSpPr>
          <p:nvPr/>
        </p:nvSpPr>
        <p:spPr>
          <a:xfrm>
            <a:off x="2139438" y="567813"/>
            <a:ext cx="7993626" cy="6684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ASANSOL ENGINEERING COLLEGE</a:t>
            </a:r>
            <a:endParaRPr lang="en-IN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2"/>
          <p:cNvSpPr>
            <a:spLocks noGrp="1"/>
          </p:cNvSpPr>
          <p:nvPr/>
        </p:nvSpPr>
        <p:spPr>
          <a:xfrm>
            <a:off x="1011801" y="2081981"/>
            <a:ext cx="10117394" cy="45523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presentation on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“CREDIT CARD FRAUD DETECTION SYSTEM”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Budhaditya Mukherjee (10871023018)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  <a:spcAft>
                <a:spcPts val="0"/>
              </a:spcAft>
            </a:pPr>
            <a:b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Masters of computer applications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Affiliated to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  <a:spcAft>
                <a:spcPts val="0"/>
              </a:spcAft>
            </a:pPr>
            <a:br>
              <a:rPr lang="en-US" sz="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MAULANA ABUL KALAM AZAD UNIVERSITY OF TECHNOLOGY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 BENGAL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red and white sign with a graduation cap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04" y="164"/>
            <a:ext cx="1943100" cy="1828800"/>
          </a:xfrm>
          <a:prstGeom prst="rect">
            <a:avLst/>
          </a:prstGeom>
        </p:spPr>
      </p:pic>
      <p:pic>
        <p:nvPicPr>
          <p:cNvPr id="11" name="Picture 10" descr="A blue and white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434" y="10324"/>
            <a:ext cx="1777795" cy="1828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2"/>
          </p:nvPr>
        </p:nvSpPr>
        <p:spPr>
          <a:xfrm>
            <a:off x="985520" y="473710"/>
            <a:ext cx="5958205" cy="849630"/>
          </a:xfrm>
        </p:spPr>
        <p:txBody>
          <a:bodyPr/>
          <a:p>
            <a:r>
              <a:rPr lang="en-GB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GB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85520" y="1618615"/>
            <a:ext cx="7927340" cy="4009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significantly improves fraud detection by analyzing complex transaction patterns.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Advanced techniques like deep learning and blockchain will further enhance security.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adaptation is crucial as fraudsters evolve their tactics.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THANK YOU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8700" y="3963670"/>
            <a:ext cx="4983480" cy="1011555"/>
          </a:xfrm>
        </p:spPr>
        <p:txBody>
          <a:bodyPr/>
          <a:lstStyle/>
          <a:p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Budhaditya Mukherjee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(10871023018)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xfrm>
            <a:off x="985520" y="473710"/>
            <a:ext cx="5958205" cy="761365"/>
          </a:xfrm>
        </p:spPr>
        <p:txBody>
          <a:bodyPr/>
          <a:lstStyle/>
          <a:p>
            <a:r>
              <a:rPr lang="en-I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85520" y="1607820"/>
            <a:ext cx="8078470" cy="4371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IN" alt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Introductions</a:t>
            </a:r>
            <a:endParaRPr lang="en-IN" alt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IN" alt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Fraud Detection</a:t>
            </a:r>
            <a:endParaRPr lang="en-IN" alt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IN" alt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Role of Machine Learning</a:t>
            </a:r>
            <a:endParaRPr lang="en-IN" alt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IN" alt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IN" alt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IN" alt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Evaluation</a:t>
            </a:r>
            <a:endParaRPr lang="en-IN" alt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IN" alt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Applications</a:t>
            </a:r>
            <a:endParaRPr lang="en-IN" alt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IN" alt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and Improvements</a:t>
            </a:r>
            <a:endParaRPr lang="en-IN" alt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IN" alt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alt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 idx="2"/>
          </p:nvPr>
        </p:nvSpPr>
        <p:spPr>
          <a:xfrm>
            <a:off x="985520" y="473710"/>
            <a:ext cx="5958205" cy="932180"/>
          </a:xfrm>
        </p:spPr>
        <p:txBody>
          <a:bodyPr/>
          <a:p>
            <a:r>
              <a:rPr lang="en-IN" alt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altLang="en-GB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85520" y="1711325"/>
            <a:ext cx="8137525" cy="4370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 fraud is a significant concern in the financial sector, leading to billions of dollars in losses annually.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rule-based fraud detection methods are ineffective due to evolving fraud tactics.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(ML) offers a dynamic approach, identifying fraud patterns from historical transaction data.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Key Objective: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explore how ML techniques enhance fraud detection accuracy and reduce financial losses.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2"/>
          </p:nvPr>
        </p:nvSpPr>
        <p:spPr>
          <a:xfrm>
            <a:off x="985520" y="680085"/>
            <a:ext cx="7110730" cy="691515"/>
          </a:xfrm>
        </p:spPr>
        <p:txBody>
          <a:bodyPr>
            <a:noAutofit/>
          </a:bodyPr>
          <a:p>
            <a:r>
              <a:rPr lang="en-GB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Fraud Detection</a:t>
            </a:r>
            <a:endParaRPr lang="en-GB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85520" y="2065020"/>
            <a:ext cx="8215630" cy="4150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Data Imbalance: Fraudulent transactions make up a small percentage of total transactions.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Processing: Transactions need to be verified instantly to prevent fraudulent activities.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Adaptive Fraud Patterns: Fraudsters constantly evolve their techniques to bypass detection.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Positives: High false alarm rates can impact customer experience.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Solution: Machine Learning can improve detection accuracy while minimizing false positives.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2"/>
          </p:nvPr>
        </p:nvSpPr>
        <p:spPr>
          <a:xfrm>
            <a:off x="985520" y="473710"/>
            <a:ext cx="5958205" cy="935355"/>
          </a:xfrm>
        </p:spPr>
        <p:txBody>
          <a:bodyPr/>
          <a:p>
            <a:r>
              <a:rPr lang="en-GB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Role of Machine Learning</a:t>
            </a:r>
            <a:endParaRPr lang="en-GB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85520" y="1690370"/>
            <a:ext cx="8089900" cy="42316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Automated Detection: ML models analyze vast datasets and detect anomalies in real-time.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Pattern Recognition: Models learn fraud patterns from past transactions and generalize them to new cases.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Improvement: With more data, ML algorithms refine fraud detection accuracy.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GB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Workflow: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 &amp; Prediction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2"/>
          </p:nvPr>
        </p:nvSpPr>
        <p:spPr>
          <a:xfrm>
            <a:off x="985520" y="473710"/>
            <a:ext cx="5958205" cy="875665"/>
          </a:xfrm>
        </p:spPr>
        <p:txBody>
          <a:bodyPr/>
          <a:p>
            <a:r>
              <a:rPr lang="en-GB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GB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85520" y="1746885"/>
            <a:ext cx="8131810" cy="4281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 Identifying key variables like transaction amount, location, and time.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Data: Replacing missing values with statistical methods.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Data Normalization: Scaling numerical features to a common range.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Class Imbalance: Using techniques like SMOTE (Synthetic Minority Over-sampling Technique) to balance fraud vs. non-fraud cases.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2"/>
          </p:nvPr>
        </p:nvSpPr>
        <p:spPr>
          <a:xfrm>
            <a:off x="985520" y="473710"/>
            <a:ext cx="7074535" cy="837565"/>
          </a:xfrm>
        </p:spPr>
        <p:txBody>
          <a:bodyPr>
            <a:noAutofit/>
          </a:bodyPr>
          <a:p>
            <a:r>
              <a:rPr lang="en-GB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&amp; Evaluation</a:t>
            </a:r>
            <a:endParaRPr lang="en-GB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85520" y="1734185"/>
            <a:ext cx="8196580" cy="4444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Splitting: 80% Training | 20% Testing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Model Used: Random Forest Classifier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GB" altLang="en-US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GB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</a:t>
            </a:r>
            <a:endParaRPr lang="en-GB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Accuracy: Measures the overall correctness of the model (0.9999)</a:t>
            </a:r>
            <a:endParaRPr lang="en-GB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Measures accuracy of fraud predictions</a:t>
            </a:r>
            <a:r>
              <a:rPr lang="en-IN" alt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(0.9998)</a:t>
            </a:r>
            <a:endParaRPr lang="en-IN" alt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Recall: Identifies how many fraudulent transactions were correctly detected</a:t>
            </a:r>
            <a:r>
              <a:rPr lang="en-IN" alt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(1.0)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F1-Score: Balances precision and recall</a:t>
            </a:r>
            <a:r>
              <a:rPr lang="en-IN" alt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(0.9999)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GB" altLang="en-US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Goal: High recall with minimal false positives.</a:t>
            </a:r>
            <a:endParaRPr lang="en-GB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2"/>
          </p:nvPr>
        </p:nvSpPr>
        <p:spPr>
          <a:xfrm>
            <a:off x="985520" y="473710"/>
            <a:ext cx="5958205" cy="849630"/>
          </a:xfrm>
        </p:spPr>
        <p:txBody>
          <a:bodyPr/>
          <a:p>
            <a:r>
              <a:rPr lang="en-GB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Applications</a:t>
            </a:r>
            <a:endParaRPr lang="en-GB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85520" y="1556385"/>
            <a:ext cx="8106410" cy="4318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 Implementing ML for Fraud Detection: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Banking &amp; Finance: Credit card transactions and online banking security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Platforms: Fraudulent order detection and chargeback prevention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Gateways: AI-driven security layers for digital transactions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PayPal and Mastercard leverage ML algorithms to detect fraudulent transactions in milliseconds.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2"/>
          </p:nvPr>
        </p:nvSpPr>
        <p:spPr>
          <a:xfrm>
            <a:off x="985520" y="473710"/>
            <a:ext cx="7074535" cy="759460"/>
          </a:xfrm>
        </p:spPr>
        <p:txBody>
          <a:bodyPr>
            <a:noAutofit/>
          </a:bodyPr>
          <a:p>
            <a:r>
              <a:rPr lang="en-GB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&amp; Improvements</a:t>
            </a:r>
            <a:endParaRPr lang="en-GB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85520" y="1606550"/>
            <a:ext cx="8119110" cy="4498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Integration: LSTMs and CNNs enhance sequential fraud pattern detection.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Technology: Provides tamper-proof transaction records.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Federated Learning: Enables fraud detection across multiple financial institutions without sharing raw data.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Explainable AI (XAI): Improves model transparency and regulatory compliance.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VALUE" val="846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4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2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副标题内容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  <p:tag name="KSO_WM_UNIT_CONTENT_GROUP_TYPE" val="contentchip"/>
</p:tagLst>
</file>

<file path=ppt/tags/tag3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3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  <p:tag name="KSO_WM_UNIT_CONTENT_GROUP_TYPE" val="contentchip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PLACING_PICTURE_USER_VIEWPORT" val="{&quot;height&quot;:752,&quot;width&quot;:17274}"/>
  <p:tag name="KSO_WM_UNIT_CONTENT_GROUP_TYPE" val="titlestyle"/>
</p:tagLst>
</file>

<file path=ppt/tags/tag49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耐心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contentchip"/>
</p:tagLst>
</file>

<file path=ppt/tags/tag55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  <p:tag name="KSO_WM_UNIT_CONTENT_GROUP_TYPE" val="contentchip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3460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3460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65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460"/>
  <p:tag name="KSO_WM_SPECIAL_SOURCE" val="bdnull"/>
  <p:tag name="KSO_WM_TEMPLATE_THUMBS_INDEX" val="1、1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33460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460_4*a*1"/>
  <p:tag name="KSO_WM_TEMPLATE_CATEGORY" val="custom"/>
  <p:tag name="KSO_WM_TEMPLATE_INDEX" val="20233460"/>
  <p:tag name="KSO_WM_UNIT_LAYERLEVEL" val="1"/>
  <p:tag name="KSO_WM_TAG_VERSION" val="3.0"/>
  <p:tag name="KSO_WM_BEAUTIFY_FLAG" val="#wm#"/>
  <p:tag name="KSO_WM_DIAGRAM_GROUP_CODE" val="l1-1"/>
  <p:tag name="KSO_WM_UNIT_ISCONTENTSTITLE" val="1"/>
  <p:tag name="KSO_WM_UNIT_ISNUMDGMTITLE" val="0"/>
  <p:tag name="KSO_WM_UNIT_NOCLEAR" val="0"/>
  <p:tag name="KSO_WM_UNIT_TYPE" val="a"/>
  <p:tag name="KSO_WM_UNIT_INDEX" val="1"/>
  <p:tag name="KSO_WM_UNIT_VALUE" val="11"/>
  <p:tag name="KSO_WM_UNIT_PRESET_TEXT" val="Contents "/>
</p:tagLst>
</file>

<file path=ppt/tags/tag68.xml><?xml version="1.0" encoding="utf-8"?>
<p:tagLst xmlns:p="http://schemas.openxmlformats.org/presentationml/2006/main">
  <p:tag name="KSO_WM_SLIDE_ID" val="custom20233460_4"/>
  <p:tag name="KSO_WM_TEMPLATE_SUBCATEGORY" val="0"/>
  <p:tag name="KSO_WM_TEMPLATE_MASTER_TYPE" val="0"/>
  <p:tag name="KSO_WM_TEMPLATE_COLOR_TYPE" val="0"/>
  <p:tag name="KSO_WM_SLIDE_ITEM_CNT" val="4"/>
  <p:tag name="KSO_WM_SLIDE_INDEX" val="4"/>
  <p:tag name="KSO_WM_TAG_VERSION" val="3.0"/>
  <p:tag name="KSO_WM_BEAUTIFY_FLAG" val="#wm#"/>
  <p:tag name="KSO_WM_TEMPLATE_CATEGORY" val="custom"/>
  <p:tag name="KSO_WM_TEMPLATE_INDEX" val="20233460"/>
  <p:tag name="KSO_WM_DIAGRAM_GROUP_CODE" val="l1-1"/>
  <p:tag name="KSO_WM_SLIDE_DIAGTYPE" val="l"/>
  <p:tag name="KSO_WM_SLIDE_LAYOUT" val="a_l"/>
  <p:tag name="KSO_WM_SLIDE_LAYOUT_CNT" val="1_1"/>
  <p:tag name="KSO_WM_SLIDE_TYPE" val="contents"/>
  <p:tag name="KSO_WM_SLIDE_SUBTYPE" val="diag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3346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33460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33460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33460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33460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33460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33460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33460"/>
</p:tagLst>
</file>

<file path=ppt/tags/tag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460_11*a*1"/>
  <p:tag name="KSO_WM_TEMPLATE_CATEGORY" val="custom"/>
  <p:tag name="KSO_WM_TEMPLATE_INDEX" val="20233460"/>
  <p:tag name="KSO_WM_UNIT_LAYERLEVEL" val="1"/>
  <p:tag name="KSO_WM_TAG_VERSION" val="3.0"/>
  <p:tag name="KSO_WM_BEAUTIFY_FLAG" val="#wm#"/>
  <p:tag name="KSO_WM_UNIT_CONTENT_GROUP_TYPE" val="contentchip"/>
  <p:tag name="KSO_WM_UNIT_PRESET_TEXT" val="THANK YOU"/>
</p:tagLst>
</file>

<file path=ppt/tags/tag7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3460_11*f*1"/>
  <p:tag name="KSO_WM_TEMPLATE_CATEGORY" val="custom"/>
  <p:tag name="KSO_WM_TEMPLATE_INDEX" val="20233460"/>
  <p:tag name="KSO_WM_UNIT_LAYERLEVEL" val="1"/>
  <p:tag name="KSO_WM_TAG_VERSION" val="3.0"/>
  <p:tag name="KSO_WM_BEAUTIFY_FLAG" val="#wm#"/>
  <p:tag name="KSO_WM_UNIT_CONTENT_GROUP_TYPE" val="contentchip"/>
  <p:tag name="KSO_WM_UNIT_PRESET_TEXT" val="Name"/>
</p:tagLst>
</file>

<file path=ppt/tags/tag79.xml><?xml version="1.0" encoding="utf-8"?>
<p:tagLst xmlns:p="http://schemas.openxmlformats.org/presentationml/2006/main">
  <p:tag name="KSO_WM_SLIDE_ID" val="custom20233460_11"/>
  <p:tag name="KSO_WM_TEMPLATE_SUBCATEGORY" val="29"/>
  <p:tag name="KSO_WM_TEMPLATE_MASTER_TYPE" val="0"/>
  <p:tag name="KSO_WM_TEMPLATE_COLOR_TYPE" val="0"/>
  <p:tag name="KSO_WM_SLIDE_ITEM_CNT" val="0"/>
  <p:tag name="KSO_WM_SLIDE_INDEX" val="11"/>
  <p:tag name="KSO_WM_TAG_VERSION" val="3.0"/>
  <p:tag name="KSO_WM_BEAUTIFY_FLAG" val="#wm#"/>
  <p:tag name="KSO_WM_TEMPLATE_CATEGORY" val="custom"/>
  <p:tag name="KSO_WM_TEMPLATE_INDEX" val="2023346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52.2&quot;,&quot;top&quot;:&quot;111.9&quot;,&quot;width&quot;:&quot;620.7&quot;,&quot;height&quot;:&quot;260.55&quot;}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1_Office Theme">
  <a:themeElements>
    <a:clrScheme name="自定义 66">
      <a:dk1>
        <a:sysClr val="windowText" lastClr="000000"/>
      </a:dk1>
      <a:lt1>
        <a:sysClr val="window" lastClr="FFFFFF"/>
      </a:lt1>
      <a:dk2>
        <a:srgbClr val="3D4842"/>
      </a:dk2>
      <a:lt2>
        <a:srgbClr val="E5E8E6"/>
      </a:lt2>
      <a:accent1>
        <a:srgbClr val="7D9085"/>
      </a:accent1>
      <a:accent2>
        <a:srgbClr val="8B7D74"/>
      </a:accent2>
      <a:accent3>
        <a:srgbClr val="996A64"/>
      </a:accent3>
      <a:accent4>
        <a:srgbClr val="A75853"/>
      </a:accent4>
      <a:accent5>
        <a:srgbClr val="B54543"/>
      </a:accent5>
      <a:accent6>
        <a:srgbClr val="C33232"/>
      </a:accent6>
      <a:hlink>
        <a:srgbClr val="658BD5"/>
      </a:hlink>
      <a:folHlink>
        <a:srgbClr val="A16AA5"/>
      </a:folHlink>
    </a:clrScheme>
    <a:fontScheme name="Crimson Text SemiBold">
      <a:majorFont>
        <a:latin typeface="Crimson Text SemiBold"/>
        <a:ea typeface="Crimson Text SemiBold"/>
        <a:cs typeface=""/>
      </a:majorFont>
      <a:minorFont>
        <a:latin typeface="Charis SIL"/>
        <a:ea typeface="Charis SI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3572</Words>
  <Application>WPS Presentation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Wingdings</vt:lpstr>
      <vt:lpstr>Crimson Text SemiBold</vt:lpstr>
      <vt:lpstr>Charis SIL</vt:lpstr>
      <vt:lpstr>Times New Roman</vt:lpstr>
      <vt:lpstr>1_Office Theme</vt:lpstr>
      <vt:lpstr>PowerPoint 演示文稿</vt:lpstr>
      <vt:lpstr>Contents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Budhaditya Mukherjee</cp:lastModifiedBy>
  <cp:revision>5</cp:revision>
  <dcterms:created xsi:type="dcterms:W3CDTF">2025-01-23T15:50:09Z</dcterms:created>
  <dcterms:modified xsi:type="dcterms:W3CDTF">2025-01-23T16:01:23Z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133420B8434B4D8E85BA4E142329C972_11</vt:lpwstr>
  </property>
  <property fmtid="{D5CDD505-2E9C-101B-9397-08002B2CF9AE}" pid="3" name="KSOProductBuildVer">
    <vt:lpwstr>2057-12.2.0.18639</vt:lpwstr>
  </property>
</Properties>
</file>