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40" r:id="rId2"/>
    <p:sldId id="3694" r:id="rId3"/>
    <p:sldId id="3697" r:id="rId4"/>
    <p:sldId id="3700" r:id="rId5"/>
    <p:sldId id="3708" r:id="rId6"/>
    <p:sldId id="3702" r:id="rId7"/>
    <p:sldId id="3703" r:id="rId8"/>
    <p:sldId id="261" r:id="rId9"/>
    <p:sldId id="3709" r:id="rId10"/>
    <p:sldId id="257" r:id="rId11"/>
    <p:sldId id="3706" r:id="rId12"/>
    <p:sldId id="36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5971-1450-4E8F-B578-6C20FF1D042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B615-3B7C-44E1-86E1-B1990EEF3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3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8e4ee22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8e4ee22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6ECE-DD79-57C8-E227-3F3E39ED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E0E90-A456-31EC-9481-0D7407438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4144-18D4-F9D5-401A-9FA30C57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F49C-2F22-EB07-6CAF-403AA12C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E651-5ECE-0A20-7801-F23AD6F8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6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DCDC-F4D3-AFBE-F9C0-89945C6E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3DE1-1639-E563-EAFA-3842949C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3A77-B3E6-C9E5-FB3E-4289CD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9E25-2E48-AA98-4C84-958ADA98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CBA3C-8BF6-F27E-0241-8083710C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3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46165-A629-551F-9C70-71FFB1DAD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6A62-FE9F-8972-77CD-539E5AE7A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BACF-1CD9-7AB2-BFB5-9FFCB892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2C88-8FFC-EA2B-9C06-FE1A5A8E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AA8D-564B-8398-1987-1CCA2E3E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3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0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AEE4-368E-57F3-5D4F-D7D06444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708D-8EAC-FD64-3672-00C15FAA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08DE-FC7A-7A47-7FB0-6179E2EF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9C68-68E5-8F09-747C-F127B487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2E56-608E-54CC-0637-89F8D82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1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220-1C2B-5958-81E6-6CA01B39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D21C-1E75-C6F7-9F55-08CD9268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B382-DD6A-DE32-E7EA-779BE50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4560-D530-A933-9F39-50A150F8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A2F1-C043-90DB-0B94-A5D220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41B-E887-E69F-6093-428CA440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3C1-D6FA-7623-C2EC-047AFE1F1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0D34-D27A-A0FF-B2D8-A458FA8C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60A5-7FE9-18D0-EA78-6270A676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4AA2B-C3D2-F22B-3D6D-D49AF66D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B234-318F-6B2D-3BFF-B47AAB25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6CB5-CE19-9908-8B51-4084249D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3F6F-F221-34A3-B2A9-8439AC858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9B68-7EE0-4A7D-4390-588DE02AB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3CB6-032B-C833-DE6B-4CDC27A97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5A743-384E-3AF9-F584-FFB84BFEF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AB2E0-6537-1B47-FD9C-87412C81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1F8D-2265-BB0D-5600-7C0A0D55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826F-A6CC-C11F-45FC-6A3C237E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52A2-9F2F-ED73-BAAC-06ADD0F2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7A6D6-05C0-6CB2-40DC-A59BAEA0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A0BB6-D772-142F-8BB0-B52BD47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98FC-497B-CBB5-D8D5-12C44500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1069-2074-960E-F818-8C714516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9AF99-F3E1-D4F7-4968-AA2F7207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D0A6-1B5A-B668-215C-E726A944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8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CD14-1E29-BDBB-B280-9FAE937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DA02-F81A-1B42-8A59-A6143917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1C0A1-6EBD-800C-50D8-12B9F6CB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40C25-9810-3ABD-5A3E-CCF1C984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7437-3580-E12B-5501-500D8575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F054-E302-8FC8-9628-D79848C5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2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48CD-25BC-B6FC-5B6F-A4193CC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0FACE-F7A0-C30E-33F0-7DC736FE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43B1D-324F-6D03-F43C-93D0501C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1CA8-D14D-3857-025C-72B4871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47CFD-B07F-6091-55FB-83B77A91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189D8-B7BE-3980-7782-9DBD034B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9F04B-302C-DE3B-E9B3-08CA9ED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C063-DBD8-3EF6-E86E-056E0C5C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0410-6DA6-8673-D757-4B3D62562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BE74-52AA-4937-9E0E-DCC286A89148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5747-EB46-7E02-D856-4D0249A98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2FD6-5ED0-DD6B-AE9E-A2CC50EF0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A195-B937-4859-B38C-0337885CE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7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uperbug/payloads/blob/master/XSS%20-2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payloadbox/sql-injection-payload-lis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5378" y="1575576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1723" y="2689161"/>
            <a:ext cx="9948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Swift Scanner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260430" y="5145530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Aakanksha Dhyani, 500084198, BTECH-CSE-CSF-VII-B1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Agarwal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500082673, BTECH-CSE-CSF-VII-B1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Singh Tomar, 500082918,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BTECH-CSE-CSF-VII-B1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9254241" y="5145530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Akashdeep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Bhardwaj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91DC5-802D-01AC-9475-18FF722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85" y="-609120"/>
            <a:ext cx="2719086" cy="27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C46F3-7D7C-82F5-028C-17917824A72D}"/>
              </a:ext>
            </a:extLst>
          </p:cNvPr>
          <p:cNvSpPr txBox="1"/>
          <p:nvPr/>
        </p:nvSpPr>
        <p:spPr>
          <a:xfrm>
            <a:off x="331719" y="172488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021A-F132-1408-983E-155462BDA01D}"/>
              </a:ext>
            </a:extLst>
          </p:cNvPr>
          <p:cNvSpPr txBox="1"/>
          <p:nvPr/>
        </p:nvSpPr>
        <p:spPr>
          <a:xfrm>
            <a:off x="3976395" y="6040503"/>
            <a:ext cx="4239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Fig.3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rogram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valuation and Review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echnique Chart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E5AE9-1307-9C8C-DB13-40E5C95A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54" y="817497"/>
            <a:ext cx="9029491" cy="52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4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67F2C-C751-A8C7-7326-29910144330E}"/>
              </a:ext>
            </a:extLst>
          </p:cNvPr>
          <p:cNvSpPr txBox="1"/>
          <p:nvPr/>
        </p:nvSpPr>
        <p:spPr>
          <a:xfrm>
            <a:off x="325927" y="1115982"/>
            <a:ext cx="11092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Blip>
                <a:blip r:embed="rId2"/>
              </a:buBlip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Payload Command Injection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https://github.com/xsuperbug/payloads/blob/master/XSS%20-2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Blip>
                <a:blip r:embed="rId2"/>
              </a:buBlip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Payload SQL Injection </a:t>
            </a:r>
          </a:p>
          <a:p>
            <a:pPr algn="just"/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https://github.com/payloadbox/sql-injection-payload-list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Blip>
                <a:blip r:embed="rId2"/>
              </a:buBlip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Xsuperbugs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https://github.com/xsuperbug/payloads/blob/master/XSS%20-2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61555-B789-D158-620C-6B1A10A684E2}"/>
              </a:ext>
            </a:extLst>
          </p:cNvPr>
          <p:cNvSpPr txBox="1"/>
          <p:nvPr/>
        </p:nvSpPr>
        <p:spPr>
          <a:xfrm>
            <a:off x="325927" y="342348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54319" y="295280"/>
            <a:ext cx="7530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554319" y="1159148"/>
            <a:ext cx="4650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Project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130618" y="1569648"/>
            <a:ext cx="5770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 applications serve as the cornerstone of businesses, services, and user interactions.</a:t>
            </a: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otential for cyber threats and vulnerabilities causing compromise of confidentiality, integrity, and availability of these applications.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assessment of web applications for vulnerabilities is time-consuming and often ineffective.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Secure Swift Scanner is a dynamic web application vulnerability scanner that offers a systematic approach to detecting vulnerabilities by automatically assessing web applications for potential weaknesses.</a:t>
            </a:r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our tool is to focus on remediation rather than manual inspection.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also generates detailed reports, providing a clear overview of identified vulnerabilities and potential risks.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B7DC4-41CC-C9DA-EAD8-1BF4441376E5}"/>
              </a:ext>
            </a:extLst>
          </p:cNvPr>
          <p:cNvSpPr txBox="1"/>
          <p:nvPr/>
        </p:nvSpPr>
        <p:spPr>
          <a:xfrm>
            <a:off x="325927" y="764037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troduction Images – Browse 222,089 Stock Photos, Vectors, and Video |  Adobe Stock">
            <a:extLst>
              <a:ext uri="{FF2B5EF4-FFF2-40B4-BE49-F238E27FC236}">
                <a16:creationId xmlns:a16="http://schemas.microsoft.com/office/drawing/2014/main" id="{9F6968B7-6138-5D62-FC83-CB26D19B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70" y="1834586"/>
            <a:ext cx="4960399" cy="31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325926" y="1435689"/>
            <a:ext cx="6225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applications have become indispensable for business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Exposed applications to a multitude of cyber threats, like CORS, LFI, Open Redirect, Brute force and many more.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security measures often fall short in providing comprehensive protection.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6D26F-E635-E6D8-7EB2-EE813606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29" y="759199"/>
            <a:ext cx="4213726" cy="2908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3DF01-7896-8944-5A4C-943761100B53}"/>
              </a:ext>
            </a:extLst>
          </p:cNvPr>
          <p:cNvSpPr txBox="1"/>
          <p:nvPr/>
        </p:nvSpPr>
        <p:spPr>
          <a:xfrm>
            <a:off x="325927" y="764037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8 Critical Web Application Vulnerabilities and How to Prevent Them">
            <a:extLst>
              <a:ext uri="{FF2B5EF4-FFF2-40B4-BE49-F238E27FC236}">
                <a16:creationId xmlns:a16="http://schemas.microsoft.com/office/drawing/2014/main" id="{0B310A71-A8AA-70C4-163E-E8BA33BD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1" y="3667986"/>
            <a:ext cx="5267334" cy="276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FE5C9F-3A1B-F94E-D98E-06F32AF3200A}"/>
              </a:ext>
            </a:extLst>
          </p:cNvPr>
          <p:cNvSpPr txBox="1"/>
          <p:nvPr/>
        </p:nvSpPr>
        <p:spPr>
          <a:xfrm>
            <a:off x="325927" y="1510687"/>
            <a:ext cx="6711969" cy="228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our key objectives are as follows: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comprehensive security assessment tool.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 a wide range of vulnerabilities (Approx. 50+)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detailed and actionable security report.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 to continuous improvement and updates to address emerging threats.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remediation guidance for identified vulnerabilities.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cting Magazine What is an Objective? - Acting Magazine">
            <a:extLst>
              <a:ext uri="{FF2B5EF4-FFF2-40B4-BE49-F238E27FC236}">
                <a16:creationId xmlns:a16="http://schemas.microsoft.com/office/drawing/2014/main" id="{E8A92A7C-1F10-236B-E7A6-917F4B68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90" y="1554295"/>
            <a:ext cx="3668486" cy="228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DF458-13E9-92EB-694A-D80C6EA90C0B}"/>
              </a:ext>
            </a:extLst>
          </p:cNvPr>
          <p:cNvSpPr txBox="1"/>
          <p:nvPr/>
        </p:nvSpPr>
        <p:spPr>
          <a:xfrm>
            <a:off x="325927" y="805462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Vulnerability Assessment | VA Tools and Best Practices | Imperva">
            <a:extLst>
              <a:ext uri="{FF2B5EF4-FFF2-40B4-BE49-F238E27FC236}">
                <a16:creationId xmlns:a16="http://schemas.microsoft.com/office/drawing/2014/main" id="{6BB17113-3A84-7B27-294D-D9567E99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1" y="4004893"/>
            <a:ext cx="7111676" cy="228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E091BF-9553-E1BC-932C-8BF115B20D7A}"/>
              </a:ext>
            </a:extLst>
          </p:cNvPr>
          <p:cNvSpPr txBox="1"/>
          <p:nvPr/>
        </p:nvSpPr>
        <p:spPr>
          <a:xfrm>
            <a:off x="790976" y="1343456"/>
            <a:ext cx="2873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 3.11.1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0C8D6-F98A-4A2E-A524-D7E290E6FC74}"/>
              </a:ext>
            </a:extLst>
          </p:cNvPr>
          <p:cNvSpPr txBox="1"/>
          <p:nvPr/>
        </p:nvSpPr>
        <p:spPr>
          <a:xfrm>
            <a:off x="325927" y="3799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373C0-5DBB-CE77-8CE6-38F9F1F61A29}"/>
              </a:ext>
            </a:extLst>
          </p:cNvPr>
          <p:cNvSpPr txBox="1"/>
          <p:nvPr/>
        </p:nvSpPr>
        <p:spPr>
          <a:xfrm>
            <a:off x="5432723" y="1671929"/>
            <a:ext cx="34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F48BE-BD3E-8F83-E36F-6B48CC56B8E7}"/>
              </a:ext>
            </a:extLst>
          </p:cNvPr>
          <p:cNvSpPr txBox="1"/>
          <p:nvPr/>
        </p:nvSpPr>
        <p:spPr>
          <a:xfrm>
            <a:off x="4698095" y="1343456"/>
            <a:ext cx="4931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Interface:</a:t>
            </a: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Windows, Mac and Linux.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 GB or more.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i3 or above.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1024x768 or above.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VS Code.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Drive: minimum 4GB.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VS Code.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Windows, Mac and Linux.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 GB or more.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i3 or above.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1024x768 or above.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88861-3E73-81B1-514E-2AFCA28C92B2}"/>
              </a:ext>
            </a:extLst>
          </p:cNvPr>
          <p:cNvSpPr txBox="1"/>
          <p:nvPr/>
        </p:nvSpPr>
        <p:spPr>
          <a:xfrm>
            <a:off x="308171" y="1011355"/>
            <a:ext cx="5787829" cy="293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Argparse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Used for parsing command-line arguments and options.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Subprocess: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Running shell commands and interacting with the system's shell.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various operating system-dependent tasks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managing time-related tasks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Threading: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creating and managing threads</a:t>
            </a:r>
          </a:p>
          <a:p>
            <a:pPr lvl="0" algn="just">
              <a:lnSpc>
                <a:spcPct val="115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Methodology Images – Browse 21,246 Stock Photos, Vectors, and Video | Adobe  Stock">
            <a:extLst>
              <a:ext uri="{FF2B5EF4-FFF2-40B4-BE49-F238E27FC236}">
                <a16:creationId xmlns:a16="http://schemas.microsoft.com/office/drawing/2014/main" id="{99B11BC7-674B-D3EC-887A-2D9CDAF78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87" y="3758675"/>
            <a:ext cx="5359154" cy="26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93812-7811-971E-5C24-EA789BCA8467}"/>
              </a:ext>
            </a:extLst>
          </p:cNvPr>
          <p:cNvSpPr txBox="1"/>
          <p:nvPr/>
        </p:nvSpPr>
        <p:spPr>
          <a:xfrm>
            <a:off x="325927" y="218508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5749D-DAF4-2147-BAD4-949DAC2B5046}"/>
              </a:ext>
            </a:extLst>
          </p:cNvPr>
          <p:cNvSpPr txBox="1"/>
          <p:nvPr/>
        </p:nvSpPr>
        <p:spPr>
          <a:xfrm>
            <a:off x="6096000" y="1011355"/>
            <a:ext cx="5666913" cy="420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Structure: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Lists: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storing intervals for time conversion, specifying processes for different severity levels, and defining skip options for scans.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Dictionaries: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to store key-value pairs, color coding text output.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Tuples: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for creating pairs of data, to define time intervals, map vulnerability severity levels to their corresponding descriptions.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as a data structure to encapsulate related data and functions.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 to store textual data, including error messages, informational text.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0"/>
          <p:cNvGrpSpPr/>
          <p:nvPr/>
        </p:nvGrpSpPr>
        <p:grpSpPr>
          <a:xfrm>
            <a:off x="6139226" y="1588567"/>
            <a:ext cx="4995273" cy="2224260"/>
            <a:chOff x="4604419" y="1191425"/>
            <a:chExt cx="3746455" cy="1668195"/>
          </a:xfrm>
        </p:grpSpPr>
        <p:sp>
          <p:nvSpPr>
            <p:cNvPr id="291" name="Google Shape;291;p20"/>
            <p:cNvSpPr txBox="1"/>
            <p:nvPr/>
          </p:nvSpPr>
          <p:spPr>
            <a:xfrm>
              <a:off x="6466274" y="148331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u="sng" dirty="0">
                  <a:solidFill>
                    <a:srgbClr val="434343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Weaknesses</a:t>
              </a:r>
              <a:endParaRPr sz="2267" u="sng" dirty="0">
                <a:solidFill>
                  <a:srgbClr val="43434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6291723" y="1720435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Scalability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Skill and Knowledge Requirements</a:t>
              </a:r>
              <a:endParaRPr lang="en-IN" sz="14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604419" y="1484839"/>
              <a:ext cx="1536198" cy="1374781"/>
            </a:xfrm>
            <a:custGeom>
              <a:avLst/>
              <a:gdLst/>
              <a:ahLst/>
              <a:cxnLst/>
              <a:rect l="l" t="t" r="r" b="b"/>
              <a:pathLst>
                <a:path w="65391" h="58520" extrusionOk="0">
                  <a:moveTo>
                    <a:pt x="17491" y="0"/>
                  </a:moveTo>
                  <a:cubicBezTo>
                    <a:pt x="7823" y="0"/>
                    <a:pt x="1" y="7834"/>
                    <a:pt x="1" y="17490"/>
                  </a:cubicBezTo>
                  <a:lnTo>
                    <a:pt x="1" y="58519"/>
                  </a:lnTo>
                  <a:lnTo>
                    <a:pt x="47900" y="58519"/>
                  </a:lnTo>
                  <a:cubicBezTo>
                    <a:pt x="57568" y="58519"/>
                    <a:pt x="65390" y="50685"/>
                    <a:pt x="65390" y="41017"/>
                  </a:cubicBezTo>
                  <a:lnTo>
                    <a:pt x="6539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079072" y="1191425"/>
              <a:ext cx="586866" cy="586843"/>
            </a:xfrm>
            <a:custGeom>
              <a:avLst/>
              <a:gdLst/>
              <a:ahLst/>
              <a:cxnLst/>
              <a:rect l="l" t="t" r="r" b="b"/>
              <a:pathLst>
                <a:path w="24981" h="24980" extrusionOk="0">
                  <a:moveTo>
                    <a:pt x="12491" y="0"/>
                  </a:moveTo>
                  <a:cubicBezTo>
                    <a:pt x="5597" y="0"/>
                    <a:pt x="1" y="5596"/>
                    <a:pt x="1" y="12490"/>
                  </a:cubicBezTo>
                  <a:cubicBezTo>
                    <a:pt x="1" y="19396"/>
                    <a:pt x="5597" y="24980"/>
                    <a:pt x="12491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150675" y="1263028"/>
              <a:ext cx="443656" cy="443632"/>
            </a:xfrm>
            <a:custGeom>
              <a:avLst/>
              <a:gdLst/>
              <a:ahLst/>
              <a:cxnLst/>
              <a:rect l="l" t="t" r="r" b="b"/>
              <a:pathLst>
                <a:path w="18885" h="18884" extrusionOk="0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933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W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6" name="Google Shape;296;p20"/>
          <p:cNvGrpSpPr/>
          <p:nvPr/>
        </p:nvGrpSpPr>
        <p:grpSpPr>
          <a:xfrm flipH="1">
            <a:off x="6819741" y="2574425"/>
            <a:ext cx="687272" cy="643779"/>
            <a:chOff x="2753373" y="2902523"/>
            <a:chExt cx="347552" cy="325557"/>
          </a:xfrm>
        </p:grpSpPr>
        <p:sp>
          <p:nvSpPr>
            <p:cNvPr id="297" name="Google Shape;297;p20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oogle Shape;303;p20"/>
          <p:cNvGrpSpPr/>
          <p:nvPr/>
        </p:nvGrpSpPr>
        <p:grpSpPr>
          <a:xfrm>
            <a:off x="6139226" y="3917152"/>
            <a:ext cx="6052774" cy="2224235"/>
            <a:chOff x="4604419" y="2937863"/>
            <a:chExt cx="4539581" cy="1668176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6466325" y="3069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 u="sng" dirty="0">
                  <a:solidFill>
                    <a:srgbClr val="434343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Threats</a:t>
              </a:r>
              <a:endParaRPr sz="2267" u="sng" dirty="0">
                <a:solidFill>
                  <a:srgbClr val="43434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6291723" y="3267441"/>
              <a:ext cx="2852277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Rapidly Changing Threat Landscape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User Adoption and Awareness</a:t>
              </a:r>
              <a:endParaRPr lang="en-IN" sz="14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604419" y="2937863"/>
              <a:ext cx="1536198" cy="1374781"/>
            </a:xfrm>
            <a:custGeom>
              <a:avLst/>
              <a:gdLst/>
              <a:ahLst/>
              <a:cxnLst/>
              <a:rect l="l" t="t" r="r" b="b"/>
              <a:pathLst>
                <a:path w="65391" h="58520" extrusionOk="0">
                  <a:moveTo>
                    <a:pt x="1" y="1"/>
                  </a:moveTo>
                  <a:lnTo>
                    <a:pt x="1" y="41030"/>
                  </a:lnTo>
                  <a:cubicBezTo>
                    <a:pt x="1" y="50686"/>
                    <a:pt x="7823" y="58520"/>
                    <a:pt x="17491" y="58520"/>
                  </a:cubicBezTo>
                  <a:lnTo>
                    <a:pt x="65390" y="58520"/>
                  </a:lnTo>
                  <a:lnTo>
                    <a:pt x="65390" y="17503"/>
                  </a:lnTo>
                  <a:cubicBezTo>
                    <a:pt x="65390" y="7835"/>
                    <a:pt x="57568" y="1"/>
                    <a:pt x="479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79072" y="4019196"/>
              <a:ext cx="586866" cy="586843"/>
            </a:xfrm>
            <a:custGeom>
              <a:avLst/>
              <a:gdLst/>
              <a:ahLst/>
              <a:cxnLst/>
              <a:rect l="l" t="t" r="r" b="b"/>
              <a:pathLst>
                <a:path w="24981" h="24980" extrusionOk="0">
                  <a:moveTo>
                    <a:pt x="12491" y="0"/>
                  </a:moveTo>
                  <a:cubicBezTo>
                    <a:pt x="5597" y="0"/>
                    <a:pt x="1" y="5584"/>
                    <a:pt x="1" y="12490"/>
                  </a:cubicBezTo>
                  <a:cubicBezTo>
                    <a:pt x="1" y="19384"/>
                    <a:pt x="5597" y="24980"/>
                    <a:pt x="12491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150675" y="4090800"/>
              <a:ext cx="443656" cy="443632"/>
            </a:xfrm>
            <a:custGeom>
              <a:avLst/>
              <a:gdLst/>
              <a:ahLst/>
              <a:cxnLst/>
              <a:rect l="l" t="t" r="r" b="b"/>
              <a:pathLst>
                <a:path w="18885" h="18884" extrusionOk="0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933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T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6865354" y="4514621"/>
            <a:ext cx="596049" cy="638135"/>
            <a:chOff x="7055134" y="2919170"/>
            <a:chExt cx="290321" cy="310820"/>
          </a:xfrm>
        </p:grpSpPr>
        <p:sp>
          <p:nvSpPr>
            <p:cNvPr id="310" name="Google Shape;310;p20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1057501" y="1588567"/>
            <a:ext cx="4995300" cy="2247043"/>
            <a:chOff x="793125" y="1191425"/>
            <a:chExt cx="3746475" cy="1685282"/>
          </a:xfrm>
        </p:grpSpPr>
        <p:sp>
          <p:nvSpPr>
            <p:cNvPr id="325" name="Google Shape;325;p20"/>
            <p:cNvSpPr txBox="1"/>
            <p:nvPr/>
          </p:nvSpPr>
          <p:spPr>
            <a:xfrm>
              <a:off x="1208685" y="1806816"/>
              <a:ext cx="1949045" cy="1069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Comprehensive Vulnerability Detection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Automated Scanning Techniques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Comprehensive Database</a:t>
              </a:r>
              <a:endParaRPr lang="en-IN" sz="14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793125" y="1616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u="sng" dirty="0">
                  <a:solidFill>
                    <a:srgbClr val="434343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Strengths</a:t>
              </a:r>
            </a:p>
            <a:p>
              <a:pPr algn="r"/>
              <a:endParaRPr sz="2267" u="sng" dirty="0">
                <a:solidFill>
                  <a:srgbClr val="43434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003425" y="1484839"/>
              <a:ext cx="1536175" cy="1374781"/>
            </a:xfrm>
            <a:custGeom>
              <a:avLst/>
              <a:gdLst/>
              <a:ahLst/>
              <a:cxnLst/>
              <a:rect l="l" t="t" r="r" b="b"/>
              <a:pathLst>
                <a:path w="65390" h="58520" extrusionOk="0">
                  <a:moveTo>
                    <a:pt x="1" y="0"/>
                  </a:moveTo>
                  <a:lnTo>
                    <a:pt x="1" y="41017"/>
                  </a:lnTo>
                  <a:cubicBezTo>
                    <a:pt x="1" y="50685"/>
                    <a:pt x="7823" y="58519"/>
                    <a:pt x="17491" y="58519"/>
                  </a:cubicBezTo>
                  <a:lnTo>
                    <a:pt x="65390" y="58519"/>
                  </a:lnTo>
                  <a:lnTo>
                    <a:pt x="65390" y="17490"/>
                  </a:lnTo>
                  <a:cubicBezTo>
                    <a:pt x="65390" y="7834"/>
                    <a:pt x="57567" y="0"/>
                    <a:pt x="478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478078" y="1191425"/>
              <a:ext cx="586843" cy="586843"/>
            </a:xfrm>
            <a:custGeom>
              <a:avLst/>
              <a:gdLst/>
              <a:ahLst/>
              <a:cxnLst/>
              <a:rect l="l" t="t" r="r" b="b"/>
              <a:pathLst>
                <a:path w="24980" h="24980" extrusionOk="0">
                  <a:moveTo>
                    <a:pt x="12490" y="0"/>
                  </a:moveTo>
                  <a:cubicBezTo>
                    <a:pt x="5585" y="0"/>
                    <a:pt x="1" y="5596"/>
                    <a:pt x="1" y="12490"/>
                  </a:cubicBezTo>
                  <a:cubicBezTo>
                    <a:pt x="1" y="19396"/>
                    <a:pt x="5585" y="24980"/>
                    <a:pt x="12490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549681" y="1263028"/>
              <a:ext cx="443632" cy="443632"/>
            </a:xfrm>
            <a:custGeom>
              <a:avLst/>
              <a:gdLst/>
              <a:ahLst/>
              <a:cxnLst/>
              <a:rect l="l" t="t" r="r" b="b"/>
              <a:pathLst>
                <a:path w="18884" h="18884" extrusionOk="0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933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S</a:t>
              </a:r>
              <a:endParaRPr sz="2933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4710589" y="2578891"/>
            <a:ext cx="636153" cy="634839"/>
            <a:chOff x="7990840" y="2435226"/>
            <a:chExt cx="354363" cy="353631"/>
          </a:xfrm>
        </p:grpSpPr>
        <p:sp>
          <p:nvSpPr>
            <p:cNvPr id="331" name="Google Shape;331;p20"/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1057501" y="3917152"/>
            <a:ext cx="4995300" cy="2224235"/>
            <a:chOff x="793125" y="2937863"/>
            <a:chExt cx="3746475" cy="1668176"/>
          </a:xfrm>
        </p:grpSpPr>
        <p:sp>
          <p:nvSpPr>
            <p:cNvPr id="335" name="Google Shape;335;p20"/>
            <p:cNvSpPr txBox="1"/>
            <p:nvPr/>
          </p:nvSpPr>
          <p:spPr>
            <a:xfrm>
              <a:off x="793125" y="3069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267" u="sng" dirty="0">
                  <a:solidFill>
                    <a:srgbClr val="434343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Opportunities</a:t>
              </a:r>
              <a:endParaRPr sz="2267" u="sng" dirty="0">
                <a:solidFill>
                  <a:srgbClr val="434343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1212350" y="3417210"/>
              <a:ext cx="2050560" cy="81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Rising Cybersecurity Concerns</a:t>
              </a:r>
            </a:p>
            <a:p>
              <a:pPr marL="285750" lvl="0" indent="-2857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IN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Collaboration and Contributions</a:t>
              </a:r>
              <a:endParaRPr lang="en-IN" sz="14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003425" y="2937863"/>
              <a:ext cx="1536175" cy="1374781"/>
            </a:xfrm>
            <a:custGeom>
              <a:avLst/>
              <a:gdLst/>
              <a:ahLst/>
              <a:cxnLst/>
              <a:rect l="l" t="t" r="r" b="b"/>
              <a:pathLst>
                <a:path w="65390" h="58520" extrusionOk="0">
                  <a:moveTo>
                    <a:pt x="17491" y="1"/>
                  </a:moveTo>
                  <a:cubicBezTo>
                    <a:pt x="7823" y="1"/>
                    <a:pt x="1" y="7835"/>
                    <a:pt x="1" y="17503"/>
                  </a:cubicBezTo>
                  <a:lnTo>
                    <a:pt x="1" y="58520"/>
                  </a:lnTo>
                  <a:lnTo>
                    <a:pt x="47899" y="58520"/>
                  </a:lnTo>
                  <a:cubicBezTo>
                    <a:pt x="57567" y="58520"/>
                    <a:pt x="65390" y="50686"/>
                    <a:pt x="65390" y="41030"/>
                  </a:cubicBezTo>
                  <a:lnTo>
                    <a:pt x="6539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78078" y="4019196"/>
              <a:ext cx="586843" cy="586843"/>
            </a:xfrm>
            <a:custGeom>
              <a:avLst/>
              <a:gdLst/>
              <a:ahLst/>
              <a:cxnLst/>
              <a:rect l="l" t="t" r="r" b="b"/>
              <a:pathLst>
                <a:path w="24980" h="24980" extrusionOk="0">
                  <a:moveTo>
                    <a:pt x="12490" y="0"/>
                  </a:moveTo>
                  <a:cubicBezTo>
                    <a:pt x="5585" y="0"/>
                    <a:pt x="1" y="5584"/>
                    <a:pt x="1" y="12490"/>
                  </a:cubicBezTo>
                  <a:cubicBezTo>
                    <a:pt x="1" y="19384"/>
                    <a:pt x="5585" y="24980"/>
                    <a:pt x="12490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49681" y="4090800"/>
              <a:ext cx="443632" cy="443632"/>
            </a:xfrm>
            <a:custGeom>
              <a:avLst/>
              <a:gdLst/>
              <a:ahLst/>
              <a:cxnLst/>
              <a:rect l="l" t="t" r="r" b="b"/>
              <a:pathLst>
                <a:path w="18884" h="18884" extrusionOk="0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933">
                  <a:solidFill>
                    <a:srgbClr val="FFFFFF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O</a:t>
              </a:r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4735078" y="4584990"/>
            <a:ext cx="587183" cy="497415"/>
            <a:chOff x="2770052" y="2009628"/>
            <a:chExt cx="327085" cy="277080"/>
          </a:xfrm>
        </p:grpSpPr>
        <p:sp>
          <p:nvSpPr>
            <p:cNvPr id="341" name="Google Shape;341;p20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5153632" y="2922568"/>
            <a:ext cx="2087611" cy="1884800"/>
            <a:chOff x="3865225" y="2191926"/>
            <a:chExt cx="1413600" cy="1413600"/>
          </a:xfrm>
        </p:grpSpPr>
        <p:sp>
          <p:nvSpPr>
            <p:cNvPr id="344" name="Google Shape;344;p20"/>
            <p:cNvSpPr/>
            <p:nvPr/>
          </p:nvSpPr>
          <p:spPr>
            <a:xfrm>
              <a:off x="3865225" y="2191926"/>
              <a:ext cx="1413600" cy="1413600"/>
            </a:xfrm>
            <a:prstGeom prst="ellipse">
              <a:avLst/>
            </a:pr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972738" y="2299476"/>
              <a:ext cx="1198250" cy="1198505"/>
            </a:xfrm>
            <a:custGeom>
              <a:avLst/>
              <a:gdLst/>
              <a:ahLst/>
              <a:cxnLst/>
              <a:rect l="l" t="t" r="r" b="b"/>
              <a:pathLst>
                <a:path w="56448" h="56460" extrusionOk="0">
                  <a:moveTo>
                    <a:pt x="56448" y="28230"/>
                  </a:moveTo>
                  <a:cubicBezTo>
                    <a:pt x="56448" y="43815"/>
                    <a:pt x="43815" y="56460"/>
                    <a:pt x="28230" y="56460"/>
                  </a:cubicBezTo>
                  <a:cubicBezTo>
                    <a:pt x="12645" y="56460"/>
                    <a:pt x="0" y="43815"/>
                    <a:pt x="0" y="28230"/>
                  </a:cubicBezTo>
                  <a:cubicBezTo>
                    <a:pt x="0" y="12645"/>
                    <a:pt x="12645" y="0"/>
                    <a:pt x="28230" y="0"/>
                  </a:cubicBezTo>
                  <a:cubicBezTo>
                    <a:pt x="43815" y="0"/>
                    <a:pt x="56448" y="12645"/>
                    <a:pt x="56448" y="2823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3733" dirty="0">
                  <a:solidFill>
                    <a:schemeClr val="accent3"/>
                  </a:solidFill>
                  <a:latin typeface="Times New Roman" panose="02020603050405020304" pitchFamily="18" charset="0"/>
                  <a:ea typeface="Fira Sans Extra Condensed Medium"/>
                  <a:cs typeface="Times New Roman" panose="02020603050405020304" pitchFamily="18" charset="0"/>
                  <a:sym typeface="Fira Sans Extra Condensed Medium"/>
                </a:rPr>
                <a:t>SWOT</a:t>
              </a:r>
              <a:endParaRPr sz="3733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031368" y="2358106"/>
              <a:ext cx="1081244" cy="1081244"/>
            </a:xfrm>
            <a:custGeom>
              <a:avLst/>
              <a:gdLst/>
              <a:ahLst/>
              <a:cxnLst/>
              <a:rect l="l" t="t" r="r" b="b"/>
              <a:pathLst>
                <a:path w="50936" h="50936" extrusionOk="0">
                  <a:moveTo>
                    <a:pt x="25468" y="2037"/>
                  </a:moveTo>
                  <a:cubicBezTo>
                    <a:pt x="38386" y="2037"/>
                    <a:pt x="48899" y="12550"/>
                    <a:pt x="48899" y="25468"/>
                  </a:cubicBezTo>
                  <a:cubicBezTo>
                    <a:pt x="48899" y="38386"/>
                    <a:pt x="38386" y="48899"/>
                    <a:pt x="25468" y="48899"/>
                  </a:cubicBezTo>
                  <a:cubicBezTo>
                    <a:pt x="12550" y="48899"/>
                    <a:pt x="2036" y="38386"/>
                    <a:pt x="2036" y="25468"/>
                  </a:cubicBezTo>
                  <a:cubicBezTo>
                    <a:pt x="2036" y="12550"/>
                    <a:pt x="12550" y="2037"/>
                    <a:pt x="25468" y="2037"/>
                  </a:cubicBezTo>
                  <a:close/>
                  <a:moveTo>
                    <a:pt x="25468" y="1"/>
                  </a:moveTo>
                  <a:cubicBezTo>
                    <a:pt x="11418" y="1"/>
                    <a:pt x="0" y="11419"/>
                    <a:pt x="0" y="25468"/>
                  </a:cubicBezTo>
                  <a:cubicBezTo>
                    <a:pt x="0" y="39517"/>
                    <a:pt x="11418" y="50935"/>
                    <a:pt x="25468" y="50935"/>
                  </a:cubicBezTo>
                  <a:cubicBezTo>
                    <a:pt x="39517" y="50935"/>
                    <a:pt x="50935" y="39517"/>
                    <a:pt x="50935" y="25468"/>
                  </a:cubicBezTo>
                  <a:cubicBezTo>
                    <a:pt x="50935" y="11419"/>
                    <a:pt x="39517" y="1"/>
                    <a:pt x="25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43D408-FB1C-A7F3-8F7C-E8646D881B64}"/>
              </a:ext>
            </a:extLst>
          </p:cNvPr>
          <p:cNvSpPr txBox="1"/>
          <p:nvPr/>
        </p:nvSpPr>
        <p:spPr>
          <a:xfrm>
            <a:off x="328634" y="325108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 Analysis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6C50C-5793-60A0-B982-3158E56639BB}"/>
              </a:ext>
            </a:extLst>
          </p:cNvPr>
          <p:cNvSpPr txBox="1"/>
          <p:nvPr/>
        </p:nvSpPr>
        <p:spPr>
          <a:xfrm>
            <a:off x="9293294" y="6403850"/>
            <a:ext cx="2898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</a:t>
            </a:r>
            <a:r>
              <a:rPr lang="en-IN" sz="1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Analysis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BCCBC-0A67-A90A-D8A5-658D0B9A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34" y="795397"/>
            <a:ext cx="9250532" cy="58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96644-ADB5-56F9-EC4C-F015F5A9B9B7}"/>
              </a:ext>
            </a:extLst>
          </p:cNvPr>
          <p:cNvSpPr txBox="1"/>
          <p:nvPr/>
        </p:nvSpPr>
        <p:spPr>
          <a:xfrm>
            <a:off x="62868" y="83273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b="1" u="sng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Project</a:t>
            </a:r>
            <a:endParaRPr lang="en-IN" sz="3200" b="1" u="sng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B9BE2-CC29-81DE-00AB-A55D090DD319}"/>
              </a:ext>
            </a:extLst>
          </p:cNvPr>
          <p:cNvSpPr txBox="1"/>
          <p:nvPr/>
        </p:nvSpPr>
        <p:spPr>
          <a:xfrm>
            <a:off x="8882652" y="6469393"/>
            <a:ext cx="4239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IN" sz="1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7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aakanksha dhyani</dc:creator>
  <cp:lastModifiedBy>aakanksha dhyani</cp:lastModifiedBy>
  <cp:revision>10</cp:revision>
  <dcterms:created xsi:type="dcterms:W3CDTF">2023-02-06T18:02:19Z</dcterms:created>
  <dcterms:modified xsi:type="dcterms:W3CDTF">2023-08-27T14:20:28Z</dcterms:modified>
</cp:coreProperties>
</file>