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6" r:id="rId8"/>
    <p:sldId id="265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19DF-AF7F-937F-51A0-E03D04941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D6AA3-15BA-39A9-8461-40C205B65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6999-1260-2163-D132-A5996C55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3E20-5DD9-E391-CE0F-CB2B5090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28E7-AC40-6AF7-49D0-D6025119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AC3A-27F3-6EE6-3B0A-BC9BC182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B3162-7801-3B78-F513-124D9967A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A1293-4F6C-5D51-4BB6-1C7D7C01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796E-9D95-4A77-717B-84FB0877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443C-33B1-F031-4EE7-7953AE9A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7C208-1FBA-9AE7-6357-275A5621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D073E-9479-727F-1CB0-923DA1CC1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1918-7DD3-C6B6-B8CB-C3722C26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85B4-7AFF-7238-4940-1943FE33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DEC7-2E0B-A440-1179-BD0E31FC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1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488D-C8BE-40D0-3987-026AEF58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F73C-71FC-78DD-9126-F8E895A3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1526-BFC2-FCCD-20EE-0485C9E0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E6D-8B53-A520-A38B-41D167CC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F3445-D69F-CEE4-43FD-615DAEE0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D9B7-0BD6-E21F-AD50-5413FB0B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CDD2A-6495-358A-C6A8-2A9D86E8F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AFE1-8FAA-1F5E-29F5-15E485C3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5613-63C7-4244-507D-F1DDB174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5F49-ADDF-B006-F60E-6E7A7EF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9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9E2B-5B41-B86A-B82A-01580797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603C-6188-F7AD-11BC-72753779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0E336-A65A-3093-1258-4ED6C51E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392FA-F0DF-EC06-F867-7F7FC666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76845-FA63-EB1D-A92C-7CE2CF7E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CA637-833D-BCA6-A4ED-0C302820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59AB-CC70-50F2-E8C0-68134752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D429-19BC-4A39-3F77-E549A0452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3EF18-C449-A354-E171-C31F96EBA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B60AE-1B11-8456-F5A9-2399B81F3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E2693-EDF0-C5BB-A325-692811C7B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82D7A-24A5-40D1-51D8-0A837174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51CFE-36F2-256B-55E3-513DD7A7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0ED4A-4852-A591-3707-C8C0F2F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4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87DB-03BD-50CA-91AD-49F8FE23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B0259-B80A-4F93-EE13-C2FA4448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8F8ED-D6AF-2276-B1A4-D3EACA34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4540D-F42C-AD46-1EC7-BFECD07E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81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8558A-EF2F-BB01-8F87-6D46297A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92BC6-64BE-2824-4E73-533BAF8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771F-6056-60B7-95CB-840578DE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717E-4C20-4003-9952-6201747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AA65-C34A-36BF-C521-292DA915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FAAB0-1EA9-4152-772C-DAAEEB66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A5F3-8721-5F58-9C27-9EA08151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E884A-DA6D-2D38-5E45-D1B03EAA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FA829-DCF9-3444-503B-5852931C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6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4067-50CF-04BF-E3A2-B365596A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63E15-DFDC-4955-9DA4-EEDD86EE7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6FE0E-D38E-A8BF-F0F7-EC39DD621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A90D-0B20-BF74-8FA0-6588E4D6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BE7DC-3213-DFB5-9C9D-AC4F16D9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1BB3-C1F2-9DB8-B29B-0DF31E64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7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510B9-2959-A0C8-6C50-18F6123A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30247-4DAE-B9B4-C4EB-97A89491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59086-B4C5-A1A6-590A-1A115262E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0A3E-45C9-453E-A936-E9FA0FC21524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CC8CC-9B4B-78C0-DAF3-FEB3E6B5C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58396-BC50-FD7F-F0A5-ADAD69C28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5465-4846-4777-9580-D9813BDC6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8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815A-CE39-F69A-B670-036D8C9BB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D9AFD-F350-187F-A717-1AC36F34D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56021-BE46-B9EF-A904-F3BB3DB2E7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952"/>
            <a:ext cx="12192000" cy="6859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C7B87-0AD3-734B-AA0F-A044533B3654}"/>
              </a:ext>
            </a:extLst>
          </p:cNvPr>
          <p:cNvSpPr txBox="1"/>
          <p:nvPr/>
        </p:nvSpPr>
        <p:spPr>
          <a:xfrm>
            <a:off x="1189206" y="918248"/>
            <a:ext cx="8460632" cy="1720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800" b="1" kern="100" dirty="0">
                <a:solidFill>
                  <a:schemeClr val="bg1"/>
                </a:solidFill>
                <a:latin typeface="Berlin Sans FB" panose="020E0602020502020306" pitchFamily="34" charset="0"/>
                <a:ea typeface="Calibri" panose="020F0502020204030204" pitchFamily="34" charset="0"/>
              </a:rPr>
              <a:t>PRIME </a:t>
            </a:r>
            <a:r>
              <a:rPr lang="en-IN" sz="4800" b="1" dirty="0">
                <a:solidFill>
                  <a:schemeClr val="bg1"/>
                </a:solidFill>
                <a:latin typeface="Berlin Sans FB" panose="020E0602020502020306" pitchFamily="34" charset="0"/>
              </a:rPr>
              <a:t>SYNTHETIC  using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800" b="1" kern="100" dirty="0">
                <a:solidFill>
                  <a:schemeClr val="bg1"/>
                </a:solidFill>
                <a:effectLst/>
                <a:latin typeface="Berlin Sans FB" panose="020E0602020502020306" pitchFamily="34" charset="0"/>
                <a:ea typeface="Calibri" panose="020F0502020204030204" pitchFamily="34" charset="0"/>
              </a:rPr>
              <a:t>                               MERN Stack</a:t>
            </a:r>
          </a:p>
        </p:txBody>
      </p:sp>
      <p:sp>
        <p:nvSpPr>
          <p:cNvPr id="8" name="Google Shape;625;p38">
            <a:extLst>
              <a:ext uri="{FF2B5EF4-FFF2-40B4-BE49-F238E27FC236}">
                <a16:creationId xmlns:a16="http://schemas.microsoft.com/office/drawing/2014/main" id="{7DBC92CE-B2E6-3909-242F-6B16142426D1}"/>
              </a:ext>
            </a:extLst>
          </p:cNvPr>
          <p:cNvSpPr txBox="1">
            <a:spLocks noGrp="1"/>
          </p:cNvSpPr>
          <p:nvPr/>
        </p:nvSpPr>
        <p:spPr>
          <a:xfrm>
            <a:off x="5936066" y="3791247"/>
            <a:ext cx="5095100" cy="2329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None/>
              <a:defRPr sz="18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Developed 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bg1"/>
                </a:solidFill>
              </a:rPr>
              <a:t> </a:t>
            </a:r>
            <a:endParaRPr lang="en-US" sz="2000" b="1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Aditya Khatri      [241029]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Palak </a:t>
            </a:r>
            <a:r>
              <a:rPr lang="en-US" sz="2000" dirty="0" err="1">
                <a:solidFill>
                  <a:schemeClr val="bg1"/>
                </a:solidFill>
              </a:rPr>
              <a:t>Chakrani</a:t>
            </a:r>
            <a:r>
              <a:rPr lang="en-US" sz="2000" dirty="0">
                <a:solidFill>
                  <a:schemeClr val="bg1"/>
                </a:solidFill>
              </a:rPr>
              <a:t>     [241008]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Rajal Sarvaliya     [241093]</a:t>
            </a:r>
          </a:p>
        </p:txBody>
      </p:sp>
    </p:spTree>
    <p:extLst>
      <p:ext uri="{BB962C8B-B14F-4D97-AF65-F5344CB8AC3E}">
        <p14:creationId xmlns:p14="http://schemas.microsoft.com/office/powerpoint/2010/main" val="3171777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B28C30-1247-826F-8973-C73BDE296CB7}"/>
              </a:ext>
            </a:extLst>
          </p:cNvPr>
          <p:cNvGrpSpPr/>
          <p:nvPr/>
        </p:nvGrpSpPr>
        <p:grpSpPr>
          <a:xfrm>
            <a:off x="0" y="-952"/>
            <a:ext cx="12192000" cy="6859905"/>
            <a:chOff x="0" y="0"/>
            <a:chExt cx="12192000" cy="68600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1EE534-B06F-0C75-6667-E9AFEB1853A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6003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AF949A8-426A-2410-FF34-B7D42D70964E}"/>
                </a:ext>
              </a:extLst>
            </p:cNvPr>
            <p:cNvSpPr/>
            <p:nvPr/>
          </p:nvSpPr>
          <p:spPr>
            <a:xfrm>
              <a:off x="91440" y="193699"/>
              <a:ext cx="2448060" cy="30433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5C3BC5-6366-1D1E-217E-02113AC6DC7D}"/>
                </a:ext>
              </a:extLst>
            </p:cNvPr>
            <p:cNvSpPr/>
            <p:nvPr/>
          </p:nvSpPr>
          <p:spPr>
            <a:xfrm>
              <a:off x="895807" y="1843467"/>
              <a:ext cx="6034663" cy="8402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4400" b="1" kern="100">
                  <a:solidFill>
                    <a:srgbClr val="FFFFFF"/>
                  </a:solidFill>
                  <a:effectLst/>
                  <a:latin typeface="Berlin Sans FB" panose="020E0602020502020306" pitchFamily="34" charset="0"/>
                  <a:ea typeface="Berlin Sans FB" panose="020E0602020502020306" pitchFamily="34" charset="0"/>
                  <a:cs typeface="Berlin Sans FB" panose="020E0602020502020306" pitchFamily="34" charset="0"/>
                </a:rPr>
                <a:t>THANK YOU FOR 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263DC3-4975-7ADA-E5BC-F1E1C3E968A6}"/>
                </a:ext>
              </a:extLst>
            </p:cNvPr>
            <p:cNvSpPr/>
            <p:nvPr/>
          </p:nvSpPr>
          <p:spPr>
            <a:xfrm>
              <a:off x="895807" y="2648675"/>
              <a:ext cx="4188043" cy="83977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4400" b="1" kern="100">
                  <a:solidFill>
                    <a:srgbClr val="FFFFFF"/>
                  </a:solidFill>
                  <a:effectLst/>
                  <a:latin typeface="Berlin Sans FB" panose="020E0602020502020306" pitchFamily="34" charset="0"/>
                  <a:ea typeface="Berlin Sans FB" panose="020E0602020502020306" pitchFamily="34" charset="0"/>
                  <a:cs typeface="Berlin Sans FB" panose="020E0602020502020306" pitchFamily="34" charset="0"/>
                </a:rPr>
                <a:t>ATTENTION 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9A69E-36F9-1522-4547-32D256BB1E6A}"/>
                </a:ext>
              </a:extLst>
            </p:cNvPr>
            <p:cNvSpPr/>
            <p:nvPr/>
          </p:nvSpPr>
          <p:spPr>
            <a:xfrm>
              <a:off x="895807" y="3792935"/>
              <a:ext cx="1008190" cy="3432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b="1" kern="100">
                  <a:solidFill>
                    <a:srgbClr val="FFFFFF"/>
                  </a:solidFill>
                  <a:effectLst/>
                  <a:latin typeface="Berlin Sans FB" panose="020E0602020502020306" pitchFamily="34" charset="0"/>
                  <a:ea typeface="Berlin Sans FB" panose="020E0602020502020306" pitchFamily="34" charset="0"/>
                  <a:cs typeface="Berlin Sans FB" panose="020E0602020502020306" pitchFamily="34" charset="0"/>
                </a:rPr>
                <a:t>See you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C576DE-4A21-EDBE-572D-140F13452D8A}"/>
                </a:ext>
              </a:extLst>
            </p:cNvPr>
            <p:cNvSpPr/>
            <p:nvPr/>
          </p:nvSpPr>
          <p:spPr>
            <a:xfrm>
              <a:off x="1653286" y="3792935"/>
              <a:ext cx="76010" cy="3432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b="1" kern="100">
                  <a:solidFill>
                    <a:srgbClr val="FFFFFF"/>
                  </a:solidFill>
                  <a:effectLst/>
                  <a:latin typeface="Berlin Sans FB" panose="020E0602020502020306" pitchFamily="34" charset="0"/>
                  <a:ea typeface="Berlin Sans FB" panose="020E0602020502020306" pitchFamily="34" charset="0"/>
                  <a:cs typeface="Berlin Sans FB" panose="020E0602020502020306" pitchFamily="34" charset="0"/>
                </a:rPr>
                <a:t> 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5D8FF9-803B-ED97-38F6-CD15BA694C6D}"/>
                </a:ext>
              </a:extLst>
            </p:cNvPr>
            <p:cNvSpPr/>
            <p:nvPr/>
          </p:nvSpPr>
          <p:spPr>
            <a:xfrm>
              <a:off x="1709674" y="3792935"/>
              <a:ext cx="587097" cy="3432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b="1" kern="100" dirty="0">
                  <a:solidFill>
                    <a:srgbClr val="FFFFFF"/>
                  </a:solidFill>
                  <a:effectLst/>
                  <a:latin typeface="Berlin Sans FB" panose="020E0602020502020306" pitchFamily="34" charset="0"/>
                  <a:ea typeface="Berlin Sans FB" panose="020E0602020502020306" pitchFamily="34" charset="0"/>
                  <a:cs typeface="Berlin Sans FB" panose="020E0602020502020306" pitchFamily="34" charset="0"/>
                </a:rPr>
                <a:t> next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851672-7626-AB02-D1B8-F122F2D698D1}"/>
                </a:ext>
              </a:extLst>
            </p:cNvPr>
            <p:cNvSpPr/>
            <p:nvPr/>
          </p:nvSpPr>
          <p:spPr>
            <a:xfrm>
              <a:off x="2151634" y="3792935"/>
              <a:ext cx="76010" cy="3432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b="1" kern="100">
                  <a:solidFill>
                    <a:srgbClr val="FFFFFF"/>
                  </a:solidFill>
                  <a:effectLst/>
                  <a:latin typeface="Berlin Sans FB" panose="020E0602020502020306" pitchFamily="34" charset="0"/>
                  <a:ea typeface="Berlin Sans FB" panose="020E0602020502020306" pitchFamily="34" charset="0"/>
                  <a:cs typeface="Berlin Sans FB" panose="020E0602020502020306" pitchFamily="34" charset="0"/>
                </a:rPr>
                <a:t> 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99B8AB-101E-ACA3-A84F-E50BC489BE61}"/>
                </a:ext>
              </a:extLst>
            </p:cNvPr>
            <p:cNvSpPr/>
            <p:nvPr/>
          </p:nvSpPr>
          <p:spPr>
            <a:xfrm>
              <a:off x="2296771" y="3792935"/>
              <a:ext cx="190004" cy="3432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b="1" kern="100" dirty="0">
                  <a:solidFill>
                    <a:srgbClr val="FFFFFF"/>
                  </a:solidFill>
                  <a:effectLst/>
                  <a:latin typeface="Berlin Sans FB" panose="020E0602020502020306" pitchFamily="34" charset="0"/>
                  <a:ea typeface="Berlin Sans FB" panose="020E0602020502020306" pitchFamily="34" charset="0"/>
                  <a:cs typeface="Berlin Sans FB" panose="020E0602020502020306" pitchFamily="34" charset="0"/>
                </a:rPr>
                <a:t>.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CE242A-DF18-178E-61AA-DAE583C3FB8C}"/>
                </a:ext>
              </a:extLst>
            </p:cNvPr>
            <p:cNvSpPr/>
            <p:nvPr/>
          </p:nvSpPr>
          <p:spPr>
            <a:xfrm>
              <a:off x="2475280" y="3792935"/>
              <a:ext cx="773757" cy="34323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b="1" kern="100" dirty="0">
                  <a:solidFill>
                    <a:srgbClr val="FFFFFF"/>
                  </a:solidFill>
                  <a:effectLst/>
                  <a:latin typeface="Berlin Sans FB" panose="020E0602020502020306" pitchFamily="34" charset="0"/>
                  <a:ea typeface="Berlin Sans FB" panose="020E0602020502020306" pitchFamily="34" charset="0"/>
                  <a:cs typeface="Berlin Sans FB" panose="020E0602020502020306" pitchFamily="34" charset="0"/>
                </a:rPr>
                <a:t>.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8406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F7AAD4-7DE1-EF81-EE34-85BF98F693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952"/>
            <a:ext cx="12192000" cy="6859905"/>
          </a:xfrm>
          <a:prstGeom prst="rect">
            <a:avLst/>
          </a:prstGeom>
        </p:spPr>
      </p:pic>
      <p:sp>
        <p:nvSpPr>
          <p:cNvPr id="3" name="Google Shape;788;p39">
            <a:extLst>
              <a:ext uri="{FF2B5EF4-FFF2-40B4-BE49-F238E27FC236}">
                <a16:creationId xmlns:a16="http://schemas.microsoft.com/office/drawing/2014/main" id="{22D2CC5F-3B8B-14E1-46AC-DC4313BB35FD}"/>
              </a:ext>
            </a:extLst>
          </p:cNvPr>
          <p:cNvSpPr txBox="1">
            <a:spLocks noGrp="1"/>
          </p:cNvSpPr>
          <p:nvPr/>
        </p:nvSpPr>
        <p:spPr>
          <a:xfrm>
            <a:off x="1524152" y="535637"/>
            <a:ext cx="8933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en-US" sz="3600" b="1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Finalised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Berlin Sans FB" panose="020E0602020502020306" pitchFamily="34" charset="0"/>
              </a:rPr>
              <a:t>Project Title:-</a:t>
            </a:r>
            <a:endParaRPr sz="36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351DF-FFB0-B045-C103-9B1EE80C2BFC}"/>
              </a:ext>
            </a:extLst>
          </p:cNvPr>
          <p:cNvSpPr txBox="1"/>
          <p:nvPr/>
        </p:nvSpPr>
        <p:spPr>
          <a:xfrm>
            <a:off x="1524152" y="2043761"/>
            <a:ext cx="6909729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Fullstack</a:t>
            </a: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e-commerce web Application MERN Stack with JWT Authentication And Admin panel.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362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BD65EE-94B8-C630-450D-EAF9671428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1905"/>
            <a:ext cx="12192000" cy="68599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FCA2970-2AE4-EE5B-82DA-C733376895A3}"/>
              </a:ext>
            </a:extLst>
          </p:cNvPr>
          <p:cNvSpPr>
            <a:spLocks noGrp="1"/>
          </p:cNvSpPr>
          <p:nvPr/>
        </p:nvSpPr>
        <p:spPr>
          <a:xfrm>
            <a:off x="379379" y="301558"/>
            <a:ext cx="9568621" cy="74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3200" b="1" dirty="0">
                <a:solidFill>
                  <a:schemeClr val="bg1"/>
                </a:solidFill>
                <a:latin typeface="Berlin Sans FB" panose="020E0602020502020306" pitchFamily="34" charset="0"/>
              </a:rPr>
              <a:t>Project Definition:-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CA2970-2AE4-EE5B-82DA-C733376895A3}"/>
              </a:ext>
            </a:extLst>
          </p:cNvPr>
          <p:cNvSpPr>
            <a:spLocks noGrp="1"/>
          </p:cNvSpPr>
          <p:nvPr/>
        </p:nvSpPr>
        <p:spPr>
          <a:xfrm>
            <a:off x="379379" y="1352147"/>
            <a:ext cx="11177081" cy="534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1AFA3-AC13-C788-9AE0-E37F764056C7}"/>
              </a:ext>
            </a:extLst>
          </p:cNvPr>
          <p:cNvSpPr txBox="1"/>
          <p:nvPr/>
        </p:nvSpPr>
        <p:spPr>
          <a:xfrm>
            <a:off x="1322961" y="1925092"/>
            <a:ext cx="8521430" cy="28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an E-Commerce shopping website made using the MERN stack ( React.js, Node.js, SQL).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 log in, browse products, place orders, and make payments online. The admin can manage products, categories, and orders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297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F19D2A-8399-7910-38E3-1C613C2569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48638" y="-16496"/>
            <a:ext cx="12192000" cy="6859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8AE52-E3C7-D5B5-1517-F891A9514F66}"/>
              </a:ext>
            </a:extLst>
          </p:cNvPr>
          <p:cNvSpPr txBox="1"/>
          <p:nvPr/>
        </p:nvSpPr>
        <p:spPr>
          <a:xfrm>
            <a:off x="1335121" y="510861"/>
            <a:ext cx="7896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erlin Sans FB" panose="020E0602020502020306" pitchFamily="34" charset="0"/>
              </a:rPr>
              <a:t>Problem Statement:-</a:t>
            </a:r>
            <a:endParaRPr lang="en-IN" sz="40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61A79-3FF5-478E-4307-4AFD55D558AA}"/>
              </a:ext>
            </a:extLst>
          </p:cNvPr>
          <p:cNvSpPr txBox="1"/>
          <p:nvPr/>
        </p:nvSpPr>
        <p:spPr>
          <a:xfrm>
            <a:off x="1527243" y="2235767"/>
            <a:ext cx="81712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e-commerce platforms lack integrated, secure authentication with features like OTP verification, admin control, and modular product/category management. This project aim platform solving these gaps using modern  technologies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687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59EC6-B39E-6EE7-57EC-54AAC24CF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4326A6-A815-E6E9-E08D-031EAD52E5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952"/>
            <a:ext cx="12192000" cy="6859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942B5-D1F4-7B6A-0BB4-5053B5C615F0}"/>
              </a:ext>
            </a:extLst>
          </p:cNvPr>
          <p:cNvSpPr txBox="1"/>
          <p:nvPr/>
        </p:nvSpPr>
        <p:spPr>
          <a:xfrm>
            <a:off x="1364305" y="627593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erlin Sans FB" panose="020E0602020502020306" pitchFamily="34" charset="0"/>
              </a:rPr>
              <a:t>System Analysis:-</a:t>
            </a:r>
            <a:endParaRPr lang="en-IN" sz="36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0492F-40AE-C8BB-4DD0-8F2C5056E919}"/>
              </a:ext>
            </a:extLst>
          </p:cNvPr>
          <p:cNvSpPr txBox="1"/>
          <p:nvPr/>
        </p:nvSpPr>
        <p:spPr>
          <a:xfrm>
            <a:off x="1364305" y="1902470"/>
            <a:ext cx="7816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 full-stack e-commerce platform using MERN (SQL,React.js, Node.js). </a:t>
            </a:r>
          </a:p>
          <a:p>
            <a:pPr marL="152400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supports secure login, JWT authentication, Number-based password recovery, product uploads, admin panel, etc...</a:t>
            </a:r>
          </a:p>
        </p:txBody>
      </p:sp>
    </p:spTree>
    <p:extLst>
      <p:ext uri="{BB962C8B-B14F-4D97-AF65-F5344CB8AC3E}">
        <p14:creationId xmlns:p14="http://schemas.microsoft.com/office/powerpoint/2010/main" val="6911977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8C187-970D-0CCE-81CB-780D0073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15B5C4-56EF-BF3D-64DA-D59A493BD7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952"/>
            <a:ext cx="12192000" cy="6859905"/>
          </a:xfrm>
          <a:prstGeom prst="rect">
            <a:avLst/>
          </a:prstGeom>
        </p:spPr>
      </p:pic>
      <p:sp>
        <p:nvSpPr>
          <p:cNvPr id="4" name="Google Shape;969;p42">
            <a:extLst>
              <a:ext uri="{FF2B5EF4-FFF2-40B4-BE49-F238E27FC236}">
                <a16:creationId xmlns:a16="http://schemas.microsoft.com/office/drawing/2014/main" id="{03C42E1D-1F43-C4AD-7005-FD13CB02F3B4}"/>
              </a:ext>
            </a:extLst>
          </p:cNvPr>
          <p:cNvSpPr txBox="1">
            <a:spLocks noGrp="1"/>
          </p:cNvSpPr>
          <p:nvPr/>
        </p:nvSpPr>
        <p:spPr>
          <a:xfrm>
            <a:off x="428908" y="529218"/>
            <a:ext cx="7579308" cy="60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en-US" sz="3600" b="1" dirty="0">
                <a:solidFill>
                  <a:schemeClr val="bg1"/>
                </a:solidFill>
                <a:latin typeface="Berlin Sans FB" panose="020E0602020502020306" pitchFamily="34" charset="0"/>
              </a:rPr>
              <a:t>Existing System &amp; Limitations</a:t>
            </a:r>
            <a:endParaRPr sz="36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5C3B7-0767-7C38-2F41-6E577C396C85}"/>
              </a:ext>
            </a:extLst>
          </p:cNvPr>
          <p:cNvSpPr txBox="1"/>
          <p:nvPr/>
        </p:nvSpPr>
        <p:spPr>
          <a:xfrm>
            <a:off x="1043292" y="1829752"/>
            <a:ext cx="81590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Product listings (with images, prices, specifications)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Add to cart, checkout, and payment gateway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Basic SMS notifications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 Customer Support Usually via phone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No support for B2B pricing, MOQ (Minimum Order Quantity), or custom size/shape selections.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No support for B2B invoicing or GST-compliant billing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613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92881-70C1-5A4C-5BF9-D5F94770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0F4E22-080D-A63A-13BE-54AF16FF80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952"/>
            <a:ext cx="12192000" cy="6859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92F20-BFF2-8E65-0A8C-3C29C268EA90}"/>
              </a:ext>
            </a:extLst>
          </p:cNvPr>
          <p:cNvSpPr txBox="1"/>
          <p:nvPr/>
        </p:nvSpPr>
        <p:spPr>
          <a:xfrm>
            <a:off x="975196" y="35522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erlin Sans FB" panose="020E0602020502020306" pitchFamily="34" charset="0"/>
              </a:rPr>
              <a:t>Proposed System:-</a:t>
            </a:r>
            <a:endParaRPr lang="en-IN" sz="36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0DEF3-EAE9-E308-FE3D-7725D1BAF630}"/>
              </a:ext>
            </a:extLst>
          </p:cNvPr>
          <p:cNvSpPr txBox="1"/>
          <p:nvPr/>
        </p:nvSpPr>
        <p:spPr>
          <a:xfrm>
            <a:off x="904672" y="1822262"/>
            <a:ext cx="7682419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JWT &amp; OTP-based authentication</a:t>
            </a:r>
          </a:p>
          <a:p>
            <a:pPr marL="4953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Product/category management</a:t>
            </a:r>
          </a:p>
          <a:p>
            <a:pPr marL="4953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Admin dashboard</a:t>
            </a:r>
          </a:p>
          <a:p>
            <a:pPr marL="4953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Online payment integration</a:t>
            </a:r>
          </a:p>
          <a:p>
            <a:pPr marL="4953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Email services using Resend API</a:t>
            </a:r>
          </a:p>
          <a:p>
            <a:pPr marL="152400" algn="l"/>
            <a:endParaRPr lang="en-US" sz="3200" dirty="0">
              <a:solidFill>
                <a:schemeClr val="bg1"/>
              </a:solidFill>
              <a:latin typeface="Berlin Sans FB" panose="020E0602020502020306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8787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EC28-A62B-99C5-BA65-8822A30E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B32A4E-113A-CA67-D3ED-2A8212441F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952"/>
            <a:ext cx="12192000" cy="6859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0A5FA2-17BA-F63E-0D13-A6FAFF63545B}"/>
              </a:ext>
            </a:extLst>
          </p:cNvPr>
          <p:cNvSpPr txBox="1"/>
          <p:nvPr/>
        </p:nvSpPr>
        <p:spPr>
          <a:xfrm>
            <a:off x="654184" y="54004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erlin Sans FB" panose="020E0602020502020306" pitchFamily="34" charset="0"/>
              </a:rPr>
              <a:t>Modules  &amp; Sub-modules :-</a:t>
            </a:r>
            <a:endParaRPr lang="en-IN" sz="36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70FF4-7A45-17B9-E3CF-F9DC728202D1}"/>
              </a:ext>
            </a:extLst>
          </p:cNvPr>
          <p:cNvSpPr txBox="1"/>
          <p:nvPr/>
        </p:nvSpPr>
        <p:spPr>
          <a:xfrm>
            <a:off x="739303" y="1727373"/>
            <a:ext cx="8511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Module:  Login, OTP verification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Module: Manage Products, Categories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Module: View, Search Product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 API Module: Secure JWT APIs, REST APIs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Module: Number via Resend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Payment Module: Online Payment Integration</a:t>
            </a:r>
          </a:p>
        </p:txBody>
      </p:sp>
    </p:spTree>
    <p:extLst>
      <p:ext uri="{BB962C8B-B14F-4D97-AF65-F5344CB8AC3E}">
        <p14:creationId xmlns:p14="http://schemas.microsoft.com/office/powerpoint/2010/main" val="18291536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FF924-9ACE-6C20-9515-7EA4FAAE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AB221-413F-0762-831D-1E2F517B01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-952"/>
            <a:ext cx="12192000" cy="6859905"/>
          </a:xfrm>
          <a:prstGeom prst="rect">
            <a:avLst/>
          </a:prstGeom>
        </p:spPr>
      </p:pic>
      <p:sp>
        <p:nvSpPr>
          <p:cNvPr id="3" name="Google Shape;788;p39">
            <a:extLst>
              <a:ext uri="{FF2B5EF4-FFF2-40B4-BE49-F238E27FC236}">
                <a16:creationId xmlns:a16="http://schemas.microsoft.com/office/drawing/2014/main" id="{D2653719-56D5-B5C4-1EAB-D0C8B905290A}"/>
              </a:ext>
            </a:extLst>
          </p:cNvPr>
          <p:cNvSpPr txBox="1">
            <a:spLocks noGrp="1"/>
          </p:cNvSpPr>
          <p:nvPr/>
        </p:nvSpPr>
        <p:spPr>
          <a:xfrm>
            <a:off x="1524152" y="535637"/>
            <a:ext cx="8933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ExtraBold"/>
              <a:buNone/>
              <a:defRPr sz="3000" b="0" i="0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/>
            <a:r>
              <a:rPr lang="en-US" sz="3600" b="1" dirty="0">
                <a:solidFill>
                  <a:schemeClr val="bg1"/>
                </a:solidFill>
                <a:latin typeface="Berlin Sans FB" panose="020E0602020502020306" pitchFamily="34" charset="0"/>
              </a:rPr>
              <a:t>Technical Specifications :-</a:t>
            </a:r>
            <a:endParaRPr sz="36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BE2044-C98F-DD1A-EBE9-F53AC42AA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4592"/>
              </p:ext>
            </p:extLst>
          </p:nvPr>
        </p:nvGraphicFramePr>
        <p:xfrm>
          <a:off x="1524152" y="1878389"/>
          <a:ext cx="8128000" cy="386093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05441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5136384"/>
                    </a:ext>
                  </a:extLst>
                </a:gridCol>
              </a:tblGrid>
              <a:tr h="642929">
                <a:tc>
                  <a:txBody>
                    <a:bodyPr/>
                    <a:lstStyle/>
                    <a:p>
                      <a:r>
                        <a:rPr lang="en-IN" dirty="0"/>
                        <a:t>Operating System:-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Window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80443"/>
                  </a:ext>
                </a:extLst>
              </a:tr>
              <a:tr h="646285">
                <a:tc>
                  <a:txBody>
                    <a:bodyPr/>
                    <a:lstStyle/>
                    <a:p>
                      <a:r>
                        <a:rPr lang="en-IN" dirty="0"/>
                        <a:t>Front-End 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React.js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96463"/>
                  </a:ext>
                </a:extLst>
              </a:tr>
              <a:tr h="642929">
                <a:tc>
                  <a:txBody>
                    <a:bodyPr/>
                    <a:lstStyle/>
                    <a:p>
                      <a:r>
                        <a:rPr lang="en-IN" dirty="0"/>
                        <a:t>Back-End 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42860"/>
                  </a:ext>
                </a:extLst>
              </a:tr>
              <a:tr h="642929">
                <a:tc>
                  <a:txBody>
                    <a:bodyPr/>
                    <a:lstStyle/>
                    <a:p>
                      <a:r>
                        <a:rPr lang="en-IN" dirty="0"/>
                        <a:t>APIs 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284872"/>
                  </a:ext>
                </a:extLst>
              </a:tr>
              <a:tr h="642929">
                <a:tc>
                  <a:txBody>
                    <a:bodyPr/>
                    <a:lstStyle/>
                    <a:p>
                      <a:r>
                        <a:rPr lang="en-IN" dirty="0"/>
                        <a:t>Other Tools 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VS Code , 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90007"/>
                  </a:ext>
                </a:extLst>
              </a:tr>
              <a:tr h="64292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7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0273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355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Berlin Sans FB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rajal sarvaliya</dc:creator>
  <cp:lastModifiedBy>rajal sarvaliya</cp:lastModifiedBy>
  <cp:revision>5</cp:revision>
  <dcterms:created xsi:type="dcterms:W3CDTF">2025-08-06T08:40:58Z</dcterms:created>
  <dcterms:modified xsi:type="dcterms:W3CDTF">2025-08-06T10:47:46Z</dcterms:modified>
</cp:coreProperties>
</file>