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5" r:id="rId4"/>
    <p:sldId id="352" r:id="rId5"/>
    <p:sldId id="291" r:id="rId6"/>
    <p:sldId id="292" r:id="rId7"/>
    <p:sldId id="293" r:id="rId8"/>
    <p:sldId id="294" r:id="rId9"/>
    <p:sldId id="258" r:id="rId10"/>
    <p:sldId id="295" r:id="rId11"/>
    <p:sldId id="277" r:id="rId12"/>
    <p:sldId id="278" r:id="rId13"/>
    <p:sldId id="279" r:id="rId14"/>
    <p:sldId id="271" r:id="rId15"/>
    <p:sldId id="272" r:id="rId16"/>
    <p:sldId id="356" r:id="rId17"/>
    <p:sldId id="273" r:id="rId18"/>
    <p:sldId id="274" r:id="rId19"/>
    <p:sldId id="355" r:id="rId20"/>
    <p:sldId id="275" r:id="rId21"/>
    <p:sldId id="260" r:id="rId22"/>
    <p:sldId id="259" r:id="rId23"/>
    <p:sldId id="261" r:id="rId24"/>
    <p:sldId id="296" r:id="rId25"/>
    <p:sldId id="353" r:id="rId26"/>
    <p:sldId id="350" r:id="rId27"/>
    <p:sldId id="297" r:id="rId28"/>
    <p:sldId id="349"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54" r:id="rId59"/>
    <p:sldId id="327" r:id="rId60"/>
    <p:sldId id="328" r:id="rId61"/>
    <p:sldId id="347" r:id="rId62"/>
    <p:sldId id="329" r:id="rId63"/>
    <p:sldId id="330" r:id="rId64"/>
    <p:sldId id="331" r:id="rId65"/>
    <p:sldId id="332" r:id="rId66"/>
    <p:sldId id="333" r:id="rId67"/>
    <p:sldId id="348" r:id="rId68"/>
    <p:sldId id="334" r:id="rId69"/>
    <p:sldId id="351" r:id="rId70"/>
    <p:sldId id="335" r:id="rId71"/>
    <p:sldId id="336" r:id="rId72"/>
    <p:sldId id="337" r:id="rId73"/>
    <p:sldId id="338" r:id="rId74"/>
    <p:sldId id="339" r:id="rId75"/>
    <p:sldId id="340" r:id="rId76"/>
    <p:sldId id="341" r:id="rId77"/>
    <p:sldId id="346"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4" d="100"/>
          <a:sy n="94" d="100"/>
        </p:scale>
        <p:origin x="15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gizmodo.com/the-nsa-is-funding-a-project-to-roll-all-programming-la-161929560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microsoft.com/en-us/download/details.aspx?id=4814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ppl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apple.com/"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s://tortoisesvn.net/" TargetMode="External"/><Relationship Id="rId2" Type="http://schemas.openxmlformats.org/officeDocument/2006/relationships/hyperlink" Target="https://cmake.org/" TargetMode="External"/><Relationship Id="rId1" Type="http://schemas.openxmlformats.org/officeDocument/2006/relationships/slideLayout" Target="../slideLayouts/slideLayout2.xml"/><Relationship Id="rId5" Type="http://schemas.openxmlformats.org/officeDocument/2006/relationships/hyperlink" Target="http://stackoverflow.com/questions/19921714/command-line-svn-client-for-mac" TargetMode="External"/><Relationship Id="rId4" Type="http://schemas.openxmlformats.org/officeDocument/2006/relationships/hyperlink" Target="https://sliksvn.com/downlo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jgong2@andrew.cmu.edu" TargetMode="External"/><Relationship Id="rId2" Type="http://schemas.openxmlformats.org/officeDocument/2006/relationships/hyperlink" Target="mailto:soji@andrew.cmu.edu" TargetMode="External"/><Relationship Id="rId1" Type="http://schemas.openxmlformats.org/officeDocument/2006/relationships/slideLayout" Target="../slideLayouts/slideLayout2.xml"/><Relationship Id="rId4" Type="http://schemas.openxmlformats.org/officeDocument/2006/relationships/hyperlink" Target="mailto:haolianj@andrew.cmu.edu"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521"/>
            <a:ext cx="7772400" cy="1470025"/>
          </a:xfrm>
        </p:spPr>
        <p:txBody>
          <a:bodyPr/>
          <a:lstStyle/>
          <a:p>
            <a:r>
              <a:rPr lang="en-US" dirty="0"/>
              <a:t>24-783 Lecture 01</a:t>
            </a: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9746" y="2738546"/>
            <a:ext cx="4064508" cy="3048378"/>
          </a:xfrm>
          <a:prstGeom prst="rect">
            <a:avLst/>
          </a:prstGeom>
        </p:spPr>
      </p:pic>
    </p:spTree>
    <p:extLst>
      <p:ext uri="{BB962C8B-B14F-4D97-AF65-F5344CB8AC3E}">
        <p14:creationId xmlns:p14="http://schemas.microsoft.com/office/powerpoint/2010/main" val="415516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I want you to be able to:</a:t>
            </a:r>
          </a:p>
          <a:p>
            <a:r>
              <a:rPr lang="en-US" dirty="0"/>
              <a:t>Write your own computational tools.</a:t>
            </a:r>
          </a:p>
          <a:p>
            <a:r>
              <a:rPr lang="en-US" dirty="0"/>
              <a:t>Understand what’s in the </a:t>
            </a:r>
            <a:r>
              <a:rPr lang="en-US" dirty="0" err="1"/>
              <a:t>blackbox</a:t>
            </a:r>
            <a:r>
              <a:rPr lang="en-US" dirty="0"/>
              <a:t>.</a:t>
            </a:r>
          </a:p>
          <a:p>
            <a:r>
              <a:rPr lang="en-US" dirty="0"/>
              <a:t>Write a program that lasts long.</a:t>
            </a:r>
          </a:p>
          <a:p>
            <a:pPr marL="0" indent="0">
              <a:buNone/>
            </a:pPr>
            <a:endParaRPr lang="en-US" dirty="0"/>
          </a:p>
          <a:p>
            <a:pPr marL="0" indent="0">
              <a:buNone/>
            </a:pPr>
            <a:r>
              <a:rPr lang="en-US" dirty="0"/>
              <a:t>Also I want you to be comfortable with the command line.</a:t>
            </a:r>
          </a:p>
          <a:p>
            <a:r>
              <a:rPr lang="en-US" dirty="0"/>
              <a:t>CMD or PowerShell in Windows</a:t>
            </a:r>
          </a:p>
          <a:p>
            <a:r>
              <a:rPr lang="en-US" dirty="0"/>
              <a:t>Terminal (Bash=</a:t>
            </a:r>
            <a:r>
              <a:rPr lang="en-US" dirty="0" err="1"/>
              <a:t>Barkeley</a:t>
            </a:r>
            <a:r>
              <a:rPr lang="en-US" dirty="0"/>
              <a:t> Shell) in a Unix-based systems such as </a:t>
            </a:r>
            <a:r>
              <a:rPr lang="en-US" dirty="0" err="1"/>
              <a:t>macOS</a:t>
            </a:r>
            <a:r>
              <a:rPr lang="en-US" dirty="0"/>
              <a:t> and Linux.</a:t>
            </a:r>
          </a:p>
        </p:txBody>
      </p:sp>
    </p:spTree>
    <p:extLst>
      <p:ext uri="{BB962C8B-B14F-4D97-AF65-F5344CB8AC3E}">
        <p14:creationId xmlns:p14="http://schemas.microsoft.com/office/powerpoint/2010/main" val="235181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your own computational tools.</a:t>
            </a:r>
          </a:p>
        </p:txBody>
      </p:sp>
      <p:sp>
        <p:nvSpPr>
          <p:cNvPr id="3" name="Content Placeholder 2"/>
          <p:cNvSpPr>
            <a:spLocks noGrp="1"/>
          </p:cNvSpPr>
          <p:nvPr>
            <p:ph idx="1"/>
          </p:nvPr>
        </p:nvSpPr>
        <p:spPr/>
        <p:txBody>
          <a:bodyPr/>
          <a:lstStyle/>
          <a:p>
            <a:r>
              <a:rPr lang="en-US" dirty="0"/>
              <a:t>Many computational tools are available for download.</a:t>
            </a:r>
          </a:p>
          <a:p>
            <a:r>
              <a:rPr lang="en-US" dirty="0"/>
              <a:t>What if available tools almost achieves your purpose, but not quite?</a:t>
            </a:r>
          </a:p>
          <a:p>
            <a:r>
              <a:rPr lang="en-US" dirty="0"/>
              <a:t>Do you give up and wait for someone else to write a program for you?</a:t>
            </a:r>
          </a:p>
          <a:p>
            <a:endParaRPr lang="en-US" dirty="0"/>
          </a:p>
        </p:txBody>
      </p:sp>
    </p:spTree>
    <p:extLst>
      <p:ext uri="{BB962C8B-B14F-4D97-AF65-F5344CB8AC3E}">
        <p14:creationId xmlns:p14="http://schemas.microsoft.com/office/powerpoint/2010/main" val="221603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what’s in the </a:t>
            </a:r>
            <a:r>
              <a:rPr lang="en-US" dirty="0" err="1"/>
              <a:t>blackbox</a:t>
            </a:r>
            <a:r>
              <a:rPr lang="en-US" dirty="0"/>
              <a:t>.  Make it a white box!</a:t>
            </a:r>
          </a:p>
        </p:txBody>
      </p:sp>
      <p:sp>
        <p:nvSpPr>
          <p:cNvPr id="3" name="Content Placeholder 2"/>
          <p:cNvSpPr>
            <a:spLocks noGrp="1"/>
          </p:cNvSpPr>
          <p:nvPr>
            <p:ph idx="1"/>
          </p:nvPr>
        </p:nvSpPr>
        <p:spPr/>
        <p:txBody>
          <a:bodyPr/>
          <a:lstStyle/>
          <a:p>
            <a:r>
              <a:rPr lang="en-US" dirty="0"/>
              <a:t>Don’t use an available program as a magic tool.</a:t>
            </a:r>
          </a:p>
          <a:p>
            <a:r>
              <a:rPr lang="en-US" dirty="0"/>
              <a:t>Understand what’s in the box then use.</a:t>
            </a:r>
          </a:p>
          <a:p>
            <a:endParaRPr lang="en-US" dirty="0"/>
          </a:p>
        </p:txBody>
      </p:sp>
    </p:spTree>
    <p:extLst>
      <p:ext uri="{BB962C8B-B14F-4D97-AF65-F5344CB8AC3E}">
        <p14:creationId xmlns:p14="http://schemas.microsoft.com/office/powerpoint/2010/main" val="267828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 program that lasts long.</a:t>
            </a:r>
          </a:p>
        </p:txBody>
      </p:sp>
      <p:sp>
        <p:nvSpPr>
          <p:cNvPr id="3" name="Content Placeholder 2"/>
          <p:cNvSpPr>
            <a:spLocks noGrp="1"/>
          </p:cNvSpPr>
          <p:nvPr>
            <p:ph idx="1"/>
          </p:nvPr>
        </p:nvSpPr>
        <p:spPr/>
        <p:txBody>
          <a:bodyPr/>
          <a:lstStyle/>
          <a:p>
            <a:r>
              <a:rPr lang="en-US" dirty="0"/>
              <a:t>Ideally, write once, use everywhere, use forever.</a:t>
            </a:r>
          </a:p>
          <a:p>
            <a:r>
              <a:rPr lang="en-US" dirty="0"/>
              <a:t>Minimize code rotting.</a:t>
            </a:r>
          </a:p>
        </p:txBody>
      </p:sp>
    </p:spTree>
    <p:extLst>
      <p:ext uri="{BB962C8B-B14F-4D97-AF65-F5344CB8AC3E}">
        <p14:creationId xmlns:p14="http://schemas.microsoft.com/office/powerpoint/2010/main" val="158896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 – What’s making it difficult?</a:t>
            </a:r>
          </a:p>
        </p:txBody>
      </p:sp>
      <p:sp>
        <p:nvSpPr>
          <p:cNvPr id="3" name="Content Placeholder 2"/>
          <p:cNvSpPr>
            <a:spLocks noGrp="1"/>
          </p:cNvSpPr>
          <p:nvPr>
            <p:ph idx="1"/>
          </p:nvPr>
        </p:nvSpPr>
        <p:spPr/>
        <p:txBody>
          <a:bodyPr/>
          <a:lstStyle/>
          <a:p>
            <a:r>
              <a:rPr lang="en-US" dirty="0"/>
              <a:t>Too many programming languages:</a:t>
            </a:r>
            <a:br>
              <a:rPr lang="en-US" dirty="0"/>
            </a:br>
            <a:r>
              <a:rPr lang="en-US" dirty="0">
                <a:hlinkClick r:id="rId2"/>
              </a:rPr>
              <a:t>http://gizmodo.com/the-nsa-is-funding-a-project-to-roll-all-programming-la-1619295603</a:t>
            </a:r>
            <a:endParaRPr lang="en-US" dirty="0"/>
          </a:p>
          <a:p>
            <a:endParaRPr lang="en-US" dirty="0"/>
          </a:p>
          <a:p>
            <a:r>
              <a:rPr lang="en-US" dirty="0"/>
              <a:t>National Security Administration recognizes too many programming languages are a national security threat.  (And the solution is adding one more programming language?)</a:t>
            </a:r>
          </a:p>
        </p:txBody>
      </p:sp>
    </p:spTree>
    <p:extLst>
      <p:ext uri="{BB962C8B-B14F-4D97-AF65-F5344CB8AC3E}">
        <p14:creationId xmlns:p14="http://schemas.microsoft.com/office/powerpoint/2010/main" val="341612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a:t>
            </a:r>
          </a:p>
        </p:txBody>
      </p:sp>
      <p:sp>
        <p:nvSpPr>
          <p:cNvPr id="3" name="Content Placeholder 2"/>
          <p:cNvSpPr>
            <a:spLocks noGrp="1"/>
          </p:cNvSpPr>
          <p:nvPr>
            <p:ph idx="1"/>
          </p:nvPr>
        </p:nvSpPr>
        <p:spPr/>
        <p:txBody>
          <a:bodyPr/>
          <a:lstStyle/>
          <a:p>
            <a:r>
              <a:rPr lang="en-US" dirty="0"/>
              <a:t>Many languages are developed for wrong purposes.</a:t>
            </a:r>
          </a:p>
          <a:p>
            <a:pPr lvl="1"/>
            <a:r>
              <a:rPr lang="en-US" dirty="0"/>
              <a:t>Gaining more market share.</a:t>
            </a:r>
          </a:p>
          <a:p>
            <a:pPr lvl="1"/>
            <a:r>
              <a:rPr lang="en-US" dirty="0"/>
              <a:t>Writing a research paper.</a:t>
            </a:r>
          </a:p>
          <a:p>
            <a:r>
              <a:rPr lang="en-US" dirty="0"/>
              <a:t>Those languages have a short life because of the fragile language foundation.  Or, the language specification needs to change rapidly.  -&gt; Your code stops running!</a:t>
            </a:r>
          </a:p>
          <a:p>
            <a:endParaRPr lang="en-US" dirty="0"/>
          </a:p>
          <a:p>
            <a:r>
              <a:rPr lang="en-US" dirty="0"/>
              <a:t>A programming language should be designed for the only one purpose: Better programming environment.</a:t>
            </a:r>
          </a:p>
          <a:p>
            <a:r>
              <a:rPr lang="en-US" dirty="0"/>
              <a:t>C/C++ were born exactly for the right purpose.</a:t>
            </a:r>
          </a:p>
          <a:p>
            <a:r>
              <a:rPr lang="en-US" dirty="0"/>
              <a:t>Many of the short-living trendy languages are lesser copies of C/C++.</a:t>
            </a:r>
          </a:p>
        </p:txBody>
      </p:sp>
    </p:spTree>
    <p:extLst>
      <p:ext uri="{BB962C8B-B14F-4D97-AF65-F5344CB8AC3E}">
        <p14:creationId xmlns:p14="http://schemas.microsoft.com/office/powerpoint/2010/main" val="391465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trend of programming</a:t>
            </a:r>
          </a:p>
        </p:txBody>
      </p:sp>
      <p:sp>
        <p:nvSpPr>
          <p:cNvPr id="3" name="Content Placeholder 2"/>
          <p:cNvSpPr>
            <a:spLocks noGrp="1"/>
          </p:cNvSpPr>
          <p:nvPr>
            <p:ph idx="1"/>
          </p:nvPr>
        </p:nvSpPr>
        <p:spPr/>
        <p:txBody>
          <a:bodyPr/>
          <a:lstStyle/>
          <a:p>
            <a:r>
              <a:rPr lang="en-US" dirty="0"/>
              <a:t>Industry getting hostile to small or individual developers in the name of security.</a:t>
            </a:r>
          </a:p>
          <a:p>
            <a:r>
              <a:rPr lang="en-US" dirty="0"/>
              <a:t>To distribute code that does not get a security warning needs a code-signing certificate.</a:t>
            </a:r>
          </a:p>
          <a:p>
            <a:r>
              <a:rPr lang="en-US" dirty="0"/>
              <a:t>A code-signing certificate costs about $200 to $500 per year to begin with, and</a:t>
            </a:r>
          </a:p>
          <a:p>
            <a:r>
              <a:rPr lang="en-US" dirty="0"/>
              <a:t>a code-signing certificate is no longer issued to individual developers.  (I don't understand how it can be legal.)</a:t>
            </a:r>
          </a:p>
          <a:p>
            <a:endParaRPr lang="en-US" dirty="0"/>
          </a:p>
        </p:txBody>
      </p:sp>
    </p:spTree>
    <p:extLst>
      <p:ext uri="{BB962C8B-B14F-4D97-AF65-F5344CB8AC3E}">
        <p14:creationId xmlns:p14="http://schemas.microsoft.com/office/powerpoint/2010/main" val="1706103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Once it was a Windows world.  If your program ran on Windows, no problem.  </a:t>
            </a:r>
            <a:r>
              <a:rPr lang="en-US" dirty="0" err="1"/>
              <a:t>MacOSX</a:t>
            </a:r>
            <a:r>
              <a:rPr lang="en-US" dirty="0"/>
              <a:t>, Linux, other UNIX-based OSes were too insignificant.</a:t>
            </a:r>
          </a:p>
          <a:p>
            <a:endParaRPr lang="en-US" dirty="0"/>
          </a:p>
          <a:p>
            <a:r>
              <a:rPr lang="en-US" dirty="0"/>
              <a:t>That was in the past.  Now we have iOS, Android, Mac OSX, Linux.  Those OSes are no longer insignificant. Windows is trying hard to stay significant.</a:t>
            </a:r>
          </a:p>
          <a:p>
            <a:endParaRPr lang="en-US" dirty="0"/>
          </a:p>
          <a:p>
            <a:r>
              <a:rPr lang="en-US" dirty="0"/>
              <a:t>You want to use your program on as many platforms as possible with minimum modification.</a:t>
            </a:r>
          </a:p>
        </p:txBody>
      </p:sp>
    </p:spTree>
    <p:extLst>
      <p:ext uri="{BB962C8B-B14F-4D97-AF65-F5344CB8AC3E}">
        <p14:creationId xmlns:p14="http://schemas.microsoft.com/office/powerpoint/2010/main" val="418570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 program should be portable not just between platforms, but between different language versions.</a:t>
            </a:r>
          </a:p>
          <a:p>
            <a:r>
              <a:rPr lang="en-US" dirty="0"/>
              <a:t>Poorly designed programming languages may make ad-hoc language-spec change in the newer versions (Objective-C, Python 2.x=&gt;3.x).</a:t>
            </a:r>
          </a:p>
          <a:p>
            <a:r>
              <a:rPr lang="en-US" dirty="0"/>
              <a:t>C/C++ are very well designed.</a:t>
            </a:r>
          </a:p>
          <a:p>
            <a:r>
              <a:rPr lang="en-US" dirty="0"/>
              <a:t>C had been stable since ANSI standard was published.</a:t>
            </a:r>
          </a:p>
          <a:p>
            <a:r>
              <a:rPr lang="en-US" dirty="0"/>
              <a:t>C++ has been expanding its boundaries, but still C++ source code from decades ago can be compiled, </a:t>
            </a:r>
            <a:r>
              <a:rPr lang="en-US" u="sng" dirty="0"/>
              <a:t>unless the source code is touching some undefined and platform-dependent features</a:t>
            </a:r>
            <a:r>
              <a:rPr lang="en-US" dirty="0"/>
              <a:t>.  (One very common problem was assuming </a:t>
            </a:r>
            <a:r>
              <a:rPr lang="en-US" dirty="0" err="1"/>
              <a:t>int</a:t>
            </a:r>
            <a:r>
              <a:rPr lang="en-US" dirty="0"/>
              <a:t> as 4-byte somewhere, and same size as a pointer somewhere else.)</a:t>
            </a:r>
          </a:p>
          <a:p>
            <a:endParaRPr lang="en-US" dirty="0"/>
          </a:p>
        </p:txBody>
      </p:sp>
    </p:spTree>
    <p:extLst>
      <p:ext uri="{BB962C8B-B14F-4D97-AF65-F5344CB8AC3E}">
        <p14:creationId xmlns:p14="http://schemas.microsoft.com/office/powerpoint/2010/main" val="167413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 and Cross-Platform programming is more important than ever!</a:t>
            </a:r>
          </a:p>
        </p:txBody>
      </p:sp>
      <p:sp>
        <p:nvSpPr>
          <p:cNvPr id="3" name="Content Placeholder 2"/>
          <p:cNvSpPr>
            <a:spLocks noGrp="1"/>
          </p:cNvSpPr>
          <p:nvPr>
            <p:ph idx="1"/>
          </p:nvPr>
        </p:nvSpPr>
        <p:spPr/>
        <p:txBody>
          <a:bodyPr/>
          <a:lstStyle/>
          <a:p>
            <a:r>
              <a:rPr lang="en-US" dirty="0"/>
              <a:t>Apple is threatening developers to drop OpenGL support in the future versions of </a:t>
            </a:r>
            <a:r>
              <a:rPr lang="en-US" dirty="0" err="1"/>
              <a:t>macOS</a:t>
            </a:r>
            <a:r>
              <a:rPr lang="en-US" dirty="0"/>
              <a:t>.</a:t>
            </a:r>
          </a:p>
          <a:p>
            <a:r>
              <a:rPr lang="en-US" dirty="0"/>
              <a:t>Replacement is Apple-only API called Metal.  There is absolutely no point to learn Metal API.</a:t>
            </a:r>
          </a:p>
          <a:p>
            <a:r>
              <a:rPr lang="en-US" dirty="0"/>
              <a:t>Microsoft once tried the same, but retracted the idea after hearing outcry from developers over the world.</a:t>
            </a:r>
          </a:p>
          <a:p>
            <a:r>
              <a:rPr lang="en-US" dirty="0"/>
              <a:t>Apple is still maintaining the idea of removing OpenGL from </a:t>
            </a:r>
            <a:r>
              <a:rPr lang="en-US" dirty="0" err="1"/>
              <a:t>macOS</a:t>
            </a:r>
            <a:r>
              <a:rPr lang="en-US" dirty="0"/>
              <a:t>.</a:t>
            </a:r>
          </a:p>
          <a:p>
            <a:endParaRPr lang="en-US" dirty="0"/>
          </a:p>
          <a:p>
            <a:r>
              <a:rPr lang="en-US" dirty="0"/>
              <a:t>If your program was specifically designed for macOS and iOS using OpenGL, your program could be killed by Apple in the next macOS.  (Many developers are still hoping Apple not to implement the decision.)</a:t>
            </a:r>
          </a:p>
        </p:txBody>
      </p:sp>
    </p:spTree>
    <p:extLst>
      <p:ext uri="{BB962C8B-B14F-4D97-AF65-F5344CB8AC3E}">
        <p14:creationId xmlns:p14="http://schemas.microsoft.com/office/powerpoint/2010/main" val="219221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Course Overview</a:t>
            </a:r>
          </a:p>
          <a:p>
            <a:r>
              <a:rPr lang="en-US" dirty="0"/>
              <a:t>Installing Visual Studio</a:t>
            </a:r>
          </a:p>
          <a:p>
            <a:r>
              <a:rPr lang="en-US" dirty="0"/>
              <a:t>Installing XCode</a:t>
            </a:r>
          </a:p>
          <a:p>
            <a:r>
              <a:rPr lang="en-US" dirty="0"/>
              <a:t>CMake, </a:t>
            </a:r>
            <a:r>
              <a:rPr lang="en-US" dirty="0" err="1"/>
              <a:t>SubVersion</a:t>
            </a:r>
            <a:r>
              <a:rPr lang="en-US" dirty="0"/>
              <a:t>, and </a:t>
            </a:r>
            <a:r>
              <a:rPr lang="en-US" dirty="0" err="1"/>
              <a:t>Git</a:t>
            </a:r>
            <a:endParaRPr lang="en-US" dirty="0"/>
          </a:p>
          <a:p>
            <a:endParaRPr lang="en-US" dirty="0"/>
          </a:p>
          <a:p>
            <a:endParaRPr lang="en-US" dirty="0"/>
          </a:p>
        </p:txBody>
      </p:sp>
    </p:spTree>
    <p:extLst>
      <p:ext uri="{BB962C8B-B14F-4D97-AF65-F5344CB8AC3E}">
        <p14:creationId xmlns:p14="http://schemas.microsoft.com/office/powerpoint/2010/main" val="313738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portable program then?</a:t>
            </a:r>
          </a:p>
        </p:txBody>
      </p:sp>
      <p:sp>
        <p:nvSpPr>
          <p:cNvPr id="3" name="Content Placeholder 2"/>
          <p:cNvSpPr>
            <a:spLocks noGrp="1"/>
          </p:cNvSpPr>
          <p:nvPr>
            <p:ph idx="1"/>
          </p:nvPr>
        </p:nvSpPr>
        <p:spPr/>
        <p:txBody>
          <a:bodyPr/>
          <a:lstStyle/>
          <a:p>
            <a:r>
              <a:rPr lang="en-US" dirty="0"/>
              <a:t>Know and STICK to the language specification.  </a:t>
            </a:r>
          </a:p>
          <a:p>
            <a:r>
              <a:rPr lang="en-US" dirty="0"/>
              <a:t>Avoid ambiguous and undefined features of the programming language.</a:t>
            </a:r>
          </a:p>
          <a:p>
            <a:endParaRPr lang="en-US" dirty="0"/>
          </a:p>
          <a:p>
            <a:r>
              <a:rPr lang="en-US" dirty="0"/>
              <a:t>Minimize and isolate platform-dependent parts from the common part.</a:t>
            </a:r>
          </a:p>
          <a:p>
            <a:endParaRPr lang="en-US" dirty="0"/>
          </a:p>
          <a:p>
            <a:r>
              <a:rPr lang="en-US" dirty="0"/>
              <a:t>Be prepared to write basic libraries by yourself.  (Your external libraries may rot.)</a:t>
            </a:r>
          </a:p>
          <a:p>
            <a:endParaRPr lang="en-US" dirty="0"/>
          </a:p>
        </p:txBody>
      </p:sp>
    </p:spTree>
    <p:extLst>
      <p:ext uri="{BB962C8B-B14F-4D97-AF65-F5344CB8AC3E}">
        <p14:creationId xmlns:p14="http://schemas.microsoft.com/office/powerpoint/2010/main" val="278339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Visual Studio</a:t>
            </a:r>
          </a:p>
        </p:txBody>
      </p:sp>
      <p:sp>
        <p:nvSpPr>
          <p:cNvPr id="3" name="Content Placeholder 2"/>
          <p:cNvSpPr>
            <a:spLocks noGrp="1"/>
          </p:cNvSpPr>
          <p:nvPr>
            <p:ph idx="1"/>
          </p:nvPr>
        </p:nvSpPr>
        <p:spPr/>
        <p:txBody>
          <a:bodyPr/>
          <a:lstStyle/>
          <a:p>
            <a:r>
              <a:rPr lang="en-US" dirty="0"/>
              <a:t>If you use Visual Studio for the assignments, you need to install Visual Studio 2015 or 2017.</a:t>
            </a:r>
          </a:p>
          <a:p>
            <a:r>
              <a:rPr lang="en-US" dirty="0"/>
              <a:t>You can download Visual Studio 2015 Community Edition from:</a:t>
            </a:r>
            <a:br>
              <a:rPr lang="en-US" dirty="0"/>
            </a:br>
            <a:r>
              <a:rPr lang="en-US" dirty="0">
                <a:hlinkClick r:id="rId2"/>
              </a:rPr>
              <a:t>https://www.microsoft.com/en-us/download/details.aspx?id=48146</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03214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XCode</a:t>
            </a:r>
            <a:endParaRPr lang="en-US" dirty="0"/>
          </a:p>
        </p:txBody>
      </p:sp>
      <p:sp>
        <p:nvSpPr>
          <p:cNvPr id="3" name="Content Placeholder 2"/>
          <p:cNvSpPr>
            <a:spLocks noGrp="1"/>
          </p:cNvSpPr>
          <p:nvPr>
            <p:ph idx="1"/>
          </p:nvPr>
        </p:nvSpPr>
        <p:spPr/>
        <p:txBody>
          <a:bodyPr/>
          <a:lstStyle/>
          <a:p>
            <a:r>
              <a:rPr lang="en-US" dirty="0"/>
              <a:t>If you are using </a:t>
            </a:r>
            <a:r>
              <a:rPr lang="en-US" dirty="0" err="1"/>
              <a:t>MacOSX</a:t>
            </a:r>
            <a:r>
              <a:rPr lang="en-US" dirty="0"/>
              <a:t>, install </a:t>
            </a:r>
            <a:r>
              <a:rPr lang="en-US" dirty="0" err="1"/>
              <a:t>XCode</a:t>
            </a:r>
            <a:r>
              <a:rPr lang="en-US" dirty="0"/>
              <a:t> 5.x or newer.</a:t>
            </a:r>
          </a:p>
          <a:p>
            <a:r>
              <a:rPr lang="en-US" dirty="0"/>
              <a:t>You can install </a:t>
            </a:r>
            <a:r>
              <a:rPr lang="en-US" dirty="0" err="1"/>
              <a:t>XCode</a:t>
            </a:r>
            <a:r>
              <a:rPr lang="en-US" dirty="0"/>
              <a:t> from </a:t>
            </a:r>
            <a:r>
              <a:rPr lang="en-US" dirty="0" err="1"/>
              <a:t>AppStore</a:t>
            </a:r>
            <a:r>
              <a:rPr lang="en-US" dirty="0"/>
              <a:t>, or from the following URL:</a:t>
            </a:r>
            <a:br>
              <a:rPr lang="en-US" dirty="0"/>
            </a:br>
            <a:r>
              <a:rPr lang="en-US" dirty="0"/>
              <a:t>	</a:t>
            </a:r>
            <a:r>
              <a:rPr lang="en-US" dirty="0">
                <a:hlinkClick r:id="rId2"/>
              </a:rPr>
              <a:t>http://developer.apple.com</a:t>
            </a:r>
            <a:endParaRPr lang="en-US" dirty="0"/>
          </a:p>
          <a:p>
            <a:r>
              <a:rPr lang="en-US" u="sng" dirty="0"/>
              <a:t>Also install </a:t>
            </a:r>
            <a:r>
              <a:rPr lang="en-US" u="sng" dirty="0" err="1"/>
              <a:t>XCode</a:t>
            </a:r>
            <a:r>
              <a:rPr lang="en-US" u="sng" dirty="0"/>
              <a:t> command-line tools</a:t>
            </a:r>
            <a:r>
              <a:rPr lang="en-US" dirty="0"/>
              <a:t>.  Download the add-on from:</a:t>
            </a:r>
            <a:br>
              <a:rPr lang="en-US" dirty="0"/>
            </a:br>
            <a:r>
              <a:rPr lang="en-US" dirty="0"/>
              <a:t>	</a:t>
            </a:r>
            <a:r>
              <a:rPr lang="en-US" dirty="0">
                <a:hlinkClick r:id="rId2"/>
              </a:rPr>
              <a:t>http://developer.apple.com</a:t>
            </a:r>
            <a:br>
              <a:rPr lang="en-US" dirty="0"/>
            </a:br>
            <a:r>
              <a:rPr lang="en-US" dirty="0"/>
              <a:t>You will need to create an Apple developer ID for free.  Unless you plan to distribute your program commercially, do not create a paid account.</a:t>
            </a:r>
          </a:p>
        </p:txBody>
      </p:sp>
    </p:spTree>
    <p:extLst>
      <p:ext uri="{BB962C8B-B14F-4D97-AF65-F5344CB8AC3E}">
        <p14:creationId xmlns:p14="http://schemas.microsoft.com/office/powerpoint/2010/main" val="1922705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XCode</a:t>
            </a:r>
            <a:r>
              <a:rPr lang="en-US" dirty="0"/>
              <a:t> and Command-Line Tools</a:t>
            </a:r>
          </a:p>
        </p:txBody>
      </p:sp>
      <p:sp>
        <p:nvSpPr>
          <p:cNvPr id="3" name="Content Placeholder 2"/>
          <p:cNvSpPr>
            <a:spLocks noGrp="1"/>
          </p:cNvSpPr>
          <p:nvPr>
            <p:ph idx="1"/>
          </p:nvPr>
        </p:nvSpPr>
        <p:spPr>
          <a:xfrm>
            <a:off x="457200" y="1066800"/>
            <a:ext cx="5439398" cy="5701469"/>
          </a:xfrm>
        </p:spPr>
        <p:txBody>
          <a:bodyPr/>
          <a:lstStyle/>
          <a:p>
            <a:pPr marL="457200" indent="-457200">
              <a:buAutoNum type="arabicPeriod"/>
            </a:pPr>
            <a:r>
              <a:rPr lang="en-US" dirty="0"/>
              <a:t>Open </a:t>
            </a:r>
            <a:r>
              <a:rPr lang="en-US" dirty="0">
                <a:hlinkClick r:id="rId2"/>
              </a:rPr>
              <a:t>https://developer.apple.com</a:t>
            </a:r>
            <a:r>
              <a:rPr lang="en-US" dirty="0"/>
              <a:t>, and click on Member Center</a:t>
            </a:r>
          </a:p>
          <a:p>
            <a:endParaRPr lang="en-US" dirty="0"/>
          </a:p>
          <a:p>
            <a:pPr marL="457200" indent="-457200">
              <a:buAutoNum type="arabicPeriod" startAt="2"/>
            </a:pPr>
            <a:r>
              <a:rPr lang="en-US" dirty="0"/>
              <a:t>Log On with your Apple ID.  If you haven’t made your Apple ID as a developer ID, create one.</a:t>
            </a:r>
          </a:p>
          <a:p>
            <a:pPr marL="457200" indent="-457200">
              <a:buAutoNum type="arabicPeriod" startAt="2"/>
            </a:pPr>
            <a:endParaRPr lang="en-US" dirty="0"/>
          </a:p>
          <a:p>
            <a:pPr marL="457200" indent="-457200">
              <a:buAutoNum type="arabicPeriod" startAt="2"/>
            </a:pPr>
            <a:r>
              <a:rPr lang="en-US" dirty="0"/>
              <a:t>Click on SDKs.</a:t>
            </a:r>
          </a:p>
          <a:p>
            <a:pPr marL="457200" indent="-457200">
              <a:buAutoNum type="arabicPeriod" startAt="2"/>
            </a:pPr>
            <a:endParaRPr lang="en-US" dirty="0"/>
          </a:p>
          <a:p>
            <a:pPr marL="457200" indent="-457200">
              <a:buAutoNum type="arabicPeriod" startAt="2"/>
            </a:pPr>
            <a:r>
              <a:rPr lang="en-US" dirty="0"/>
              <a:t>Search for Downloads, and click on “Downloads for Developers”</a:t>
            </a:r>
          </a:p>
          <a:p>
            <a:pPr marL="457200" indent="-457200">
              <a:buAutoNum type="arabicPeriod" startAt="2"/>
            </a:pPr>
            <a:r>
              <a:rPr lang="en-US" dirty="0"/>
              <a:t>Download </a:t>
            </a:r>
            <a:r>
              <a:rPr lang="en-US" dirty="0" err="1"/>
              <a:t>XCode</a:t>
            </a:r>
            <a:r>
              <a:rPr lang="en-US" dirty="0"/>
              <a:t> and </a:t>
            </a:r>
            <a:r>
              <a:rPr lang="en-US" dirty="0" err="1"/>
              <a:t>XCode</a:t>
            </a:r>
            <a:r>
              <a:rPr lang="en-US" dirty="0"/>
              <a:t> Command-Line Tools right for your OSX version.</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499" y="1066800"/>
            <a:ext cx="3247402" cy="83867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3499" y="2035214"/>
            <a:ext cx="1629131" cy="119275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8264" y="3296435"/>
            <a:ext cx="2584366" cy="1431341"/>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38264" y="4796241"/>
            <a:ext cx="2603750" cy="1556087"/>
          </a:xfrm>
          <a:prstGeom prst="rect">
            <a:avLst/>
          </a:prstGeom>
        </p:spPr>
      </p:pic>
    </p:spTree>
    <p:extLst>
      <p:ext uri="{BB962C8B-B14F-4D97-AF65-F5344CB8AC3E}">
        <p14:creationId xmlns:p14="http://schemas.microsoft.com/office/powerpoint/2010/main" val="236889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 CMake and </a:t>
            </a:r>
            <a:r>
              <a:rPr lang="en-US" dirty="0" err="1"/>
              <a:t>SubVersion</a:t>
            </a:r>
            <a:endParaRPr lang="en-US" dirty="0"/>
          </a:p>
        </p:txBody>
      </p:sp>
      <p:sp>
        <p:nvSpPr>
          <p:cNvPr id="3" name="Content Placeholder 2"/>
          <p:cNvSpPr>
            <a:spLocks noGrp="1"/>
          </p:cNvSpPr>
          <p:nvPr>
            <p:ph idx="1"/>
          </p:nvPr>
        </p:nvSpPr>
        <p:spPr/>
        <p:txBody>
          <a:bodyPr/>
          <a:lstStyle/>
          <a:p>
            <a:r>
              <a:rPr lang="en-US" dirty="0"/>
              <a:t>In this course, we will extensively use three programming tools called CMake, </a:t>
            </a:r>
            <a:r>
              <a:rPr lang="en-US" dirty="0" err="1"/>
              <a:t>SubVersion</a:t>
            </a:r>
            <a:r>
              <a:rPr lang="en-US" dirty="0"/>
              <a:t>, and </a:t>
            </a:r>
            <a:r>
              <a:rPr lang="en-US" dirty="0" err="1"/>
              <a:t>Git</a:t>
            </a:r>
            <a:r>
              <a:rPr lang="en-US" dirty="0"/>
              <a:t>.</a:t>
            </a:r>
          </a:p>
          <a:p>
            <a:r>
              <a:rPr lang="en-US" dirty="0"/>
              <a:t>CMake is available from:</a:t>
            </a:r>
          </a:p>
          <a:p>
            <a:pPr marL="457200" lvl="1" indent="0">
              <a:buNone/>
            </a:pPr>
            <a:r>
              <a:rPr lang="en-US" dirty="0">
                <a:hlinkClick r:id="rId2"/>
              </a:rPr>
              <a:t>https://cmake.org/</a:t>
            </a:r>
            <a:endParaRPr lang="en-US" dirty="0"/>
          </a:p>
          <a:p>
            <a:pPr marL="457200" lvl="1" indent="0">
              <a:buNone/>
            </a:pPr>
            <a:r>
              <a:rPr lang="en-US" dirty="0"/>
              <a:t>We use version 3.8 or newer.</a:t>
            </a:r>
          </a:p>
          <a:p>
            <a:r>
              <a:rPr lang="en-US" dirty="0" err="1"/>
              <a:t>SubVersion</a:t>
            </a:r>
            <a:r>
              <a:rPr lang="en-US" dirty="0"/>
              <a:t> client (you don’t need a server unless you want your own server) is available from many locations:</a:t>
            </a:r>
          </a:p>
          <a:p>
            <a:pPr lvl="1"/>
            <a:r>
              <a:rPr lang="en-US" dirty="0">
                <a:hlinkClick r:id="rId3"/>
              </a:rPr>
              <a:t>https://tortoisesvn.net/</a:t>
            </a:r>
            <a:r>
              <a:rPr lang="en-US" dirty="0"/>
              <a:t>  (For Windows)</a:t>
            </a:r>
          </a:p>
          <a:p>
            <a:pPr lvl="1"/>
            <a:r>
              <a:rPr lang="en-US" dirty="0">
                <a:hlinkClick r:id="rId4"/>
              </a:rPr>
              <a:t>https://sliksvn.com/download/</a:t>
            </a:r>
            <a:r>
              <a:rPr lang="en-US" dirty="0"/>
              <a:t> (For Windows)</a:t>
            </a:r>
          </a:p>
          <a:p>
            <a:pPr lvl="1"/>
            <a:r>
              <a:rPr lang="en-US" dirty="0" err="1"/>
              <a:t>SubVersion</a:t>
            </a:r>
            <a:r>
              <a:rPr lang="en-US" dirty="0"/>
              <a:t> 1.7 comes with XCode Command Line tools, or</a:t>
            </a:r>
          </a:p>
          <a:p>
            <a:pPr lvl="1"/>
            <a:r>
              <a:rPr lang="en-US" dirty="0"/>
              <a:t>You can use Homebrew in </a:t>
            </a:r>
            <a:r>
              <a:rPr lang="en-US" dirty="0" err="1"/>
              <a:t>macOS</a:t>
            </a:r>
            <a:r>
              <a:rPr lang="en-US" dirty="0"/>
              <a:t> for newer-version client (</a:t>
            </a:r>
            <a:r>
              <a:rPr lang="en-US" dirty="0">
                <a:hlinkClick r:id="rId5"/>
              </a:rPr>
              <a:t>http://stackoverflow.com/questions/19921714/command-line-svn-client-for-mac</a:t>
            </a:r>
            <a:r>
              <a:rPr lang="en-US" dirty="0"/>
              <a:t>).</a:t>
            </a:r>
          </a:p>
          <a:p>
            <a:pPr lvl="1"/>
            <a:endParaRPr lang="en-US" dirty="0"/>
          </a:p>
        </p:txBody>
      </p:sp>
    </p:spTree>
    <p:extLst>
      <p:ext uri="{BB962C8B-B14F-4D97-AF65-F5344CB8AC3E}">
        <p14:creationId xmlns:p14="http://schemas.microsoft.com/office/powerpoint/2010/main" val="427275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 and Install </a:t>
            </a:r>
            <a:r>
              <a:rPr lang="en-US" dirty="0" err="1"/>
              <a:t>Git</a:t>
            </a:r>
            <a:endParaRPr lang="en-US" dirty="0"/>
          </a:p>
        </p:txBody>
      </p:sp>
      <p:sp>
        <p:nvSpPr>
          <p:cNvPr id="3" name="Content Placeholder 2"/>
          <p:cNvSpPr>
            <a:spLocks noGrp="1"/>
          </p:cNvSpPr>
          <p:nvPr>
            <p:ph idx="1"/>
          </p:nvPr>
        </p:nvSpPr>
        <p:spPr/>
        <p:txBody>
          <a:bodyPr/>
          <a:lstStyle/>
          <a:p>
            <a:r>
              <a:rPr lang="en-US" dirty="0" err="1"/>
              <a:t>Git</a:t>
            </a:r>
            <a:r>
              <a:rPr lang="en-US" dirty="0"/>
              <a:t> client</a:t>
            </a:r>
          </a:p>
          <a:p>
            <a:pPr marL="457200" lvl="1" indent="0">
              <a:buNone/>
            </a:pPr>
            <a:r>
              <a:rPr lang="en-US" dirty="0"/>
              <a:t>https://git-scm.com/downloads</a:t>
            </a:r>
          </a:p>
        </p:txBody>
      </p:sp>
    </p:spTree>
    <p:extLst>
      <p:ext uri="{BB962C8B-B14F-4D97-AF65-F5344CB8AC3E}">
        <p14:creationId xmlns:p14="http://schemas.microsoft.com/office/powerpoint/2010/main" val="200735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first 2.5 weeks</a:t>
            </a:r>
          </a:p>
        </p:txBody>
      </p:sp>
      <p:sp>
        <p:nvSpPr>
          <p:cNvPr id="3" name="Content Placeholder 2"/>
          <p:cNvSpPr>
            <a:spLocks noGrp="1"/>
          </p:cNvSpPr>
          <p:nvPr>
            <p:ph idx="1"/>
          </p:nvPr>
        </p:nvSpPr>
        <p:spPr/>
        <p:txBody>
          <a:bodyPr/>
          <a:lstStyle/>
          <a:p>
            <a:pPr marL="0" indent="0">
              <a:buNone/>
            </a:pPr>
            <a:r>
              <a:rPr lang="en-US" dirty="0"/>
              <a:t>Be comfortable with:</a:t>
            </a:r>
          </a:p>
          <a:p>
            <a:r>
              <a:rPr lang="en-US" dirty="0"/>
              <a:t>Terminal / Command Line</a:t>
            </a:r>
          </a:p>
          <a:p>
            <a:r>
              <a:rPr lang="en-US" dirty="0"/>
              <a:t>CMake</a:t>
            </a:r>
          </a:p>
          <a:p>
            <a:r>
              <a:rPr lang="en-US" dirty="0" err="1"/>
              <a:t>SubVersion</a:t>
            </a:r>
            <a:endParaRPr lang="en-US" dirty="0"/>
          </a:p>
          <a:p>
            <a:r>
              <a:rPr lang="en-US" dirty="0" err="1"/>
              <a:t>Git</a:t>
            </a:r>
            <a:endParaRPr lang="en-US" dirty="0"/>
          </a:p>
          <a:p>
            <a:r>
              <a:rPr lang="en-US" dirty="0"/>
              <a:t>Event-Driven programming</a:t>
            </a:r>
          </a:p>
          <a:p>
            <a:endParaRPr lang="en-US" dirty="0"/>
          </a:p>
        </p:txBody>
      </p:sp>
    </p:spTree>
    <p:extLst>
      <p:ext uri="{BB962C8B-B14F-4D97-AF65-F5344CB8AC3E}">
        <p14:creationId xmlns:p14="http://schemas.microsoft.com/office/powerpoint/2010/main" val="425773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CMake stands for Cross-Platform Make.</a:t>
            </a:r>
          </a:p>
          <a:p>
            <a:r>
              <a:rPr lang="en-US" dirty="0"/>
              <a:t>It is a programming language for describing how a C/C++ programs must be built and packaged.</a:t>
            </a:r>
          </a:p>
          <a:p>
            <a:endParaRPr lang="en-US" dirty="0"/>
          </a:p>
          <a:p>
            <a:endParaRPr lang="en-US" dirty="0"/>
          </a:p>
        </p:txBody>
      </p:sp>
    </p:spTree>
    <p:extLst>
      <p:ext uri="{BB962C8B-B14F-4D97-AF65-F5344CB8AC3E}">
        <p14:creationId xmlns:p14="http://schemas.microsoft.com/office/powerpoint/2010/main" val="280876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Cross-Platform Development = Long-Term Development</a:t>
            </a:r>
          </a:p>
          <a:p>
            <a:pPr lvl="1"/>
            <a:r>
              <a:rPr lang="en-US" dirty="0"/>
              <a:t>Software may outlive the platform (Windows 3.1, 95, NT, 2000, XP.  Mac OSX 10.6, 10.7…  iOS 6.x, 7.x, 8.x,…)</a:t>
            </a:r>
          </a:p>
          <a:p>
            <a:pPr lvl="1"/>
            <a:r>
              <a:rPr lang="en-US" dirty="0"/>
              <a:t>The life cycle of the operating systems is unnecessarily short.</a:t>
            </a:r>
          </a:p>
          <a:p>
            <a:pPr lvl="1"/>
            <a:r>
              <a:rPr lang="en-US" dirty="0"/>
              <a:t>If your program is written for a specific platform, your program dies with the platform, which may or may not be ok.</a:t>
            </a:r>
          </a:p>
          <a:p>
            <a:pPr lvl="1"/>
            <a:r>
              <a:rPr lang="en-US" dirty="0"/>
              <a:t>If your program can run on many different platforms, losing one platform does not kill the program.</a:t>
            </a:r>
          </a:p>
          <a:p>
            <a:pPr lvl="1"/>
            <a:r>
              <a:rPr lang="en-US" dirty="0"/>
              <a:t>If your program is portable, you can port your program to new platforms easily, and increase the chance of survival of your program.</a:t>
            </a:r>
          </a:p>
        </p:txBody>
      </p:sp>
    </p:spTree>
    <p:extLst>
      <p:ext uri="{BB962C8B-B14F-4D97-AF65-F5344CB8AC3E}">
        <p14:creationId xmlns:p14="http://schemas.microsoft.com/office/powerpoint/2010/main" val="3517046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Writing a portable code is one thing, but what about the build-environment?</a:t>
            </a:r>
          </a:p>
          <a:p>
            <a:r>
              <a:rPr lang="en-US" dirty="0"/>
              <a:t>Different build environments for different platforms.</a:t>
            </a:r>
          </a:p>
          <a:p>
            <a:pPr lvl="1"/>
            <a:r>
              <a:rPr lang="en-US" dirty="0"/>
              <a:t>Make   Good for Unix-based systems</a:t>
            </a:r>
          </a:p>
          <a:p>
            <a:pPr lvl="1"/>
            <a:r>
              <a:rPr lang="en-US" dirty="0"/>
              <a:t>Visual Studio   Good for Windows</a:t>
            </a:r>
          </a:p>
          <a:p>
            <a:pPr lvl="1"/>
            <a:r>
              <a:rPr lang="en-US" dirty="0" err="1"/>
              <a:t>Xcode</a:t>
            </a:r>
            <a:r>
              <a:rPr lang="en-US" dirty="0"/>
              <a:t>    Good for </a:t>
            </a:r>
            <a:r>
              <a:rPr lang="en-US" dirty="0" err="1"/>
              <a:t>MacOSX</a:t>
            </a:r>
            <a:r>
              <a:rPr lang="en-US" dirty="0"/>
              <a:t> and iOS</a:t>
            </a:r>
          </a:p>
          <a:p>
            <a:pPr lvl="1"/>
            <a:r>
              <a:rPr lang="en-US" dirty="0"/>
              <a:t>Eclipse</a:t>
            </a:r>
          </a:p>
          <a:p>
            <a:pPr lvl="1"/>
            <a:r>
              <a:rPr lang="en-US" dirty="0" err="1"/>
              <a:t>Qt</a:t>
            </a:r>
            <a:endParaRPr lang="en-US" dirty="0"/>
          </a:p>
        </p:txBody>
      </p:sp>
    </p:spTree>
    <p:extLst>
      <p:ext uri="{BB962C8B-B14F-4D97-AF65-F5344CB8AC3E}">
        <p14:creationId xmlns:p14="http://schemas.microsoft.com/office/powerpoint/2010/main" val="388245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a:t>
            </a:r>
          </a:p>
        </p:txBody>
      </p:sp>
      <p:sp>
        <p:nvSpPr>
          <p:cNvPr id="3" name="Content Placeholder 2"/>
          <p:cNvSpPr>
            <a:spLocks noGrp="1"/>
          </p:cNvSpPr>
          <p:nvPr>
            <p:ph idx="1"/>
          </p:nvPr>
        </p:nvSpPr>
        <p:spPr/>
        <p:txBody>
          <a:bodyPr/>
          <a:lstStyle/>
          <a:p>
            <a:pPr marL="0" indent="0">
              <a:buNone/>
            </a:pPr>
            <a:r>
              <a:rPr lang="en-US" dirty="0"/>
              <a:t>As soon as possible:</a:t>
            </a:r>
          </a:p>
          <a:p>
            <a:pPr marL="0" indent="0">
              <a:buNone/>
            </a:pPr>
            <a:endParaRPr lang="en-US" dirty="0"/>
          </a:p>
          <a:p>
            <a:pPr marL="0" indent="0">
              <a:buNone/>
            </a:pPr>
            <a:r>
              <a:rPr lang="en-US" dirty="0"/>
              <a:t>Meet with a TA (CA) during the TA office hour, or stop by my office hour, and create your </a:t>
            </a:r>
            <a:r>
              <a:rPr lang="en-US" dirty="0" err="1"/>
              <a:t>SubVersion</a:t>
            </a:r>
            <a:r>
              <a:rPr lang="en-US" dirty="0"/>
              <a:t> account on the server.</a:t>
            </a:r>
          </a:p>
          <a:p>
            <a:pPr marL="0" indent="0">
              <a:buNone/>
            </a:pPr>
            <a:endParaRPr lang="en-US" dirty="0"/>
          </a:p>
          <a:p>
            <a:pPr marL="0" indent="0">
              <a:buNone/>
            </a:pPr>
            <a:r>
              <a:rPr lang="en-US" dirty="0"/>
              <a:t>Version-Control System is one of the important concepts that I want you to learn through this course.  Therefore, you will need to use </a:t>
            </a:r>
            <a:r>
              <a:rPr lang="en-US" dirty="0" err="1"/>
              <a:t>SubVersion</a:t>
            </a:r>
            <a:r>
              <a:rPr lang="en-US" dirty="0"/>
              <a:t> client to submit your assignments, and for that purpose, you need an account.</a:t>
            </a:r>
          </a:p>
        </p:txBody>
      </p:sp>
    </p:spTree>
    <p:extLst>
      <p:ext uri="{BB962C8B-B14F-4D97-AF65-F5344CB8AC3E}">
        <p14:creationId xmlns:p14="http://schemas.microsoft.com/office/powerpoint/2010/main" val="54531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Build environments such as Visual Studio, XCode, Eclipse, and </a:t>
            </a:r>
            <a:r>
              <a:rPr lang="en-US" dirty="0" err="1"/>
              <a:t>Qt</a:t>
            </a:r>
            <a:r>
              <a:rPr lang="en-US" dirty="0"/>
              <a:t> are called IDE (Integrated Developing Environment)</a:t>
            </a:r>
          </a:p>
          <a:p>
            <a:r>
              <a:rPr lang="en-US" dirty="0"/>
              <a:t>Benefits of IDEs</a:t>
            </a:r>
          </a:p>
          <a:p>
            <a:pPr lvl="1"/>
            <a:r>
              <a:rPr lang="en-US" dirty="0"/>
              <a:t>Graphical interface</a:t>
            </a:r>
          </a:p>
          <a:p>
            <a:pPr lvl="1"/>
            <a:r>
              <a:rPr lang="en-US" dirty="0"/>
              <a:t>Tight compiler integration</a:t>
            </a:r>
          </a:p>
          <a:p>
            <a:r>
              <a:rPr lang="en-US" dirty="0"/>
              <a:t>Problems of IDEs</a:t>
            </a:r>
          </a:p>
          <a:p>
            <a:pPr lvl="1"/>
            <a:r>
              <a:rPr lang="en-US" dirty="0"/>
              <a:t>Rich features often come with lesser performance.  Especially those IDEs running on a virtual machine (</a:t>
            </a:r>
            <a:r>
              <a:rPr lang="en-US" dirty="0" err="1"/>
              <a:t>eg</a:t>
            </a:r>
            <a:r>
              <a:rPr lang="en-US" dirty="0"/>
              <a:t>. Java, .NET framework)</a:t>
            </a:r>
          </a:p>
          <a:p>
            <a:pPr lvl="1"/>
            <a:r>
              <a:rPr lang="en-US" dirty="0"/>
              <a:t>IDEs change way faster than it needs to.  Although rare recently, a project created for older version IDE is sometimes not correctly recognized by the newer version.</a:t>
            </a:r>
          </a:p>
          <a:p>
            <a:pPr lvl="1"/>
            <a:r>
              <a:rPr lang="en-US" dirty="0"/>
              <a:t>Too many IDEs to maintain projects.</a:t>
            </a:r>
          </a:p>
          <a:p>
            <a:pPr lvl="1"/>
            <a:r>
              <a:rPr lang="en-US" dirty="0"/>
              <a:t>To me, I cannot stand a lag </a:t>
            </a:r>
            <a:r>
              <a:rPr lang="en-US"/>
              <a:t>while typing.</a:t>
            </a:r>
            <a:endParaRPr lang="en-US" dirty="0"/>
          </a:p>
          <a:p>
            <a:endParaRPr lang="en-US" dirty="0"/>
          </a:p>
          <a:p>
            <a:pPr marL="0" indent="0">
              <a:buNone/>
            </a:pPr>
            <a:endParaRPr lang="en-US" dirty="0"/>
          </a:p>
        </p:txBody>
      </p:sp>
    </p:spTree>
    <p:extLst>
      <p:ext uri="{BB962C8B-B14F-4D97-AF65-F5344CB8AC3E}">
        <p14:creationId xmlns:p14="http://schemas.microsoft.com/office/powerpoint/2010/main" val="2907159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Cross-Platform Make</a:t>
            </a:r>
          </a:p>
        </p:txBody>
      </p:sp>
      <p:sp>
        <p:nvSpPr>
          <p:cNvPr id="3" name="Content Placeholder 2"/>
          <p:cNvSpPr>
            <a:spLocks noGrp="1"/>
          </p:cNvSpPr>
          <p:nvPr>
            <p:ph idx="1"/>
          </p:nvPr>
        </p:nvSpPr>
        <p:spPr/>
        <p:txBody>
          <a:bodyPr/>
          <a:lstStyle/>
          <a:p>
            <a:r>
              <a:rPr lang="en-US" dirty="0"/>
              <a:t>Too many IDEs for different platforms and different versions.</a:t>
            </a:r>
          </a:p>
          <a:p>
            <a:r>
              <a:rPr lang="en-US" dirty="0"/>
              <a:t>Impossible to maintain a build environment for each platform after the number of source code gets hundreds.</a:t>
            </a:r>
          </a:p>
          <a:p>
            <a:endParaRPr lang="en-US" dirty="0"/>
          </a:p>
          <a:p>
            <a:r>
              <a:rPr lang="en-US" u="sng" dirty="0"/>
              <a:t>CMake is a solution.</a:t>
            </a:r>
          </a:p>
          <a:p>
            <a:endParaRPr lang="en-US" dirty="0"/>
          </a:p>
        </p:txBody>
      </p:sp>
    </p:spTree>
    <p:extLst>
      <p:ext uri="{BB962C8B-B14F-4D97-AF65-F5344CB8AC3E}">
        <p14:creationId xmlns:p14="http://schemas.microsoft.com/office/powerpoint/2010/main" val="4091673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Directory structure of a Visual Studio project:</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161014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Which files do you want to back up?</a:t>
            </a:r>
          </a:p>
          <a:p>
            <a:pPr lvl="1"/>
            <a:r>
              <a:rPr lang="en-US" dirty="0" err="1"/>
              <a:t>FancyProgram</a:t>
            </a:r>
            <a:endParaRPr lang="en-US" dirty="0"/>
          </a:p>
          <a:p>
            <a:pPr lvl="2"/>
            <a:r>
              <a:rPr lang="en-US" dirty="0"/>
              <a:t>FancyProgram.sln</a:t>
            </a:r>
          </a:p>
          <a:p>
            <a:pPr lvl="2"/>
            <a:r>
              <a:rPr lang="en-US" dirty="0" err="1"/>
              <a:t>FancyProgram.VC.db</a:t>
            </a:r>
            <a:endParaRPr lang="en-US" dirty="0"/>
          </a:p>
          <a:p>
            <a:pPr lvl="2"/>
            <a:r>
              <a:rPr lang="en-US" dirty="0" err="1"/>
              <a:t>FancyProgram</a:t>
            </a:r>
            <a:endParaRPr lang="en-US" dirty="0"/>
          </a:p>
          <a:p>
            <a:pPr lvl="3"/>
            <a:r>
              <a:rPr lang="en-US" dirty="0" err="1"/>
              <a:t>FancyProgram.vcxproj</a:t>
            </a:r>
            <a:endParaRPr lang="en-US" dirty="0"/>
          </a:p>
          <a:p>
            <a:pPr lvl="3"/>
            <a:r>
              <a:rPr lang="en-US" dirty="0"/>
              <a:t>FancyProgram.cpp</a:t>
            </a:r>
          </a:p>
          <a:p>
            <a:pPr lvl="3"/>
            <a:r>
              <a:rPr lang="en-US" dirty="0" err="1"/>
              <a:t>FancyProgram.h</a:t>
            </a:r>
            <a:endParaRPr lang="en-US" dirty="0"/>
          </a:p>
          <a:p>
            <a:pPr lvl="3"/>
            <a:r>
              <a:rPr lang="en-US" dirty="0"/>
              <a:t>Debug</a:t>
            </a:r>
          </a:p>
          <a:p>
            <a:pPr lvl="4"/>
            <a:r>
              <a:rPr lang="en-US" dirty="0"/>
              <a:t>FancyProgram.exe</a:t>
            </a:r>
          </a:p>
          <a:p>
            <a:pPr lvl="3"/>
            <a:r>
              <a:rPr lang="en-US" dirty="0"/>
              <a:t>Release</a:t>
            </a:r>
          </a:p>
          <a:p>
            <a:pPr lvl="4"/>
            <a:r>
              <a:rPr lang="en-US" dirty="0"/>
              <a:t>FancyProgram.exe</a:t>
            </a:r>
          </a:p>
          <a:p>
            <a:pPr lvl="2"/>
            <a:r>
              <a:rPr lang="en-US" dirty="0"/>
              <a:t>Debug</a:t>
            </a:r>
          </a:p>
          <a:p>
            <a:pPr lvl="3"/>
            <a:r>
              <a:rPr lang="en-US" dirty="0"/>
              <a:t>FancyProgram.obj</a:t>
            </a:r>
          </a:p>
          <a:p>
            <a:pPr lvl="2"/>
            <a:r>
              <a:rPr lang="en-US" dirty="0"/>
              <a:t>Release</a:t>
            </a:r>
          </a:p>
          <a:p>
            <a:pPr lvl="3"/>
            <a:r>
              <a:rPr lang="en-US" dirty="0"/>
              <a:t>FancyProgram.obj</a:t>
            </a:r>
          </a:p>
          <a:p>
            <a:pPr lvl="2"/>
            <a:endParaRPr lang="en-US" dirty="0"/>
          </a:p>
          <a:p>
            <a:endParaRPr lang="en-US" dirty="0"/>
          </a:p>
          <a:p>
            <a:endParaRPr lang="en-US" dirty="0"/>
          </a:p>
        </p:txBody>
      </p:sp>
    </p:spTree>
    <p:extLst>
      <p:ext uri="{BB962C8B-B14F-4D97-AF65-F5344CB8AC3E}">
        <p14:creationId xmlns:p14="http://schemas.microsoft.com/office/powerpoint/2010/main" val="444769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endParaRPr lang="en-US" dirty="0"/>
          </a:p>
          <a:p>
            <a:pPr lvl="1"/>
            <a:r>
              <a:rPr lang="en-US" dirty="0" err="1">
                <a:solidFill>
                  <a:srgbClr val="00B050"/>
                </a:solidFill>
              </a:rPr>
              <a:t>FancyProgram</a:t>
            </a:r>
            <a:endParaRPr lang="en-US" dirty="0">
              <a:solidFill>
                <a:srgbClr val="00B050"/>
              </a:solidFill>
            </a:endParaRPr>
          </a:p>
          <a:p>
            <a:pPr lvl="2"/>
            <a:r>
              <a:rPr lang="en-US" dirty="0">
                <a:solidFill>
                  <a:srgbClr val="00B050"/>
                </a:solidFill>
              </a:rPr>
              <a:t>FancyProgram.sln</a:t>
            </a:r>
          </a:p>
          <a:p>
            <a:pPr lvl="2"/>
            <a:r>
              <a:rPr lang="en-US" dirty="0" err="1">
                <a:solidFill>
                  <a:srgbClr val="FF0000"/>
                </a:solidFill>
              </a:rPr>
              <a:t>FancyProgram.VC.db</a:t>
            </a:r>
            <a:endParaRPr lang="en-US" dirty="0">
              <a:solidFill>
                <a:srgbClr val="FF0000"/>
              </a:solidFill>
            </a:endParaRPr>
          </a:p>
          <a:p>
            <a:pPr lvl="2"/>
            <a:r>
              <a:rPr lang="en-US" dirty="0" err="1">
                <a:solidFill>
                  <a:srgbClr val="00B050"/>
                </a:solidFill>
              </a:rPr>
              <a:t>FancyProgram</a:t>
            </a:r>
            <a:endParaRPr lang="en-US" dirty="0">
              <a:solidFill>
                <a:srgbClr val="00B050"/>
              </a:solidFill>
            </a:endParaRPr>
          </a:p>
          <a:p>
            <a:pPr lvl="3"/>
            <a:r>
              <a:rPr lang="en-US" dirty="0" err="1">
                <a:solidFill>
                  <a:srgbClr val="00B050"/>
                </a:solidFill>
              </a:rPr>
              <a:t>FancyProgram.vcxproj</a:t>
            </a:r>
            <a:endParaRPr lang="en-US" dirty="0">
              <a:solidFill>
                <a:srgbClr val="00B050"/>
              </a:solidFill>
            </a:endParaRPr>
          </a:p>
          <a:p>
            <a:pPr lvl="3"/>
            <a:r>
              <a:rPr lang="en-US" dirty="0">
                <a:solidFill>
                  <a:srgbClr val="00B050"/>
                </a:solidFill>
              </a:rPr>
              <a:t>FancyProgram.cpp</a:t>
            </a:r>
          </a:p>
          <a:p>
            <a:pPr lvl="3"/>
            <a:r>
              <a:rPr lang="en-US" dirty="0" err="1">
                <a:solidFill>
                  <a:srgbClr val="00B050"/>
                </a:solidFill>
              </a:rPr>
              <a:t>FancyProgram.h</a:t>
            </a:r>
            <a:endParaRPr lang="en-US" dirty="0">
              <a:solidFill>
                <a:srgbClr val="00B050"/>
              </a:solidFill>
            </a:endParaRPr>
          </a:p>
          <a:p>
            <a:pPr lvl="3"/>
            <a:r>
              <a:rPr lang="en-US" dirty="0">
                <a:solidFill>
                  <a:srgbClr val="FF0000"/>
                </a:solidFill>
              </a:rPr>
              <a:t>Debug</a:t>
            </a:r>
          </a:p>
          <a:p>
            <a:pPr lvl="4"/>
            <a:r>
              <a:rPr lang="en-US" dirty="0">
                <a:solidFill>
                  <a:srgbClr val="FF0000"/>
                </a:solidFill>
              </a:rPr>
              <a:t>FancyProgram.exe</a:t>
            </a:r>
          </a:p>
          <a:p>
            <a:pPr lvl="3"/>
            <a:r>
              <a:rPr lang="en-US" dirty="0">
                <a:solidFill>
                  <a:srgbClr val="FF0000"/>
                </a:solidFill>
              </a:rPr>
              <a:t>Release</a:t>
            </a:r>
          </a:p>
          <a:p>
            <a:pPr lvl="4"/>
            <a:r>
              <a:rPr lang="en-US" dirty="0">
                <a:solidFill>
                  <a:srgbClr val="FF0000"/>
                </a:solidFill>
              </a:rPr>
              <a:t>FancyProgram.exe</a:t>
            </a:r>
          </a:p>
          <a:p>
            <a:pPr lvl="2"/>
            <a:r>
              <a:rPr lang="en-US" dirty="0">
                <a:solidFill>
                  <a:srgbClr val="FF0000"/>
                </a:solidFill>
              </a:rPr>
              <a:t>Debug</a:t>
            </a:r>
          </a:p>
          <a:p>
            <a:pPr lvl="3"/>
            <a:r>
              <a:rPr lang="en-US" dirty="0">
                <a:solidFill>
                  <a:srgbClr val="FF0000"/>
                </a:solidFill>
              </a:rPr>
              <a:t>FancyProgram.obj</a:t>
            </a:r>
          </a:p>
          <a:p>
            <a:pPr lvl="2"/>
            <a:r>
              <a:rPr lang="en-US" dirty="0">
                <a:solidFill>
                  <a:srgbClr val="FF0000"/>
                </a:solidFill>
              </a:rPr>
              <a:t>Release</a:t>
            </a:r>
          </a:p>
          <a:p>
            <a:pPr lvl="3"/>
            <a:r>
              <a:rPr lang="en-US" dirty="0">
                <a:solidFill>
                  <a:srgbClr val="FF0000"/>
                </a:solidFill>
              </a:rPr>
              <a:t>FancyProgram.obj</a:t>
            </a:r>
          </a:p>
          <a:p>
            <a:pPr lvl="2"/>
            <a:endParaRPr lang="en-US" dirty="0"/>
          </a:p>
          <a:p>
            <a:endParaRPr lang="en-US" dirty="0"/>
          </a:p>
          <a:p>
            <a:endParaRPr lang="en-US" dirty="0"/>
          </a:p>
        </p:txBody>
      </p:sp>
      <p:sp>
        <p:nvSpPr>
          <p:cNvPr id="4" name="Right Brace 3"/>
          <p:cNvSpPr/>
          <p:nvPr/>
        </p:nvSpPr>
        <p:spPr>
          <a:xfrm>
            <a:off x="4523014" y="3826329"/>
            <a:ext cx="146957" cy="23134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89714" y="4288970"/>
            <a:ext cx="3722915" cy="646331"/>
          </a:xfrm>
          <a:prstGeom prst="rect">
            <a:avLst/>
          </a:prstGeom>
          <a:noFill/>
        </p:spPr>
        <p:txBody>
          <a:bodyPr wrap="square" rtlCol="0">
            <a:spAutoFit/>
          </a:bodyPr>
          <a:lstStyle/>
          <a:p>
            <a:r>
              <a:rPr lang="en-US" dirty="0">
                <a:solidFill>
                  <a:srgbClr val="FF0000"/>
                </a:solidFill>
              </a:rPr>
              <a:t>No.  You can re-generate by building.</a:t>
            </a:r>
          </a:p>
        </p:txBody>
      </p:sp>
      <p:cxnSp>
        <p:nvCxnSpPr>
          <p:cNvPr id="7" name="Straight Arrow Connector 6"/>
          <p:cNvCxnSpPr/>
          <p:nvPr/>
        </p:nvCxnSpPr>
        <p:spPr>
          <a:xfrm flipH="1">
            <a:off x="3924300" y="2340429"/>
            <a:ext cx="1066800" cy="32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91100" y="2049920"/>
            <a:ext cx="3902528" cy="646331"/>
          </a:xfrm>
          <a:prstGeom prst="rect">
            <a:avLst/>
          </a:prstGeom>
          <a:noFill/>
        </p:spPr>
        <p:txBody>
          <a:bodyPr wrap="square" rtlCol="0">
            <a:spAutoFit/>
          </a:bodyPr>
          <a:lstStyle/>
          <a:p>
            <a:r>
              <a:rPr lang="en-US" dirty="0">
                <a:solidFill>
                  <a:srgbClr val="FF0000"/>
                </a:solidFill>
              </a:rPr>
              <a:t>Absolutely no.  It is just a user-preferences etc.</a:t>
            </a:r>
          </a:p>
        </p:txBody>
      </p:sp>
      <p:cxnSp>
        <p:nvCxnSpPr>
          <p:cNvPr id="10" name="Straight Arrow Connector 9"/>
          <p:cNvCxnSpPr/>
          <p:nvPr/>
        </p:nvCxnSpPr>
        <p:spPr>
          <a:xfrm flipH="1">
            <a:off x="3597729" y="1453243"/>
            <a:ext cx="1447800" cy="5966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91100" y="1080424"/>
            <a:ext cx="3902528" cy="646331"/>
          </a:xfrm>
          <a:prstGeom prst="rect">
            <a:avLst/>
          </a:prstGeom>
          <a:noFill/>
        </p:spPr>
        <p:txBody>
          <a:bodyPr wrap="square" rtlCol="0">
            <a:spAutoFit/>
          </a:bodyPr>
          <a:lstStyle/>
          <a:p>
            <a:r>
              <a:rPr lang="en-US" dirty="0">
                <a:solidFill>
                  <a:srgbClr val="00B050"/>
                </a:solidFill>
              </a:rPr>
              <a:t>Yes.  You need these for building your program again.</a:t>
            </a:r>
          </a:p>
        </p:txBody>
      </p:sp>
      <p:cxnSp>
        <p:nvCxnSpPr>
          <p:cNvPr id="13" name="Straight Arrow Connector 12"/>
          <p:cNvCxnSpPr/>
          <p:nvPr/>
        </p:nvCxnSpPr>
        <p:spPr>
          <a:xfrm flipH="1">
            <a:off x="4229100" y="1740379"/>
            <a:ext cx="832758" cy="127903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91100" y="3258903"/>
            <a:ext cx="3902528" cy="369332"/>
          </a:xfrm>
          <a:prstGeom prst="rect">
            <a:avLst/>
          </a:prstGeom>
          <a:noFill/>
        </p:spPr>
        <p:txBody>
          <a:bodyPr wrap="square" rtlCol="0">
            <a:spAutoFit/>
          </a:bodyPr>
          <a:lstStyle/>
          <a:p>
            <a:r>
              <a:rPr lang="en-US" dirty="0">
                <a:solidFill>
                  <a:srgbClr val="00B050"/>
                </a:solidFill>
              </a:rPr>
              <a:t>Absolutely yes.</a:t>
            </a:r>
          </a:p>
        </p:txBody>
      </p:sp>
      <p:sp>
        <p:nvSpPr>
          <p:cNvPr id="16" name="Right Brace 15"/>
          <p:cNvSpPr/>
          <p:nvPr/>
        </p:nvSpPr>
        <p:spPr>
          <a:xfrm>
            <a:off x="3924300" y="3238206"/>
            <a:ext cx="130629" cy="462937"/>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Arrow Connector 17"/>
          <p:cNvCxnSpPr>
            <a:stCxn id="15" idx="1"/>
          </p:cNvCxnSpPr>
          <p:nvPr/>
        </p:nvCxnSpPr>
        <p:spPr>
          <a:xfrm flipH="1">
            <a:off x="4071257" y="3443569"/>
            <a:ext cx="919843" cy="398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9439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p:txBody>
          <a:bodyPr/>
          <a:lstStyle/>
          <a:p>
            <a:r>
              <a:rPr lang="en-US" dirty="0"/>
              <a:t>This Visual Studio example is called In-Source build.</a:t>
            </a:r>
          </a:p>
          <a:p>
            <a:r>
              <a:rPr lang="en-US" dirty="0"/>
              <a:t>Problem of In-Source build:</a:t>
            </a:r>
          </a:p>
          <a:p>
            <a:pPr lvl="1"/>
            <a:r>
              <a:rPr lang="en-US" dirty="0"/>
              <a:t>Files necessary for building the target and files generated by the compiler are in the same directory.</a:t>
            </a:r>
          </a:p>
          <a:p>
            <a:pPr lvl="1"/>
            <a:r>
              <a:rPr lang="en-US" dirty="0"/>
              <a:t>Compiler-generated files tend to be large.  Taking back up of such files is inefficient.</a:t>
            </a:r>
          </a:p>
          <a:p>
            <a:pPr lvl="1"/>
            <a:r>
              <a:rPr lang="en-US" dirty="0"/>
              <a:t>The intermediate files may change with the Visual Studio version, and such files may just become a waste. </a:t>
            </a:r>
          </a:p>
        </p:txBody>
      </p:sp>
    </p:spTree>
    <p:extLst>
      <p:ext uri="{BB962C8B-B14F-4D97-AF65-F5344CB8AC3E}">
        <p14:creationId xmlns:p14="http://schemas.microsoft.com/office/powerpoint/2010/main" val="3301122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Concept of </a:t>
            </a:r>
            <a:r>
              <a:rPr lang="en-US" u="sng" dirty="0"/>
              <a:t>Out-of-Source Build</a:t>
            </a:r>
          </a:p>
        </p:txBody>
      </p:sp>
      <p:sp>
        <p:nvSpPr>
          <p:cNvPr id="3" name="Content Placeholder 2"/>
          <p:cNvSpPr>
            <a:spLocks noGrp="1"/>
          </p:cNvSpPr>
          <p:nvPr>
            <p:ph idx="1"/>
          </p:nvPr>
        </p:nvSpPr>
        <p:spPr>
          <a:xfrm>
            <a:off x="457200" y="827314"/>
            <a:ext cx="8229600" cy="5298849"/>
          </a:xfrm>
        </p:spPr>
        <p:txBody>
          <a:bodyPr/>
          <a:lstStyle/>
          <a:p>
            <a:r>
              <a:rPr lang="en-US" dirty="0"/>
              <a:t>Motivation of Out-of-Source build</a:t>
            </a:r>
          </a:p>
          <a:p>
            <a:pPr lvl="1"/>
            <a:r>
              <a:rPr lang="en-US" dirty="0"/>
              <a:t>Want to isolate compiler-generated intermediate files, </a:t>
            </a:r>
            <a:r>
              <a:rPr lang="en-US" dirty="0" err="1"/>
              <a:t>execurables</a:t>
            </a:r>
            <a:r>
              <a:rPr lang="en-US" dirty="0"/>
              <a:t>, and libraries from source files.</a:t>
            </a:r>
          </a:p>
          <a:p>
            <a:r>
              <a:rPr lang="en-US" dirty="0"/>
              <a:t>CMake keeps project files and intermediate files in a different directory from the source-file directories.</a:t>
            </a:r>
          </a:p>
          <a:p>
            <a:r>
              <a:rPr lang="en-US" dirty="0"/>
              <a:t>Directory structure of Out-of-Source build</a:t>
            </a:r>
          </a:p>
          <a:p>
            <a:pPr lvl="2"/>
            <a:r>
              <a:rPr lang="en-US" dirty="0" err="1">
                <a:solidFill>
                  <a:srgbClr val="00B050"/>
                </a:solidFill>
              </a:rPr>
              <a:t>FancyProgramSrc</a:t>
            </a:r>
            <a:endParaRPr lang="en-US" dirty="0">
              <a:solidFill>
                <a:srgbClr val="00B050"/>
              </a:solidFill>
            </a:endParaRPr>
          </a:p>
          <a:p>
            <a:pPr lvl="3"/>
            <a:r>
              <a:rPr lang="en-US" dirty="0">
                <a:solidFill>
                  <a:srgbClr val="00B050"/>
                </a:solidFill>
              </a:rPr>
              <a:t>FancyProgam.cpp</a:t>
            </a:r>
          </a:p>
          <a:p>
            <a:pPr lvl="3"/>
            <a:r>
              <a:rPr lang="en-US" dirty="0" err="1">
                <a:solidFill>
                  <a:srgbClr val="00B050"/>
                </a:solidFill>
              </a:rPr>
              <a:t>FancyProgram.h</a:t>
            </a:r>
            <a:endParaRPr lang="en-US" dirty="0">
              <a:solidFill>
                <a:srgbClr val="00B050"/>
              </a:solidFill>
            </a:endParaRPr>
          </a:p>
          <a:p>
            <a:pPr lvl="3"/>
            <a:r>
              <a:rPr lang="en-US" dirty="0">
                <a:solidFill>
                  <a:srgbClr val="00B050"/>
                </a:solidFill>
              </a:rPr>
              <a:t>CMakeLists.txt</a:t>
            </a:r>
          </a:p>
          <a:p>
            <a:pPr lvl="2"/>
            <a:r>
              <a:rPr lang="en-US" dirty="0" err="1">
                <a:solidFill>
                  <a:srgbClr val="FF0000"/>
                </a:solidFill>
              </a:rPr>
              <a:t>BuildFancyProgram</a:t>
            </a:r>
            <a:endParaRPr lang="en-US" dirty="0">
              <a:solidFill>
                <a:srgbClr val="FF0000"/>
              </a:solidFill>
            </a:endParaRPr>
          </a:p>
          <a:p>
            <a:pPr lvl="3"/>
            <a:r>
              <a:rPr lang="en-US" dirty="0">
                <a:solidFill>
                  <a:srgbClr val="FF0000"/>
                </a:solidFill>
              </a:rPr>
              <a:t>Project.sln</a:t>
            </a:r>
          </a:p>
          <a:p>
            <a:pPr lvl="3"/>
            <a:r>
              <a:rPr lang="en-US" dirty="0" err="1">
                <a:solidFill>
                  <a:srgbClr val="FF0000"/>
                </a:solidFill>
              </a:rPr>
              <a:t>FancyProgram</a:t>
            </a:r>
            <a:endParaRPr lang="en-US" dirty="0">
              <a:solidFill>
                <a:srgbClr val="FF0000"/>
              </a:solidFill>
            </a:endParaRPr>
          </a:p>
          <a:p>
            <a:pPr lvl="4"/>
            <a:r>
              <a:rPr lang="en-US" dirty="0" err="1">
                <a:solidFill>
                  <a:srgbClr val="FF0000"/>
                </a:solidFill>
              </a:rPr>
              <a:t>FancyProgram.vcxproj</a:t>
            </a:r>
            <a:endParaRPr lang="en-US" dirty="0">
              <a:solidFill>
                <a:srgbClr val="FF0000"/>
              </a:solidFill>
            </a:endParaRPr>
          </a:p>
          <a:p>
            <a:pPr lvl="4"/>
            <a:r>
              <a:rPr lang="en-US" dirty="0">
                <a:solidFill>
                  <a:srgbClr val="FF0000"/>
                </a:solidFill>
              </a:rPr>
              <a:t>Debug</a:t>
            </a:r>
          </a:p>
          <a:p>
            <a:pPr lvl="5"/>
            <a:r>
              <a:rPr lang="en-US" dirty="0">
                <a:solidFill>
                  <a:srgbClr val="FF0000"/>
                </a:solidFill>
              </a:rPr>
              <a:t>FancyProgram.exe</a:t>
            </a:r>
          </a:p>
          <a:p>
            <a:pPr lvl="4"/>
            <a:r>
              <a:rPr lang="en-US" dirty="0">
                <a:solidFill>
                  <a:srgbClr val="FF0000"/>
                </a:solidFill>
              </a:rPr>
              <a:t>Release</a:t>
            </a:r>
          </a:p>
          <a:p>
            <a:pPr lvl="5"/>
            <a:r>
              <a:rPr lang="en-US" dirty="0">
                <a:solidFill>
                  <a:srgbClr val="FF0000"/>
                </a:solidFill>
              </a:rPr>
              <a:t>FancyProgram.exe</a:t>
            </a:r>
          </a:p>
        </p:txBody>
      </p:sp>
      <p:sp>
        <p:nvSpPr>
          <p:cNvPr id="4" name="Right Brace 3"/>
          <p:cNvSpPr/>
          <p:nvPr/>
        </p:nvSpPr>
        <p:spPr>
          <a:xfrm>
            <a:off x="4669971" y="4512129"/>
            <a:ext cx="397329" cy="227511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5089071" y="5187040"/>
            <a:ext cx="3886200" cy="923330"/>
          </a:xfrm>
          <a:prstGeom prst="rect">
            <a:avLst/>
          </a:prstGeom>
          <a:noFill/>
          <a:ln>
            <a:noFill/>
          </a:ln>
        </p:spPr>
        <p:txBody>
          <a:bodyPr wrap="square" rtlCol="0">
            <a:spAutoFit/>
          </a:bodyPr>
          <a:lstStyle/>
          <a:p>
            <a:r>
              <a:rPr lang="en-US" dirty="0">
                <a:solidFill>
                  <a:srgbClr val="FF0000"/>
                </a:solidFill>
              </a:rPr>
              <a:t>No back up necessary.  You can re-create these files with CMake and the compiler.</a:t>
            </a:r>
          </a:p>
        </p:txBody>
      </p:sp>
      <p:sp>
        <p:nvSpPr>
          <p:cNvPr id="6" name="Right Brace 5"/>
          <p:cNvSpPr/>
          <p:nvPr/>
        </p:nvSpPr>
        <p:spPr>
          <a:xfrm>
            <a:off x="3793671" y="3260271"/>
            <a:ext cx="353786" cy="1094015"/>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147457" y="3475749"/>
            <a:ext cx="3886200" cy="646331"/>
          </a:xfrm>
          <a:prstGeom prst="rect">
            <a:avLst/>
          </a:prstGeom>
          <a:noFill/>
          <a:ln>
            <a:noFill/>
          </a:ln>
        </p:spPr>
        <p:txBody>
          <a:bodyPr wrap="square" rtlCol="0">
            <a:spAutoFit/>
          </a:bodyPr>
          <a:lstStyle/>
          <a:p>
            <a:r>
              <a:rPr lang="en-US" dirty="0">
                <a:solidFill>
                  <a:srgbClr val="00B050"/>
                </a:solidFill>
              </a:rPr>
              <a:t>Back up these files so that you don’t lose.  These are the files you edit.</a:t>
            </a:r>
          </a:p>
        </p:txBody>
      </p:sp>
      <p:cxnSp>
        <p:nvCxnSpPr>
          <p:cNvPr id="9" name="Straight Arrow Connector 8"/>
          <p:cNvCxnSpPr/>
          <p:nvPr/>
        </p:nvCxnSpPr>
        <p:spPr>
          <a:xfrm flipH="1" flipV="1">
            <a:off x="3532414" y="4250871"/>
            <a:ext cx="1774372" cy="26125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63243" y="4216178"/>
            <a:ext cx="3118757" cy="646331"/>
          </a:xfrm>
          <a:prstGeom prst="rect">
            <a:avLst/>
          </a:prstGeom>
          <a:noFill/>
          <a:ln>
            <a:noFill/>
          </a:ln>
        </p:spPr>
        <p:txBody>
          <a:bodyPr wrap="square" rtlCol="0">
            <a:spAutoFit/>
          </a:bodyPr>
          <a:lstStyle/>
          <a:p>
            <a:r>
              <a:rPr lang="en-US" dirty="0">
                <a:solidFill>
                  <a:srgbClr val="00B050"/>
                </a:solidFill>
              </a:rPr>
              <a:t>CMakeLists.txt is a script for CMake.</a:t>
            </a:r>
          </a:p>
        </p:txBody>
      </p:sp>
    </p:spTree>
    <p:extLst>
      <p:ext uri="{BB962C8B-B14F-4D97-AF65-F5344CB8AC3E}">
        <p14:creationId xmlns:p14="http://schemas.microsoft.com/office/powerpoint/2010/main" val="1937723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CMake is a programming languages for describing how the programs must to be built and packaged.</a:t>
            </a:r>
          </a:p>
          <a:p>
            <a:r>
              <a:rPr lang="en-US" dirty="0"/>
              <a:t>By CMake, you can generate:</a:t>
            </a:r>
          </a:p>
          <a:p>
            <a:pPr lvl="1"/>
            <a:r>
              <a:rPr lang="en-US" dirty="0"/>
              <a:t>Visual C++ projects (.</a:t>
            </a:r>
            <a:r>
              <a:rPr lang="en-US" dirty="0" err="1"/>
              <a:t>sln</a:t>
            </a:r>
            <a:r>
              <a:rPr lang="en-US" dirty="0"/>
              <a:t>, .</a:t>
            </a:r>
            <a:r>
              <a:rPr lang="en-US" dirty="0" err="1"/>
              <a:t>vcxproj</a:t>
            </a:r>
            <a:r>
              <a:rPr lang="en-US" dirty="0"/>
              <a:t>) in Windows.</a:t>
            </a:r>
          </a:p>
          <a:p>
            <a:pPr lvl="1"/>
            <a:r>
              <a:rPr lang="en-US" dirty="0"/>
              <a:t>XCode projects (.</a:t>
            </a:r>
            <a:r>
              <a:rPr lang="en-US" dirty="0" err="1"/>
              <a:t>xcodeproj</a:t>
            </a:r>
            <a:r>
              <a:rPr lang="en-US" dirty="0"/>
              <a:t>) in </a:t>
            </a:r>
            <a:r>
              <a:rPr lang="en-US" dirty="0" err="1"/>
              <a:t>MacOSX</a:t>
            </a:r>
            <a:r>
              <a:rPr lang="en-US" dirty="0"/>
              <a:t>.</a:t>
            </a:r>
          </a:p>
          <a:p>
            <a:pPr lvl="1"/>
            <a:r>
              <a:rPr lang="en-US" dirty="0" err="1"/>
              <a:t>Makefiles</a:t>
            </a:r>
            <a:r>
              <a:rPr lang="en-US" dirty="0"/>
              <a:t> in Linux.</a:t>
            </a:r>
          </a:p>
          <a:p>
            <a:endParaRPr lang="en-US" dirty="0"/>
          </a:p>
          <a:p>
            <a:r>
              <a:rPr lang="en-US" dirty="0"/>
              <a:t>Just like C++, you can choose to write a portable CMake scripts.</a:t>
            </a:r>
          </a:p>
        </p:txBody>
      </p:sp>
    </p:spTree>
    <p:extLst>
      <p:ext uri="{BB962C8B-B14F-4D97-AF65-F5344CB8AC3E}">
        <p14:creationId xmlns:p14="http://schemas.microsoft.com/office/powerpoint/2010/main" val="31663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r>
              <a:rPr lang="en-US" dirty="0"/>
              <a:t>With CMake, you build a program in two steps.</a:t>
            </a:r>
          </a:p>
          <a:p>
            <a:r>
              <a:rPr lang="en-US" dirty="0"/>
              <a:t>Step 1:  Generating a build environment (project files) with CMake.</a:t>
            </a:r>
          </a:p>
          <a:p>
            <a:r>
              <a:rPr lang="en-US" dirty="0"/>
              <a:t>Step 2:  Compiling source codes with the CMake-generated build environment.</a:t>
            </a:r>
          </a:p>
          <a:p>
            <a:pPr marL="0" indent="0">
              <a:buNone/>
            </a:pPr>
            <a:r>
              <a:rPr lang="en-US" dirty="0"/>
              <a:t>(You don’t have to re-run CMake unless you add/remove a source file or you change build setting.)</a:t>
            </a:r>
          </a:p>
        </p:txBody>
      </p:sp>
    </p:spTree>
    <p:extLst>
      <p:ext uri="{BB962C8B-B14F-4D97-AF65-F5344CB8AC3E}">
        <p14:creationId xmlns:p14="http://schemas.microsoft.com/office/powerpoint/2010/main" val="744224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65313" y="2148803"/>
            <a:ext cx="1762021" cy="646331"/>
          </a:xfrm>
          <a:prstGeom prst="rect">
            <a:avLst/>
          </a:prstGeom>
          <a:noFill/>
        </p:spPr>
        <p:txBody>
          <a:bodyPr wrap="none" rtlCol="0">
            <a:spAutoFit/>
          </a:bodyPr>
          <a:lstStyle/>
          <a:p>
            <a:r>
              <a:rPr lang="en-US" dirty="0"/>
              <a:t>Without CMake</a:t>
            </a:r>
          </a:p>
          <a:p>
            <a:endParaRPr lang="en-US" dirty="0"/>
          </a:p>
        </p:txBody>
      </p:sp>
      <p:sp>
        <p:nvSpPr>
          <p:cNvPr id="5" name="TextBox 4"/>
          <p:cNvSpPr txBox="1"/>
          <p:nvPr/>
        </p:nvSpPr>
        <p:spPr>
          <a:xfrm>
            <a:off x="65315" y="4692523"/>
            <a:ext cx="1441420" cy="646331"/>
          </a:xfrm>
          <a:prstGeom prst="rect">
            <a:avLst/>
          </a:prstGeom>
          <a:noFill/>
        </p:spPr>
        <p:txBody>
          <a:bodyPr wrap="none" rtlCol="0">
            <a:spAutoFit/>
          </a:bodyPr>
          <a:lstStyle/>
          <a:p>
            <a:r>
              <a:rPr lang="en-US" dirty="0"/>
              <a:t>With CMake</a:t>
            </a:r>
          </a:p>
          <a:p>
            <a:endParaRPr lang="en-US" dirty="0"/>
          </a:p>
        </p:txBody>
      </p:sp>
      <p:sp>
        <p:nvSpPr>
          <p:cNvPr id="18" name="Rounded Rectangle 17"/>
          <p:cNvSpPr/>
          <p:nvPr/>
        </p:nvSpPr>
        <p:spPr>
          <a:xfrm>
            <a:off x="2017835" y="1684684"/>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20" name="Rounded Rectangle 19"/>
          <p:cNvSpPr/>
          <p:nvPr/>
        </p:nvSpPr>
        <p:spPr>
          <a:xfrm>
            <a:off x="2017835" y="2500837"/>
            <a:ext cx="1551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21" name="Rectangle 20"/>
          <p:cNvSpPr/>
          <p:nvPr/>
        </p:nvSpPr>
        <p:spPr>
          <a:xfrm>
            <a:off x="4207329" y="1875185"/>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23" name="Rounded Rectangle 22"/>
          <p:cNvSpPr/>
          <p:nvPr/>
        </p:nvSpPr>
        <p:spPr>
          <a:xfrm>
            <a:off x="5920363" y="2065684"/>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25" name="Straight Arrow Connector 24"/>
          <p:cNvCxnSpPr>
            <a:stCxn id="18" idx="3"/>
            <a:endCxn id="21" idx="1"/>
          </p:cNvCxnSpPr>
          <p:nvPr/>
        </p:nvCxnSpPr>
        <p:spPr>
          <a:xfrm>
            <a:off x="3569050" y="1880627"/>
            <a:ext cx="638279" cy="38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1" idx="1"/>
          </p:cNvCxnSpPr>
          <p:nvPr/>
        </p:nvCxnSpPr>
        <p:spPr>
          <a:xfrm flipV="1">
            <a:off x="3569050" y="2261628"/>
            <a:ext cx="638279" cy="435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3"/>
            <a:endCxn id="23" idx="1"/>
          </p:cNvCxnSpPr>
          <p:nvPr/>
        </p:nvCxnSpPr>
        <p:spPr>
          <a:xfrm flipV="1">
            <a:off x="5129685" y="2261627"/>
            <a:ext cx="7906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697236" y="4137351"/>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Source files</a:t>
            </a:r>
          </a:p>
        </p:txBody>
      </p:sp>
      <p:sp>
        <p:nvSpPr>
          <p:cNvPr id="32" name="Rounded Rectangle 31"/>
          <p:cNvSpPr/>
          <p:nvPr/>
        </p:nvSpPr>
        <p:spPr>
          <a:xfrm>
            <a:off x="1710686" y="5170125"/>
            <a:ext cx="1709992"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 scripts</a:t>
            </a:r>
          </a:p>
        </p:txBody>
      </p:sp>
      <p:sp>
        <p:nvSpPr>
          <p:cNvPr id="33" name="Rectangle 32"/>
          <p:cNvSpPr/>
          <p:nvPr/>
        </p:nvSpPr>
        <p:spPr>
          <a:xfrm>
            <a:off x="3580908" y="4979624"/>
            <a:ext cx="1066799"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CMake</a:t>
            </a:r>
          </a:p>
        </p:txBody>
      </p:sp>
      <p:sp>
        <p:nvSpPr>
          <p:cNvPr id="35" name="Rounded Rectangle 34"/>
          <p:cNvSpPr/>
          <p:nvPr/>
        </p:nvSpPr>
        <p:spPr>
          <a:xfrm>
            <a:off x="4807937" y="5170125"/>
            <a:ext cx="1490407"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Project files</a:t>
            </a:r>
          </a:p>
        </p:txBody>
      </p:sp>
      <p:sp>
        <p:nvSpPr>
          <p:cNvPr id="45" name="Rectangle 44"/>
          <p:cNvSpPr/>
          <p:nvPr/>
        </p:nvSpPr>
        <p:spPr>
          <a:xfrm>
            <a:off x="5304431" y="3946852"/>
            <a:ext cx="922356" cy="772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IDE</a:t>
            </a:r>
          </a:p>
        </p:txBody>
      </p:sp>
      <p:sp>
        <p:nvSpPr>
          <p:cNvPr id="47" name="Rounded Rectangle 46"/>
          <p:cNvSpPr/>
          <p:nvPr/>
        </p:nvSpPr>
        <p:spPr>
          <a:xfrm>
            <a:off x="6886470" y="4137351"/>
            <a:ext cx="1932215" cy="3918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Executable files</a:t>
            </a:r>
          </a:p>
        </p:txBody>
      </p:sp>
      <p:cxnSp>
        <p:nvCxnSpPr>
          <p:cNvPr id="49" name="Straight Arrow Connector 48"/>
          <p:cNvCxnSpPr>
            <a:stCxn id="32" idx="3"/>
            <a:endCxn id="33" idx="1"/>
          </p:cNvCxnSpPr>
          <p:nvPr/>
        </p:nvCxnSpPr>
        <p:spPr>
          <a:xfrm flipV="1">
            <a:off x="3420678"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3" idx="3"/>
            <a:endCxn id="35" idx="1"/>
          </p:cNvCxnSpPr>
          <p:nvPr/>
        </p:nvCxnSpPr>
        <p:spPr>
          <a:xfrm>
            <a:off x="4647707" y="5366067"/>
            <a:ext cx="16023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5" idx="0"/>
            <a:endCxn id="45" idx="2"/>
          </p:cNvCxnSpPr>
          <p:nvPr/>
        </p:nvCxnSpPr>
        <p:spPr>
          <a:xfrm flipV="1">
            <a:off x="5553141" y="4719737"/>
            <a:ext cx="212468" cy="450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3"/>
            <a:endCxn id="45" idx="1"/>
          </p:cNvCxnSpPr>
          <p:nvPr/>
        </p:nvCxnSpPr>
        <p:spPr>
          <a:xfrm>
            <a:off x="3407228" y="4333294"/>
            <a:ext cx="18972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5" idx="3"/>
            <a:endCxn id="47" idx="1"/>
          </p:cNvCxnSpPr>
          <p:nvPr/>
        </p:nvCxnSpPr>
        <p:spPr>
          <a:xfrm flipV="1">
            <a:off x="6226787" y="4333294"/>
            <a:ext cx="65968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05015" y="4319914"/>
            <a:ext cx="697627" cy="646331"/>
          </a:xfrm>
          <a:prstGeom prst="rect">
            <a:avLst/>
          </a:prstGeom>
          <a:noFill/>
        </p:spPr>
        <p:txBody>
          <a:bodyPr wrap="none" rtlCol="0">
            <a:spAutoFit/>
          </a:bodyPr>
          <a:lstStyle/>
          <a:p>
            <a:r>
              <a:rPr lang="en-US" dirty="0"/>
              <a:t>Build</a:t>
            </a:r>
          </a:p>
          <a:p>
            <a:endParaRPr lang="en-US" dirty="0"/>
          </a:p>
        </p:txBody>
      </p:sp>
      <p:sp>
        <p:nvSpPr>
          <p:cNvPr id="34" name="TextBox 33"/>
          <p:cNvSpPr txBox="1"/>
          <p:nvPr/>
        </p:nvSpPr>
        <p:spPr>
          <a:xfrm>
            <a:off x="5188659" y="2276458"/>
            <a:ext cx="697627" cy="646331"/>
          </a:xfrm>
          <a:prstGeom prst="rect">
            <a:avLst/>
          </a:prstGeom>
          <a:noFill/>
        </p:spPr>
        <p:txBody>
          <a:bodyPr wrap="none" rtlCol="0">
            <a:spAutoFit/>
          </a:bodyPr>
          <a:lstStyle/>
          <a:p>
            <a:r>
              <a:rPr lang="en-US" dirty="0"/>
              <a:t>Build</a:t>
            </a:r>
          </a:p>
          <a:p>
            <a:endParaRPr lang="en-US" dirty="0"/>
          </a:p>
        </p:txBody>
      </p:sp>
      <p:sp>
        <p:nvSpPr>
          <p:cNvPr id="11" name="Freeform 10"/>
          <p:cNvSpPr/>
          <p:nvPr/>
        </p:nvSpPr>
        <p:spPr>
          <a:xfrm>
            <a:off x="4729844" y="3956959"/>
            <a:ext cx="4136572" cy="1986644"/>
          </a:xfrm>
          <a:custGeom>
            <a:avLst/>
            <a:gdLst>
              <a:gd name="connsiteX0" fmla="*/ 5443 w 4147457"/>
              <a:gd name="connsiteY0" fmla="*/ 1975758 h 1975758"/>
              <a:gd name="connsiteX1" fmla="*/ 0 w 4147457"/>
              <a:gd name="connsiteY1" fmla="*/ 1006929 h 1975758"/>
              <a:gd name="connsiteX2" fmla="*/ 2100943 w 4147457"/>
              <a:gd name="connsiteY2" fmla="*/ 1012372 h 1975758"/>
              <a:gd name="connsiteX3" fmla="*/ 2084614 w 4147457"/>
              <a:gd name="connsiteY3" fmla="*/ 0 h 1975758"/>
              <a:gd name="connsiteX4" fmla="*/ 4131128 w 4147457"/>
              <a:gd name="connsiteY4" fmla="*/ 0 h 1975758"/>
              <a:gd name="connsiteX5" fmla="*/ 4147457 w 4147457"/>
              <a:gd name="connsiteY5" fmla="*/ 1937658 h 1975758"/>
              <a:gd name="connsiteX6" fmla="*/ 5443 w 4147457"/>
              <a:gd name="connsiteY6" fmla="*/ 1975758 h 1975758"/>
              <a:gd name="connsiteX0" fmla="*/ 5443 w 4152900"/>
              <a:gd name="connsiteY0" fmla="*/ 1975758 h 1981201"/>
              <a:gd name="connsiteX1" fmla="*/ 0 w 4152900"/>
              <a:gd name="connsiteY1" fmla="*/ 1006929 h 1981201"/>
              <a:gd name="connsiteX2" fmla="*/ 2100943 w 4152900"/>
              <a:gd name="connsiteY2" fmla="*/ 1012372 h 1981201"/>
              <a:gd name="connsiteX3" fmla="*/ 2084614 w 4152900"/>
              <a:gd name="connsiteY3" fmla="*/ 0 h 1981201"/>
              <a:gd name="connsiteX4" fmla="*/ 4131128 w 4152900"/>
              <a:gd name="connsiteY4" fmla="*/ 0 h 1981201"/>
              <a:gd name="connsiteX5" fmla="*/ 4152900 w 4152900"/>
              <a:gd name="connsiteY5" fmla="*/ 1981201 h 1981201"/>
              <a:gd name="connsiteX6" fmla="*/ 5443 w 4152900"/>
              <a:gd name="connsiteY6" fmla="*/ 1975758 h 1981201"/>
              <a:gd name="connsiteX0" fmla="*/ 5443 w 4136572"/>
              <a:gd name="connsiteY0" fmla="*/ 1975758 h 1986644"/>
              <a:gd name="connsiteX1" fmla="*/ 0 w 4136572"/>
              <a:gd name="connsiteY1" fmla="*/ 1006929 h 1986644"/>
              <a:gd name="connsiteX2" fmla="*/ 2100943 w 4136572"/>
              <a:gd name="connsiteY2" fmla="*/ 1012372 h 1986644"/>
              <a:gd name="connsiteX3" fmla="*/ 2084614 w 4136572"/>
              <a:gd name="connsiteY3" fmla="*/ 0 h 1986644"/>
              <a:gd name="connsiteX4" fmla="*/ 4131128 w 4136572"/>
              <a:gd name="connsiteY4" fmla="*/ 0 h 1986644"/>
              <a:gd name="connsiteX5" fmla="*/ 4136572 w 4136572"/>
              <a:gd name="connsiteY5" fmla="*/ 1986644 h 1986644"/>
              <a:gd name="connsiteX6" fmla="*/ 5443 w 4136572"/>
              <a:gd name="connsiteY6" fmla="*/ 1975758 h 198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6572" h="1986644">
                <a:moveTo>
                  <a:pt x="5443" y="1975758"/>
                </a:moveTo>
                <a:cubicBezTo>
                  <a:pt x="3629" y="1652815"/>
                  <a:pt x="1814" y="1329872"/>
                  <a:pt x="0" y="1006929"/>
                </a:cubicBezTo>
                <a:lnTo>
                  <a:pt x="2100943" y="1012372"/>
                </a:lnTo>
                <a:lnTo>
                  <a:pt x="2084614" y="0"/>
                </a:lnTo>
                <a:lnTo>
                  <a:pt x="4131128" y="0"/>
                </a:lnTo>
                <a:cubicBezTo>
                  <a:pt x="4132943" y="662215"/>
                  <a:pt x="4134757" y="1324429"/>
                  <a:pt x="4136572" y="1986644"/>
                </a:cubicBezTo>
                <a:lnTo>
                  <a:pt x="5443" y="1975758"/>
                </a:ln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83871" y="3995839"/>
            <a:ext cx="1916922" cy="194776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879469" y="1526837"/>
            <a:ext cx="6126973" cy="1544305"/>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588379" y="5638209"/>
            <a:ext cx="1907895" cy="261610"/>
          </a:xfrm>
          <a:prstGeom prst="rect">
            <a:avLst/>
          </a:prstGeom>
          <a:noFill/>
        </p:spPr>
        <p:txBody>
          <a:bodyPr wrap="none" rtlCol="0">
            <a:spAutoFit/>
          </a:bodyPr>
          <a:lstStyle/>
          <a:p>
            <a:r>
              <a:rPr lang="en-US" sz="1100" dirty="0">
                <a:solidFill>
                  <a:srgbClr val="FF0000"/>
                </a:solidFill>
              </a:rPr>
              <a:t>Files in the source directory</a:t>
            </a:r>
          </a:p>
        </p:txBody>
      </p:sp>
      <p:sp>
        <p:nvSpPr>
          <p:cNvPr id="37" name="TextBox 36"/>
          <p:cNvSpPr txBox="1"/>
          <p:nvPr/>
        </p:nvSpPr>
        <p:spPr>
          <a:xfrm>
            <a:off x="6399620" y="5494095"/>
            <a:ext cx="2300630" cy="261610"/>
          </a:xfrm>
          <a:prstGeom prst="rect">
            <a:avLst/>
          </a:prstGeom>
          <a:noFill/>
        </p:spPr>
        <p:txBody>
          <a:bodyPr wrap="none" rtlCol="0">
            <a:spAutoFit/>
          </a:bodyPr>
          <a:lstStyle/>
          <a:p>
            <a:r>
              <a:rPr lang="en-US" sz="1100" dirty="0">
                <a:solidFill>
                  <a:srgbClr val="FF0000"/>
                </a:solidFill>
              </a:rPr>
              <a:t>Files in the build (binary) directory</a:t>
            </a:r>
          </a:p>
        </p:txBody>
      </p:sp>
      <p:sp>
        <p:nvSpPr>
          <p:cNvPr id="38" name="TextBox 37"/>
          <p:cNvSpPr txBox="1"/>
          <p:nvPr/>
        </p:nvSpPr>
        <p:spPr>
          <a:xfrm>
            <a:off x="3680129" y="2646883"/>
            <a:ext cx="4392256" cy="430887"/>
          </a:xfrm>
          <a:prstGeom prst="rect">
            <a:avLst/>
          </a:prstGeom>
          <a:noFill/>
        </p:spPr>
        <p:txBody>
          <a:bodyPr wrap="square" rtlCol="0">
            <a:spAutoFit/>
          </a:bodyPr>
          <a:lstStyle/>
          <a:p>
            <a:r>
              <a:rPr lang="en-US" sz="1100" dirty="0">
                <a:solidFill>
                  <a:srgbClr val="FF0000"/>
                </a:solidFill>
              </a:rPr>
              <a:t>Files are all in the project directory.  There is no distinction between source and build directories</a:t>
            </a:r>
          </a:p>
        </p:txBody>
      </p:sp>
    </p:spTree>
    <p:extLst>
      <p:ext uri="{BB962C8B-B14F-4D97-AF65-F5344CB8AC3E}">
        <p14:creationId xmlns:p14="http://schemas.microsoft.com/office/powerpoint/2010/main" val="164434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Office Hour for This week</a:t>
            </a:r>
          </a:p>
        </p:txBody>
      </p:sp>
      <p:sp>
        <p:nvSpPr>
          <p:cNvPr id="3" name="Content Placeholder 2"/>
          <p:cNvSpPr>
            <a:spLocks noGrp="1"/>
          </p:cNvSpPr>
          <p:nvPr>
            <p:ph idx="1"/>
          </p:nvPr>
        </p:nvSpPr>
        <p:spPr/>
        <p:txBody>
          <a:bodyPr/>
          <a:lstStyle/>
          <a:p>
            <a:r>
              <a:rPr lang="en-US" dirty="0"/>
              <a:t>Jie Gong :</a:t>
            </a:r>
            <a:r>
              <a:rPr lang="ja-JP" altLang="en-US" dirty="0"/>
              <a:t> </a:t>
            </a:r>
            <a:r>
              <a:rPr lang="en-US" dirty="0"/>
              <a:t>Tuesday 17:30 pm - 18:30 pm at MechE </a:t>
            </a:r>
            <a:r>
              <a:rPr lang="en-US" dirty="0" err="1"/>
              <a:t>Ph.D</a:t>
            </a:r>
            <a:r>
              <a:rPr lang="en-US" dirty="0"/>
              <a:t> Lounge.</a:t>
            </a:r>
          </a:p>
          <a:p>
            <a:r>
              <a:rPr lang="en-US" dirty="0"/>
              <a:t>Haoliang Jiang: Tuesday 12:30 PM -13:30 PM at MechE </a:t>
            </a:r>
            <a:r>
              <a:rPr lang="en-US" dirty="0" err="1"/>
              <a:t>Ph.D</a:t>
            </a:r>
            <a:r>
              <a:rPr lang="en-US" dirty="0"/>
              <a:t> Lounge.</a:t>
            </a:r>
          </a:p>
          <a:p>
            <a:endParaRPr lang="en-US" dirty="0"/>
          </a:p>
          <a:p>
            <a:pPr marL="0" indent="0">
              <a:buNone/>
            </a:pPr>
            <a:r>
              <a:rPr lang="en-US" dirty="0"/>
              <a:t>Make sure to meet with a TA and create a Sub-Version account on our server.  To gain access to MechE </a:t>
            </a:r>
            <a:r>
              <a:rPr lang="en-US" dirty="0" err="1"/>
              <a:t>Ph.D</a:t>
            </a:r>
            <a:r>
              <a:rPr lang="en-US" dirty="0"/>
              <a:t> lounge, knock on the door.</a:t>
            </a:r>
          </a:p>
          <a:p>
            <a:pPr marL="0" indent="0">
              <a:buNone/>
            </a:pPr>
            <a:endParaRPr lang="en-US" dirty="0"/>
          </a:p>
          <a:p>
            <a:r>
              <a:rPr lang="en-US" dirty="0"/>
              <a:t>Or you can also stop by my office hour Friday 4-5pm in Scott Hall cafe.</a:t>
            </a:r>
          </a:p>
          <a:p>
            <a:endParaRPr lang="en-US" dirty="0"/>
          </a:p>
        </p:txBody>
      </p:sp>
    </p:spTree>
    <p:extLst>
      <p:ext uri="{BB962C8B-B14F-4D97-AF65-F5344CB8AC3E}">
        <p14:creationId xmlns:p14="http://schemas.microsoft.com/office/powerpoint/2010/main" val="462144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Building a Program with CMake</a:t>
            </a:r>
          </a:p>
        </p:txBody>
      </p:sp>
      <p:sp>
        <p:nvSpPr>
          <p:cNvPr id="3" name="Content Placeholder 2"/>
          <p:cNvSpPr>
            <a:spLocks noGrp="1"/>
          </p:cNvSpPr>
          <p:nvPr>
            <p:ph idx="1"/>
          </p:nvPr>
        </p:nvSpPr>
        <p:spPr/>
        <p:txBody>
          <a:bodyPr/>
          <a:lstStyle/>
          <a:p>
            <a:pPr marL="0" indent="0">
              <a:buNone/>
            </a:pPr>
            <a:r>
              <a:rPr lang="en-US" dirty="0"/>
              <a:t>Common mistakes with CMake.</a:t>
            </a:r>
          </a:p>
          <a:p>
            <a:r>
              <a:rPr lang="en-US" u="sng" dirty="0"/>
              <a:t>Never use “Add Existing Item” in Visual Studio or XCode.  </a:t>
            </a:r>
          </a:p>
          <a:p>
            <a:r>
              <a:rPr lang="en-US" dirty="0"/>
              <a:t>Source files are managed by CMake.</a:t>
            </a:r>
          </a:p>
          <a:p>
            <a:r>
              <a:rPr lang="en-US" dirty="0"/>
              <a:t>When you add or remove files from a project, modify CMakeLists.txt and then re-run CMake to re-generate project files.</a:t>
            </a:r>
          </a:p>
          <a:p>
            <a:endParaRPr lang="en-US" dirty="0"/>
          </a:p>
          <a:p>
            <a:r>
              <a:rPr lang="en-US" u="sng" dirty="0"/>
              <a:t>Never edit a file inside the build-directory.</a:t>
            </a:r>
          </a:p>
          <a:p>
            <a:r>
              <a:rPr lang="en-US" dirty="0"/>
              <a:t>Everything in the build directory needs to be re-creatable with CMake and the compiler.</a:t>
            </a:r>
          </a:p>
          <a:p>
            <a:r>
              <a:rPr lang="en-US" dirty="0"/>
              <a:t>Build directory must be kept disposable without losing anything important.</a:t>
            </a:r>
          </a:p>
          <a:p>
            <a:endParaRPr lang="en-US" dirty="0"/>
          </a:p>
        </p:txBody>
      </p:sp>
    </p:spTree>
    <p:extLst>
      <p:ext uri="{BB962C8B-B14F-4D97-AF65-F5344CB8AC3E}">
        <p14:creationId xmlns:p14="http://schemas.microsoft.com/office/powerpoint/2010/main" val="28635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the first CMake example….</a:t>
            </a:r>
          </a:p>
        </p:txBody>
      </p:sp>
      <p:sp>
        <p:nvSpPr>
          <p:cNvPr id="3" name="Content Placeholder 2"/>
          <p:cNvSpPr>
            <a:spLocks noGrp="1"/>
          </p:cNvSpPr>
          <p:nvPr>
            <p:ph idx="1"/>
          </p:nvPr>
        </p:nvSpPr>
        <p:spPr/>
        <p:txBody>
          <a:bodyPr/>
          <a:lstStyle/>
          <a:p>
            <a:r>
              <a:rPr lang="en-US" dirty="0"/>
              <a:t>Let’s talk about Command Line (Command Prompt in Windows, Terminal in </a:t>
            </a:r>
            <a:r>
              <a:rPr lang="en-US" dirty="0" err="1"/>
              <a:t>macOS</a:t>
            </a:r>
            <a:r>
              <a:rPr lang="en-US" dirty="0"/>
              <a:t> and Linux)</a:t>
            </a:r>
          </a:p>
          <a:p>
            <a:r>
              <a:rPr lang="en-US" dirty="0"/>
              <a:t>Command line – also called CUI (Character User Interface)</a:t>
            </a:r>
          </a:p>
          <a:p>
            <a:r>
              <a:rPr lang="en-US" dirty="0"/>
              <a:t>Very useful tool.</a:t>
            </a:r>
          </a:p>
          <a:p>
            <a:r>
              <a:rPr lang="en-US" dirty="0"/>
              <a:t>When you go for a job interview, you want to say with confidence that you are comfortable with the command line.</a:t>
            </a:r>
          </a:p>
          <a:p>
            <a:endParaRPr lang="en-US" dirty="0"/>
          </a:p>
          <a:p>
            <a:r>
              <a:rPr lang="en-US" dirty="0"/>
              <a:t>Also be proficient in a text editor.  Pick one good editor and learn to use it.</a:t>
            </a:r>
          </a:p>
          <a:p>
            <a:r>
              <a:rPr lang="en-US" dirty="0"/>
              <a:t>(Useful tip: </a:t>
            </a:r>
            <a:r>
              <a:rPr lang="en-US" dirty="0" err="1"/>
              <a:t>devenv</a:t>
            </a:r>
            <a:r>
              <a:rPr lang="en-US" dirty="0"/>
              <a:t> /edit filename.cpp)</a:t>
            </a:r>
          </a:p>
        </p:txBody>
      </p:sp>
    </p:spTree>
    <p:extLst>
      <p:ext uri="{BB962C8B-B14F-4D97-AF65-F5344CB8AC3E}">
        <p14:creationId xmlns:p14="http://schemas.microsoft.com/office/powerpoint/2010/main" val="4040743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In Windows, you can choose between CMD or PowerShell.  CMD is an old terminal and PowerShell is new from Windows 7.</a:t>
            </a:r>
          </a:p>
          <a:p>
            <a:r>
              <a:rPr lang="en-US" dirty="0"/>
              <a:t>To start CMD with Visual Studio enabled:</a:t>
            </a:r>
          </a:p>
          <a:p>
            <a:pPr marL="914400" lvl="1" indent="-457200">
              <a:buFont typeface="+mj-lt"/>
              <a:buAutoNum type="arabicPeriod"/>
            </a:pPr>
            <a:r>
              <a:rPr lang="en-US" dirty="0"/>
              <a:t>Press Windows logo button.</a:t>
            </a:r>
          </a:p>
          <a:p>
            <a:pPr marL="914400" lvl="1" indent="-457200">
              <a:buFont typeface="+mj-lt"/>
              <a:buAutoNum type="arabicPeriod"/>
            </a:pPr>
            <a:r>
              <a:rPr lang="en-US" dirty="0"/>
              <a:t>Type “Developer Command”</a:t>
            </a:r>
          </a:p>
          <a:p>
            <a:pPr marL="914400" lvl="1" indent="-457200">
              <a:buFont typeface="+mj-lt"/>
              <a:buAutoNum type="arabicPeriod"/>
            </a:pPr>
            <a:r>
              <a:rPr lang="en-US" dirty="0"/>
              <a:t>Choose “Developer Command Prompt VS2015” in the App.</a:t>
            </a:r>
          </a:p>
          <a:p>
            <a:r>
              <a:rPr lang="en-US" dirty="0"/>
              <a:t>To start PowerShell,</a:t>
            </a:r>
          </a:p>
          <a:p>
            <a:pPr marL="914400" lvl="1" indent="-457200">
              <a:buFont typeface="+mj-lt"/>
              <a:buAutoNum type="arabicPeriod"/>
            </a:pPr>
            <a:r>
              <a:rPr lang="en-US" dirty="0"/>
              <a:t>Follow the instructions above to start Developer Command Prompt VS2015.</a:t>
            </a:r>
          </a:p>
          <a:p>
            <a:pPr marL="914400" lvl="1" indent="-457200">
              <a:buFont typeface="+mj-lt"/>
              <a:buAutoNum type="arabicPeriod"/>
            </a:pPr>
            <a:r>
              <a:rPr lang="en-US" dirty="0"/>
              <a:t>Type “PowerShell” and enter.</a:t>
            </a:r>
          </a:p>
        </p:txBody>
      </p:sp>
    </p:spTree>
    <p:extLst>
      <p:ext uri="{BB962C8B-B14F-4D97-AF65-F5344CB8AC3E}">
        <p14:creationId xmlns:p14="http://schemas.microsoft.com/office/powerpoint/2010/main" val="664922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a Command Line</a:t>
            </a:r>
          </a:p>
        </p:txBody>
      </p:sp>
      <p:sp>
        <p:nvSpPr>
          <p:cNvPr id="3" name="Content Placeholder 2"/>
          <p:cNvSpPr>
            <a:spLocks noGrp="1"/>
          </p:cNvSpPr>
          <p:nvPr>
            <p:ph idx="1"/>
          </p:nvPr>
        </p:nvSpPr>
        <p:spPr/>
        <p:txBody>
          <a:bodyPr/>
          <a:lstStyle/>
          <a:p>
            <a:r>
              <a:rPr lang="en-US" dirty="0"/>
              <a:t>In </a:t>
            </a:r>
            <a:r>
              <a:rPr lang="en-US" dirty="0" err="1"/>
              <a:t>macOS</a:t>
            </a:r>
            <a:r>
              <a:rPr lang="en-US" dirty="0"/>
              <a:t>,</a:t>
            </a:r>
          </a:p>
          <a:p>
            <a:pPr marL="914400" lvl="1" indent="-457200">
              <a:buFont typeface="+mj-lt"/>
              <a:buAutoNum type="arabicPeriod"/>
            </a:pPr>
            <a:r>
              <a:rPr lang="en-US" dirty="0"/>
              <a:t>In the </a:t>
            </a:r>
            <a:r>
              <a:rPr lang="en-US" dirty="0" err="1"/>
              <a:t>SpotLight</a:t>
            </a:r>
            <a:r>
              <a:rPr lang="en-US" dirty="0"/>
              <a:t> search, type “Terminal”</a:t>
            </a:r>
          </a:p>
          <a:p>
            <a:pPr marL="914400" lvl="1" indent="-457200">
              <a:buFont typeface="+mj-lt"/>
              <a:buAutoNum type="arabicPeriod"/>
            </a:pPr>
            <a:r>
              <a:rPr lang="en-US" dirty="0"/>
              <a:t>Wait until it finds “</a:t>
            </a:r>
            <a:r>
              <a:rPr lang="en-US" dirty="0" err="1"/>
              <a:t>Terminal.app</a:t>
            </a:r>
            <a:r>
              <a:rPr lang="en-US" dirty="0"/>
              <a:t>” then press enter.</a:t>
            </a:r>
          </a:p>
          <a:p>
            <a:endParaRPr lang="en-US" dirty="0"/>
          </a:p>
          <a:p>
            <a:r>
              <a:rPr lang="en-US" dirty="0"/>
              <a:t>In Linux,</a:t>
            </a:r>
          </a:p>
          <a:p>
            <a:pPr lvl="1"/>
            <a:r>
              <a:rPr lang="en-US" dirty="0"/>
              <a:t>Press </a:t>
            </a:r>
            <a:r>
              <a:rPr lang="en-US" dirty="0" err="1"/>
              <a:t>Ctrl+Alt+T</a:t>
            </a:r>
            <a:r>
              <a:rPr lang="en-US" dirty="0"/>
              <a:t> on the desktop.</a:t>
            </a:r>
          </a:p>
        </p:txBody>
      </p:sp>
    </p:spTree>
    <p:extLst>
      <p:ext uri="{BB962C8B-B14F-4D97-AF65-F5344CB8AC3E}">
        <p14:creationId xmlns:p14="http://schemas.microsoft.com/office/powerpoint/2010/main" val="842028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The command line always have a state variable called </a:t>
            </a:r>
            <a:r>
              <a:rPr lang="en-US" i="1" dirty="0"/>
              <a:t>Current Working Directory</a:t>
            </a:r>
            <a:r>
              <a:rPr lang="en-US" dirty="0"/>
              <a:t>.</a:t>
            </a:r>
          </a:p>
          <a:p>
            <a:r>
              <a:rPr lang="en-US" dirty="0"/>
              <a:t>When you specify a file, unless you specify the full-path name, the command line (or command interpreter) takes it a relative path from the current working directory.</a:t>
            </a:r>
          </a:p>
        </p:txBody>
      </p:sp>
    </p:spTree>
    <p:extLst>
      <p:ext uri="{BB962C8B-B14F-4D97-AF65-F5344CB8AC3E}">
        <p14:creationId xmlns:p14="http://schemas.microsoft.com/office/powerpoint/2010/main" val="1718188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Listing files in the current working directory:</a:t>
            </a:r>
          </a:p>
          <a:p>
            <a:pPr lvl="1"/>
            <a:r>
              <a:rPr lang="en-US" dirty="0"/>
              <a:t>Windows:    “</a:t>
            </a:r>
            <a:r>
              <a:rPr lang="en-US" dirty="0" err="1"/>
              <a:t>dir</a:t>
            </a:r>
            <a:r>
              <a:rPr lang="en-US" dirty="0"/>
              <a:t>” (“</a:t>
            </a:r>
            <a:r>
              <a:rPr lang="en-US" dirty="0" err="1"/>
              <a:t>dir</a:t>
            </a:r>
            <a:r>
              <a:rPr lang="en-US" dirty="0"/>
              <a:t> /b” for showing files with no additional information)</a:t>
            </a:r>
          </a:p>
          <a:p>
            <a:pPr lvl="1"/>
            <a:r>
              <a:rPr lang="en-US" dirty="0" err="1"/>
              <a:t>macOS</a:t>
            </a:r>
            <a:r>
              <a:rPr lang="en-US" dirty="0"/>
              <a:t>, Linux:   “ls”   (“ls -la“ for showing files with additional information)</a:t>
            </a:r>
          </a:p>
          <a:p>
            <a:r>
              <a:rPr lang="en-US" dirty="0"/>
              <a:t>Checking the current working directory:</a:t>
            </a:r>
          </a:p>
          <a:p>
            <a:pPr lvl="1"/>
            <a:r>
              <a:rPr lang="en-US" dirty="0"/>
              <a:t>Windows:   “cd” with no parameter.</a:t>
            </a:r>
          </a:p>
          <a:p>
            <a:pPr lvl="1"/>
            <a:r>
              <a:rPr lang="en-US" dirty="0" err="1"/>
              <a:t>macOS</a:t>
            </a:r>
            <a:r>
              <a:rPr lang="en-US" dirty="0"/>
              <a:t>, Linux:   “</a:t>
            </a:r>
            <a:r>
              <a:rPr lang="en-US" dirty="0" err="1"/>
              <a:t>pwd</a:t>
            </a:r>
            <a:r>
              <a:rPr lang="en-US" dirty="0"/>
              <a:t>”</a:t>
            </a:r>
          </a:p>
          <a:p>
            <a:r>
              <a:rPr lang="en-US" dirty="0"/>
              <a:t>Changing the current working directory:</a:t>
            </a:r>
          </a:p>
          <a:p>
            <a:pPr lvl="1"/>
            <a:r>
              <a:rPr lang="en-US" dirty="0"/>
              <a:t>Windows:   “cd /D </a:t>
            </a:r>
            <a:r>
              <a:rPr lang="en-US" i="1" dirty="0">
                <a:solidFill>
                  <a:srgbClr val="00B050"/>
                </a:solidFill>
              </a:rPr>
              <a:t>directory</a:t>
            </a:r>
            <a:r>
              <a:rPr lang="en-US" dirty="0"/>
              <a:t>” (You can omit /D option if you are moving within the same drive.)</a:t>
            </a:r>
          </a:p>
          <a:p>
            <a:pPr lvl="1"/>
            <a:r>
              <a:rPr lang="en-US" dirty="0" err="1"/>
              <a:t>macOS</a:t>
            </a:r>
            <a:r>
              <a:rPr lang="en-US" dirty="0"/>
              <a:t>, Linus:  “cd </a:t>
            </a:r>
            <a:r>
              <a:rPr lang="en-US" i="1" dirty="0">
                <a:solidFill>
                  <a:srgbClr val="00B050"/>
                </a:solidFill>
              </a:rPr>
              <a:t>directory</a:t>
            </a:r>
            <a:r>
              <a:rPr lang="en-US" dirty="0"/>
              <a:t>”</a:t>
            </a:r>
          </a:p>
        </p:txBody>
      </p:sp>
    </p:spTree>
    <p:extLst>
      <p:ext uri="{BB962C8B-B14F-4D97-AF65-F5344CB8AC3E}">
        <p14:creationId xmlns:p14="http://schemas.microsoft.com/office/powerpoint/2010/main" val="4154619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–Current Working Directory</a:t>
            </a:r>
          </a:p>
        </p:txBody>
      </p:sp>
      <p:sp>
        <p:nvSpPr>
          <p:cNvPr id="3" name="Content Placeholder 2"/>
          <p:cNvSpPr>
            <a:spLocks noGrp="1"/>
          </p:cNvSpPr>
          <p:nvPr>
            <p:ph idx="1"/>
          </p:nvPr>
        </p:nvSpPr>
        <p:spPr/>
        <p:txBody>
          <a:bodyPr/>
          <a:lstStyle/>
          <a:p>
            <a:r>
              <a:rPr lang="en-US" dirty="0"/>
              <a:t>Change current working directory to the user directory:</a:t>
            </a:r>
          </a:p>
          <a:p>
            <a:pPr lvl="1"/>
            <a:r>
              <a:rPr lang="en-US" dirty="0"/>
              <a:t>Windows CMD:  “cd /D %USERPROFILE%”</a:t>
            </a:r>
          </a:p>
          <a:p>
            <a:pPr lvl="1"/>
            <a:r>
              <a:rPr lang="en-US" dirty="0"/>
              <a:t>Windows PowerShell: “cd ~”</a:t>
            </a:r>
          </a:p>
          <a:p>
            <a:pPr lvl="1"/>
            <a:r>
              <a:rPr lang="en-US" dirty="0" err="1"/>
              <a:t>macOS</a:t>
            </a:r>
            <a:r>
              <a:rPr lang="en-US" dirty="0"/>
              <a:t>, Linux:   “cd ~”</a:t>
            </a:r>
          </a:p>
          <a:p>
            <a:r>
              <a:rPr lang="en-US" dirty="0"/>
              <a:t>If you use the command “</a:t>
            </a:r>
            <a:r>
              <a:rPr lang="en-US" dirty="0" err="1"/>
              <a:t>pushd</a:t>
            </a:r>
            <a:r>
              <a:rPr lang="en-US" dirty="0"/>
              <a:t>” instead of “cd”, you can come back to the previous directory by the command “</a:t>
            </a:r>
            <a:r>
              <a:rPr lang="en-US" dirty="0" err="1"/>
              <a:t>popd</a:t>
            </a:r>
            <a:r>
              <a:rPr lang="en-US" dirty="0"/>
              <a:t>”</a:t>
            </a:r>
          </a:p>
        </p:txBody>
      </p:sp>
    </p:spTree>
    <p:extLst>
      <p:ext uri="{BB962C8B-B14F-4D97-AF65-F5344CB8AC3E}">
        <p14:creationId xmlns:p14="http://schemas.microsoft.com/office/powerpoint/2010/main" val="1453308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Making a directory</a:t>
            </a:r>
          </a:p>
          <a:p>
            <a:pPr lvl="1"/>
            <a:r>
              <a:rPr lang="en-US" dirty="0"/>
              <a:t>Common: “</a:t>
            </a:r>
            <a:r>
              <a:rPr lang="en-US" dirty="0" err="1"/>
              <a:t>mkdir</a:t>
            </a:r>
            <a:r>
              <a:rPr lang="en-US" dirty="0"/>
              <a:t> </a:t>
            </a:r>
            <a:r>
              <a:rPr lang="en-US" i="1" dirty="0">
                <a:solidFill>
                  <a:srgbClr val="00B050"/>
                </a:solidFill>
              </a:rPr>
              <a:t>directory-name</a:t>
            </a:r>
            <a:r>
              <a:rPr lang="en-US" dirty="0"/>
              <a:t>”</a:t>
            </a:r>
          </a:p>
          <a:p>
            <a:pPr lvl="1"/>
            <a:r>
              <a:rPr lang="en-US" dirty="0"/>
              <a:t>Windows: “md </a:t>
            </a:r>
            <a:r>
              <a:rPr lang="en-US" i="1" dirty="0">
                <a:solidFill>
                  <a:srgbClr val="00B050"/>
                </a:solidFill>
              </a:rPr>
              <a:t>directory-name</a:t>
            </a:r>
            <a:r>
              <a:rPr lang="en-US" dirty="0"/>
              <a: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63854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Compiling a program</a:t>
            </a:r>
          </a:p>
        </p:txBody>
      </p:sp>
      <p:sp>
        <p:nvSpPr>
          <p:cNvPr id="3" name="Content Placeholder 2"/>
          <p:cNvSpPr>
            <a:spLocks noGrp="1"/>
          </p:cNvSpPr>
          <p:nvPr>
            <p:ph idx="1"/>
          </p:nvPr>
        </p:nvSpPr>
        <p:spPr/>
        <p:txBody>
          <a:bodyPr/>
          <a:lstStyle/>
          <a:p>
            <a:r>
              <a:rPr lang="en-US" dirty="0"/>
              <a:t>Compiling C/C++ program</a:t>
            </a:r>
          </a:p>
          <a:p>
            <a:pPr lvl="1"/>
            <a:r>
              <a:rPr lang="en-US" dirty="0"/>
              <a:t>Windows (in Visual Studio Command Prompt): cl </a:t>
            </a:r>
            <a:r>
              <a:rPr lang="en-US" i="1" dirty="0">
                <a:solidFill>
                  <a:srgbClr val="00B050"/>
                </a:solidFill>
              </a:rPr>
              <a:t>filename.cpp</a:t>
            </a:r>
            <a:br>
              <a:rPr lang="en-US" i="1" dirty="0">
                <a:solidFill>
                  <a:srgbClr val="00B050"/>
                </a:solidFill>
              </a:rPr>
            </a:br>
            <a:r>
              <a:rPr lang="en-US" dirty="0"/>
              <a:t>You will get an executable called “</a:t>
            </a:r>
            <a:r>
              <a:rPr lang="en-US" i="1" dirty="0"/>
              <a:t>filename.exe</a:t>
            </a:r>
            <a:r>
              <a:rPr lang="en-US" dirty="0"/>
              <a:t>”.</a:t>
            </a:r>
          </a:p>
          <a:p>
            <a:pPr lvl="1"/>
            <a:r>
              <a:rPr lang="en-US" dirty="0" err="1"/>
              <a:t>macOS</a:t>
            </a:r>
            <a:r>
              <a:rPr lang="en-US" dirty="0"/>
              <a:t>: clang </a:t>
            </a:r>
            <a:r>
              <a:rPr lang="en-US" i="1" dirty="0">
                <a:solidFill>
                  <a:srgbClr val="00B050"/>
                </a:solidFill>
              </a:rPr>
              <a:t>filename.cpp </a:t>
            </a:r>
            <a:r>
              <a:rPr lang="en-US" dirty="0"/>
              <a:t>-</a:t>
            </a:r>
            <a:r>
              <a:rPr lang="en-US" dirty="0" err="1"/>
              <a:t>std</a:t>
            </a:r>
            <a:r>
              <a:rPr lang="en-US" dirty="0"/>
              <a:t>=</a:t>
            </a:r>
            <a:r>
              <a:rPr lang="en-US" dirty="0" err="1"/>
              <a:t>c++</a:t>
            </a:r>
            <a:r>
              <a:rPr lang="en-US" dirty="0"/>
              <a:t>11</a:t>
            </a:r>
            <a:r>
              <a:rPr lang="en-US" i="1" dirty="0">
                <a:solidFill>
                  <a:srgbClr val="00B050"/>
                </a:solidFill>
              </a:rPr>
              <a:t> </a:t>
            </a:r>
            <a:r>
              <a:rPr lang="en-US" dirty="0"/>
              <a:t>-o </a:t>
            </a:r>
            <a:r>
              <a:rPr lang="en-US" i="1" dirty="0" err="1"/>
              <a:t>executableName</a:t>
            </a:r>
            <a:br>
              <a:rPr lang="en-US" dirty="0"/>
            </a:br>
            <a:r>
              <a:rPr lang="en-US" dirty="0"/>
              <a:t>You will get an executable called “</a:t>
            </a:r>
            <a:r>
              <a:rPr lang="en-US" i="1" dirty="0" err="1"/>
              <a:t>executableName</a:t>
            </a:r>
            <a:r>
              <a:rPr lang="en-US" i="1" dirty="0"/>
              <a:t>”.</a:t>
            </a:r>
            <a:endParaRPr lang="en-US" dirty="0"/>
          </a:p>
          <a:p>
            <a:pPr lvl="1"/>
            <a:r>
              <a:rPr lang="en-US" dirty="0"/>
              <a:t>Linux: g++ filename.cpp -</a:t>
            </a:r>
            <a:r>
              <a:rPr lang="en-US" dirty="0" err="1"/>
              <a:t>std</a:t>
            </a:r>
            <a:r>
              <a:rPr lang="en-US" dirty="0"/>
              <a:t>=</a:t>
            </a:r>
            <a:r>
              <a:rPr lang="en-US" dirty="0" err="1"/>
              <a:t>c++</a:t>
            </a:r>
            <a:r>
              <a:rPr lang="en-US" dirty="0"/>
              <a:t>11 -o </a:t>
            </a:r>
            <a:r>
              <a:rPr lang="en-US" i="1" dirty="0" err="1"/>
              <a:t>executableName</a:t>
            </a:r>
            <a:br>
              <a:rPr lang="en-US" dirty="0"/>
            </a:br>
            <a:r>
              <a:rPr lang="en-US" dirty="0"/>
              <a:t>You will get an executable called “</a:t>
            </a:r>
            <a:r>
              <a:rPr lang="en-US" i="1" dirty="0" err="1"/>
              <a:t>executableName</a:t>
            </a:r>
            <a:r>
              <a:rPr lang="en-US" i="1" dirty="0"/>
              <a:t>”.</a:t>
            </a:r>
          </a:p>
          <a:p>
            <a:pPr lvl="1"/>
            <a:endParaRPr lang="en-US" i="1" dirty="0"/>
          </a:p>
          <a:p>
            <a:pPr lvl="1"/>
            <a:r>
              <a:rPr lang="en-US" dirty="0"/>
              <a:t>In </a:t>
            </a:r>
            <a:r>
              <a:rPr lang="en-US" dirty="0" err="1"/>
              <a:t>macOS</a:t>
            </a:r>
            <a:r>
              <a:rPr lang="en-US" dirty="0"/>
              <a:t> and Linux, you may occasionally need to add </a:t>
            </a:r>
            <a:br>
              <a:rPr lang="en-US" dirty="0"/>
            </a:br>
            <a:r>
              <a:rPr lang="en-US" dirty="0"/>
              <a:t>“-</a:t>
            </a:r>
            <a:r>
              <a:rPr lang="en-US" dirty="0" err="1"/>
              <a:t>lstdc</a:t>
            </a:r>
            <a:r>
              <a:rPr lang="en-US" dirty="0"/>
              <a:t>++” option.  </a:t>
            </a:r>
          </a:p>
          <a:p>
            <a:pPr lvl="1"/>
            <a:r>
              <a:rPr lang="en-US" dirty="0"/>
              <a:t>In </a:t>
            </a:r>
            <a:r>
              <a:rPr lang="en-US" dirty="0" err="1"/>
              <a:t>macOS</a:t>
            </a:r>
            <a:r>
              <a:rPr lang="en-US" dirty="0"/>
              <a:t> and Linux, if you omit the executable name option, you will get an executable file called “</a:t>
            </a:r>
            <a:r>
              <a:rPr lang="en-US" dirty="0" err="1"/>
              <a:t>a.out</a:t>
            </a:r>
            <a:r>
              <a:rPr lang="en-US" dirty="0"/>
              <a:t>”</a:t>
            </a:r>
          </a:p>
          <a:p>
            <a:pPr lvl="1"/>
            <a:r>
              <a:rPr lang="en-US" dirty="0"/>
              <a:t>In </a:t>
            </a:r>
            <a:r>
              <a:rPr lang="en-US" dirty="0" err="1"/>
              <a:t>macOS</a:t>
            </a:r>
            <a:r>
              <a:rPr lang="en-US" dirty="0"/>
              <a:t> and Linux, type “./</a:t>
            </a:r>
            <a:r>
              <a:rPr lang="en-US" dirty="0" err="1"/>
              <a:t>executableName</a:t>
            </a:r>
            <a:r>
              <a:rPr lang="en-US" dirty="0"/>
              <a:t>” to run your program.</a:t>
            </a:r>
          </a:p>
          <a:p>
            <a:pPr lvl="1"/>
            <a:r>
              <a:rPr lang="en-US" dirty="0"/>
              <a:t>In Windows, type “.\executableName.exe” to run your program.</a:t>
            </a:r>
          </a:p>
          <a:p>
            <a:pPr lvl="1"/>
            <a:endParaRPr lang="en-US" dirty="0"/>
          </a:p>
        </p:txBody>
      </p:sp>
    </p:spTree>
    <p:extLst>
      <p:ext uri="{BB962C8B-B14F-4D97-AF65-F5344CB8AC3E}">
        <p14:creationId xmlns:p14="http://schemas.microsoft.com/office/powerpoint/2010/main" val="10700265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Frequently-Used Commands</a:t>
            </a:r>
          </a:p>
        </p:txBody>
      </p:sp>
      <p:sp>
        <p:nvSpPr>
          <p:cNvPr id="3" name="Content Placeholder 2"/>
          <p:cNvSpPr>
            <a:spLocks noGrp="1"/>
          </p:cNvSpPr>
          <p:nvPr>
            <p:ph idx="1"/>
          </p:nvPr>
        </p:nvSpPr>
        <p:spPr/>
        <p:txBody>
          <a:bodyPr/>
          <a:lstStyle/>
          <a:p>
            <a:r>
              <a:rPr lang="en-US" dirty="0"/>
              <a:t>Opening a text file in a text editor.</a:t>
            </a:r>
          </a:p>
          <a:p>
            <a:pPr lvl="1"/>
            <a:r>
              <a:rPr lang="en-US" dirty="0"/>
              <a:t>Windows: “notepad </a:t>
            </a:r>
            <a:r>
              <a:rPr lang="en-US" i="1" dirty="0">
                <a:solidFill>
                  <a:srgbClr val="00B050"/>
                </a:solidFill>
              </a:rPr>
              <a:t>filename.cpp</a:t>
            </a:r>
            <a:r>
              <a:rPr lang="en-US" dirty="0"/>
              <a:t>”</a:t>
            </a:r>
          </a:p>
          <a:p>
            <a:pPr lvl="1"/>
            <a:r>
              <a:rPr lang="en-US" dirty="0"/>
              <a:t>Windows (in Visual Studio Command Prompt):  “</a:t>
            </a:r>
            <a:r>
              <a:rPr lang="en-US" dirty="0" err="1"/>
              <a:t>devenv</a:t>
            </a:r>
            <a:r>
              <a:rPr lang="en-US" dirty="0"/>
              <a:t> /edit </a:t>
            </a:r>
            <a:r>
              <a:rPr lang="en-US" i="1" dirty="0">
                <a:solidFill>
                  <a:srgbClr val="00B050"/>
                </a:solidFill>
              </a:rPr>
              <a:t>filename.cpp</a:t>
            </a:r>
            <a:r>
              <a:rPr lang="en-US" dirty="0"/>
              <a:t>”</a:t>
            </a:r>
          </a:p>
          <a:p>
            <a:pPr lvl="1"/>
            <a:r>
              <a:rPr lang="en-US" dirty="0" err="1"/>
              <a:t>macOS</a:t>
            </a:r>
            <a:r>
              <a:rPr lang="en-US" dirty="0"/>
              <a:t>: “open -a </a:t>
            </a:r>
            <a:r>
              <a:rPr lang="en-US" dirty="0" err="1"/>
              <a:t>Xcode</a:t>
            </a:r>
            <a:r>
              <a:rPr lang="en-US" dirty="0"/>
              <a:t> </a:t>
            </a:r>
            <a:r>
              <a:rPr lang="en-US" i="1" dirty="0">
                <a:solidFill>
                  <a:srgbClr val="00B050"/>
                </a:solidFill>
              </a:rPr>
              <a:t>filename.cpp</a:t>
            </a:r>
            <a:r>
              <a:rPr lang="en-US" dirty="0"/>
              <a:t> ”</a:t>
            </a:r>
          </a:p>
          <a:p>
            <a:pPr lvl="1"/>
            <a:r>
              <a:rPr lang="en-US" dirty="0" err="1"/>
              <a:t>macOS</a:t>
            </a:r>
            <a:r>
              <a:rPr lang="en-US" dirty="0"/>
              <a:t> and Linux: “</a:t>
            </a:r>
            <a:r>
              <a:rPr lang="en-US" dirty="0" err="1"/>
              <a:t>emacs</a:t>
            </a:r>
            <a:r>
              <a:rPr lang="en-US" dirty="0"/>
              <a:t> </a:t>
            </a:r>
            <a:r>
              <a:rPr lang="en-US" i="1" dirty="0">
                <a:solidFill>
                  <a:srgbClr val="00B050"/>
                </a:solidFill>
              </a:rPr>
              <a:t>filename.cpp</a:t>
            </a:r>
            <a:r>
              <a:rPr lang="en-US" dirty="0"/>
              <a:t> ”</a:t>
            </a:r>
          </a:p>
          <a:p>
            <a:pPr marL="457200" lvl="1" indent="0">
              <a:buNone/>
            </a:pPr>
            <a:r>
              <a:rPr lang="en-US" dirty="0"/>
              <a:t>(</a:t>
            </a:r>
            <a:r>
              <a:rPr lang="en-US" dirty="0" err="1"/>
              <a:t>NotePad</a:t>
            </a:r>
            <a:r>
              <a:rPr lang="en-US" dirty="0"/>
              <a:t> and </a:t>
            </a:r>
            <a:r>
              <a:rPr lang="en-US" dirty="0" err="1"/>
              <a:t>emacs</a:t>
            </a:r>
            <a:r>
              <a:rPr lang="en-US" dirty="0"/>
              <a:t> are not very user-friendly editors.  </a:t>
            </a:r>
            <a:r>
              <a:rPr lang="en-US" dirty="0" err="1"/>
              <a:t>NotePad</a:t>
            </a:r>
            <a:r>
              <a:rPr lang="en-US" dirty="0"/>
              <a:t> lacks features for editing a text, and </a:t>
            </a:r>
            <a:r>
              <a:rPr lang="en-US" dirty="0" err="1"/>
              <a:t>emacs</a:t>
            </a:r>
            <a:r>
              <a:rPr lang="en-US" dirty="0"/>
              <a:t> takes some experience to use efficiently.)</a:t>
            </a:r>
          </a:p>
          <a:p>
            <a:pPr lvl="1"/>
            <a:r>
              <a:rPr lang="en-US" dirty="0"/>
              <a:t>But, you cannot create a new file with this.</a:t>
            </a:r>
          </a:p>
          <a:p>
            <a:r>
              <a:rPr lang="en-US" dirty="0"/>
              <a:t>Creating an empty file.</a:t>
            </a:r>
          </a:p>
          <a:p>
            <a:pPr lvl="1"/>
            <a:r>
              <a:rPr lang="en-US" dirty="0"/>
              <a:t>Common: echo "" &gt;&gt; </a:t>
            </a:r>
            <a:r>
              <a:rPr lang="en-US" i="1" dirty="0">
                <a:solidFill>
                  <a:srgbClr val="00B050"/>
                </a:solidFill>
              </a:rPr>
              <a:t>filename.cpp</a:t>
            </a:r>
          </a:p>
          <a:p>
            <a:pPr lvl="1"/>
            <a:r>
              <a:rPr lang="en-US" dirty="0"/>
              <a:t>What’s &gt;&gt; ?  It is called redirection.</a:t>
            </a:r>
          </a:p>
        </p:txBody>
      </p:sp>
    </p:spTree>
    <p:extLst>
      <p:ext uri="{BB962C8B-B14F-4D97-AF65-F5344CB8AC3E}">
        <p14:creationId xmlns:p14="http://schemas.microsoft.com/office/powerpoint/2010/main" val="73333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r>
              <a:rPr lang="en-US" dirty="0"/>
              <a:t>C++ Programming</a:t>
            </a:r>
          </a:p>
          <a:p>
            <a:pPr lvl="1"/>
            <a:r>
              <a:rPr lang="en-US" dirty="0"/>
              <a:t>Creating a project for Visual C++ and </a:t>
            </a:r>
            <a:r>
              <a:rPr lang="en-US" dirty="0" err="1"/>
              <a:t>Xcode</a:t>
            </a:r>
            <a:r>
              <a:rPr lang="en-US" dirty="0"/>
              <a:t> using </a:t>
            </a:r>
            <a:r>
              <a:rPr lang="en-US" dirty="0" err="1"/>
              <a:t>Cmake</a:t>
            </a:r>
            <a:endParaRPr lang="en-US" dirty="0"/>
          </a:p>
          <a:p>
            <a:pPr lvl="1"/>
            <a:r>
              <a:rPr lang="en-US" dirty="0"/>
              <a:t>Managing source code with </a:t>
            </a:r>
            <a:r>
              <a:rPr lang="en-US" dirty="0" err="1"/>
              <a:t>SubVersion</a:t>
            </a:r>
            <a:r>
              <a:rPr lang="en-US" dirty="0"/>
              <a:t> and </a:t>
            </a:r>
            <a:r>
              <a:rPr lang="en-US" dirty="0" err="1"/>
              <a:t>Git</a:t>
            </a:r>
            <a:endParaRPr lang="en-US" dirty="0"/>
          </a:p>
          <a:p>
            <a:pPr lvl="1"/>
            <a:r>
              <a:rPr lang="en-US" dirty="0"/>
              <a:t>Writing, debugging and compiling a code in C++</a:t>
            </a:r>
          </a:p>
          <a:p>
            <a:r>
              <a:rPr lang="en-US" dirty="0"/>
              <a:t>Engineering Computation</a:t>
            </a:r>
          </a:p>
          <a:p>
            <a:pPr lvl="1"/>
            <a:r>
              <a:rPr lang="en-US" dirty="0"/>
              <a:t>Selecting and/or designing an algorithm, and data structure for engineering applications</a:t>
            </a:r>
          </a:p>
          <a:p>
            <a:pPr lvl="1"/>
            <a:r>
              <a:rPr lang="en-US" dirty="0"/>
              <a:t>Understanding the new trends in computation</a:t>
            </a:r>
          </a:p>
          <a:p>
            <a:pPr lvl="1"/>
            <a:r>
              <a:rPr lang="en-US" dirty="0"/>
              <a:t>Visualizing with OpenGL and programmable </a:t>
            </a:r>
            <a:r>
              <a:rPr lang="en-US" dirty="0" err="1"/>
              <a:t>shader</a:t>
            </a:r>
            <a:endParaRPr lang="en-US" dirty="0"/>
          </a:p>
          <a:p>
            <a:pPr lvl="1"/>
            <a:r>
              <a:rPr lang="en-US" dirty="0"/>
              <a:t>Writing re-usable and portable code</a:t>
            </a:r>
          </a:p>
          <a:p>
            <a:pPr lvl="1"/>
            <a:r>
              <a:rPr lang="en-US" dirty="0"/>
              <a:t>Coding for portable devices</a:t>
            </a:r>
          </a:p>
          <a:p>
            <a:endParaRPr lang="en-US" dirty="0"/>
          </a:p>
          <a:p>
            <a:endParaRPr lang="en-US" dirty="0"/>
          </a:p>
        </p:txBody>
      </p:sp>
    </p:spTree>
    <p:extLst>
      <p:ext uri="{BB962C8B-B14F-4D97-AF65-F5344CB8AC3E}">
        <p14:creationId xmlns:p14="http://schemas.microsoft.com/office/powerpoint/2010/main" val="349625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Redirection</a:t>
            </a:r>
          </a:p>
        </p:txBody>
      </p:sp>
      <p:sp>
        <p:nvSpPr>
          <p:cNvPr id="3" name="Content Placeholder 2"/>
          <p:cNvSpPr>
            <a:spLocks noGrp="1"/>
          </p:cNvSpPr>
          <p:nvPr>
            <p:ph idx="1"/>
          </p:nvPr>
        </p:nvSpPr>
        <p:spPr/>
        <p:txBody>
          <a:bodyPr/>
          <a:lstStyle/>
          <a:p>
            <a:r>
              <a:rPr lang="en-US" dirty="0"/>
              <a:t>Capture console output to a new file:</a:t>
            </a:r>
          </a:p>
          <a:p>
            <a:pPr lvl="1"/>
            <a:r>
              <a:rPr lang="en-US" i="1" dirty="0"/>
              <a:t>(command)</a:t>
            </a:r>
            <a:r>
              <a:rPr lang="en-US" dirty="0"/>
              <a:t> &gt; </a:t>
            </a:r>
            <a:r>
              <a:rPr lang="en-US" i="1" dirty="0">
                <a:solidFill>
                  <a:srgbClr val="00B050"/>
                </a:solidFill>
              </a:rPr>
              <a:t>output_filename.txt</a:t>
            </a:r>
          </a:p>
          <a:p>
            <a:r>
              <a:rPr lang="en-US" dirty="0"/>
              <a:t>Appending console output to a file:</a:t>
            </a:r>
          </a:p>
          <a:p>
            <a:pPr lvl="1"/>
            <a:r>
              <a:rPr lang="en-US" i="1" dirty="0"/>
              <a:t>(command)</a:t>
            </a:r>
            <a:r>
              <a:rPr lang="en-US" dirty="0"/>
              <a:t> &gt;&gt; </a:t>
            </a:r>
            <a:r>
              <a:rPr lang="en-US" i="1" dirty="0">
                <a:solidFill>
                  <a:srgbClr val="00B050"/>
                </a:solidFill>
              </a:rPr>
              <a:t>output_filename.txt</a:t>
            </a:r>
          </a:p>
          <a:p>
            <a:pPr lvl="1"/>
            <a:r>
              <a:rPr lang="en-US" dirty="0"/>
              <a:t>This creates a new file if the output file doesn’t exist.</a:t>
            </a:r>
          </a:p>
          <a:p>
            <a:pPr lvl="1"/>
            <a:r>
              <a:rPr lang="en-US" dirty="0"/>
              <a:t>No risk of accidentally erase the output file.</a:t>
            </a:r>
          </a:p>
          <a:p>
            <a:r>
              <a:rPr lang="en-US" dirty="0"/>
              <a:t>Giving a file to the command as console input:</a:t>
            </a:r>
          </a:p>
          <a:p>
            <a:pPr lvl="1"/>
            <a:r>
              <a:rPr lang="en-US" i="1" dirty="0"/>
              <a:t>(command)</a:t>
            </a:r>
            <a:r>
              <a:rPr lang="en-US" dirty="0"/>
              <a:t> &lt; </a:t>
            </a:r>
            <a:r>
              <a:rPr lang="en-US" i="1" dirty="0">
                <a:solidFill>
                  <a:srgbClr val="00B050"/>
                </a:solidFill>
              </a:rPr>
              <a:t>input_file.txt</a:t>
            </a:r>
          </a:p>
          <a:p>
            <a:r>
              <a:rPr lang="en-US" dirty="0"/>
              <a:t>Giving console output from command 1 to command 2 as console input:</a:t>
            </a:r>
          </a:p>
          <a:p>
            <a:pPr lvl="1"/>
            <a:r>
              <a:rPr lang="en-US" i="1" dirty="0"/>
              <a:t>(command1)</a:t>
            </a:r>
            <a:r>
              <a:rPr lang="en-US" dirty="0"/>
              <a:t> | </a:t>
            </a:r>
            <a:r>
              <a:rPr lang="en-US" i="1" dirty="0"/>
              <a:t>(command2)</a:t>
            </a:r>
          </a:p>
        </p:txBody>
      </p:sp>
    </p:spTree>
    <p:extLst>
      <p:ext uri="{BB962C8B-B14F-4D97-AF65-F5344CB8AC3E}">
        <p14:creationId xmlns:p14="http://schemas.microsoft.com/office/powerpoint/2010/main" val="1103988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Problem:  You have a bunch of files downloaded from the Blackboard, which has GUID in front of the original file name.  I don’t want to manually rename each file to remove the GUID string because (1) it’s boring, and (2) I don’t want to make a mistake while doing it.  How can I do it?</a:t>
            </a:r>
          </a:p>
        </p:txBody>
      </p:sp>
      <p:sp>
        <p:nvSpPr>
          <p:cNvPr id="4" name="TextBox 3"/>
          <p:cNvSpPr txBox="1"/>
          <p:nvPr/>
        </p:nvSpPr>
        <p:spPr>
          <a:xfrm>
            <a:off x="457200" y="3596481"/>
            <a:ext cx="8359981" cy="1869743"/>
          </a:xfrm>
          <a:prstGeom prst="rect">
            <a:avLst/>
          </a:prstGeom>
          <a:noFill/>
        </p:spPr>
        <p:txBody>
          <a:bodyPr wrap="none" rtlCol="0">
            <a:spAutoFit/>
          </a:bodyPr>
          <a:lstStyle/>
          <a:p>
            <a:r>
              <a:rPr lang="en-US" sz="1050" dirty="0">
                <a:latin typeface="Lucida Console" panose="020B0609040504020204" pitchFamily="49" charset="0"/>
              </a:rPr>
              <a:t>-a----         1/9/2017   2:53 PM           1337 007055dedfd3e9631a2d3ab7c5e7fef3_quiz1-ycghyckr.cpp</a:t>
            </a:r>
          </a:p>
          <a:p>
            <a:r>
              <a:rPr lang="en-US" sz="1050" dirty="0">
                <a:latin typeface="Lucida Console" panose="020B0609040504020204" pitchFamily="49" charset="0"/>
              </a:rPr>
              <a:t>-a----         1/9/2017   2:53 PM           1337 04315de0df962b7f18bbfd6f710e7147_Quiz1_dygxo.cpp</a:t>
            </a:r>
          </a:p>
          <a:p>
            <a:r>
              <a:rPr lang="en-US" sz="1050" dirty="0">
                <a:latin typeface="Lucida Console" panose="020B0609040504020204" pitchFamily="49" charset="0"/>
              </a:rPr>
              <a:t>-a----         1/9/2017   2:53 PM           1337 064cd1c433e60e3bb1a23ff86ee64d9b_Quiz1_bxouiosd.cpp</a:t>
            </a:r>
          </a:p>
          <a:p>
            <a:r>
              <a:rPr lang="en-US" sz="1050" dirty="0">
                <a:latin typeface="Lucida Console" panose="020B0609040504020204" pitchFamily="49" charset="0"/>
              </a:rPr>
              <a:t>-a----         1/9/2017   2:53 PM           1337 06ec7287783c6908769e284a81b1229c_Quiz1-rgwzfq.cpp</a:t>
            </a:r>
          </a:p>
          <a:p>
            <a:r>
              <a:rPr lang="en-US" sz="1050" dirty="0">
                <a:latin typeface="Lucida Console" panose="020B0609040504020204" pitchFamily="49" charset="0"/>
              </a:rPr>
              <a:t>-a----         1/9/2017   2:53 PM           1337 09428171f150fd010b7ce65fc67680dc_quiz1_elkhvgh.cpp</a:t>
            </a:r>
          </a:p>
          <a:p>
            <a:r>
              <a:rPr lang="en-US" sz="1050" dirty="0">
                <a:latin typeface="Lucida Console" panose="020B0609040504020204" pitchFamily="49" charset="0"/>
              </a:rPr>
              <a:t>-a----         1/9/2017   2:53 PM           1337 0a977b636c70c14b5716cc6b01f3ae57_Quiz1-uigumxh.cpp</a:t>
            </a:r>
          </a:p>
          <a:p>
            <a:r>
              <a:rPr lang="en-US" sz="1050" dirty="0">
                <a:latin typeface="Lucida Console" panose="020B0609040504020204" pitchFamily="49" charset="0"/>
              </a:rPr>
              <a:t>-a----         1/9/2017   2:53 PM           1337 0cb550ab2b013c2d9fca006013959314_Quiz1_pazm.cpp</a:t>
            </a:r>
          </a:p>
          <a:p>
            <a:r>
              <a:rPr lang="en-US" sz="1050" dirty="0">
                <a:latin typeface="Lucida Console" panose="020B0609040504020204" pitchFamily="49" charset="0"/>
              </a:rPr>
              <a:t>-a----         1/9/2017   2:53 PM           1337 12334010c210cab99fae63b6044fb072_Quiz1_bfzzgf.cpp</a:t>
            </a:r>
          </a:p>
          <a:p>
            <a:r>
              <a:rPr lang="en-US" sz="1050" dirty="0">
                <a:latin typeface="Lucida Console" panose="020B0609040504020204" pitchFamily="49" charset="0"/>
              </a:rPr>
              <a:t>-a----         1/9/2017   2:53 PM           1337 16d1c738bc8d46a16770e4a2ee58a205_Quiz1-rzpnesm.cpp</a:t>
            </a:r>
          </a:p>
          <a:p>
            <a:r>
              <a:rPr lang="en-US" sz="1050" dirty="0">
                <a:latin typeface="Lucida Console" panose="020B0609040504020204" pitchFamily="49" charset="0"/>
              </a:rPr>
              <a:t>-a----         1/9/2017   2:53 PM           1337 1a7713a3bc2280f4cc65d6a43e851523_Quiz1-aszqyd.cpp</a:t>
            </a:r>
          </a:p>
          <a:p>
            <a:endParaRPr lang="en-US" sz="1050" dirty="0">
              <a:latin typeface="Lucida Console" panose="020B0609040504020204" pitchFamily="49" charset="0"/>
            </a:endParaRPr>
          </a:p>
        </p:txBody>
      </p:sp>
    </p:spTree>
    <p:extLst>
      <p:ext uri="{BB962C8B-B14F-4D97-AF65-F5344CB8AC3E}">
        <p14:creationId xmlns:p14="http://schemas.microsoft.com/office/powerpoint/2010/main" val="947742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When C++17 is available, directory-entry classes will be included in the standard template library.  If you are a Python wizard, do it from Python.  But, I want to do it from C++.</a:t>
            </a:r>
          </a:p>
          <a:p>
            <a:r>
              <a:rPr lang="en-US" dirty="0"/>
              <a:t>Here’s how:</a:t>
            </a:r>
          </a:p>
          <a:p>
            <a:pPr marL="914400" lvl="1" indent="-457200">
              <a:buFont typeface="+mj-lt"/>
              <a:buAutoNum type="arabicPeriod"/>
            </a:pPr>
            <a:r>
              <a:rPr lang="en-US" dirty="0"/>
              <a:t>Feed a list of file names to a C++ program.</a:t>
            </a:r>
          </a:p>
          <a:p>
            <a:pPr marL="914400" lvl="1" indent="-457200">
              <a:buFont typeface="+mj-lt"/>
              <a:buAutoNum type="arabicPeriod"/>
            </a:pPr>
            <a:r>
              <a:rPr lang="en-US" dirty="0"/>
              <a:t>C++ program receives them as console input, and analyze each file name, and rename.</a:t>
            </a:r>
          </a:p>
          <a:p>
            <a:endParaRPr lang="en-US" dirty="0"/>
          </a:p>
          <a:p>
            <a:endParaRPr lang="en-US" dirty="0"/>
          </a:p>
        </p:txBody>
      </p:sp>
    </p:spTree>
    <p:extLst>
      <p:ext uri="{BB962C8B-B14F-4D97-AF65-F5344CB8AC3E}">
        <p14:creationId xmlns:p14="http://schemas.microsoft.com/office/powerpoint/2010/main" val="1865219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r>
              <a:rPr lang="en-US" dirty="0"/>
              <a:t>Blackboard adds 32-letter GUID followed by ‘_’.</a:t>
            </a:r>
          </a:p>
          <a:p>
            <a:r>
              <a:rPr lang="en-US" dirty="0"/>
              <a:t>Students mix up ‘-’ and ‘_’.</a:t>
            </a:r>
          </a:p>
          <a:p>
            <a:r>
              <a:rPr lang="en-US" dirty="0"/>
              <a:t>Some students use capital ‘Q’, others use small ‘q’.</a:t>
            </a:r>
          </a:p>
          <a:p>
            <a:r>
              <a:rPr lang="en-US" dirty="0"/>
              <a:t>These influence the grading script.</a:t>
            </a:r>
          </a:p>
          <a:p>
            <a:endParaRPr lang="en-US" dirty="0"/>
          </a:p>
          <a:p>
            <a:r>
              <a:rPr lang="en-US" dirty="0"/>
              <a:t>Can be fixed by a C++ program.</a:t>
            </a:r>
          </a:p>
          <a:p>
            <a:endParaRPr lang="en-US" dirty="0"/>
          </a:p>
        </p:txBody>
      </p:sp>
    </p:spTree>
    <p:extLst>
      <p:ext uri="{BB962C8B-B14F-4D97-AF65-F5344CB8AC3E}">
        <p14:creationId xmlns:p14="http://schemas.microsoft.com/office/powerpoint/2010/main" val="2610365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Redirection Example</a:t>
            </a:r>
          </a:p>
        </p:txBody>
      </p:sp>
      <p:sp>
        <p:nvSpPr>
          <p:cNvPr id="3" name="Content Placeholder 2"/>
          <p:cNvSpPr>
            <a:spLocks noGrp="1"/>
          </p:cNvSpPr>
          <p:nvPr>
            <p:ph idx="1"/>
          </p:nvPr>
        </p:nvSpPr>
        <p:spPr/>
        <p:txBody>
          <a:bodyPr/>
          <a:lstStyle/>
          <a:p>
            <a:r>
              <a:rPr lang="en-US" dirty="0"/>
              <a:t>Let’s do it!</a:t>
            </a:r>
          </a:p>
        </p:txBody>
      </p:sp>
    </p:spTree>
    <p:extLst>
      <p:ext uri="{BB962C8B-B14F-4D97-AF65-F5344CB8AC3E}">
        <p14:creationId xmlns:p14="http://schemas.microsoft.com/office/powerpoint/2010/main" val="2119226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–Dangerous Commands</a:t>
            </a:r>
          </a:p>
        </p:txBody>
      </p:sp>
      <p:sp>
        <p:nvSpPr>
          <p:cNvPr id="3" name="Content Placeholder 2"/>
          <p:cNvSpPr>
            <a:spLocks noGrp="1"/>
          </p:cNvSpPr>
          <p:nvPr>
            <p:ph idx="1"/>
          </p:nvPr>
        </p:nvSpPr>
        <p:spPr/>
        <p:txBody>
          <a:bodyPr/>
          <a:lstStyle/>
          <a:p>
            <a:r>
              <a:rPr lang="en-US" dirty="0"/>
              <a:t>Deleting all files and sub-directories:</a:t>
            </a:r>
          </a:p>
          <a:p>
            <a:pPr lvl="1"/>
            <a:r>
              <a:rPr lang="en-US" dirty="0" err="1"/>
              <a:t>macOS</a:t>
            </a:r>
            <a:r>
              <a:rPr lang="en-US" dirty="0"/>
              <a:t> and Linux: “</a:t>
            </a:r>
            <a:r>
              <a:rPr lang="en-US" dirty="0" err="1"/>
              <a:t>rm</a:t>
            </a:r>
            <a:r>
              <a:rPr lang="en-US" dirty="0"/>
              <a:t> -r *”</a:t>
            </a:r>
          </a:p>
          <a:p>
            <a:pPr lvl="2"/>
            <a:r>
              <a:rPr lang="en-US" dirty="0"/>
              <a:t>Many people accidentally typed this command from a wrong directory and ended up destroying life-long work.</a:t>
            </a:r>
          </a:p>
          <a:p>
            <a:pPr lvl="2"/>
            <a:r>
              <a:rPr lang="en-US" sz="2800" u="sng" dirty="0"/>
              <a:t>Always type “</a:t>
            </a:r>
            <a:r>
              <a:rPr lang="en-US" sz="2800" u="sng" dirty="0" err="1"/>
              <a:t>rm</a:t>
            </a:r>
            <a:r>
              <a:rPr lang="en-US" sz="2800" u="sng" dirty="0"/>
              <a:t> -r </a:t>
            </a:r>
            <a:r>
              <a:rPr lang="en-US" sz="2800" i="1" u="sng" dirty="0">
                <a:solidFill>
                  <a:srgbClr val="00B050"/>
                </a:solidFill>
              </a:rPr>
              <a:t>directory-name</a:t>
            </a:r>
            <a:r>
              <a:rPr lang="en-US" sz="2800" u="sng" dirty="0"/>
              <a:t>”</a:t>
            </a:r>
            <a:endParaRPr lang="en-US" u="sng" dirty="0"/>
          </a:p>
          <a:p>
            <a:pPr lvl="1"/>
            <a:r>
              <a:rPr lang="en-US" dirty="0"/>
              <a:t>Windows: “</a:t>
            </a:r>
            <a:r>
              <a:rPr lang="en-US" dirty="0" err="1"/>
              <a:t>rd</a:t>
            </a:r>
            <a:r>
              <a:rPr lang="en-US" dirty="0"/>
              <a:t> /S *”</a:t>
            </a:r>
          </a:p>
          <a:p>
            <a:pPr lvl="2"/>
            <a:r>
              <a:rPr lang="en-US" dirty="0"/>
              <a:t>for the same reason, always type “</a:t>
            </a:r>
            <a:r>
              <a:rPr lang="en-US" dirty="0" err="1"/>
              <a:t>rd</a:t>
            </a:r>
            <a:r>
              <a:rPr lang="en-US" dirty="0"/>
              <a:t> /S </a:t>
            </a:r>
            <a:r>
              <a:rPr lang="en-US" i="1" dirty="0">
                <a:solidFill>
                  <a:srgbClr val="00B050"/>
                </a:solidFill>
              </a:rPr>
              <a:t>directory-name</a:t>
            </a:r>
            <a:r>
              <a:rPr lang="en-US" dirty="0"/>
              <a:t>”</a:t>
            </a:r>
          </a:p>
          <a:p>
            <a:pPr lvl="2"/>
            <a:endParaRPr lang="en-US" dirty="0"/>
          </a:p>
          <a:p>
            <a:pPr lvl="1"/>
            <a:endParaRPr lang="en-US" dirty="0"/>
          </a:p>
        </p:txBody>
      </p:sp>
    </p:spTree>
    <p:extLst>
      <p:ext uri="{BB962C8B-B14F-4D97-AF65-F5344CB8AC3E}">
        <p14:creationId xmlns:p14="http://schemas.microsoft.com/office/powerpoint/2010/main" val="512636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CMake</a:t>
            </a:r>
            <a:r>
              <a:rPr lang="en-US" dirty="0"/>
              <a:t> is correctly installed.</a:t>
            </a:r>
          </a:p>
        </p:txBody>
      </p:sp>
      <p:sp>
        <p:nvSpPr>
          <p:cNvPr id="3" name="Content Placeholder 2"/>
          <p:cNvSpPr>
            <a:spLocks noGrp="1"/>
          </p:cNvSpPr>
          <p:nvPr>
            <p:ph idx="1"/>
          </p:nvPr>
        </p:nvSpPr>
        <p:spPr/>
        <p:txBody>
          <a:bodyPr/>
          <a:lstStyle/>
          <a:p>
            <a:r>
              <a:rPr lang="en-US" dirty="0"/>
              <a:t>Type </a:t>
            </a:r>
            <a:r>
              <a:rPr lang="en-US" dirty="0" err="1"/>
              <a:t>cmake</a:t>
            </a:r>
            <a:r>
              <a:rPr lang="en-US" dirty="0"/>
              <a:t>, and you are supposed to see the following message.</a:t>
            </a:r>
          </a:p>
        </p:txBody>
      </p:sp>
      <p:sp>
        <p:nvSpPr>
          <p:cNvPr id="4" name="TextBox 3"/>
          <p:cNvSpPr txBox="1"/>
          <p:nvPr/>
        </p:nvSpPr>
        <p:spPr>
          <a:xfrm>
            <a:off x="613224" y="2606467"/>
            <a:ext cx="7917552" cy="2462213"/>
          </a:xfrm>
          <a:prstGeom prst="rect">
            <a:avLst/>
          </a:prstGeom>
          <a:noFill/>
        </p:spPr>
        <p:txBody>
          <a:bodyPr wrap="none" rtlCol="0">
            <a:spAutoFit/>
          </a:bodyPr>
          <a:lstStyle/>
          <a:p>
            <a:r>
              <a:rPr lang="en-US" sz="1400" dirty="0">
                <a:latin typeface="Lucida Console" panose="020B0609040504020204" pitchFamily="49" charset="0"/>
              </a:rPr>
              <a:t>C:\Users\soji\24783\lecture01\build&gt;</a:t>
            </a:r>
            <a:r>
              <a:rPr lang="en-US" sz="1400" dirty="0">
                <a:solidFill>
                  <a:srgbClr val="0070C0"/>
                </a:solidFill>
                <a:latin typeface="Lucida Console" panose="020B0609040504020204" pitchFamily="49" charset="0"/>
              </a:rPr>
              <a:t>cmake</a:t>
            </a:r>
          </a:p>
          <a:p>
            <a:r>
              <a:rPr lang="en-US" sz="1400" dirty="0">
                <a:latin typeface="Lucida Console" panose="020B0609040504020204" pitchFamily="49" charset="0"/>
              </a:rPr>
              <a:t>Usage</a:t>
            </a:r>
          </a:p>
          <a:p>
            <a:endParaRPr lang="en-US" sz="1400" dirty="0">
              <a:latin typeface="Lucida Console" panose="020B0609040504020204" pitchFamily="49" charset="0"/>
            </a:endParaRP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&lt;path-to-source&gt;</a:t>
            </a:r>
          </a:p>
          <a:p>
            <a:r>
              <a:rPr lang="en-US" sz="1400" dirty="0">
                <a:latin typeface="Lucida Console" panose="020B0609040504020204" pitchFamily="49" charset="0"/>
              </a:rPr>
              <a:t>  </a:t>
            </a:r>
            <a:r>
              <a:rPr lang="en-US" sz="1400" dirty="0" err="1">
                <a:latin typeface="Lucida Console" panose="020B0609040504020204" pitchFamily="49" charset="0"/>
              </a:rPr>
              <a:t>cmake</a:t>
            </a:r>
            <a:r>
              <a:rPr lang="en-US" sz="1400" dirty="0">
                <a:latin typeface="Lucida Console" panose="020B0609040504020204" pitchFamily="49" charset="0"/>
              </a:rPr>
              <a:t> [options] &lt;path-to-existing-build&gt;</a:t>
            </a:r>
          </a:p>
          <a:p>
            <a:endParaRPr lang="en-US" sz="1400" dirty="0">
              <a:latin typeface="Lucida Console" panose="020B0609040504020204" pitchFamily="49" charset="0"/>
            </a:endParaRPr>
          </a:p>
          <a:p>
            <a:r>
              <a:rPr lang="en-US" sz="1400" dirty="0">
                <a:latin typeface="Lucida Console" panose="020B0609040504020204" pitchFamily="49" charset="0"/>
              </a:rPr>
              <a:t>Specify a source directory to (re-)generate a build system for it in the</a:t>
            </a:r>
          </a:p>
          <a:p>
            <a:r>
              <a:rPr lang="en-US" sz="1400" dirty="0">
                <a:latin typeface="Lucida Console" panose="020B0609040504020204" pitchFamily="49" charset="0"/>
              </a:rPr>
              <a:t>current working directory.  Specify an existing build directory to</a:t>
            </a:r>
          </a:p>
          <a:p>
            <a:r>
              <a:rPr lang="en-US" sz="1400" dirty="0">
                <a:latin typeface="Lucida Console" panose="020B0609040504020204" pitchFamily="49" charset="0"/>
              </a:rPr>
              <a:t>re-generate its build system.</a:t>
            </a:r>
          </a:p>
          <a:p>
            <a:endParaRPr lang="en-US" sz="1400" dirty="0">
              <a:latin typeface="Lucida Console" panose="020B0609040504020204" pitchFamily="49" charset="0"/>
            </a:endParaRPr>
          </a:p>
          <a:p>
            <a:r>
              <a:rPr lang="en-US" sz="1400" dirty="0">
                <a:latin typeface="Lucida Console" panose="020B0609040504020204" pitchFamily="49" charset="0"/>
              </a:rPr>
              <a:t>Run '</a:t>
            </a:r>
            <a:r>
              <a:rPr lang="en-US" sz="1400" dirty="0" err="1">
                <a:latin typeface="Lucida Console" panose="020B0609040504020204" pitchFamily="49" charset="0"/>
              </a:rPr>
              <a:t>cmake</a:t>
            </a:r>
            <a:r>
              <a:rPr lang="en-US" sz="1400" dirty="0">
                <a:latin typeface="Lucida Console" panose="020B0609040504020204" pitchFamily="49" charset="0"/>
              </a:rPr>
              <a:t> --help' for more information.</a:t>
            </a:r>
          </a:p>
        </p:txBody>
      </p:sp>
      <p:cxnSp>
        <p:nvCxnSpPr>
          <p:cNvPr id="6" name="Straight Arrow Connector 5"/>
          <p:cNvCxnSpPr/>
          <p:nvPr/>
        </p:nvCxnSpPr>
        <p:spPr>
          <a:xfrm flipH="1">
            <a:off x="5076202" y="2298819"/>
            <a:ext cx="427290" cy="39310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89847" y="1976269"/>
            <a:ext cx="2185214" cy="369332"/>
          </a:xfrm>
          <a:prstGeom prst="rect">
            <a:avLst/>
          </a:prstGeom>
          <a:noFill/>
        </p:spPr>
        <p:txBody>
          <a:bodyPr wrap="none" rtlCol="0">
            <a:spAutoFit/>
          </a:bodyPr>
          <a:lstStyle/>
          <a:p>
            <a:r>
              <a:rPr lang="en-US" dirty="0">
                <a:solidFill>
                  <a:srgbClr val="0070C0"/>
                </a:solidFill>
              </a:rPr>
              <a:t>Command you type</a:t>
            </a:r>
          </a:p>
        </p:txBody>
      </p:sp>
    </p:spTree>
    <p:extLst>
      <p:ext uri="{BB962C8B-B14F-4D97-AF65-F5344CB8AC3E}">
        <p14:creationId xmlns:p14="http://schemas.microsoft.com/office/powerpoint/2010/main" val="635621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SVN is correctly installed.</a:t>
            </a:r>
          </a:p>
        </p:txBody>
      </p:sp>
      <p:sp>
        <p:nvSpPr>
          <p:cNvPr id="3" name="Content Placeholder 2"/>
          <p:cNvSpPr>
            <a:spLocks noGrp="1"/>
          </p:cNvSpPr>
          <p:nvPr>
            <p:ph idx="1"/>
          </p:nvPr>
        </p:nvSpPr>
        <p:spPr>
          <a:xfrm>
            <a:off x="457200" y="1051301"/>
            <a:ext cx="8229600" cy="5059363"/>
          </a:xfrm>
        </p:spPr>
        <p:txBody>
          <a:bodyPr/>
          <a:lstStyle/>
          <a:p>
            <a:r>
              <a:rPr lang="en-US" dirty="0"/>
              <a:t>Type </a:t>
            </a:r>
            <a:r>
              <a:rPr lang="en-US" dirty="0" err="1"/>
              <a:t>svn</a:t>
            </a:r>
            <a:r>
              <a:rPr lang="en-US" dirty="0"/>
              <a:t> and make sure you see the following message:</a:t>
            </a:r>
          </a:p>
          <a:p>
            <a:pPr marL="800100" lvl="2" indent="0">
              <a:buNone/>
            </a:pPr>
            <a:r>
              <a:rPr lang="en-US" dirty="0"/>
              <a:t>E:\teaching\24-783\17Spring&gt; </a:t>
            </a:r>
            <a:r>
              <a:rPr lang="en-US" dirty="0" err="1"/>
              <a:t>svn</a:t>
            </a:r>
            <a:endParaRPr lang="en-US" dirty="0"/>
          </a:p>
          <a:p>
            <a:pPr marL="800100" lvl="2" indent="0">
              <a:buNone/>
            </a:pPr>
            <a:r>
              <a:rPr lang="en-US" dirty="0"/>
              <a:t>Type '</a:t>
            </a:r>
            <a:r>
              <a:rPr lang="en-US" dirty="0" err="1"/>
              <a:t>svn</a:t>
            </a:r>
            <a:r>
              <a:rPr lang="en-US" dirty="0"/>
              <a:t> help' for usage.</a:t>
            </a:r>
          </a:p>
          <a:p>
            <a:endParaRPr lang="en-US" dirty="0"/>
          </a:p>
          <a:p>
            <a:r>
              <a:rPr lang="en-US" dirty="0"/>
              <a:t>You can also check the version of </a:t>
            </a:r>
            <a:r>
              <a:rPr lang="en-US" dirty="0" err="1"/>
              <a:t>SubVersion</a:t>
            </a:r>
            <a:r>
              <a:rPr lang="en-US" dirty="0"/>
              <a:t> client by typing: </a:t>
            </a:r>
            <a:r>
              <a:rPr lang="en-US" dirty="0" err="1"/>
              <a:t>svn</a:t>
            </a:r>
            <a:r>
              <a:rPr lang="en-US" dirty="0"/>
              <a:t> --version</a:t>
            </a:r>
          </a:p>
          <a:p>
            <a:pPr marL="0" indent="0">
              <a:buNone/>
            </a:pPr>
            <a:endParaRPr lang="en-US" dirty="0"/>
          </a:p>
          <a:p>
            <a:pPr marL="800100" lvl="2" indent="0">
              <a:buNone/>
            </a:pPr>
            <a:r>
              <a:rPr lang="en-US" dirty="0"/>
              <a:t>E:\teaching\24-783\17Spring&gt; </a:t>
            </a:r>
            <a:r>
              <a:rPr lang="en-US" dirty="0" err="1"/>
              <a:t>svn</a:t>
            </a:r>
            <a:r>
              <a:rPr lang="en-US" dirty="0"/>
              <a:t> --version</a:t>
            </a:r>
          </a:p>
          <a:p>
            <a:pPr marL="800100" lvl="2" indent="0">
              <a:buNone/>
            </a:pPr>
            <a:r>
              <a:rPr lang="en-US" dirty="0" err="1"/>
              <a:t>svn</a:t>
            </a:r>
            <a:r>
              <a:rPr lang="en-US" dirty="0"/>
              <a:t>, version </a:t>
            </a:r>
            <a:r>
              <a:rPr lang="en-US" u="sng" dirty="0"/>
              <a:t>1.8.10 </a:t>
            </a:r>
            <a:r>
              <a:rPr lang="en-US" dirty="0"/>
              <a:t>(r1615264)</a:t>
            </a:r>
          </a:p>
          <a:p>
            <a:pPr marL="800100" lvl="2" indent="0">
              <a:buNone/>
            </a:pPr>
            <a:r>
              <a:rPr lang="en-US" dirty="0"/>
              <a:t>   compiled Aug 11 2014, 14:00:48 on x86/x86_64-microsoft-windows6.1.7601</a:t>
            </a:r>
          </a:p>
          <a:p>
            <a:pPr marL="1257300" lvl="3" indent="0">
              <a:buNone/>
            </a:pPr>
            <a:endParaRPr lang="en-US" dirty="0"/>
          </a:p>
          <a:p>
            <a:pPr marL="1257300" lvl="3" indent="0">
              <a:buNone/>
            </a:pPr>
            <a:endParaRPr lang="en-US" dirty="0"/>
          </a:p>
        </p:txBody>
      </p:sp>
    </p:spTree>
    <p:extLst>
      <p:ext uri="{BB962C8B-B14F-4D97-AF65-F5344CB8AC3E}">
        <p14:creationId xmlns:p14="http://schemas.microsoft.com/office/powerpoint/2010/main" val="4092762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 Verifying </a:t>
            </a:r>
            <a:r>
              <a:rPr lang="en-US" dirty="0" err="1"/>
              <a:t>Git</a:t>
            </a:r>
            <a:r>
              <a:rPr lang="en-US" dirty="0"/>
              <a:t> Installation</a:t>
            </a:r>
          </a:p>
        </p:txBody>
      </p:sp>
      <p:sp>
        <p:nvSpPr>
          <p:cNvPr id="3" name="Content Placeholder 2"/>
          <p:cNvSpPr>
            <a:spLocks noGrp="1"/>
          </p:cNvSpPr>
          <p:nvPr>
            <p:ph idx="1"/>
          </p:nvPr>
        </p:nvSpPr>
        <p:spPr/>
        <p:txBody>
          <a:bodyPr/>
          <a:lstStyle/>
          <a:p>
            <a:r>
              <a:rPr lang="en-US" dirty="0"/>
              <a:t>Type the following command to verify you have </a:t>
            </a:r>
            <a:r>
              <a:rPr lang="en-US" dirty="0" err="1"/>
              <a:t>git</a:t>
            </a:r>
            <a:r>
              <a:rPr lang="en-US" dirty="0"/>
              <a:t> installed and available from the terminal.</a:t>
            </a:r>
          </a:p>
          <a:p>
            <a:pPr marL="457200" lvl="1" indent="0">
              <a:buNone/>
            </a:pPr>
            <a:r>
              <a:rPr lang="en-US" dirty="0" err="1"/>
              <a:t>git</a:t>
            </a:r>
            <a:r>
              <a:rPr lang="en-US" dirty="0"/>
              <a:t> --version</a:t>
            </a:r>
          </a:p>
          <a:p>
            <a:endParaRPr lang="en-US" dirty="0"/>
          </a:p>
          <a:p>
            <a:r>
              <a:rPr lang="en-US" dirty="0"/>
              <a:t>You will see for example:</a:t>
            </a:r>
          </a:p>
          <a:p>
            <a:pPr marL="457200" lvl="1" indent="0">
              <a:buNone/>
            </a:pPr>
            <a:r>
              <a:rPr lang="en-US" dirty="0" err="1"/>
              <a:t>git</a:t>
            </a:r>
            <a:r>
              <a:rPr lang="en-US" dirty="0"/>
              <a:t> version 2.10.1.windows.1</a:t>
            </a:r>
          </a:p>
          <a:p>
            <a:endParaRPr lang="en-US" dirty="0"/>
          </a:p>
          <a:p>
            <a:r>
              <a:rPr lang="en-US" dirty="0"/>
              <a:t>Your version may be newer.</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985383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Let’s set up CMake scripts for some programs used in 24-780 .</a:t>
            </a:r>
          </a:p>
          <a:p>
            <a:pPr marL="0" indent="0">
              <a:buNone/>
            </a:pPr>
            <a:endParaRPr lang="en-US" dirty="0"/>
          </a:p>
          <a:p>
            <a:pPr marL="0" indent="0">
              <a:buNone/>
            </a:pPr>
            <a:r>
              <a:rPr lang="en-US" dirty="0"/>
              <a:t>We will use the following CMake commands:</a:t>
            </a:r>
          </a:p>
          <a:p>
            <a:r>
              <a:rPr lang="en-US" dirty="0" err="1"/>
              <a:t>add_executable</a:t>
            </a:r>
            <a:endParaRPr lang="en-US" dirty="0"/>
          </a:p>
          <a:p>
            <a:r>
              <a:rPr lang="en-US" dirty="0" err="1"/>
              <a:t>add_library</a:t>
            </a:r>
            <a:endParaRPr lang="en-US" dirty="0"/>
          </a:p>
          <a:p>
            <a:r>
              <a:rPr lang="en-US" dirty="0" err="1"/>
              <a:t>target_link_libraries</a:t>
            </a:r>
            <a:endParaRPr lang="en-US" dirty="0"/>
          </a:p>
          <a:p>
            <a:r>
              <a:rPr lang="en-US" dirty="0" err="1"/>
              <a:t>target_include_directories</a:t>
            </a:r>
            <a:endParaRPr lang="en-US" dirty="0"/>
          </a:p>
          <a:p>
            <a:r>
              <a:rPr lang="en-US" dirty="0"/>
              <a:t>set</a:t>
            </a:r>
          </a:p>
          <a:p>
            <a:r>
              <a:rPr lang="en-US" dirty="0" err="1"/>
              <a:t>add_subdirectory</a:t>
            </a:r>
            <a:endParaRPr lang="en-US" dirty="0"/>
          </a:p>
        </p:txBody>
      </p:sp>
    </p:spTree>
    <p:extLst>
      <p:ext uri="{BB962C8B-B14F-4D97-AF65-F5344CB8AC3E}">
        <p14:creationId xmlns:p14="http://schemas.microsoft.com/office/powerpoint/2010/main" val="206684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Staff</a:t>
            </a:r>
          </a:p>
        </p:txBody>
      </p:sp>
      <p:sp>
        <p:nvSpPr>
          <p:cNvPr id="3" name="Content Placeholder 2"/>
          <p:cNvSpPr>
            <a:spLocks noGrp="1"/>
          </p:cNvSpPr>
          <p:nvPr>
            <p:ph idx="1"/>
          </p:nvPr>
        </p:nvSpPr>
        <p:spPr>
          <a:xfrm>
            <a:off x="457200" y="914399"/>
            <a:ext cx="8229600" cy="5630449"/>
          </a:xfrm>
        </p:spPr>
        <p:txBody>
          <a:bodyPr/>
          <a:lstStyle/>
          <a:p>
            <a:pPr marL="0" indent="0">
              <a:buNone/>
            </a:pPr>
            <a:r>
              <a:rPr lang="en-US" sz="1600" dirty="0"/>
              <a:t>Dr. Soji Yamakawa (Instructor)</a:t>
            </a:r>
          </a:p>
          <a:p>
            <a:pPr marL="0" indent="0">
              <a:buNone/>
            </a:pPr>
            <a:r>
              <a:rPr lang="en-US" sz="1600" dirty="0"/>
              <a:t>Office Hour Location: Scott Hall Cafe</a:t>
            </a:r>
          </a:p>
          <a:p>
            <a:pPr marL="0" indent="0">
              <a:buNone/>
            </a:pPr>
            <a:r>
              <a:rPr lang="en-US" sz="1600" dirty="0"/>
              <a:t>Office Hour: Friday 16:00-17:00</a:t>
            </a:r>
          </a:p>
          <a:p>
            <a:pPr marL="0" indent="0">
              <a:buNone/>
            </a:pPr>
            <a:r>
              <a:rPr lang="en-US" sz="1600" dirty="0"/>
              <a:t>E-Mail: </a:t>
            </a:r>
            <a:r>
              <a:rPr lang="en-US" sz="1600" dirty="0">
                <a:hlinkClick r:id="rId2"/>
              </a:rPr>
              <a:t>soji@andrew.cmu.edu</a:t>
            </a:r>
            <a:endParaRPr lang="en-US" sz="1600" dirty="0"/>
          </a:p>
          <a:p>
            <a:pPr marL="0" indent="0">
              <a:buNone/>
            </a:pPr>
            <a:endParaRPr lang="en-US" sz="1800" dirty="0"/>
          </a:p>
          <a:p>
            <a:pPr marL="0" indent="0">
              <a:buNone/>
            </a:pPr>
            <a:r>
              <a:rPr lang="en-US" sz="1600" dirty="0"/>
              <a:t>Jie Gong (Graduate Teaching Assistant)</a:t>
            </a:r>
          </a:p>
          <a:p>
            <a:pPr marL="0" indent="0">
              <a:buNone/>
            </a:pPr>
            <a:r>
              <a:rPr lang="en-US" sz="1600" dirty="0"/>
              <a:t>Office</a:t>
            </a:r>
            <a:r>
              <a:rPr lang="ja-JP" altLang="en-US" sz="1600" dirty="0"/>
              <a:t> </a:t>
            </a:r>
            <a:r>
              <a:rPr lang="en-US" altLang="ja-JP" sz="1600" dirty="0"/>
              <a:t>Hour Location</a:t>
            </a:r>
            <a:r>
              <a:rPr lang="en-US" sz="1600" dirty="0"/>
              <a:t>: MechE </a:t>
            </a:r>
            <a:r>
              <a:rPr lang="en-US" sz="1600" dirty="0" err="1"/>
              <a:t>Ph.D</a:t>
            </a:r>
            <a:r>
              <a:rPr lang="en-US" sz="1600" dirty="0"/>
              <a:t> lounge</a:t>
            </a:r>
          </a:p>
          <a:p>
            <a:pPr marL="0" indent="0">
              <a:buNone/>
            </a:pPr>
            <a:r>
              <a:rPr lang="en-US" sz="1600" dirty="0"/>
              <a:t>Office Hour: Monday 16:30 pm - 17:30 pm</a:t>
            </a:r>
          </a:p>
          <a:p>
            <a:pPr marL="0" indent="0">
              <a:buNone/>
            </a:pPr>
            <a:r>
              <a:rPr lang="en-US" sz="1600" dirty="0"/>
              <a:t>E-Mail: </a:t>
            </a:r>
            <a:r>
              <a:rPr lang="en-US" sz="1600" dirty="0">
                <a:hlinkClick r:id="rId3"/>
              </a:rPr>
              <a:t>jgong2@andrew.cmu.edu</a:t>
            </a:r>
            <a:r>
              <a:rPr lang="en-US" sz="1600" dirty="0"/>
              <a:t> </a:t>
            </a:r>
          </a:p>
          <a:p>
            <a:pPr marL="0" indent="0">
              <a:buNone/>
            </a:pPr>
            <a:endParaRPr lang="en-US" sz="1600" dirty="0"/>
          </a:p>
          <a:p>
            <a:pPr marL="0" indent="0">
              <a:buNone/>
            </a:pPr>
            <a:r>
              <a:rPr lang="en-US" sz="1600" dirty="0"/>
              <a:t>Haoliang Jiang(Graduate Course Assistant)</a:t>
            </a:r>
          </a:p>
          <a:p>
            <a:pPr marL="0" indent="0">
              <a:buNone/>
            </a:pPr>
            <a:r>
              <a:rPr lang="en-US" sz="1600" dirty="0"/>
              <a:t>Office Hour Location: MechE </a:t>
            </a:r>
            <a:r>
              <a:rPr lang="en-US" sz="1600" dirty="0" err="1"/>
              <a:t>Ph.D</a:t>
            </a:r>
            <a:r>
              <a:rPr lang="en-US" sz="1600" dirty="0"/>
              <a:t> lounge </a:t>
            </a:r>
          </a:p>
          <a:p>
            <a:pPr marL="0" indent="0">
              <a:buNone/>
            </a:pPr>
            <a:r>
              <a:rPr lang="en-US" sz="1600" dirty="0"/>
              <a:t>Office Hour: Thursday 12:30 PM - 13:30 PM</a:t>
            </a:r>
          </a:p>
          <a:p>
            <a:pPr marL="0" indent="0">
              <a:buNone/>
            </a:pPr>
            <a:r>
              <a:rPr lang="en-US" sz="1600" dirty="0"/>
              <a:t>E-Mail: </a:t>
            </a:r>
            <a:r>
              <a:rPr lang="en-US" sz="1600" dirty="0">
                <a:hlinkClick r:id="rId4"/>
              </a:rPr>
              <a:t>haolianj@andrew.cmu.edu</a:t>
            </a:r>
            <a:r>
              <a:rPr lang="en-US" sz="1600" dirty="0"/>
              <a:t> </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43208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Console Application</a:t>
            </a:r>
          </a:p>
        </p:txBody>
      </p:sp>
      <p:sp>
        <p:nvSpPr>
          <p:cNvPr id="3" name="Content Placeholder 2"/>
          <p:cNvSpPr>
            <a:spLocks noGrp="1"/>
          </p:cNvSpPr>
          <p:nvPr>
            <p:ph idx="1"/>
          </p:nvPr>
        </p:nvSpPr>
        <p:spPr/>
        <p:txBody>
          <a:bodyPr/>
          <a:lstStyle/>
          <a:p>
            <a:r>
              <a:rPr lang="en-US" dirty="0"/>
              <a:t>Let’s make a small example of a console application.</a:t>
            </a:r>
          </a:p>
          <a:p>
            <a:r>
              <a:rPr lang="en-US" dirty="0"/>
              <a:t>Directory Structure:</a:t>
            </a:r>
          </a:p>
          <a:p>
            <a:pPr lvl="1"/>
            <a:r>
              <a:rPr lang="en-US" dirty="0" err="1"/>
              <a:t>high_low_game</a:t>
            </a:r>
            <a:endParaRPr lang="en-US" dirty="0"/>
          </a:p>
          <a:p>
            <a:pPr lvl="2"/>
            <a:r>
              <a:rPr lang="en-US" dirty="0"/>
              <a:t>highlow.cpp</a:t>
            </a:r>
          </a:p>
          <a:p>
            <a:pPr lvl="2"/>
            <a:r>
              <a:rPr lang="en-US" dirty="0"/>
              <a:t>CMakeLists.txt</a:t>
            </a:r>
          </a:p>
          <a:p>
            <a:pPr lvl="1"/>
            <a:r>
              <a:rPr lang="en-US" dirty="0"/>
              <a:t>build</a:t>
            </a:r>
          </a:p>
          <a:p>
            <a:pPr lvl="2"/>
            <a:r>
              <a:rPr lang="en-US" dirty="0"/>
              <a:t>(Build files for the platform)</a:t>
            </a:r>
          </a:p>
          <a:p>
            <a:endParaRPr lang="en-US" dirty="0"/>
          </a:p>
        </p:txBody>
      </p:sp>
    </p:spTree>
    <p:extLst>
      <p:ext uri="{BB962C8B-B14F-4D97-AF65-F5344CB8AC3E}">
        <p14:creationId xmlns:p14="http://schemas.microsoft.com/office/powerpoint/2010/main" val="277201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You might feel that you are typing too many commands.  </a:t>
            </a:r>
          </a:p>
          <a:p>
            <a:pPr marL="0" indent="0">
              <a:buNone/>
            </a:pPr>
            <a:endParaRPr lang="en-US" dirty="0"/>
          </a:p>
          <a:p>
            <a:pPr marL="0" indent="0">
              <a:buNone/>
            </a:pPr>
            <a:r>
              <a:rPr lang="en-US" dirty="0"/>
              <a:t>But, believe or not, once you get used to it, you won’t want to move your hand off of the keyboard home position to the mouse any more.  </a:t>
            </a:r>
          </a:p>
          <a:p>
            <a:pPr marL="0" indent="0">
              <a:buNone/>
            </a:pPr>
            <a:endParaRPr lang="en-US" dirty="0"/>
          </a:p>
          <a:p>
            <a:pPr marL="0" indent="0">
              <a:buNone/>
            </a:pPr>
            <a:r>
              <a:rPr lang="en-US" dirty="0"/>
              <a:t>Even moving your thumb off the space key to the track pad is too much.</a:t>
            </a:r>
          </a:p>
        </p:txBody>
      </p:sp>
    </p:spTree>
    <p:extLst>
      <p:ext uri="{BB962C8B-B14F-4D97-AF65-F5344CB8AC3E}">
        <p14:creationId xmlns:p14="http://schemas.microsoft.com/office/powerpoint/2010/main" val="2791220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CMake</a:t>
            </a:r>
            <a:r>
              <a:rPr lang="en-US" dirty="0"/>
              <a:t> from Command Line</a:t>
            </a:r>
          </a:p>
        </p:txBody>
      </p:sp>
      <p:sp>
        <p:nvSpPr>
          <p:cNvPr id="3" name="Content Placeholder 2"/>
          <p:cNvSpPr>
            <a:spLocks noGrp="1"/>
          </p:cNvSpPr>
          <p:nvPr>
            <p:ph idx="1"/>
          </p:nvPr>
        </p:nvSpPr>
        <p:spPr/>
        <p:txBody>
          <a:bodyPr/>
          <a:lstStyle/>
          <a:p>
            <a:r>
              <a:rPr lang="en-US" dirty="0"/>
              <a:t>Windows (CMD)</a:t>
            </a:r>
          </a:p>
        </p:txBody>
      </p:sp>
      <p:sp>
        <p:nvSpPr>
          <p:cNvPr id="4" name="TextBox 3"/>
          <p:cNvSpPr txBox="1"/>
          <p:nvPr/>
        </p:nvSpPr>
        <p:spPr>
          <a:xfrm>
            <a:off x="136730" y="1435298"/>
            <a:ext cx="8861989" cy="5262979"/>
          </a:xfrm>
          <a:prstGeom prst="rect">
            <a:avLst/>
          </a:prstGeom>
          <a:noFill/>
        </p:spPr>
        <p:txBody>
          <a:bodyPr wrap="square" rtlCol="0">
            <a:spAutoFit/>
          </a:bodyPr>
          <a:lstStyle/>
          <a:p>
            <a:endParaRPr lang="en-US" sz="1200" dirty="0">
              <a:latin typeface="Lucida Console" panose="020B0609040504020204" pitchFamily="49" charset="0"/>
            </a:endParaRPr>
          </a:p>
          <a:p>
            <a:r>
              <a:rPr lang="en-US" sz="1200" dirty="0">
                <a:latin typeface="Lucida Console" panose="020B0609040504020204" pitchFamily="49" charset="0"/>
              </a:rPr>
              <a:t>C:\Users\soji&gt;</a:t>
            </a:r>
            <a:r>
              <a:rPr lang="en-US" sz="1200" dirty="0">
                <a:solidFill>
                  <a:srgbClr val="0070C0"/>
                </a:solidFill>
                <a:latin typeface="Lucida Console" panose="020B0609040504020204" pitchFamily="49" charset="0"/>
              </a:rPr>
              <a:t>pushd %USERPROFILE%                           </a:t>
            </a:r>
            <a:r>
              <a:rPr lang="en-US" sz="1200" dirty="0">
                <a:solidFill>
                  <a:srgbClr val="FFC000"/>
                </a:solidFill>
                <a:latin typeface="Lucida Console" panose="020B0609040504020204" pitchFamily="49" charset="0"/>
              </a:rPr>
              <a:t>(Moving to the user directory)</a:t>
            </a:r>
          </a:p>
          <a:p>
            <a:r>
              <a:rPr lang="en-US" sz="1200" dirty="0">
                <a:latin typeface="Lucida Console" panose="020B0609040504020204" pitchFamily="49" charset="0"/>
              </a:rPr>
              <a:t>C:\Users\soji&gt;</a:t>
            </a:r>
            <a:r>
              <a:rPr lang="en-US" sz="1200" dirty="0">
                <a:solidFill>
                  <a:srgbClr val="0070C0"/>
                </a:solidFill>
                <a:latin typeface="Lucida Console" panose="020B0609040504020204" pitchFamily="49" charset="0"/>
              </a:rPr>
              <a:t>mkdir 24783                             </a:t>
            </a:r>
            <a:r>
              <a:rPr lang="en-US" sz="1200" dirty="0">
                <a:solidFill>
                  <a:srgbClr val="FFC000"/>
                </a:solidFill>
                <a:latin typeface="Lucida Console" panose="020B0609040504020204" pitchFamily="49" charset="0"/>
              </a:rPr>
              <a:t>(Creating a director for the course)</a:t>
            </a:r>
          </a:p>
          <a:p>
            <a:r>
              <a:rPr lang="en-US" sz="1200" dirty="0">
                <a:latin typeface="Lucida Console" panose="020B0609040504020204" pitchFamily="49" charset="0"/>
              </a:rPr>
              <a:t>C:\Users\soji&gt;</a:t>
            </a:r>
            <a:r>
              <a:rPr lang="en-US" sz="1200" dirty="0">
                <a:solidFill>
                  <a:srgbClr val="0070C0"/>
                </a:solidFill>
                <a:latin typeface="Lucida Console" panose="020B0609040504020204" pitchFamily="49" charset="0"/>
              </a:rPr>
              <a:t>cd 24783                                       </a:t>
            </a:r>
            <a:r>
              <a:rPr lang="en-US" sz="1200" dirty="0">
                <a:solidFill>
                  <a:srgbClr val="FFC000"/>
                </a:solidFill>
                <a:latin typeface="Lucida Console" panose="020B0609040504020204" pitchFamily="49" charset="0"/>
              </a:rPr>
              <a:t>(Moving to the new directory)</a:t>
            </a:r>
          </a:p>
          <a:p>
            <a:r>
              <a:rPr lang="en-US" sz="1200" dirty="0">
                <a:latin typeface="Lucida Console" panose="020B0609040504020204" pitchFamily="49" charset="0"/>
              </a:rPr>
              <a:t>C:\Users\soji\24783&gt;</a:t>
            </a:r>
            <a:r>
              <a:rPr lang="en-US" sz="1200" dirty="0">
                <a:solidFill>
                  <a:srgbClr val="0070C0"/>
                </a:solidFill>
                <a:latin typeface="Lucida Console" panose="020B0609040504020204" pitchFamily="49" charset="0"/>
              </a:rPr>
              <a:t>mkdir lecture01               </a:t>
            </a:r>
            <a:r>
              <a:rPr lang="en-US" sz="1200" dirty="0">
                <a:solidFill>
                  <a:srgbClr val="FFC000"/>
                </a:solidFill>
                <a:latin typeface="Lucida Console" panose="020B0609040504020204" pitchFamily="49" charset="0"/>
              </a:rPr>
              <a:t>(Creating a sub-directory for lecture01)</a:t>
            </a:r>
          </a:p>
          <a:p>
            <a:r>
              <a:rPr lang="en-US" sz="1200" dirty="0">
                <a:latin typeface="Lucida Console" panose="020B0609040504020204" pitchFamily="49" charset="0"/>
              </a:rPr>
              <a:t>C:\Users\soji\24783&gt;</a:t>
            </a:r>
            <a:r>
              <a:rPr lang="en-US" sz="1200" dirty="0">
                <a:solidFill>
                  <a:srgbClr val="0070C0"/>
                </a:solidFill>
                <a:latin typeface="Lucida Console" panose="020B0609040504020204" pitchFamily="49" charset="0"/>
              </a:rPr>
              <a:t>cd lecture01                             </a:t>
            </a:r>
            <a:r>
              <a:rPr lang="en-US" sz="1200" dirty="0">
                <a:solidFill>
                  <a:srgbClr val="FFC000"/>
                </a:solidFill>
                <a:latin typeface="Lucida Console" panose="020B0609040504020204" pitchFamily="49" charset="0"/>
              </a:rPr>
              <a:t>(Moving to the new directory)</a:t>
            </a:r>
          </a:p>
          <a:p>
            <a:r>
              <a:rPr lang="en-US" sz="1200" dirty="0">
                <a:latin typeface="Lucida Console" panose="020B0609040504020204" pitchFamily="49" charset="0"/>
              </a:rPr>
              <a:t>C:\Users\soji\24783\lecture01&gt;</a:t>
            </a:r>
            <a:r>
              <a:rPr lang="en-US" sz="1200" dirty="0">
                <a:solidFill>
                  <a:srgbClr val="0070C0"/>
                </a:solidFill>
                <a:latin typeface="Lucida Console" panose="020B0609040504020204" pitchFamily="49" charset="0"/>
              </a:rPr>
              <a:t>mkdir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C:\Users\soji\24783\lecture01&gt;</a:t>
            </a:r>
            <a:r>
              <a:rPr lang="en-US" sz="1200" dirty="0">
                <a:solidFill>
                  <a:srgbClr val="0070C0"/>
                </a:solidFill>
                <a:latin typeface="Lucida Console" panose="020B0609040504020204" pitchFamily="49" charset="0"/>
              </a:rPr>
              <a:t>cd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C:\Users\soji\24783\lecture01\high_low_game&gt;</a:t>
            </a:r>
            <a:r>
              <a:rPr lang="en-US" sz="1200" dirty="0">
                <a:solidFill>
                  <a:srgbClr val="0070C0"/>
                </a:solidFill>
                <a:latin typeface="Lucida Console" panose="020B0609040504020204" pitchFamily="49" charset="0"/>
              </a:rPr>
              <a:t>echo "" &gt;&gt; highlow.cpp     </a:t>
            </a:r>
            <a:r>
              <a:rPr lang="en-US" sz="1200" dirty="0">
                <a:solidFill>
                  <a:srgbClr val="FFC000"/>
                </a:solidFill>
                <a:latin typeface="Lucida Console" panose="020B0609040504020204" pitchFamily="49" charset="0"/>
              </a:rPr>
              <a:t>(Creating a source)</a:t>
            </a:r>
          </a:p>
          <a:p>
            <a:r>
              <a:rPr lang="en-US" sz="1200" dirty="0">
                <a:latin typeface="Lucida Console" panose="020B0609040504020204" pitchFamily="49" charset="0"/>
              </a:rPr>
              <a:t>C:\Users\soji\24783\lecture01\high_low_game&gt;</a:t>
            </a:r>
            <a:r>
              <a:rPr lang="en-US" sz="1200" dirty="0">
                <a:solidFill>
                  <a:srgbClr val="0070C0"/>
                </a:solidFill>
                <a:latin typeface="Lucida Console" panose="020B0609040504020204" pitchFamily="49" charset="0"/>
              </a:rPr>
              <a:t>devenv /edit highlow.cpp</a:t>
            </a:r>
          </a:p>
          <a:p>
            <a:endParaRPr lang="en-US" sz="1200" dirty="0">
              <a:solidFill>
                <a:srgbClr val="0070C0"/>
              </a:solidFill>
              <a:latin typeface="Lucida Console" panose="020B0609040504020204" pitchFamily="49" charset="0"/>
            </a:endParaRPr>
          </a:p>
          <a:p>
            <a:r>
              <a:rPr lang="en-US" sz="1200" dirty="0">
                <a:latin typeface="Lucida Console" panose="020B0609040504020204" pitchFamily="49" charset="0"/>
              </a:rPr>
              <a:t>Edit highlow.cpp</a:t>
            </a:r>
          </a:p>
          <a:p>
            <a:endParaRPr lang="en-US" sz="1200" dirty="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C:\Users\soji\24783\lecture01\high_low_game&gt;</a:t>
            </a:r>
            <a:r>
              <a:rPr lang="en-US" sz="1200" dirty="0">
                <a:solidFill>
                  <a:srgbClr val="0070C0"/>
                </a:solidFill>
                <a:latin typeface="Lucida Console" panose="020B0609040504020204" pitchFamily="49" charset="0"/>
              </a:rPr>
              <a:t>echo "" &gt;&gt; CMakeLists.txt</a:t>
            </a:r>
            <a:r>
              <a:rPr lang="en-US" sz="1200" dirty="0">
                <a:solidFill>
                  <a:srgbClr val="FFC000"/>
                </a:solidFill>
                <a:latin typeface="Lucida Console" panose="020B0609040504020204" pitchFamily="49" charset="0"/>
              </a:rPr>
              <a:t>(Creating </a:t>
            </a:r>
            <a:r>
              <a:rPr lang="en-US" sz="1200" dirty="0" err="1">
                <a:solidFill>
                  <a:srgbClr val="FFC000"/>
                </a:solidFill>
                <a:latin typeface="Lucida Console" panose="020B0609040504020204" pitchFamily="49" charset="0"/>
              </a:rPr>
              <a:t>Cmake</a:t>
            </a:r>
            <a:r>
              <a:rPr lang="en-US" sz="1200" dirty="0">
                <a:solidFill>
                  <a:srgbClr val="FFC000"/>
                </a:solidFill>
                <a:latin typeface="Lucida Console" panose="020B0609040504020204" pitchFamily="49" charset="0"/>
              </a:rPr>
              <a:t> script)</a:t>
            </a:r>
          </a:p>
          <a:p>
            <a:r>
              <a:rPr lang="en-US" sz="1200" dirty="0">
                <a:latin typeface="Lucida Console" panose="020B0609040504020204" pitchFamily="49" charset="0"/>
              </a:rPr>
              <a:t>C:\Users\soji\24783\lecture01\high_low_game&gt;</a:t>
            </a:r>
            <a:r>
              <a:rPr lang="en-US" sz="1200" dirty="0">
                <a:solidFill>
                  <a:srgbClr val="0070C0"/>
                </a:solidFill>
                <a:latin typeface="Lucida Console" panose="020B0609040504020204" pitchFamily="49" charset="0"/>
              </a:rPr>
              <a:t>devenv /edit CMakeLists.txt</a:t>
            </a:r>
          </a:p>
          <a:p>
            <a:endParaRPr lang="en-US" sz="1200" dirty="0">
              <a:latin typeface="Lucida Console" panose="020B0609040504020204" pitchFamily="49" charset="0"/>
            </a:endParaRPr>
          </a:p>
          <a:p>
            <a:r>
              <a:rPr lang="en-US" sz="1200" dirty="0">
                <a:latin typeface="Lucida Console" panose="020B0609040504020204" pitchFamily="49" charset="0"/>
              </a:rPr>
              <a:t>Edit CMakeLists.txt</a:t>
            </a:r>
          </a:p>
          <a:p>
            <a:endParaRPr lang="en-US" sz="1200" dirty="0">
              <a:latin typeface="Lucida Console" panose="020B0609040504020204" pitchFamily="49" charset="0"/>
            </a:endParaRPr>
          </a:p>
          <a:p>
            <a:r>
              <a:rPr lang="en-US" sz="1200" dirty="0">
                <a:latin typeface="Lucida Console" panose="020B0609040504020204" pitchFamily="49" charset="0"/>
              </a:rPr>
              <a:t>C:\Users\soji\24783\lecture01\high_low_game&gt;</a:t>
            </a:r>
            <a:r>
              <a:rPr lang="en-US" sz="1200" dirty="0">
                <a:solidFill>
                  <a:srgbClr val="0070C0"/>
                </a:solidFill>
                <a:latin typeface="Lucida Console" panose="020B0609040504020204" pitchFamily="49" charset="0"/>
              </a:rPr>
              <a:t>cd ..                      </a:t>
            </a:r>
            <a:r>
              <a:rPr lang="en-US" sz="1200" dirty="0">
                <a:solidFill>
                  <a:srgbClr val="FFC000"/>
                </a:solidFill>
                <a:latin typeface="Lucida Console" panose="020B0609040504020204" pitchFamily="49" charset="0"/>
              </a:rPr>
              <a:t>(Go up a directory)</a:t>
            </a:r>
          </a:p>
          <a:p>
            <a:r>
              <a:rPr lang="en-US" sz="1200" dirty="0">
                <a:latin typeface="Lucida Console" panose="020B0609040504020204" pitchFamily="49" charset="0"/>
              </a:rPr>
              <a:t>C:\Users\soji\24783\lecture01&gt;</a:t>
            </a:r>
            <a:r>
              <a:rPr lang="en-US" sz="1200" dirty="0">
                <a:solidFill>
                  <a:srgbClr val="0070C0"/>
                </a:solidFill>
                <a:latin typeface="Lucida Console" panose="020B0609040504020204" pitchFamily="49" charset="0"/>
              </a:rPr>
              <a:t>mkdir build                     </a:t>
            </a:r>
            <a:r>
              <a:rPr lang="en-US" sz="1200" dirty="0">
                <a:solidFill>
                  <a:srgbClr val="FFC000"/>
                </a:solidFill>
                <a:latin typeface="Lucida Console" panose="020B0609040504020204" pitchFamily="49" charset="0"/>
              </a:rPr>
              <a:t>(Creating a build directory)</a:t>
            </a:r>
          </a:p>
          <a:p>
            <a:r>
              <a:rPr lang="en-US" sz="1200" dirty="0">
                <a:latin typeface="Lucida Console" panose="020B0609040504020204" pitchFamily="49" charset="0"/>
              </a:rPr>
              <a:t>C:\Users\soji\24783\lecture01&gt;</a:t>
            </a:r>
            <a:r>
              <a:rPr lang="en-US" sz="1200" dirty="0">
                <a:solidFill>
                  <a:srgbClr val="0070C0"/>
                </a:solidFill>
                <a:latin typeface="Lucida Console" panose="020B0609040504020204" pitchFamily="49" charset="0"/>
              </a:rPr>
              <a:t>cd build                     </a:t>
            </a:r>
            <a:r>
              <a:rPr lang="en-US" sz="1200" dirty="0">
                <a:solidFill>
                  <a:srgbClr val="FFC000"/>
                </a:solidFill>
                <a:latin typeface="Lucida Console" panose="020B0609040504020204" pitchFamily="49" charset="0"/>
              </a:rPr>
              <a:t>(Moving to the build directory)</a:t>
            </a: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cmake ..\</a:t>
            </a:r>
            <a:r>
              <a:rPr lang="en-US" sz="1200" dirty="0" err="1">
                <a:solidFill>
                  <a:srgbClr val="0070C0"/>
                </a:solidFill>
                <a:latin typeface="Lucida Console" panose="020B0609040504020204" pitchFamily="49" charset="0"/>
              </a:rPr>
              <a:t>high_low_game</a:t>
            </a:r>
            <a:endParaRPr lang="en-US" sz="1200" dirty="0">
              <a:solidFill>
                <a:srgbClr val="0070C0"/>
              </a:solidFill>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start Project.sln</a:t>
            </a:r>
          </a:p>
          <a:p>
            <a:endParaRPr lang="en-US" sz="1200" dirty="0">
              <a:latin typeface="Lucida Console" panose="020B0609040504020204" pitchFamily="49" charset="0"/>
            </a:endParaRPr>
          </a:p>
          <a:p>
            <a:r>
              <a:rPr lang="en-US" sz="1200" dirty="0">
                <a:latin typeface="Lucida Console" panose="020B0609040504020204" pitchFamily="49" charset="0"/>
              </a:rPr>
              <a:t>Build a program in Visual Studio</a:t>
            </a:r>
          </a:p>
          <a:p>
            <a:endParaRPr lang="en-US" sz="1200" dirty="0">
              <a:latin typeface="Lucida Console" panose="020B0609040504020204" pitchFamily="49" charset="0"/>
            </a:endParaRPr>
          </a:p>
          <a:p>
            <a:r>
              <a:rPr lang="en-US" sz="1200" dirty="0">
                <a:latin typeface="Lucida Console" panose="020B0609040504020204" pitchFamily="49" charset="0"/>
              </a:rPr>
              <a:t>C:\Users\soji\24783\lecture01\build&gt;</a:t>
            </a:r>
            <a:r>
              <a:rPr lang="en-US" sz="1200" dirty="0">
                <a:solidFill>
                  <a:srgbClr val="0070C0"/>
                </a:solidFill>
                <a:latin typeface="Lucida Console" panose="020B0609040504020204" pitchFamily="49" charset="0"/>
              </a:rPr>
              <a:t>debug\highlow.exe</a:t>
            </a:r>
          </a:p>
          <a:p>
            <a:endParaRPr lang="en-US" sz="1200" dirty="0">
              <a:latin typeface="Lucida Console" panose="020B0609040504020204" pitchFamily="49" charset="0"/>
            </a:endParaRPr>
          </a:p>
        </p:txBody>
      </p:sp>
    </p:spTree>
    <p:extLst>
      <p:ext uri="{BB962C8B-B14F-4D97-AF65-F5344CB8AC3E}">
        <p14:creationId xmlns:p14="http://schemas.microsoft.com/office/powerpoint/2010/main" val="12213276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CMake</a:t>
            </a:r>
            <a:r>
              <a:rPr lang="en-US" dirty="0"/>
              <a:t> from Command Line</a:t>
            </a:r>
          </a:p>
        </p:txBody>
      </p:sp>
      <p:sp>
        <p:nvSpPr>
          <p:cNvPr id="3" name="Content Placeholder 2"/>
          <p:cNvSpPr>
            <a:spLocks noGrp="1"/>
          </p:cNvSpPr>
          <p:nvPr>
            <p:ph idx="1"/>
          </p:nvPr>
        </p:nvSpPr>
        <p:spPr/>
        <p:txBody>
          <a:bodyPr/>
          <a:lstStyle/>
          <a:p>
            <a:r>
              <a:rPr lang="en-US" dirty="0" err="1"/>
              <a:t>macOS</a:t>
            </a:r>
            <a:r>
              <a:rPr lang="en-US" dirty="0"/>
              <a:t> and Linux and Windows Power Shell</a:t>
            </a:r>
          </a:p>
        </p:txBody>
      </p:sp>
      <p:sp>
        <p:nvSpPr>
          <p:cNvPr id="4" name="TextBox 3"/>
          <p:cNvSpPr txBox="1"/>
          <p:nvPr/>
        </p:nvSpPr>
        <p:spPr>
          <a:xfrm>
            <a:off x="1581913" y="2050595"/>
            <a:ext cx="6967728" cy="3416320"/>
          </a:xfrm>
          <a:prstGeom prst="rect">
            <a:avLst/>
          </a:prstGeom>
          <a:noFill/>
        </p:spPr>
        <p:txBody>
          <a:bodyPr wrap="square" rtlCol="0">
            <a:spAutoFit/>
          </a:bodyPr>
          <a:lstStyle/>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24783</a:t>
            </a:r>
          </a:p>
          <a:p>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24783</a:t>
            </a:r>
          </a:p>
          <a:p>
            <a:r>
              <a:rPr lang="en-US" sz="1200" dirty="0">
                <a:latin typeface="Lucida Console" panose="020B0609040504020204" pitchFamily="49" charset="0"/>
              </a:rPr>
              <a:t>[~/24783]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lecture01</a:t>
            </a:r>
          </a:p>
          <a:p>
            <a:r>
              <a:rPr lang="en-US" sz="1200" dirty="0">
                <a:latin typeface="Lucida Console" panose="020B0609040504020204" pitchFamily="49" charset="0"/>
              </a:rPr>
              <a:t>[~/24783] % </a:t>
            </a:r>
            <a:r>
              <a:rPr lang="en-US" sz="1200" dirty="0">
                <a:solidFill>
                  <a:srgbClr val="00B0F0"/>
                </a:solidFill>
                <a:latin typeface="Lucida Console" panose="020B0609040504020204" pitchFamily="49" charset="0"/>
              </a:rPr>
              <a:t>cd lecture01</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a:t>
            </a:r>
            <a:r>
              <a:rPr lang="en-US" sz="1200" dirty="0" err="1">
                <a:solidFill>
                  <a:srgbClr val="00B0F0"/>
                </a:solidFill>
                <a:latin typeface="Lucida Console" panose="020B0609040504020204" pitchFamily="49" charset="0"/>
              </a:rPr>
              <a:t>high_low_game</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highlow.cpp</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echo "" &gt;&gt;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open -a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 CMakeLists.txt</a:t>
            </a:r>
          </a:p>
          <a:p>
            <a:r>
              <a:rPr lang="en-US" sz="1200" dirty="0">
                <a:latin typeface="Lucida Console" panose="020B0609040504020204" pitchFamily="49" charset="0"/>
              </a:rPr>
              <a:t>[~/24783/lecture01/</a:t>
            </a:r>
            <a:r>
              <a:rPr lang="en-US" sz="1200" dirty="0" err="1">
                <a:latin typeface="Lucida Console" panose="020B0609040504020204" pitchFamily="49" charset="0"/>
              </a:rPr>
              <a:t>high_low_game</a:t>
            </a:r>
            <a:r>
              <a:rPr lang="en-US" sz="1200" dirty="0">
                <a:latin typeface="Lucida Console" panose="020B0609040504020204" pitchFamily="49" charset="0"/>
              </a:rPr>
              <a:t>] % </a:t>
            </a:r>
            <a:r>
              <a:rPr lang="en-US" sz="1200" dirty="0">
                <a:solidFill>
                  <a:srgbClr val="00B0F0"/>
                </a:solidFill>
                <a:latin typeface="Lucida Console" panose="020B0609040504020204" pitchFamily="49" charset="0"/>
              </a:rPr>
              <a:t>cd ..</a:t>
            </a:r>
          </a:p>
          <a:p>
            <a:r>
              <a:rPr lang="en-US" sz="1200" dirty="0">
                <a:latin typeface="Lucida Console" panose="020B0609040504020204" pitchFamily="49" charset="0"/>
              </a:rPr>
              <a:t>[~/24783/lecture01] % </a:t>
            </a:r>
            <a:r>
              <a:rPr lang="en-US" sz="1200" dirty="0" err="1">
                <a:solidFill>
                  <a:srgbClr val="00B0F0"/>
                </a:solidFill>
                <a:latin typeface="Lucida Console" panose="020B0609040504020204" pitchFamily="49" charset="0"/>
              </a:rPr>
              <a:t>mkdir</a:t>
            </a:r>
            <a:r>
              <a:rPr lang="en-US" sz="1200" dirty="0">
                <a:solidFill>
                  <a:srgbClr val="00B0F0"/>
                </a:solidFill>
                <a:latin typeface="Lucida Console" panose="020B0609040504020204" pitchFamily="49" charset="0"/>
              </a:rPr>
              <a:t> build</a:t>
            </a:r>
          </a:p>
          <a:p>
            <a:r>
              <a:rPr lang="en-US" sz="1200" dirty="0">
                <a:latin typeface="Lucida Console" panose="020B0609040504020204" pitchFamily="49" charset="0"/>
              </a:rPr>
              <a:t>[~/24783/lecture01] % </a:t>
            </a:r>
            <a:r>
              <a:rPr lang="en-US" sz="1200" dirty="0">
                <a:solidFill>
                  <a:srgbClr val="00B0F0"/>
                </a:solidFill>
                <a:latin typeface="Lucida Console" panose="020B0609040504020204" pitchFamily="49" charset="0"/>
              </a:rPr>
              <a:t>cd build</a:t>
            </a:r>
          </a:p>
          <a:p>
            <a:r>
              <a:rPr lang="en-US" sz="1200" dirty="0">
                <a:latin typeface="Lucida Console" panose="020B0609040504020204" pitchFamily="49" charset="0"/>
              </a:rPr>
              <a:t>[~/24783/lecture01/build] % </a:t>
            </a:r>
            <a:r>
              <a:rPr lang="en-US" sz="1200" dirty="0" err="1">
                <a:solidFill>
                  <a:srgbClr val="00B0F0"/>
                </a:solidFill>
                <a:latin typeface="Lucida Console" panose="020B0609040504020204" pitchFamily="49" charset="0"/>
              </a:rPr>
              <a:t>cmake</a:t>
            </a:r>
            <a:r>
              <a:rPr lang="en-US" sz="1200" dirty="0">
                <a:solidFill>
                  <a:srgbClr val="00B0F0"/>
                </a:solidFill>
                <a:latin typeface="Lucida Console" panose="020B0609040504020204" pitchFamily="49" charset="0"/>
              </a:rPr>
              <a:t> ../</a:t>
            </a:r>
            <a:r>
              <a:rPr lang="en-US" sz="1200" dirty="0" err="1">
                <a:solidFill>
                  <a:srgbClr val="00B0F0"/>
                </a:solidFill>
                <a:latin typeface="Lucida Console" panose="020B0609040504020204" pitchFamily="49" charset="0"/>
              </a:rPr>
              <a:t>high_low_game</a:t>
            </a:r>
            <a:r>
              <a:rPr lang="en-US" sz="1200" dirty="0">
                <a:solidFill>
                  <a:srgbClr val="00B0F0"/>
                </a:solidFill>
                <a:latin typeface="Lucida Console" panose="020B0609040504020204" pitchFamily="49" charset="0"/>
              </a:rPr>
              <a:t>/ -G "</a:t>
            </a:r>
            <a:r>
              <a:rPr lang="en-US" sz="1200" dirty="0" err="1">
                <a:solidFill>
                  <a:srgbClr val="00B0F0"/>
                </a:solidFill>
                <a:latin typeface="Lucida Console" panose="020B0609040504020204" pitchFamily="49" charset="0"/>
              </a:rPr>
              <a:t>Xcode</a:t>
            </a:r>
            <a:r>
              <a:rPr lang="en-US" sz="1200" dirty="0">
                <a:solidFill>
                  <a:srgbClr val="00B0F0"/>
                </a:solidFill>
                <a:latin typeface="Lucida Console" panose="020B0609040504020204" pitchFamily="49" charset="0"/>
              </a:rPr>
              <a:t>"</a:t>
            </a: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open </a:t>
            </a:r>
            <a:r>
              <a:rPr lang="en-US" sz="1200" dirty="0" err="1">
                <a:solidFill>
                  <a:srgbClr val="00B0F0"/>
                </a:solidFill>
                <a:latin typeface="Lucida Console" panose="020B0609040504020204" pitchFamily="49" charset="0"/>
              </a:rPr>
              <a:t>Project.xcodeproj</a:t>
            </a:r>
            <a:endParaRPr lang="en-US" sz="1200" dirty="0">
              <a:solidFill>
                <a:srgbClr val="00B0F0"/>
              </a:solidFill>
              <a:latin typeface="Lucida Console" panose="020B0609040504020204" pitchFamily="49" charset="0"/>
            </a:endParaRPr>
          </a:p>
          <a:p>
            <a:r>
              <a:rPr lang="en-US" sz="1200" dirty="0">
                <a:latin typeface="Lucida Console" panose="020B0609040504020204" pitchFamily="49" charset="0"/>
              </a:rPr>
              <a:t>[~/24783/lecture01/build] % </a:t>
            </a:r>
            <a:r>
              <a:rPr lang="en-US" sz="1200" dirty="0">
                <a:solidFill>
                  <a:srgbClr val="00B0F0"/>
                </a:solidFill>
                <a:latin typeface="Lucida Console" panose="020B0609040504020204" pitchFamily="49" charset="0"/>
              </a:rPr>
              <a:t>Debug/</a:t>
            </a:r>
            <a:r>
              <a:rPr lang="en-US" sz="1200" dirty="0" err="1">
                <a:solidFill>
                  <a:srgbClr val="00B0F0"/>
                </a:solidFill>
                <a:latin typeface="Lucida Console" panose="020B0609040504020204" pitchFamily="49" charset="0"/>
              </a:rPr>
              <a:t>highlow</a:t>
            </a:r>
            <a:r>
              <a:rPr lang="en-US" sz="1200" dirty="0">
                <a:solidFill>
                  <a:srgbClr val="00B0F0"/>
                </a:solidFill>
                <a:latin typeface="Lucida Console" panose="020B0609040504020204" pitchFamily="49" charset="0"/>
              </a:rPr>
              <a:t> </a:t>
            </a:r>
          </a:p>
          <a:p>
            <a:endParaRPr lang="en-US" sz="1200" dirty="0">
              <a:latin typeface="Lucida Console" panose="020B0609040504020204" pitchFamily="49" charset="0"/>
            </a:endParaRPr>
          </a:p>
        </p:txBody>
      </p:sp>
      <p:sp>
        <p:nvSpPr>
          <p:cNvPr id="5" name="Rounded Rectangle 4"/>
          <p:cNvSpPr/>
          <p:nvPr/>
        </p:nvSpPr>
        <p:spPr>
          <a:xfrm>
            <a:off x="6348072" y="4597637"/>
            <a:ext cx="1102408" cy="31619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8" idx="0"/>
            <a:endCxn id="5" idx="2"/>
          </p:cNvCxnSpPr>
          <p:nvPr/>
        </p:nvCxnSpPr>
        <p:spPr>
          <a:xfrm flipV="1">
            <a:off x="6081476" y="4913832"/>
            <a:ext cx="817800" cy="645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48622" y="5559056"/>
            <a:ext cx="5865708" cy="369332"/>
          </a:xfrm>
          <a:prstGeom prst="rect">
            <a:avLst/>
          </a:prstGeom>
          <a:noFill/>
        </p:spPr>
        <p:txBody>
          <a:bodyPr wrap="none" rtlCol="0">
            <a:spAutoFit/>
          </a:bodyPr>
          <a:lstStyle/>
          <a:p>
            <a:r>
              <a:rPr lang="en-US" dirty="0"/>
              <a:t>In Linux and PowerShell, you don’t need this –G option.</a:t>
            </a:r>
          </a:p>
        </p:txBody>
      </p:sp>
      <p:sp>
        <p:nvSpPr>
          <p:cNvPr id="9" name="Rounded Rectangle 8"/>
          <p:cNvSpPr/>
          <p:nvPr/>
        </p:nvSpPr>
        <p:spPr>
          <a:xfrm>
            <a:off x="4867855" y="3358497"/>
            <a:ext cx="2709017" cy="777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2" idx="2"/>
            <a:endCxn id="9" idx="0"/>
          </p:cNvCxnSpPr>
          <p:nvPr/>
        </p:nvCxnSpPr>
        <p:spPr>
          <a:xfrm>
            <a:off x="5947308" y="1989961"/>
            <a:ext cx="275056" cy="1368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911861" y="1620629"/>
            <a:ext cx="6070893" cy="369332"/>
          </a:xfrm>
          <a:prstGeom prst="rect">
            <a:avLst/>
          </a:prstGeom>
          <a:noFill/>
        </p:spPr>
        <p:txBody>
          <a:bodyPr wrap="none" rtlCol="0">
            <a:spAutoFit/>
          </a:bodyPr>
          <a:lstStyle/>
          <a:p>
            <a:r>
              <a:rPr lang="en-US" dirty="0"/>
              <a:t>In Linux and PowerShell, use other editor such as </a:t>
            </a:r>
            <a:r>
              <a:rPr lang="en-US" dirty="0" err="1"/>
              <a:t>emacs</a:t>
            </a:r>
            <a:r>
              <a:rPr lang="en-US" dirty="0"/>
              <a:t>.</a:t>
            </a:r>
          </a:p>
        </p:txBody>
      </p:sp>
    </p:spTree>
    <p:extLst>
      <p:ext uri="{BB962C8B-B14F-4D97-AF65-F5344CB8AC3E}">
        <p14:creationId xmlns:p14="http://schemas.microsoft.com/office/powerpoint/2010/main" val="33088171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CMake</a:t>
            </a:r>
            <a:r>
              <a:rPr lang="en-US" dirty="0"/>
              <a:t> Example – Console Application</a:t>
            </a:r>
          </a:p>
        </p:txBody>
      </p:sp>
      <p:sp>
        <p:nvSpPr>
          <p:cNvPr id="3" name="Content Placeholder 2"/>
          <p:cNvSpPr>
            <a:spLocks noGrp="1"/>
          </p:cNvSpPr>
          <p:nvPr>
            <p:ph idx="1"/>
          </p:nvPr>
        </p:nvSpPr>
        <p:spPr/>
        <p:txBody>
          <a:bodyPr/>
          <a:lstStyle/>
          <a:p>
            <a:pPr marL="0" indent="0">
              <a:buNone/>
            </a:pPr>
            <a:r>
              <a:rPr lang="en-US" dirty="0"/>
              <a:t>High-Low Game</a:t>
            </a:r>
          </a:p>
          <a:p>
            <a:r>
              <a:rPr lang="en-US" dirty="0"/>
              <a:t>CMake command: </a:t>
            </a:r>
            <a:r>
              <a:rPr lang="en-US" dirty="0" err="1"/>
              <a:t>add_executable</a:t>
            </a:r>
            <a:endParaRPr lang="en-US" dirty="0"/>
          </a:p>
          <a:p>
            <a:endParaRPr lang="en-US" dirty="0"/>
          </a:p>
          <a:p>
            <a:pPr marL="457200" lvl="1" indent="0">
              <a:buNone/>
            </a:pPr>
            <a:r>
              <a:rPr lang="en-US" dirty="0" err="1"/>
              <a:t>add_executable</a:t>
            </a:r>
            <a:r>
              <a:rPr lang="en-US" dirty="0"/>
              <a:t>(</a:t>
            </a:r>
            <a:r>
              <a:rPr lang="en-US" dirty="0" err="1"/>
              <a:t>highlow</a:t>
            </a:r>
            <a:r>
              <a:rPr lang="en-US" dirty="0"/>
              <a:t> highlow.cpp)</a:t>
            </a:r>
          </a:p>
          <a:p>
            <a:endParaRPr lang="en-US" dirty="0"/>
          </a:p>
          <a:p>
            <a:endParaRPr lang="en-US" dirty="0"/>
          </a:p>
          <a:p>
            <a:endParaRPr lang="en-US" dirty="0"/>
          </a:p>
          <a:p>
            <a:endParaRPr lang="en-US" dirty="0"/>
          </a:p>
          <a:p>
            <a:endParaRPr lang="en-US" dirty="0"/>
          </a:p>
          <a:p>
            <a:r>
              <a:rPr lang="en-US" dirty="0"/>
              <a:t>This CMakeLists.txt generates a project that builds an </a:t>
            </a:r>
            <a:r>
              <a:rPr lang="en-US" dirty="0" err="1"/>
              <a:t>execurable</a:t>
            </a:r>
            <a:r>
              <a:rPr lang="en-US" dirty="0"/>
              <a:t> called </a:t>
            </a:r>
            <a:r>
              <a:rPr lang="en-US" dirty="0" err="1"/>
              <a:t>highlow</a:t>
            </a:r>
            <a:r>
              <a:rPr lang="en-US" dirty="0"/>
              <a:t> (highlow.exe in Windows) from a source file highlow.cpp</a:t>
            </a:r>
          </a:p>
          <a:p>
            <a:endParaRPr lang="en-US" dirty="0"/>
          </a:p>
        </p:txBody>
      </p:sp>
      <p:cxnSp>
        <p:nvCxnSpPr>
          <p:cNvPr id="5" name="Straight Arrow Connector 4"/>
          <p:cNvCxnSpPr/>
          <p:nvPr/>
        </p:nvCxnSpPr>
        <p:spPr>
          <a:xfrm flipV="1">
            <a:off x="3026890" y="2744370"/>
            <a:ext cx="264919" cy="384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488221" y="2710187"/>
            <a:ext cx="290557" cy="393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9365" y="3144597"/>
            <a:ext cx="3358497" cy="923330"/>
          </a:xfrm>
          <a:prstGeom prst="rect">
            <a:avLst/>
          </a:prstGeom>
          <a:noFill/>
        </p:spPr>
        <p:txBody>
          <a:bodyPr wrap="square" rtlCol="0">
            <a:spAutoFit/>
          </a:bodyPr>
          <a:lstStyle/>
          <a:p>
            <a:r>
              <a:rPr lang="en-US" dirty="0"/>
              <a:t>Project name.  For an executable project, it is same as the binary name.</a:t>
            </a:r>
          </a:p>
        </p:txBody>
      </p:sp>
      <p:sp>
        <p:nvSpPr>
          <p:cNvPr id="9" name="TextBox 8"/>
          <p:cNvSpPr txBox="1"/>
          <p:nvPr/>
        </p:nvSpPr>
        <p:spPr>
          <a:xfrm>
            <a:off x="4488221" y="3144339"/>
            <a:ext cx="3358497" cy="923330"/>
          </a:xfrm>
          <a:prstGeom prst="rect">
            <a:avLst/>
          </a:prstGeom>
          <a:noFill/>
        </p:spPr>
        <p:txBody>
          <a:bodyPr wrap="square" rtlCol="0">
            <a:spAutoFit/>
          </a:bodyPr>
          <a:lstStyle/>
          <a:p>
            <a:r>
              <a:rPr lang="en-US" dirty="0"/>
              <a:t>Source files needed for this executable.  You can specify multiple files.</a:t>
            </a:r>
          </a:p>
        </p:txBody>
      </p:sp>
    </p:spTree>
    <p:extLst>
      <p:ext uri="{BB962C8B-B14F-4D97-AF65-F5344CB8AC3E}">
        <p14:creationId xmlns:p14="http://schemas.microsoft.com/office/powerpoint/2010/main" val="190508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Library</a:t>
            </a:r>
          </a:p>
        </p:txBody>
      </p:sp>
      <p:sp>
        <p:nvSpPr>
          <p:cNvPr id="3" name="Content Placeholder 2"/>
          <p:cNvSpPr>
            <a:spLocks noGrp="1"/>
          </p:cNvSpPr>
          <p:nvPr>
            <p:ph idx="1"/>
          </p:nvPr>
        </p:nvSpPr>
        <p:spPr/>
        <p:txBody>
          <a:bodyPr/>
          <a:lstStyle/>
          <a:p>
            <a:pPr marL="0" indent="0">
              <a:buNone/>
            </a:pPr>
            <a:r>
              <a:rPr lang="en-US" dirty="0"/>
              <a:t>String Parser</a:t>
            </a:r>
          </a:p>
          <a:p>
            <a:r>
              <a:rPr lang="en-US" dirty="0"/>
              <a:t>CMake Commands: </a:t>
            </a:r>
            <a:r>
              <a:rPr lang="en-US" dirty="0" err="1"/>
              <a:t>add_library</a:t>
            </a:r>
            <a:r>
              <a:rPr lang="en-US" dirty="0"/>
              <a:t> and </a:t>
            </a:r>
            <a:r>
              <a:rPr lang="en-US" dirty="0" err="1"/>
              <a:t>target_link_libraries</a:t>
            </a:r>
            <a:endParaRPr lang="en-US" dirty="0"/>
          </a:p>
          <a:p>
            <a:endParaRPr lang="en-US" dirty="0"/>
          </a:p>
          <a:p>
            <a:pPr marL="0" indent="0">
              <a:buNone/>
            </a:pPr>
            <a:r>
              <a:rPr lang="en-US" sz="1600" dirty="0" err="1"/>
              <a:t>add_library</a:t>
            </a:r>
            <a:r>
              <a:rPr lang="en-US" sz="1600" dirty="0"/>
              <a:t>(</a:t>
            </a:r>
            <a:r>
              <a:rPr lang="en-US" sz="1600" dirty="0" err="1"/>
              <a:t>stringParser</a:t>
            </a:r>
            <a:r>
              <a:rPr lang="en-US" sz="1600" dirty="0"/>
              <a:t> </a:t>
            </a:r>
            <a:r>
              <a:rPr lang="en-US" sz="1600" dirty="0" err="1"/>
              <a:t>parserClass.h</a:t>
            </a:r>
            <a:r>
              <a:rPr lang="en-US" sz="1600" dirty="0"/>
              <a:t> parserClass.cpp)</a:t>
            </a:r>
          </a:p>
          <a:p>
            <a:pPr marL="0" indent="0">
              <a:buNone/>
            </a:pPr>
            <a:endParaRPr lang="en-US" sz="1600" dirty="0"/>
          </a:p>
          <a:p>
            <a:pPr marL="0" indent="0">
              <a:buNone/>
            </a:pPr>
            <a:r>
              <a:rPr lang="en-US" sz="1600" dirty="0" err="1"/>
              <a:t>add_library</a:t>
            </a:r>
            <a:r>
              <a:rPr lang="en-US" sz="1600" dirty="0"/>
              <a:t>(</a:t>
            </a:r>
            <a:r>
              <a:rPr lang="en-US" sz="1600" dirty="0" err="1"/>
              <a:t>Fgets</a:t>
            </a:r>
            <a:r>
              <a:rPr lang="en-US" sz="1600" dirty="0"/>
              <a:t> </a:t>
            </a:r>
            <a:r>
              <a:rPr lang="en-US" sz="1600" dirty="0" err="1"/>
              <a:t>Fgets.h</a:t>
            </a:r>
            <a:r>
              <a:rPr lang="en-US" sz="1600" dirty="0"/>
              <a:t> Fgets.cpp)</a:t>
            </a:r>
          </a:p>
          <a:p>
            <a:pPr marL="0" indent="0">
              <a:buNone/>
            </a:pPr>
            <a:endParaRPr lang="en-US" sz="1600" dirty="0"/>
          </a:p>
          <a:p>
            <a:pPr marL="0" indent="0">
              <a:buNone/>
            </a:pPr>
            <a:r>
              <a:rPr lang="en-US" sz="1600" dirty="0" err="1"/>
              <a:t>add_executable</a:t>
            </a:r>
            <a:r>
              <a:rPr lang="en-US" sz="1600" dirty="0"/>
              <a:t>(</a:t>
            </a:r>
            <a:r>
              <a:rPr lang="en-US" sz="1600" dirty="0" err="1"/>
              <a:t>parserSample</a:t>
            </a:r>
            <a:r>
              <a:rPr lang="en-US" sz="1600" dirty="0"/>
              <a:t> main.cpp)</a:t>
            </a:r>
          </a:p>
          <a:p>
            <a:pPr marL="0" indent="0">
              <a:buNone/>
            </a:pPr>
            <a:r>
              <a:rPr lang="en-US" sz="1600" dirty="0" err="1"/>
              <a:t>target_link_libraries</a:t>
            </a:r>
            <a:r>
              <a:rPr lang="en-US" sz="1600" dirty="0"/>
              <a:t>(</a:t>
            </a:r>
            <a:r>
              <a:rPr lang="en-US" sz="1600" dirty="0" err="1"/>
              <a:t>parserSample</a:t>
            </a:r>
            <a:r>
              <a:rPr lang="en-US" sz="1600" dirty="0"/>
              <a:t> </a:t>
            </a:r>
            <a:r>
              <a:rPr lang="en-US" sz="1600" dirty="0" err="1"/>
              <a:t>stringParser</a:t>
            </a:r>
            <a:r>
              <a:rPr lang="en-US" sz="1600" dirty="0"/>
              <a:t> </a:t>
            </a:r>
            <a:r>
              <a:rPr lang="en-US" sz="1600" dirty="0" err="1"/>
              <a:t>Fgets</a:t>
            </a:r>
            <a:r>
              <a:rPr lang="en-US" sz="1600" dirty="0"/>
              <a:t>)</a:t>
            </a:r>
          </a:p>
          <a:p>
            <a:endParaRPr lang="en-US" dirty="0"/>
          </a:p>
          <a:p>
            <a:r>
              <a:rPr lang="en-US" dirty="0"/>
              <a:t>A file that is created or built, such as an executable and a library is called a </a:t>
            </a:r>
            <a:r>
              <a:rPr lang="en-US" i="1" dirty="0"/>
              <a:t>target</a:t>
            </a:r>
            <a:r>
              <a:rPr lang="en-US" dirty="0"/>
              <a:t>.</a:t>
            </a:r>
          </a:p>
          <a:p>
            <a:r>
              <a:rPr lang="en-US" dirty="0"/>
              <a:t>A </a:t>
            </a:r>
            <a:r>
              <a:rPr lang="en-US" i="1" dirty="0"/>
              <a:t>target </a:t>
            </a:r>
            <a:r>
              <a:rPr lang="en-US" dirty="0"/>
              <a:t>corresponds to a </a:t>
            </a:r>
            <a:r>
              <a:rPr lang="en-US" i="1" dirty="0"/>
              <a:t>project</a:t>
            </a:r>
            <a:r>
              <a:rPr lang="en-US" dirty="0"/>
              <a:t> in IDE.</a:t>
            </a:r>
          </a:p>
        </p:txBody>
      </p:sp>
    </p:spTree>
    <p:extLst>
      <p:ext uri="{BB962C8B-B14F-4D97-AF65-F5344CB8AC3E}">
        <p14:creationId xmlns:p14="http://schemas.microsoft.com/office/powerpoint/2010/main" val="22536469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p:txBody>
          <a:bodyPr/>
          <a:lstStyle/>
          <a:p>
            <a:pPr marL="0" indent="0">
              <a:buNone/>
            </a:pPr>
            <a:r>
              <a:rPr lang="en-US" dirty="0"/>
              <a:t>Bouncing Ball</a:t>
            </a:r>
          </a:p>
          <a:p>
            <a:r>
              <a:rPr lang="en-US" dirty="0"/>
              <a:t>CMake command </a:t>
            </a:r>
            <a:r>
              <a:rPr lang="en-US" i="1" dirty="0"/>
              <a:t>set</a:t>
            </a:r>
            <a:r>
              <a:rPr lang="en-US" dirty="0"/>
              <a:t> and some CMake-controlling variables (CMAKE_CXX_STANDARD and CMAKE_CXX_STANDARD_REQUIRD)</a:t>
            </a:r>
          </a:p>
          <a:p>
            <a:r>
              <a:rPr lang="en-US" dirty="0"/>
              <a:t>Using variables</a:t>
            </a:r>
          </a:p>
          <a:p>
            <a:r>
              <a:rPr lang="en-US" i="1" dirty="0"/>
              <a:t>if</a:t>
            </a:r>
            <a:r>
              <a:rPr lang="en-US" dirty="0"/>
              <a:t> statement</a:t>
            </a:r>
          </a:p>
          <a:p>
            <a:r>
              <a:rPr lang="en-US" i="1" dirty="0" err="1"/>
              <a:t>target_include_directories</a:t>
            </a:r>
            <a:r>
              <a:rPr lang="en-US" i="1" dirty="0"/>
              <a:t> </a:t>
            </a:r>
            <a:r>
              <a:rPr lang="en-US" dirty="0"/>
              <a:t>command</a:t>
            </a:r>
          </a:p>
        </p:txBody>
      </p:sp>
    </p:spTree>
    <p:extLst>
      <p:ext uri="{BB962C8B-B14F-4D97-AF65-F5344CB8AC3E}">
        <p14:creationId xmlns:p14="http://schemas.microsoft.com/office/powerpoint/2010/main" val="3498991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Question:  What to do if I need to compile a different source code for different platform?</a:t>
            </a:r>
          </a:p>
          <a:p>
            <a:endParaRPr lang="en-US" dirty="0"/>
          </a:p>
          <a:p>
            <a:r>
              <a:rPr lang="en-US" dirty="0"/>
              <a:t>Solution:  Identify platform in the CMake script and set up targets accordingly.</a:t>
            </a:r>
          </a:p>
          <a:p>
            <a:endParaRPr lang="en-US" dirty="0"/>
          </a:p>
          <a:p>
            <a:pPr marL="0" indent="0">
              <a:buNone/>
            </a:pPr>
            <a:r>
              <a:rPr lang="en-US" dirty="0"/>
              <a:t>(* We do this once here just to demonstrate how to do it in CMakeLists.txt.  But you won’t have to write this long CMakeLists.txt for </a:t>
            </a:r>
            <a:r>
              <a:rPr lang="en-US" dirty="0" err="1"/>
              <a:t>FsSimpleWindow</a:t>
            </a:r>
            <a:r>
              <a:rPr lang="en-US" dirty="0"/>
              <a:t> library for the rest of the semester because </a:t>
            </a:r>
            <a:r>
              <a:rPr lang="en-US" dirty="0" err="1"/>
              <a:t>FsSimpleWindow</a:t>
            </a:r>
            <a:r>
              <a:rPr lang="en-US" dirty="0"/>
              <a:t> library will be given as a CMake project.)</a:t>
            </a:r>
          </a:p>
        </p:txBody>
      </p:sp>
    </p:spTree>
    <p:extLst>
      <p:ext uri="{BB962C8B-B14F-4D97-AF65-F5344CB8AC3E}">
        <p14:creationId xmlns:p14="http://schemas.microsoft.com/office/powerpoint/2010/main" val="1531838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a:t>
            </a:r>
          </a:p>
        </p:txBody>
      </p:sp>
      <p:sp>
        <p:nvSpPr>
          <p:cNvPr id="3" name="Content Placeholder 2"/>
          <p:cNvSpPr>
            <a:spLocks noGrp="1"/>
          </p:cNvSpPr>
          <p:nvPr>
            <p:ph idx="1"/>
          </p:nvPr>
        </p:nvSpPr>
        <p:spPr>
          <a:xfrm>
            <a:off x="457200" y="1066800"/>
            <a:ext cx="8229600" cy="5617029"/>
          </a:xfrm>
        </p:spPr>
        <p:txBody>
          <a:bodyPr/>
          <a:lstStyle/>
          <a:p>
            <a:pPr marL="0" indent="0">
              <a:buNone/>
            </a:pPr>
            <a:r>
              <a:rPr lang="en-US" sz="800" dirty="0">
                <a:latin typeface="Lucida Console" panose="020B0609040504020204" pitchFamily="49" charset="0"/>
              </a:rPr>
              <a:t>set(CMAKE_CXX_STANDARD 11)</a:t>
            </a:r>
          </a:p>
          <a:p>
            <a:pPr marL="0" indent="0">
              <a:buNone/>
            </a:pPr>
            <a:r>
              <a:rPr lang="en-US" sz="800" dirty="0">
                <a:latin typeface="Lucida Console" panose="020B0609040504020204" pitchFamily="49" charset="0"/>
              </a:rPr>
              <a:t>set(CMAKE_CXX_STANDARD_REQUIRED ON)</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if("${CMAKE_SYSTEM_NAME}" STREQUAL "</a:t>
            </a:r>
            <a:r>
              <a:rPr lang="en-US" sz="800" dirty="0" err="1">
                <a:latin typeface="Lucida Console" panose="020B0609040504020204" pitchFamily="49" charset="0"/>
              </a:rPr>
              <a:t>WindowsStore</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    message(FATAL_ERROR "This framework not supported for UWP")</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(MSVC)</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graphics/windows/fssimplewindow.cpp</a:t>
            </a:r>
          </a:p>
          <a:p>
            <a:pPr marL="0" indent="0">
              <a:buNone/>
            </a:pPr>
            <a:r>
              <a:rPr lang="en-US" sz="800" dirty="0">
                <a:latin typeface="Lucida Console" panose="020B0609040504020204" pitchFamily="49" charset="0"/>
              </a:rPr>
              <a:t>        graphics/windows/</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graphics/windows)</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(APPLE)</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/fssimplewindowcpp.cpp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macosx</a:t>
            </a:r>
            <a:r>
              <a:rPr lang="en-US" sz="800" dirty="0">
                <a:latin typeface="Lucida Console" panose="020B0609040504020204" pitchFamily="49" charset="0"/>
              </a:rPr>
              <a:t>/</a:t>
            </a:r>
            <a:r>
              <a:rPr lang="en-US" sz="800" dirty="0" err="1">
                <a:latin typeface="Lucida Console" panose="020B0609040504020204" pitchFamily="49" charset="0"/>
              </a:rPr>
              <a:t>fssimplewindowobjc.m</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macosx</a:t>
            </a:r>
            <a:r>
              <a:rPr lang="en-US" sz="800" dirty="0">
                <a:latin typeface="Lucida Console" panose="020B0609040504020204" pitchFamily="49" charset="0"/>
              </a:rPr>
              <a:t>)</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set(LIB_SRCS</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/fssimplewindow.cpp</a:t>
            </a:r>
          </a:p>
          <a:p>
            <a:pPr marL="0" indent="0">
              <a:buNone/>
            </a:pPr>
            <a:r>
              <a:rPr lang="en-US" sz="800" dirty="0">
                <a:latin typeface="Lucida Console" panose="020B0609040504020204" pitchFamily="49" charset="0"/>
              </a:rPr>
              <a:t>        graphics/</a:t>
            </a:r>
            <a:r>
              <a:rPr lang="en-US" sz="800" dirty="0" err="1">
                <a:latin typeface="Lucida Console" panose="020B0609040504020204" pitchFamily="49" charset="0"/>
              </a:rPr>
              <a:t>linux</a:t>
            </a:r>
            <a:r>
              <a:rPr lang="en-US" sz="800" dirty="0">
                <a:latin typeface="Lucida Console" panose="020B0609040504020204" pitchFamily="49" charset="0"/>
              </a:rPr>
              <a:t>/</a:t>
            </a:r>
            <a:r>
              <a:rPr lang="en-US" sz="800" dirty="0" err="1">
                <a:latin typeface="Lucida Console" panose="020B0609040504020204" pitchFamily="49" charset="0"/>
              </a:rPr>
              <a:t>fssimplewindow.h</a:t>
            </a: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    )</a:t>
            </a:r>
          </a:p>
          <a:p>
            <a:pPr marL="0" indent="0">
              <a:buNone/>
            </a:pPr>
            <a:r>
              <a:rPr lang="en-US" sz="800" dirty="0">
                <a:latin typeface="Lucida Console" panose="020B0609040504020204" pitchFamily="49" charset="0"/>
              </a:rPr>
              <a:t>    set(HEADER_PATH graphics/</a:t>
            </a:r>
            <a:r>
              <a:rPr lang="en-US" sz="800" dirty="0" err="1">
                <a:latin typeface="Lucida Console" panose="020B0609040504020204" pitchFamily="49" charset="0"/>
              </a:rPr>
              <a:t>linux</a:t>
            </a:r>
            <a:r>
              <a:rPr lang="en-US" sz="800" dirty="0">
                <a:latin typeface="Lucida Console" panose="020B0609040504020204" pitchFamily="49" charset="0"/>
              </a:rPr>
              <a:t>)</a:t>
            </a:r>
          </a:p>
          <a:p>
            <a:pPr marL="0" indent="0">
              <a:buNone/>
            </a:pPr>
            <a:r>
              <a:rPr lang="en-US" sz="800" dirty="0">
                <a:latin typeface="Lucida Console" panose="020B0609040504020204" pitchFamily="49" charset="0"/>
              </a:rPr>
              <a:t>else()</a:t>
            </a:r>
          </a:p>
          <a:p>
            <a:pPr marL="0" indent="0">
              <a:buNone/>
            </a:pPr>
            <a:r>
              <a:rPr lang="en-US" sz="800" dirty="0">
                <a:latin typeface="Lucida Console" panose="020B0609040504020204" pitchFamily="49" charset="0"/>
              </a:rPr>
              <a:t>    message(FATAL_ERROR "Unsupported platform")</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p:txBody>
      </p:sp>
      <p:sp>
        <p:nvSpPr>
          <p:cNvPr id="4" name="Right Brace 3"/>
          <p:cNvSpPr/>
          <p:nvPr/>
        </p:nvSpPr>
        <p:spPr>
          <a:xfrm>
            <a:off x="2922814" y="1066800"/>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113314" y="1066800"/>
            <a:ext cx="2604111" cy="369332"/>
          </a:xfrm>
          <a:prstGeom prst="rect">
            <a:avLst/>
          </a:prstGeom>
          <a:noFill/>
        </p:spPr>
        <p:txBody>
          <a:bodyPr wrap="none" rtlCol="0">
            <a:spAutoFit/>
          </a:bodyPr>
          <a:lstStyle/>
          <a:p>
            <a:r>
              <a:rPr lang="en-US" dirty="0"/>
              <a:t>Enable C++11 features</a:t>
            </a:r>
          </a:p>
        </p:txBody>
      </p:sp>
      <p:sp>
        <p:nvSpPr>
          <p:cNvPr id="6" name="Right Brace 5"/>
          <p:cNvSpPr/>
          <p:nvPr/>
        </p:nvSpPr>
        <p:spPr>
          <a:xfrm>
            <a:off x="4463143" y="1654629"/>
            <a:ext cx="108857" cy="3429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4598001" y="1506108"/>
            <a:ext cx="4458913" cy="523220"/>
          </a:xfrm>
          <a:prstGeom prst="rect">
            <a:avLst/>
          </a:prstGeom>
          <a:noFill/>
        </p:spPr>
        <p:txBody>
          <a:bodyPr wrap="square" rtlCol="0">
            <a:spAutoFit/>
          </a:bodyPr>
          <a:lstStyle/>
          <a:p>
            <a:r>
              <a:rPr lang="en-US" sz="1400" dirty="0"/>
              <a:t>Check if it is for Universal Windows Platform, which </a:t>
            </a:r>
            <a:r>
              <a:rPr lang="en-US" sz="1400" dirty="0" err="1"/>
              <a:t>FsSimpleWindow</a:t>
            </a:r>
            <a:r>
              <a:rPr lang="en-US" sz="1400" dirty="0"/>
              <a:t> does not support.</a:t>
            </a:r>
          </a:p>
        </p:txBody>
      </p:sp>
      <p:sp>
        <p:nvSpPr>
          <p:cNvPr id="8" name="Right Brace 7"/>
          <p:cNvSpPr/>
          <p:nvPr/>
        </p:nvSpPr>
        <p:spPr>
          <a:xfrm>
            <a:off x="3336473" y="2029328"/>
            <a:ext cx="119743" cy="8172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407229" y="2102326"/>
            <a:ext cx="4458913" cy="523220"/>
          </a:xfrm>
          <a:prstGeom prst="rect">
            <a:avLst/>
          </a:prstGeom>
          <a:noFill/>
        </p:spPr>
        <p:txBody>
          <a:bodyPr wrap="square" rtlCol="0">
            <a:spAutoFit/>
          </a:bodyPr>
          <a:lstStyle/>
          <a:p>
            <a:r>
              <a:rPr lang="en-US" sz="1400" dirty="0"/>
              <a:t>If it is for Win32 application, set source files in variable LIB_SRCS and header path in HEADER_PATH.</a:t>
            </a:r>
          </a:p>
        </p:txBody>
      </p:sp>
      <p:sp>
        <p:nvSpPr>
          <p:cNvPr id="10" name="Right Brace 9"/>
          <p:cNvSpPr/>
          <p:nvPr/>
        </p:nvSpPr>
        <p:spPr>
          <a:xfrm>
            <a:off x="3347357" y="2922814"/>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415393" y="3076597"/>
            <a:ext cx="4458913" cy="738664"/>
          </a:xfrm>
          <a:prstGeom prst="rect">
            <a:avLst/>
          </a:prstGeom>
          <a:noFill/>
        </p:spPr>
        <p:txBody>
          <a:bodyPr wrap="square" rtlCol="0">
            <a:spAutoFit/>
          </a:bodyPr>
          <a:lstStyle/>
          <a:p>
            <a:r>
              <a:rPr lang="en-US" sz="1400" dirty="0"/>
              <a:t>If it is for Mac OSX application, set source files in variable LIB_SRCS and header path in HEADER_PATH.</a:t>
            </a:r>
          </a:p>
        </p:txBody>
      </p:sp>
      <p:sp>
        <p:nvSpPr>
          <p:cNvPr id="12" name="Right Brace 11"/>
          <p:cNvSpPr/>
          <p:nvPr/>
        </p:nvSpPr>
        <p:spPr>
          <a:xfrm>
            <a:off x="3339194" y="3910030"/>
            <a:ext cx="136072" cy="9525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3407230" y="4063813"/>
            <a:ext cx="4458913" cy="523220"/>
          </a:xfrm>
          <a:prstGeom prst="rect">
            <a:avLst/>
          </a:prstGeom>
          <a:noFill/>
        </p:spPr>
        <p:txBody>
          <a:bodyPr wrap="square" rtlCol="0">
            <a:spAutoFit/>
          </a:bodyPr>
          <a:lstStyle/>
          <a:p>
            <a:r>
              <a:rPr lang="en-US" sz="1400" dirty="0"/>
              <a:t>If it is for Unix application, set source files in variable LIB_SRCS and header path in HEADER_PATH.</a:t>
            </a:r>
          </a:p>
        </p:txBody>
      </p:sp>
    </p:spTree>
    <p:extLst>
      <p:ext uri="{BB962C8B-B14F-4D97-AF65-F5344CB8AC3E}">
        <p14:creationId xmlns:p14="http://schemas.microsoft.com/office/powerpoint/2010/main" val="18678643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Simple Window framework (continued)</a:t>
            </a:r>
          </a:p>
        </p:txBody>
      </p:sp>
      <p:sp>
        <p:nvSpPr>
          <p:cNvPr id="3" name="Content Placeholder 2"/>
          <p:cNvSpPr>
            <a:spLocks noGrp="1"/>
          </p:cNvSpPr>
          <p:nvPr>
            <p:ph idx="1"/>
          </p:nvPr>
        </p:nvSpPr>
        <p:spPr>
          <a:xfrm>
            <a:off x="457200" y="1066800"/>
            <a:ext cx="8229600" cy="5617029"/>
          </a:xfrm>
        </p:spPr>
        <p:txBody>
          <a:bodyPr/>
          <a:lstStyle/>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add_library</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${LIB_SRCS})</a:t>
            </a:r>
          </a:p>
          <a:p>
            <a:pPr marL="0" indent="0">
              <a:buNone/>
            </a:pPr>
            <a:r>
              <a:rPr lang="en-US" sz="800" dirty="0" err="1">
                <a:latin typeface="Lucida Console" panose="020B0609040504020204" pitchFamily="49" charset="0"/>
              </a:rPr>
              <a:t>target_include_directories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PUBLIC ${HEADER_PATH})</a:t>
            </a:r>
          </a:p>
          <a:p>
            <a:pPr marL="0" indent="0">
              <a:buNone/>
            </a:pPr>
            <a:endParaRPr lang="en-US" sz="800" dirty="0">
              <a:latin typeface="Lucida Console" panose="020B0609040504020204" pitchFamily="49" charset="0"/>
            </a:endParaRPr>
          </a:p>
          <a:p>
            <a:pPr marL="0" indent="0">
              <a:buNone/>
            </a:pPr>
            <a:r>
              <a:rPr lang="en-US" sz="800" dirty="0">
                <a:latin typeface="Lucida Console" panose="020B0609040504020204" pitchFamily="49" charset="0"/>
              </a:rPr>
              <a:t>if(APPLE)</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(COCOA_LIB Cocoa)</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find_library</a:t>
            </a:r>
            <a:r>
              <a:rPr lang="en-US" sz="800" dirty="0">
                <a:latin typeface="Lucida Console" panose="020B0609040504020204" pitchFamily="49" charset="0"/>
              </a:rPr>
              <a:t>(OPENGL_LIB OpenGL)</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${COCOA_LIB} ${OPENGL_LIB})</a:t>
            </a:r>
          </a:p>
          <a:p>
            <a:pPr marL="0" indent="0">
              <a:buNone/>
            </a:pPr>
            <a:r>
              <a:rPr lang="en-US" sz="800" dirty="0" err="1">
                <a:latin typeface="Lucida Console" panose="020B0609040504020204" pitchFamily="49" charset="0"/>
              </a:rPr>
              <a:t>elseif</a:t>
            </a:r>
            <a:r>
              <a:rPr lang="en-US" sz="800" dirty="0">
                <a:latin typeface="Lucida Console" panose="020B0609040504020204" pitchFamily="49" charset="0"/>
              </a:rPr>
              <a:t>(UNIX)</a:t>
            </a:r>
          </a:p>
          <a:p>
            <a:pPr marL="0" indent="0">
              <a:buNone/>
            </a:pPr>
            <a:r>
              <a:rPr lang="en-US" sz="800" dirty="0">
                <a:latin typeface="Lucida Console" panose="020B0609040504020204" pitchFamily="49" charset="0"/>
              </a:rPr>
              <a:t>	</a:t>
            </a: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simplewindow</a:t>
            </a:r>
            <a:r>
              <a:rPr lang="en-US" sz="800" dirty="0">
                <a:latin typeface="Lucida Console" panose="020B0609040504020204" pitchFamily="49" charset="0"/>
              </a:rPr>
              <a:t> GL GLU X11)</a:t>
            </a:r>
          </a:p>
          <a:p>
            <a:pPr marL="0" indent="0">
              <a:buNone/>
            </a:pPr>
            <a:r>
              <a:rPr lang="en-US" sz="800" dirty="0" err="1">
                <a:latin typeface="Lucida Console" panose="020B0609040504020204" pitchFamily="49" charset="0"/>
              </a:rPr>
              <a:t>endif</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endParaRPr lang="en-US" sz="800" dirty="0">
              <a:latin typeface="Lucida Console" panose="020B0609040504020204" pitchFamily="49" charset="0"/>
            </a:endParaRPr>
          </a:p>
          <a:p>
            <a:pPr marL="0" indent="0">
              <a:buNone/>
            </a:pPr>
            <a:r>
              <a:rPr lang="en-US" sz="800" dirty="0" err="1">
                <a:latin typeface="Lucida Console" panose="020B0609040504020204" pitchFamily="49" charset="0"/>
              </a:rPr>
              <a:t>add_executable</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MACOSX_BUNDLE main.cpp)</a:t>
            </a:r>
          </a:p>
          <a:p>
            <a:pPr marL="0" indent="0">
              <a:buNone/>
            </a:pPr>
            <a:r>
              <a:rPr lang="en-US" sz="800" dirty="0" err="1">
                <a:latin typeface="Lucida Console" panose="020B0609040504020204" pitchFamily="49" charset="0"/>
              </a:rPr>
              <a:t>target_link_libraries</a:t>
            </a:r>
            <a:r>
              <a:rPr lang="en-US" sz="800" dirty="0">
                <a:latin typeface="Lucida Console" panose="020B0609040504020204" pitchFamily="49" charset="0"/>
              </a:rPr>
              <a:t>(</a:t>
            </a:r>
            <a:r>
              <a:rPr lang="en-US" sz="800" dirty="0" err="1">
                <a:latin typeface="Lucida Console" panose="020B0609040504020204" pitchFamily="49" charset="0"/>
              </a:rPr>
              <a:t>bouncing_ball</a:t>
            </a:r>
            <a:r>
              <a:rPr lang="en-US" sz="800" dirty="0">
                <a:latin typeface="Lucida Console" panose="020B0609040504020204" pitchFamily="49" charset="0"/>
              </a:rPr>
              <a:t> </a:t>
            </a:r>
            <a:r>
              <a:rPr lang="en-US" sz="800" dirty="0" err="1">
                <a:latin typeface="Lucida Console" panose="020B0609040504020204" pitchFamily="49" charset="0"/>
              </a:rPr>
              <a:t>simplewindow</a:t>
            </a:r>
            <a:r>
              <a:rPr lang="en-US" sz="800" dirty="0">
                <a:latin typeface="Lucida Console" panose="020B0609040504020204" pitchFamily="49" charset="0"/>
              </a:rPr>
              <a:t>)</a:t>
            </a:r>
          </a:p>
          <a:p>
            <a:pPr marL="0" indent="0">
              <a:buNone/>
            </a:pPr>
            <a:endParaRPr lang="en-US" sz="800" dirty="0">
              <a:latin typeface="Lucida Console" panose="020B0609040504020204" pitchFamily="49" charset="0"/>
            </a:endParaRPr>
          </a:p>
        </p:txBody>
      </p:sp>
      <p:sp>
        <p:nvSpPr>
          <p:cNvPr id="14" name="Right Brace 13"/>
          <p:cNvSpPr/>
          <p:nvPr/>
        </p:nvSpPr>
        <p:spPr>
          <a:xfrm>
            <a:off x="5269594" y="1194355"/>
            <a:ext cx="136072" cy="124661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t</a:t>
            </a:r>
          </a:p>
        </p:txBody>
      </p:sp>
      <p:sp>
        <p:nvSpPr>
          <p:cNvPr id="15" name="TextBox 14"/>
          <p:cNvSpPr txBox="1"/>
          <p:nvPr/>
        </p:nvSpPr>
        <p:spPr>
          <a:xfrm>
            <a:off x="5405666" y="840533"/>
            <a:ext cx="3533713" cy="1600438"/>
          </a:xfrm>
          <a:prstGeom prst="rect">
            <a:avLst/>
          </a:prstGeom>
          <a:noFill/>
        </p:spPr>
        <p:txBody>
          <a:bodyPr wrap="square" rtlCol="0">
            <a:spAutoFit/>
          </a:bodyPr>
          <a:lstStyle/>
          <a:p>
            <a:r>
              <a:rPr lang="en-US" sz="1400" dirty="0"/>
              <a:t>Add a library project from the files set in variable LIB_SRCS.  Also specify header path in variable HEADER_PATH.  By PUBLIC, this header path is also respected in the projects that link to this library.</a:t>
            </a:r>
            <a:br>
              <a:rPr lang="en-US" sz="1400" dirty="0"/>
            </a:br>
            <a:r>
              <a:rPr lang="en-US" sz="1400" dirty="0"/>
              <a:t>(PUBLIC </a:t>
            </a:r>
            <a:r>
              <a:rPr lang="en-US" sz="1400" dirty="0">
                <a:sym typeface="Wingdings" panose="05000000000000000000" pitchFamily="2" charset="2"/>
              </a:rPr>
              <a:t> PRIVATE)</a:t>
            </a:r>
            <a:endParaRPr lang="en-US" sz="1400" dirty="0"/>
          </a:p>
        </p:txBody>
      </p:sp>
      <p:sp>
        <p:nvSpPr>
          <p:cNvPr id="16" name="Right Brace 15"/>
          <p:cNvSpPr/>
          <p:nvPr/>
        </p:nvSpPr>
        <p:spPr>
          <a:xfrm>
            <a:off x="3865983" y="3318024"/>
            <a:ext cx="45719" cy="12518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3911702" y="3135433"/>
            <a:ext cx="4458913" cy="738664"/>
          </a:xfrm>
          <a:prstGeom prst="rect">
            <a:avLst/>
          </a:prstGeom>
          <a:noFill/>
        </p:spPr>
        <p:txBody>
          <a:bodyPr wrap="square" rtlCol="0">
            <a:spAutoFit/>
          </a:bodyPr>
          <a:lstStyle/>
          <a:p>
            <a:r>
              <a:rPr lang="en-US" sz="1400" dirty="0"/>
              <a:t>MACOSX_BUNDLE is needed for graphical application in </a:t>
            </a:r>
            <a:r>
              <a:rPr lang="en-US" sz="1400" dirty="0" err="1"/>
              <a:t>macOS</a:t>
            </a:r>
            <a:r>
              <a:rPr lang="en-US" sz="1400" dirty="0"/>
              <a:t>.  This keyword is ignored in other platforms.</a:t>
            </a:r>
          </a:p>
        </p:txBody>
      </p:sp>
    </p:spTree>
    <p:extLst>
      <p:ext uri="{BB962C8B-B14F-4D97-AF65-F5344CB8AC3E}">
        <p14:creationId xmlns:p14="http://schemas.microsoft.com/office/powerpoint/2010/main" val="32776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a:t>
            </a:r>
          </a:p>
        </p:txBody>
      </p:sp>
      <p:sp>
        <p:nvSpPr>
          <p:cNvPr id="3" name="Content Placeholder 2"/>
          <p:cNvSpPr>
            <a:spLocks noGrp="1"/>
          </p:cNvSpPr>
          <p:nvPr>
            <p:ph idx="1"/>
          </p:nvPr>
        </p:nvSpPr>
        <p:spPr/>
        <p:txBody>
          <a:bodyPr/>
          <a:lstStyle/>
          <a:p>
            <a:pPr marL="0" indent="0">
              <a:buNone/>
            </a:pPr>
            <a:r>
              <a:rPr lang="en-US" dirty="0"/>
              <a:t>A		95% and higher</a:t>
            </a:r>
          </a:p>
          <a:p>
            <a:pPr marL="0" indent="0">
              <a:buNone/>
            </a:pPr>
            <a:r>
              <a:rPr lang="en-US" dirty="0"/>
              <a:t>A-		90-94.99%</a:t>
            </a:r>
          </a:p>
          <a:p>
            <a:pPr marL="0" indent="0">
              <a:buNone/>
            </a:pPr>
            <a:r>
              <a:rPr lang="en-US" dirty="0"/>
              <a:t>B+		87-89.99%</a:t>
            </a:r>
          </a:p>
          <a:p>
            <a:pPr marL="0" indent="0">
              <a:buNone/>
            </a:pPr>
            <a:r>
              <a:rPr lang="en-US" dirty="0"/>
              <a:t>B		84-86.99%</a:t>
            </a:r>
          </a:p>
          <a:p>
            <a:pPr marL="0" indent="0">
              <a:buNone/>
            </a:pPr>
            <a:r>
              <a:rPr lang="en-US" dirty="0"/>
              <a:t>B-		80-83.99%</a:t>
            </a:r>
          </a:p>
          <a:p>
            <a:pPr marL="0" indent="0">
              <a:buNone/>
            </a:pPr>
            <a:r>
              <a:rPr lang="en-US" dirty="0"/>
              <a:t>C+		77-79.99%</a:t>
            </a:r>
          </a:p>
          <a:p>
            <a:pPr marL="0" indent="0">
              <a:buNone/>
            </a:pPr>
            <a:r>
              <a:rPr lang="en-US" dirty="0"/>
              <a:t>C		74-76.99%</a:t>
            </a:r>
          </a:p>
          <a:p>
            <a:pPr marL="0" indent="0">
              <a:buNone/>
            </a:pPr>
            <a:r>
              <a:rPr lang="en-US" dirty="0"/>
              <a:t>C-		70-73.99%</a:t>
            </a:r>
          </a:p>
          <a:p>
            <a:pPr marL="0" indent="0">
              <a:buNone/>
            </a:pPr>
            <a:r>
              <a:rPr lang="en-US" dirty="0"/>
              <a:t>D+		65-69.99%</a:t>
            </a:r>
          </a:p>
          <a:p>
            <a:pPr marL="0" indent="0">
              <a:buNone/>
            </a:pPr>
            <a:r>
              <a:rPr lang="en-US" dirty="0"/>
              <a:t>D		60-64.99%</a:t>
            </a:r>
          </a:p>
          <a:p>
            <a:pPr marL="0" indent="0">
              <a:buNone/>
            </a:pPr>
            <a:endParaRPr lang="en-US" dirty="0"/>
          </a:p>
          <a:p>
            <a:pPr marL="0" indent="0">
              <a:buNone/>
            </a:pPr>
            <a:r>
              <a:rPr lang="en-US" dirty="0"/>
              <a:t>Final Score = 8% x 9 assignments + 28% Project</a:t>
            </a:r>
          </a:p>
        </p:txBody>
      </p:sp>
    </p:spTree>
    <p:extLst>
      <p:ext uri="{BB962C8B-B14F-4D97-AF65-F5344CB8AC3E}">
        <p14:creationId xmlns:p14="http://schemas.microsoft.com/office/powerpoint/2010/main" val="14658021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pPr marL="0" indent="0">
              <a:buNone/>
            </a:pPr>
            <a:r>
              <a:rPr lang="en-US" dirty="0"/>
              <a:t>Shooting Game</a:t>
            </a:r>
          </a:p>
          <a:p>
            <a:r>
              <a:rPr lang="en-US" dirty="0"/>
              <a:t>You don’t want to write one gigantic CMakeLists.txt for all of your libraries and executables.</a:t>
            </a:r>
          </a:p>
          <a:p>
            <a:r>
              <a:rPr lang="en-US" dirty="0"/>
              <a:t>For a practical development, the number of projects grows easily more than 100.</a:t>
            </a:r>
          </a:p>
          <a:p>
            <a:r>
              <a:rPr lang="en-US" dirty="0"/>
              <a:t>You can split CMakeLists.txt to multiple sub-directories.</a:t>
            </a:r>
          </a:p>
          <a:p>
            <a:r>
              <a:rPr lang="en-US" dirty="0"/>
              <a:t>Use </a:t>
            </a:r>
            <a:r>
              <a:rPr lang="en-US" i="1" dirty="0" err="1"/>
              <a:t>add_subdirectory</a:t>
            </a:r>
            <a:r>
              <a:rPr lang="en-US" dirty="0"/>
              <a:t> command, and write CMakeLists.txt for each sub-directory.</a:t>
            </a:r>
          </a:p>
        </p:txBody>
      </p:sp>
    </p:spTree>
    <p:extLst>
      <p:ext uri="{BB962C8B-B14F-4D97-AF65-F5344CB8AC3E}">
        <p14:creationId xmlns:p14="http://schemas.microsoft.com/office/powerpoint/2010/main" val="21420222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Directory structure</a:t>
            </a:r>
          </a:p>
          <a:p>
            <a:pPr lvl="1"/>
            <a:r>
              <a:rPr lang="en-US" dirty="0" err="1"/>
              <a:t>Shootinggame</a:t>
            </a:r>
            <a:endParaRPr lang="en-US" dirty="0"/>
          </a:p>
          <a:p>
            <a:pPr lvl="2"/>
            <a:r>
              <a:rPr lang="en-US" dirty="0"/>
              <a:t>graphics</a:t>
            </a:r>
          </a:p>
          <a:p>
            <a:pPr lvl="3"/>
            <a:r>
              <a:rPr lang="en-US" dirty="0" err="1"/>
              <a:t>macosx</a:t>
            </a:r>
            <a:endParaRPr lang="en-US" dirty="0"/>
          </a:p>
          <a:p>
            <a:pPr lvl="3"/>
            <a:r>
              <a:rPr lang="en-US" dirty="0" err="1"/>
              <a:t>linux</a:t>
            </a:r>
            <a:endParaRPr lang="en-US" dirty="0"/>
          </a:p>
          <a:p>
            <a:pPr lvl="3"/>
            <a:r>
              <a:rPr lang="en-US" dirty="0"/>
              <a:t>windows</a:t>
            </a:r>
          </a:p>
          <a:p>
            <a:pPr lvl="2"/>
            <a:r>
              <a:rPr lang="en-US" dirty="0"/>
              <a:t>main</a:t>
            </a:r>
          </a:p>
          <a:p>
            <a:pPr lvl="2"/>
            <a:r>
              <a:rPr lang="en-US" dirty="0" err="1"/>
              <a:t>menutest</a:t>
            </a:r>
            <a:endParaRPr lang="en-US" dirty="0"/>
          </a:p>
          <a:p>
            <a:pPr lvl="2"/>
            <a:r>
              <a:rPr lang="en-US" dirty="0" err="1"/>
              <a:t>ysglfontdata</a:t>
            </a:r>
            <a:endParaRPr lang="en-US" dirty="0"/>
          </a:p>
          <a:p>
            <a:pPr lvl="2"/>
            <a:r>
              <a:rPr lang="en-US" dirty="0" err="1"/>
              <a:t>shooting_class</a:t>
            </a:r>
            <a:endParaRPr lang="en-US" dirty="0"/>
          </a:p>
          <a:p>
            <a:endParaRPr lang="en-US" dirty="0"/>
          </a:p>
          <a:p>
            <a:r>
              <a:rPr lang="en-US" dirty="0"/>
              <a:t>CMake is flexible and does not force you to make one-target per sub-directory, but it is a good practice to not create many targets in each sub-directory.</a:t>
            </a:r>
          </a:p>
        </p:txBody>
      </p:sp>
      <p:cxnSp>
        <p:nvCxnSpPr>
          <p:cNvPr id="5" name="Straight Arrow Connector 4"/>
          <p:cNvCxnSpPr/>
          <p:nvPr/>
        </p:nvCxnSpPr>
        <p:spPr>
          <a:xfrm flipH="1" flipV="1">
            <a:off x="2966357" y="1736271"/>
            <a:ext cx="1556657" cy="451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628900" y="2062843"/>
            <a:ext cx="1888671" cy="1741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53343" y="2302329"/>
            <a:ext cx="2269671" cy="9851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710543" y="2356757"/>
            <a:ext cx="1807028" cy="1219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7114" y="2438400"/>
            <a:ext cx="1480457" cy="1480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25586" y="2492829"/>
            <a:ext cx="1191985" cy="17253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17571" y="2100943"/>
            <a:ext cx="3537858" cy="646331"/>
          </a:xfrm>
          <a:prstGeom prst="rect">
            <a:avLst/>
          </a:prstGeom>
          <a:noFill/>
        </p:spPr>
        <p:txBody>
          <a:bodyPr wrap="square" rtlCol="0">
            <a:spAutoFit/>
          </a:bodyPr>
          <a:lstStyle/>
          <a:p>
            <a:r>
              <a:rPr lang="en-US" dirty="0"/>
              <a:t>Write CMakeLists.txt for each of these sub-directories.</a:t>
            </a:r>
          </a:p>
        </p:txBody>
      </p:sp>
    </p:spTree>
    <p:extLst>
      <p:ext uri="{BB962C8B-B14F-4D97-AF65-F5344CB8AC3E}">
        <p14:creationId xmlns:p14="http://schemas.microsoft.com/office/powerpoint/2010/main" val="2044638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the top-Level (</a:t>
            </a:r>
            <a:r>
              <a:rPr lang="en-US" dirty="0" err="1"/>
              <a:t>Shootingame</a:t>
            </a:r>
            <a:r>
              <a:rPr lang="en-US" dirty="0"/>
              <a:t>) directory</a:t>
            </a:r>
          </a:p>
          <a:p>
            <a:pPr marL="457200" lvl="1" indent="0">
              <a:buNone/>
            </a:pPr>
            <a:r>
              <a:rPr lang="en-US" sz="1100" dirty="0">
                <a:latin typeface="Lucida Console" panose="020B0609040504020204" pitchFamily="49" charset="0"/>
              </a:rPr>
              <a:t>set(CMAKE_CXX_STANDARD 11)</a:t>
            </a:r>
          </a:p>
          <a:p>
            <a:pPr marL="457200" lvl="1" indent="0">
              <a:buNone/>
            </a:pPr>
            <a:r>
              <a:rPr lang="en-US" sz="1100" dirty="0">
                <a:latin typeface="Lucida Console" panose="020B0609040504020204" pitchFamily="49" charset="0"/>
              </a:rPr>
              <a:t>set(CMAKE_CXX_STANDARD_REQUIRED ON)</a:t>
            </a:r>
          </a:p>
          <a:p>
            <a:pPr marL="457200" lvl="1" indent="0">
              <a:buNone/>
            </a:pPr>
            <a:endParaRPr lang="en-US" sz="1100" dirty="0">
              <a:latin typeface="Lucida Console" panose="020B0609040504020204" pitchFamily="49" charset="0"/>
            </a:endParaRP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(graphics)</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ysglfontdata</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shooting_class</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a:t>
            </a:r>
            <a:r>
              <a:rPr lang="en-US" sz="1100" dirty="0" err="1">
                <a:latin typeface="Lucida Console" panose="020B0609040504020204" pitchFamily="49" charset="0"/>
              </a:rPr>
              <a:t>menutest</a:t>
            </a:r>
            <a:r>
              <a:rPr lang="en-US" sz="1100" dirty="0">
                <a:latin typeface="Lucida Console" panose="020B0609040504020204" pitchFamily="49" charset="0"/>
              </a:rPr>
              <a:t>)</a:t>
            </a:r>
          </a:p>
          <a:p>
            <a:pPr marL="457200" lvl="1" indent="0">
              <a:buNone/>
            </a:pPr>
            <a:r>
              <a:rPr lang="en-US" sz="1100" dirty="0" err="1">
                <a:latin typeface="Lucida Console" panose="020B0609040504020204" pitchFamily="49" charset="0"/>
              </a:rPr>
              <a:t>add_subdirectory</a:t>
            </a:r>
            <a:r>
              <a:rPr lang="en-US" sz="1100" dirty="0">
                <a:latin typeface="Lucida Console" panose="020B0609040504020204" pitchFamily="49" charset="0"/>
              </a:rPr>
              <a:t>(main)</a:t>
            </a:r>
          </a:p>
          <a:p>
            <a:pPr marL="457200" lvl="1" indent="0">
              <a:buNone/>
            </a:pPr>
            <a:endParaRPr lang="en-US" sz="1100" dirty="0">
              <a:latin typeface="Lucida Console" panose="020B0609040504020204" pitchFamily="49" charset="0"/>
            </a:endParaRPr>
          </a:p>
          <a:p>
            <a:pPr lvl="1"/>
            <a:r>
              <a:rPr lang="en-US" dirty="0"/>
              <a:t>Top-Level CMakeLists.txt should have global settings and </a:t>
            </a:r>
            <a:r>
              <a:rPr lang="en-US" dirty="0" err="1"/>
              <a:t>add_subdirectory</a:t>
            </a:r>
            <a:r>
              <a:rPr lang="en-US" dirty="0"/>
              <a:t> commands.</a:t>
            </a:r>
          </a:p>
          <a:p>
            <a:pPr lvl="1"/>
            <a:r>
              <a:rPr lang="en-US" dirty="0"/>
              <a:t>It is possible to define a target if it is appropriate.</a:t>
            </a:r>
          </a:p>
          <a:p>
            <a:r>
              <a:rPr lang="en-US" dirty="0"/>
              <a:t>CMakeLists.txt in </a:t>
            </a:r>
            <a:r>
              <a:rPr lang="en-US" dirty="0" err="1"/>
              <a:t>ysglfontdata</a:t>
            </a:r>
            <a:r>
              <a:rPr lang="en-US" dirty="0"/>
              <a:t> sub-directory</a:t>
            </a:r>
          </a:p>
          <a:p>
            <a:pPr marL="457200" lvl="1" indent="0">
              <a:buNone/>
            </a:pPr>
            <a:r>
              <a:rPr lang="en-US" sz="1200" dirty="0" err="1">
                <a:latin typeface="Lucida Console" panose="020B0609040504020204" pitchFamily="49" charset="0"/>
              </a:rPr>
              <a:t>add_library</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a:t>
            </a:r>
            <a:r>
              <a:rPr lang="en-US" sz="1200" dirty="0" err="1">
                <a:latin typeface="Lucida Console" panose="020B0609040504020204" pitchFamily="49" charset="0"/>
              </a:rPr>
              <a:t>ysglfontdata.c</a:t>
            </a:r>
            <a:r>
              <a:rPr lang="en-US" sz="1200" dirty="0">
                <a:latin typeface="Lucida Console" panose="020B0609040504020204" pitchFamily="49" charset="0"/>
              </a:rPr>
              <a:t> </a:t>
            </a:r>
            <a:r>
              <a:rPr lang="en-US" sz="1200" dirty="0" err="1">
                <a:latin typeface="Lucida Console" panose="020B0609040504020204" pitchFamily="49" charset="0"/>
              </a:rPr>
              <a:t>ysglfontdata.h</a:t>
            </a:r>
            <a:r>
              <a:rPr lang="en-US" sz="1200" dirty="0">
                <a:latin typeface="Lucida Console" panose="020B0609040504020204" pitchFamily="49" charset="0"/>
              </a:rPr>
              <a:t>)</a:t>
            </a:r>
          </a:p>
          <a:p>
            <a:pPr marL="457200" lvl="1" indent="0">
              <a:buNone/>
            </a:pPr>
            <a:r>
              <a:rPr lang="en-US" sz="1200" dirty="0" err="1">
                <a:latin typeface="Lucida Console" panose="020B0609040504020204" pitchFamily="49" charset="0"/>
              </a:rPr>
              <a:t>target_include_directories</a:t>
            </a:r>
            <a:r>
              <a:rPr lang="en-US" sz="1200" dirty="0">
                <a:latin typeface="Lucida Console" panose="020B0609040504020204" pitchFamily="49" charset="0"/>
              </a:rPr>
              <a:t>(</a:t>
            </a:r>
            <a:r>
              <a:rPr lang="en-US" sz="1200" dirty="0" err="1">
                <a:latin typeface="Lucida Console" panose="020B0609040504020204" pitchFamily="49" charset="0"/>
              </a:rPr>
              <a:t>ysglfontdata</a:t>
            </a:r>
            <a:r>
              <a:rPr lang="en-US" sz="1200" dirty="0">
                <a:latin typeface="Lucida Console" panose="020B0609040504020204" pitchFamily="49" charset="0"/>
              </a:rPr>
              <a:t> PUBLIC .)</a:t>
            </a:r>
          </a:p>
          <a:p>
            <a:pPr marL="457200" lvl="1" indent="0">
              <a:buNone/>
            </a:pPr>
            <a:endParaRPr lang="en-US" sz="1200" dirty="0">
              <a:latin typeface="Lucida Console" panose="020B0609040504020204" pitchFamily="49" charset="0"/>
            </a:endParaRPr>
          </a:p>
          <a:p>
            <a:pPr lvl="1"/>
            <a:r>
              <a:rPr lang="en-US" dirty="0"/>
              <a:t>If the header file is in the same directory as CMakeLists.txt, add “.” as the </a:t>
            </a:r>
            <a:r>
              <a:rPr lang="en-US" dirty="0" err="1"/>
              <a:t>target_include_directories</a:t>
            </a:r>
            <a:r>
              <a:rPr lang="en-US" dirty="0"/>
              <a:t>, so that the depending projects can find the header file.</a:t>
            </a:r>
          </a:p>
          <a:p>
            <a:endParaRPr lang="en-US" dirty="0"/>
          </a:p>
          <a:p>
            <a:endParaRPr lang="en-US" dirty="0"/>
          </a:p>
        </p:txBody>
      </p:sp>
      <p:sp>
        <p:nvSpPr>
          <p:cNvPr id="4" name="Rectangle 3"/>
          <p:cNvSpPr/>
          <p:nvPr/>
        </p:nvSpPr>
        <p:spPr>
          <a:xfrm>
            <a:off x="947057" y="1458686"/>
            <a:ext cx="3200400" cy="176348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98070" y="4754564"/>
            <a:ext cx="5388429" cy="53589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928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8"/>
            <a:ext cx="8229600" cy="639762"/>
          </a:xfrm>
        </p:spPr>
        <p:txBody>
          <a:bodyPr/>
          <a:lstStyle/>
          <a:p>
            <a:r>
              <a:rPr lang="en-US" dirty="0"/>
              <a:t>CMake Example – Sub-directories</a:t>
            </a:r>
          </a:p>
        </p:txBody>
      </p:sp>
      <p:sp>
        <p:nvSpPr>
          <p:cNvPr id="3" name="Content Placeholder 2"/>
          <p:cNvSpPr>
            <a:spLocks noGrp="1"/>
          </p:cNvSpPr>
          <p:nvPr>
            <p:ph sz="half" idx="1"/>
          </p:nvPr>
        </p:nvSpPr>
        <p:spPr>
          <a:xfrm>
            <a:off x="58055" y="1047750"/>
            <a:ext cx="4038600" cy="5059363"/>
          </a:xfrm>
        </p:spPr>
        <p:txBody>
          <a:bodyPr/>
          <a:lstStyle/>
          <a:p>
            <a:r>
              <a:rPr lang="en-US" dirty="0"/>
              <a:t>CMakeLists.txt in graphics sub-directory</a:t>
            </a:r>
          </a:p>
          <a:p>
            <a:pPr marL="457200" lvl="1" indent="0">
              <a:buNone/>
            </a:pPr>
            <a:endParaRPr lang="en-US" sz="900" dirty="0">
              <a:latin typeface="Lucida Console" panose="020B0609040504020204" pitchFamily="49" charset="0"/>
            </a:endParaRPr>
          </a:p>
          <a:p>
            <a:pPr marL="457200" lvl="1" indent="0">
              <a:buNone/>
            </a:pPr>
            <a:endParaRPr lang="en-US" sz="800" dirty="0">
              <a:latin typeface="Lucida Console" panose="020B0609040504020204" pitchFamily="49" charset="0"/>
            </a:endParaRPr>
          </a:p>
          <a:p>
            <a:pPr lvl="1"/>
            <a:r>
              <a:rPr lang="en-US" dirty="0"/>
              <a:t>Basically same as CMakeLists.txt for the bouncing-ball example except an executable target.</a:t>
            </a:r>
          </a:p>
          <a:p>
            <a:endParaRPr lang="en-US" dirty="0"/>
          </a:p>
          <a:p>
            <a:endParaRPr lang="en-US" dirty="0"/>
          </a:p>
        </p:txBody>
      </p:sp>
      <p:sp>
        <p:nvSpPr>
          <p:cNvPr id="5" name="Content Placeholder 4"/>
          <p:cNvSpPr>
            <a:spLocks noGrp="1"/>
          </p:cNvSpPr>
          <p:nvPr>
            <p:ph sz="half" idx="2"/>
          </p:nvPr>
        </p:nvSpPr>
        <p:spPr>
          <a:xfrm>
            <a:off x="3632200" y="690336"/>
            <a:ext cx="5416549" cy="5059363"/>
          </a:xfrm>
        </p:spPr>
        <p:txBody>
          <a:bodyPr/>
          <a:lstStyle/>
          <a:p>
            <a:pPr marL="457200" lvl="1" indent="0">
              <a:buNone/>
            </a:pPr>
            <a:r>
              <a:rPr lang="en-US" sz="900" dirty="0">
                <a:latin typeface="Lucida Console" panose="020B0609040504020204" pitchFamily="49" charset="0"/>
              </a:rPr>
              <a:t>if("${CMAKE_SYSTEM_NAME}" STREQUAL "</a:t>
            </a:r>
            <a:r>
              <a:rPr lang="en-US" sz="900" dirty="0" err="1">
                <a:latin typeface="Lucida Console" panose="020B0609040504020204" pitchFamily="49" charset="0"/>
              </a:rPr>
              <a:t>WindowsStore</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    message(“</a:t>
            </a:r>
            <a:r>
              <a:rPr lang="en-US" sz="900" dirty="0" err="1">
                <a:latin typeface="Lucida Console" panose="020B0609040504020204" pitchFamily="49" charset="0"/>
              </a:rPr>
              <a:t>FsSimpleWindow</a:t>
            </a:r>
            <a:r>
              <a:rPr lang="en-US" sz="900" dirty="0">
                <a:latin typeface="Lucida Console" panose="020B0609040504020204" pitchFamily="49" charset="0"/>
              </a:rPr>
              <a:t> framework not supported for UWP")</a:t>
            </a:r>
            <a:br>
              <a:rPr lang="en-US" sz="900" dirty="0">
                <a:latin typeface="Lucida Console" panose="020B0609040504020204" pitchFamily="49" charset="0"/>
              </a:rPr>
            </a:br>
            <a:r>
              <a:rPr lang="en-US" sz="900" dirty="0">
                <a:latin typeface="Lucida Console" panose="020B0609040504020204" pitchFamily="49" charset="0"/>
              </a:rPr>
              <a:t>    return()</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(MSVC)</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windows/fssimplewindow.cpp</a:t>
            </a:r>
          </a:p>
          <a:p>
            <a:pPr marL="457200" lvl="1" indent="0">
              <a:buNone/>
            </a:pPr>
            <a:r>
              <a:rPr lang="en-US" sz="900" dirty="0">
                <a:latin typeface="Lucida Console" panose="020B0609040504020204" pitchFamily="49" charset="0"/>
              </a:rPr>
              <a:t>        windows/</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windows)</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(APPLE)</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/fssimplewindowcpp.cpp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macosx</a:t>
            </a:r>
            <a:r>
              <a:rPr lang="en-US" sz="900" dirty="0">
                <a:latin typeface="Lucida Console" panose="020B0609040504020204" pitchFamily="49" charset="0"/>
              </a:rPr>
              <a:t>/</a:t>
            </a:r>
            <a:r>
              <a:rPr lang="en-US" sz="900" dirty="0" err="1">
                <a:latin typeface="Lucida Console" panose="020B0609040504020204" pitchFamily="49" charset="0"/>
              </a:rPr>
              <a:t>fssimplewindowobjc.m</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macosx</a:t>
            </a:r>
            <a:r>
              <a:rPr lang="en-US" sz="900" dirty="0">
                <a:latin typeface="Lucida Console" panose="020B0609040504020204" pitchFamily="49" charset="0"/>
              </a:rPr>
              <a:t>)</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set(LIB_SRCS</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/fssimplewindow.cpp</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linux</a:t>
            </a:r>
            <a:r>
              <a:rPr lang="en-US" sz="900" dirty="0">
                <a:latin typeface="Lucida Console" panose="020B0609040504020204" pitchFamily="49" charset="0"/>
              </a:rPr>
              <a:t>/</a:t>
            </a:r>
            <a:r>
              <a:rPr lang="en-US" sz="900" dirty="0" err="1">
                <a:latin typeface="Lucida Console" panose="020B0609040504020204" pitchFamily="49" charset="0"/>
              </a:rPr>
              <a:t>fssimplewindow.h</a:t>
            </a: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    )</a:t>
            </a:r>
          </a:p>
          <a:p>
            <a:pPr marL="457200" lvl="1" indent="0">
              <a:buNone/>
            </a:pPr>
            <a:r>
              <a:rPr lang="en-US" sz="900" dirty="0">
                <a:latin typeface="Lucida Console" panose="020B0609040504020204" pitchFamily="49" charset="0"/>
              </a:rPr>
              <a:t>    set(HEADER_PATH </a:t>
            </a:r>
            <a:r>
              <a:rPr lang="en-US" sz="900" dirty="0" err="1">
                <a:latin typeface="Lucida Console" panose="020B0609040504020204" pitchFamily="49" charset="0"/>
              </a:rPr>
              <a:t>linux</a:t>
            </a:r>
            <a:r>
              <a:rPr lang="en-US" sz="900" dirty="0">
                <a:latin typeface="Lucida Console" panose="020B0609040504020204" pitchFamily="49" charset="0"/>
              </a:rPr>
              <a:t>)</a:t>
            </a:r>
          </a:p>
          <a:p>
            <a:pPr marL="457200" lvl="1" indent="0">
              <a:buNone/>
            </a:pPr>
            <a:r>
              <a:rPr lang="en-US" sz="900" dirty="0">
                <a:latin typeface="Lucida Console" panose="020B0609040504020204" pitchFamily="49" charset="0"/>
              </a:rPr>
              <a:t>else()</a:t>
            </a:r>
          </a:p>
          <a:p>
            <a:pPr marL="457200" lvl="1" indent="0">
              <a:buNone/>
            </a:pPr>
            <a:r>
              <a:rPr lang="en-US" sz="900" dirty="0">
                <a:latin typeface="Lucida Console" panose="020B0609040504020204" pitchFamily="49" charset="0"/>
              </a:rPr>
              <a:t>    message(FATAL_ERROR "Unsupported platform")</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457200" lvl="1" indent="0">
              <a:buNone/>
            </a:pPr>
            <a:endParaRPr lang="en-US" sz="900" dirty="0">
              <a:latin typeface="Lucida Console" panose="020B0609040504020204" pitchFamily="49" charset="0"/>
            </a:endParaRPr>
          </a:p>
          <a:p>
            <a:pPr marL="457200" lvl="1" indent="0">
              <a:buNone/>
            </a:pPr>
            <a:r>
              <a:rPr lang="en-US" sz="900" dirty="0" err="1">
                <a:latin typeface="Lucida Console" panose="020B0609040504020204" pitchFamily="49" charset="0"/>
              </a:rPr>
              <a:t>add_library</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${LIB_SRCS})</a:t>
            </a:r>
          </a:p>
          <a:p>
            <a:pPr marL="457200" lvl="1" indent="0">
              <a:buNone/>
            </a:pPr>
            <a:r>
              <a:rPr lang="en-US" sz="900" dirty="0" err="1">
                <a:latin typeface="Lucida Console" panose="020B0609040504020204" pitchFamily="49" charset="0"/>
              </a:rPr>
              <a:t>target_include_directories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PUBLIC ${HEADER_PATH})</a:t>
            </a:r>
          </a:p>
          <a:p>
            <a:pPr marL="457200" lvl="1" indent="0">
              <a:buNone/>
            </a:pPr>
            <a:endParaRPr lang="en-US" sz="900" dirty="0">
              <a:latin typeface="Lucida Console" panose="020B0609040504020204" pitchFamily="49" charset="0"/>
            </a:endParaRPr>
          </a:p>
          <a:p>
            <a:pPr marL="457200" lvl="1" indent="0">
              <a:buNone/>
            </a:pPr>
            <a:r>
              <a:rPr lang="en-US" sz="900" dirty="0">
                <a:latin typeface="Lucida Console" panose="020B0609040504020204" pitchFamily="49" charset="0"/>
              </a:rPr>
              <a:t>if(APPLE)</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(COCOA_LIB Cocoa)</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find_library</a:t>
            </a:r>
            <a:r>
              <a:rPr lang="en-US" sz="900" dirty="0">
                <a:latin typeface="Lucida Console" panose="020B0609040504020204" pitchFamily="49" charset="0"/>
              </a:rPr>
              <a:t>(OPENGL_LIB OpenGL)</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${COCOA_LIB} ${OPENGL_LIB})</a:t>
            </a:r>
          </a:p>
          <a:p>
            <a:pPr marL="457200" lvl="1" indent="0">
              <a:buNone/>
            </a:pPr>
            <a:r>
              <a:rPr lang="en-US" sz="900" dirty="0" err="1">
                <a:latin typeface="Lucida Console" panose="020B0609040504020204" pitchFamily="49" charset="0"/>
              </a:rPr>
              <a:t>elseif</a:t>
            </a:r>
            <a:r>
              <a:rPr lang="en-US" sz="900" dirty="0">
                <a:latin typeface="Lucida Console" panose="020B0609040504020204" pitchFamily="49" charset="0"/>
              </a:rPr>
              <a:t>(UNIX)</a:t>
            </a:r>
          </a:p>
          <a:p>
            <a:pPr marL="457200" lvl="1" indent="0">
              <a:buNone/>
            </a:pPr>
            <a:r>
              <a:rPr lang="en-US" sz="900" dirty="0">
                <a:latin typeface="Lucida Console" panose="020B0609040504020204" pitchFamily="49" charset="0"/>
              </a:rPr>
              <a:t>	</a:t>
            </a:r>
            <a:r>
              <a:rPr lang="en-US" sz="900" dirty="0" err="1">
                <a:latin typeface="Lucida Console" panose="020B0609040504020204" pitchFamily="49" charset="0"/>
              </a:rPr>
              <a:t>target_link_libraries</a:t>
            </a:r>
            <a:r>
              <a:rPr lang="en-US" sz="900" dirty="0">
                <a:latin typeface="Lucida Console" panose="020B0609040504020204" pitchFamily="49" charset="0"/>
              </a:rPr>
              <a:t>(</a:t>
            </a:r>
            <a:r>
              <a:rPr lang="en-US" sz="900" dirty="0" err="1">
                <a:latin typeface="Lucida Console" panose="020B0609040504020204" pitchFamily="49" charset="0"/>
              </a:rPr>
              <a:t>simplewindow</a:t>
            </a:r>
            <a:r>
              <a:rPr lang="en-US" sz="900" dirty="0">
                <a:latin typeface="Lucida Console" panose="020B0609040504020204" pitchFamily="49" charset="0"/>
              </a:rPr>
              <a:t> GL GLU X11)</a:t>
            </a:r>
          </a:p>
          <a:p>
            <a:pPr marL="457200" lvl="1" indent="0">
              <a:buNone/>
            </a:pPr>
            <a:r>
              <a:rPr lang="en-US" sz="900" dirty="0" err="1">
                <a:latin typeface="Lucida Console" panose="020B0609040504020204" pitchFamily="49" charset="0"/>
              </a:rPr>
              <a:t>endif</a:t>
            </a:r>
            <a:r>
              <a:rPr lang="en-US" sz="900" dirty="0">
                <a:latin typeface="Lucida Console" panose="020B0609040504020204" pitchFamily="49" charset="0"/>
              </a:rPr>
              <a:t>()</a:t>
            </a:r>
          </a:p>
          <a:p>
            <a:pPr marL="0" indent="0">
              <a:buNone/>
            </a:pPr>
            <a:endParaRPr lang="en-US" dirty="0"/>
          </a:p>
        </p:txBody>
      </p:sp>
      <p:sp>
        <p:nvSpPr>
          <p:cNvPr id="4" name="Rectangle 3"/>
          <p:cNvSpPr/>
          <p:nvPr/>
        </p:nvSpPr>
        <p:spPr>
          <a:xfrm>
            <a:off x="4058557" y="690336"/>
            <a:ext cx="4827814" cy="61295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502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a:t>
            </a:r>
            <a:r>
              <a:rPr lang="en-US" dirty="0" err="1"/>
              <a:t>shooting_class</a:t>
            </a:r>
            <a:endParaRPr lang="en-US" dirty="0"/>
          </a:p>
          <a:p>
            <a:pPr marL="457200" lvl="1" indent="0">
              <a:buNone/>
            </a:pPr>
            <a:r>
              <a:rPr lang="en-US" sz="1400" dirty="0" err="1">
                <a:latin typeface="Lucida Console" panose="020B0609040504020204" pitchFamily="49" charset="0"/>
              </a:rPr>
              <a:t>add_library</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shoot-3-class.cpp shoot-3-class.h)</a:t>
            </a:r>
          </a:p>
          <a:p>
            <a:pPr marL="457200" lvl="1" indent="0">
              <a:buNone/>
            </a:pPr>
            <a:r>
              <a:rPr lang="en-US" sz="1400" dirty="0" err="1">
                <a:latin typeface="Lucida Console" panose="020B0609040504020204" pitchFamily="49" charset="0"/>
              </a:rPr>
              <a:t>target_include_directories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PUBLIC .)</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shooting_game_lib</a:t>
            </a:r>
            <a:r>
              <a:rPr lang="en-US" sz="1400" dirty="0">
                <a:latin typeface="Lucida Console" panose="020B0609040504020204" pitchFamily="49" charset="0"/>
              </a:rPr>
              <a:t> </a:t>
            </a:r>
            <a:r>
              <a:rPr lang="en-US" sz="1400" dirty="0" err="1">
                <a:latin typeface="Lucida Console" panose="020B0609040504020204" pitchFamily="49" charset="0"/>
              </a:rPr>
              <a:t>simplewindow</a:t>
            </a:r>
            <a:r>
              <a:rPr lang="en-US" sz="1400" dirty="0">
                <a:latin typeface="Lucida Console" panose="020B0609040504020204" pitchFamily="49" charset="0"/>
              </a:rPr>
              <a:t> </a:t>
            </a:r>
            <a:r>
              <a:rPr lang="en-US" sz="1400" dirty="0" err="1">
                <a:latin typeface="Lucida Console" panose="020B0609040504020204" pitchFamily="49" charset="0"/>
              </a:rPr>
              <a:t>ysglfontdata</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a:t>You can set </a:t>
            </a:r>
            <a:r>
              <a:rPr lang="en-US" dirty="0" err="1"/>
              <a:t>target_link_libraries</a:t>
            </a:r>
            <a:r>
              <a:rPr lang="en-US" dirty="0"/>
              <a:t> for a library.</a:t>
            </a:r>
          </a:p>
          <a:p>
            <a:pPr lvl="1"/>
            <a:r>
              <a:rPr lang="en-US" dirty="0"/>
              <a:t>In this case, </a:t>
            </a:r>
            <a:r>
              <a:rPr lang="en-US" dirty="0" err="1"/>
              <a:t>shooting_game_lib</a:t>
            </a:r>
            <a:r>
              <a:rPr lang="en-US" dirty="0"/>
              <a:t> depends on </a:t>
            </a:r>
            <a:r>
              <a:rPr lang="en-US" dirty="0" err="1"/>
              <a:t>simplewindow</a:t>
            </a:r>
            <a:r>
              <a:rPr lang="en-US" dirty="0"/>
              <a:t> and </a:t>
            </a:r>
            <a:r>
              <a:rPr lang="en-US" dirty="0" err="1"/>
              <a:t>ysglfontdata</a:t>
            </a:r>
            <a:r>
              <a:rPr lang="en-US" dirty="0"/>
              <a:t> libraries.</a:t>
            </a:r>
          </a:p>
          <a:p>
            <a:pPr lvl="1"/>
            <a:r>
              <a:rPr lang="en-US" dirty="0"/>
              <a:t>Include paths of </a:t>
            </a:r>
            <a:r>
              <a:rPr lang="en-US" dirty="0" err="1"/>
              <a:t>simplewindow</a:t>
            </a:r>
            <a:r>
              <a:rPr lang="en-US" dirty="0"/>
              <a:t> and </a:t>
            </a:r>
            <a:r>
              <a:rPr lang="en-US" dirty="0" err="1"/>
              <a:t>ysglfontdata</a:t>
            </a:r>
            <a:r>
              <a:rPr lang="en-US" dirty="0"/>
              <a:t> is also transferred to the targets that depends on </a:t>
            </a:r>
            <a:r>
              <a:rPr lang="en-US" dirty="0" err="1"/>
              <a:t>shooting_game_lib</a:t>
            </a:r>
            <a:r>
              <a:rPr lang="en-US" dirty="0"/>
              <a:t>.</a:t>
            </a:r>
          </a:p>
          <a:p>
            <a:r>
              <a:rPr lang="en-US" dirty="0"/>
              <a:t>CMakeLists.txt in </a:t>
            </a:r>
            <a:r>
              <a:rPr lang="en-US" dirty="0" err="1"/>
              <a:t>menutest</a:t>
            </a:r>
            <a:endParaRPr lang="en-US" dirty="0"/>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menutest.cpp)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a:t>
            </a:r>
            <a:r>
              <a:rPr lang="en-US" sz="1400" dirty="0" err="1">
                <a:latin typeface="Lucida Console" panose="020B0609040504020204" pitchFamily="49" charset="0"/>
              </a:rPr>
              <a:t>menutest</a:t>
            </a:r>
            <a:r>
              <a:rPr lang="en-US" sz="1400" dirty="0">
                <a:latin typeface="Lucida Console" panose="020B0609040504020204" pitchFamily="49" charset="0"/>
              </a:rPr>
              <a:t>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lvl="1"/>
            <a:r>
              <a:rPr lang="en-US" dirty="0" err="1"/>
              <a:t>Menutest</a:t>
            </a:r>
            <a:r>
              <a:rPr lang="en-US" dirty="0"/>
              <a:t> program depends on </a:t>
            </a:r>
            <a:r>
              <a:rPr lang="en-US" dirty="0" err="1"/>
              <a:t>shooting_game_lib</a:t>
            </a:r>
            <a:r>
              <a:rPr lang="en-US" dirty="0"/>
              <a:t>.</a:t>
            </a:r>
          </a:p>
          <a:p>
            <a:pPr lvl="1"/>
            <a:r>
              <a:rPr lang="en-US" dirty="0"/>
              <a:t>It automatically </a:t>
            </a:r>
            <a:r>
              <a:rPr lang="en-US" dirty="0" err="1"/>
              <a:t>linkes</a:t>
            </a:r>
            <a:r>
              <a:rPr lang="en-US" dirty="0"/>
              <a:t> </a:t>
            </a:r>
            <a:r>
              <a:rPr lang="en-US" dirty="0" err="1"/>
              <a:t>simplewindow</a:t>
            </a:r>
            <a:r>
              <a:rPr lang="en-US" dirty="0"/>
              <a:t> and </a:t>
            </a:r>
            <a:r>
              <a:rPr lang="en-US" dirty="0" err="1"/>
              <a:t>ysglfontdata</a:t>
            </a:r>
            <a:r>
              <a:rPr lang="en-US" dirty="0"/>
              <a:t> libraries.</a:t>
            </a:r>
          </a:p>
          <a:p>
            <a:endParaRPr lang="en-US" dirty="0"/>
          </a:p>
          <a:p>
            <a:endParaRPr lang="en-US" dirty="0"/>
          </a:p>
        </p:txBody>
      </p:sp>
      <p:sp>
        <p:nvSpPr>
          <p:cNvPr id="4" name="Rectangle 3"/>
          <p:cNvSpPr/>
          <p:nvPr/>
        </p:nvSpPr>
        <p:spPr>
          <a:xfrm>
            <a:off x="947057" y="1458687"/>
            <a:ext cx="7451272" cy="9688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47057" y="4626430"/>
            <a:ext cx="5606143" cy="6857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77770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Example – Sub-directories</a:t>
            </a:r>
          </a:p>
        </p:txBody>
      </p:sp>
      <p:sp>
        <p:nvSpPr>
          <p:cNvPr id="3" name="Content Placeholder 2"/>
          <p:cNvSpPr>
            <a:spLocks noGrp="1"/>
          </p:cNvSpPr>
          <p:nvPr>
            <p:ph idx="1"/>
          </p:nvPr>
        </p:nvSpPr>
        <p:spPr/>
        <p:txBody>
          <a:bodyPr/>
          <a:lstStyle/>
          <a:p>
            <a:r>
              <a:rPr lang="en-US" dirty="0"/>
              <a:t>CMakeLists.txt in main</a:t>
            </a:r>
          </a:p>
          <a:p>
            <a:pPr marL="457200" lvl="1" indent="0">
              <a:buNone/>
            </a:pPr>
            <a:r>
              <a:rPr lang="en-US" sz="1400" dirty="0" err="1">
                <a:latin typeface="Lucida Console" panose="020B0609040504020204" pitchFamily="49" charset="0"/>
              </a:rPr>
              <a:t>add_executable</a:t>
            </a:r>
            <a:r>
              <a:rPr lang="en-US" sz="1400" dirty="0">
                <a:latin typeface="Lucida Console" panose="020B0609040504020204" pitchFamily="49" charset="0"/>
              </a:rPr>
              <a:t>(main MACOSX_BUNDLE shoot-3-main.cpp)</a:t>
            </a:r>
          </a:p>
          <a:p>
            <a:pPr marL="457200" lvl="1" indent="0">
              <a:buNone/>
            </a:pPr>
            <a:r>
              <a:rPr lang="en-US" sz="1400" dirty="0" err="1">
                <a:latin typeface="Lucida Console" panose="020B0609040504020204" pitchFamily="49" charset="0"/>
              </a:rPr>
              <a:t>target_link_libraries</a:t>
            </a:r>
            <a:r>
              <a:rPr lang="en-US" sz="1400" dirty="0">
                <a:latin typeface="Lucida Console" panose="020B0609040504020204" pitchFamily="49" charset="0"/>
              </a:rPr>
              <a:t>(main </a:t>
            </a:r>
            <a:r>
              <a:rPr lang="en-US" sz="1400" dirty="0" err="1">
                <a:latin typeface="Lucida Console" panose="020B0609040504020204" pitchFamily="49" charset="0"/>
              </a:rPr>
              <a:t>shooting_game_lib</a:t>
            </a:r>
            <a:r>
              <a:rPr lang="en-US" sz="1400" dirty="0">
                <a:latin typeface="Lucida Console" panose="020B0609040504020204" pitchFamily="49" charset="0"/>
              </a:rPr>
              <a:t>)</a:t>
            </a:r>
          </a:p>
          <a:p>
            <a:pPr marL="457200" lvl="1" indent="0">
              <a:buNone/>
            </a:pPr>
            <a:endParaRPr lang="en-US" sz="1400" dirty="0">
              <a:latin typeface="Lucida Console" panose="020B0609040504020204" pitchFamily="49" charset="0"/>
            </a:endParaRPr>
          </a:p>
          <a:p>
            <a:pPr marL="457200" lvl="1" indent="0">
              <a:buNone/>
            </a:pPr>
            <a:endParaRPr lang="en-US" dirty="0"/>
          </a:p>
          <a:p>
            <a:r>
              <a:rPr lang="en-US" dirty="0"/>
              <a:t>Target dependencies form a tree structure.</a:t>
            </a:r>
          </a:p>
          <a:p>
            <a:endParaRPr lang="en-US" dirty="0"/>
          </a:p>
          <a:p>
            <a:endParaRPr lang="en-US" dirty="0"/>
          </a:p>
          <a:p>
            <a:endParaRPr lang="en-US" dirty="0"/>
          </a:p>
          <a:p>
            <a:endParaRPr lang="en-US" dirty="0"/>
          </a:p>
          <a:p>
            <a:r>
              <a:rPr lang="en-US" dirty="0"/>
              <a:t>It is called a </a:t>
            </a:r>
            <a:r>
              <a:rPr lang="en-US" i="1" dirty="0"/>
              <a:t>build tree</a:t>
            </a:r>
            <a:r>
              <a:rPr lang="en-US" dirty="0"/>
              <a:t>.  (Also called a </a:t>
            </a:r>
            <a:r>
              <a:rPr lang="en-US" i="1" dirty="0"/>
              <a:t>dependency graph</a:t>
            </a:r>
            <a:r>
              <a:rPr lang="en-US" dirty="0"/>
              <a:t>.)</a:t>
            </a:r>
          </a:p>
          <a:p>
            <a:pPr lvl="1"/>
            <a:endParaRPr lang="en-US" dirty="0"/>
          </a:p>
          <a:p>
            <a:endParaRPr lang="en-US" dirty="0"/>
          </a:p>
          <a:p>
            <a:endParaRPr lang="en-US" dirty="0"/>
          </a:p>
        </p:txBody>
      </p:sp>
      <p:sp>
        <p:nvSpPr>
          <p:cNvPr id="4" name="Rectangle 3"/>
          <p:cNvSpPr/>
          <p:nvPr/>
        </p:nvSpPr>
        <p:spPr>
          <a:xfrm>
            <a:off x="947057" y="1458687"/>
            <a:ext cx="5600977" cy="57149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042557" y="3113314"/>
            <a:ext cx="684803" cy="369332"/>
          </a:xfrm>
          <a:prstGeom prst="rect">
            <a:avLst/>
          </a:prstGeom>
          <a:noFill/>
        </p:spPr>
        <p:txBody>
          <a:bodyPr wrap="none" rtlCol="0">
            <a:spAutoFit/>
          </a:bodyPr>
          <a:lstStyle/>
          <a:p>
            <a:r>
              <a:rPr lang="en-US" dirty="0"/>
              <a:t>main</a:t>
            </a:r>
          </a:p>
        </p:txBody>
      </p:sp>
      <p:sp>
        <p:nvSpPr>
          <p:cNvPr id="6" name="TextBox 5"/>
          <p:cNvSpPr txBox="1"/>
          <p:nvPr/>
        </p:nvSpPr>
        <p:spPr>
          <a:xfrm>
            <a:off x="4076700" y="3113314"/>
            <a:ext cx="1133644" cy="369332"/>
          </a:xfrm>
          <a:prstGeom prst="rect">
            <a:avLst/>
          </a:prstGeom>
          <a:noFill/>
        </p:spPr>
        <p:txBody>
          <a:bodyPr wrap="none" rtlCol="0">
            <a:spAutoFit/>
          </a:bodyPr>
          <a:lstStyle/>
          <a:p>
            <a:r>
              <a:rPr lang="en-US" dirty="0" err="1"/>
              <a:t>menutest</a:t>
            </a:r>
            <a:endParaRPr lang="en-US" dirty="0"/>
          </a:p>
        </p:txBody>
      </p:sp>
      <p:sp>
        <p:nvSpPr>
          <p:cNvPr id="7" name="TextBox 6"/>
          <p:cNvSpPr txBox="1"/>
          <p:nvPr/>
        </p:nvSpPr>
        <p:spPr>
          <a:xfrm>
            <a:off x="3384958" y="3617935"/>
            <a:ext cx="1659429" cy="369332"/>
          </a:xfrm>
          <a:prstGeom prst="rect">
            <a:avLst/>
          </a:prstGeom>
          <a:noFill/>
        </p:spPr>
        <p:txBody>
          <a:bodyPr wrap="none" rtlCol="0">
            <a:spAutoFit/>
          </a:bodyPr>
          <a:lstStyle/>
          <a:p>
            <a:r>
              <a:rPr lang="en-US" dirty="0"/>
              <a:t>shooting-class</a:t>
            </a:r>
          </a:p>
        </p:txBody>
      </p:sp>
      <p:sp>
        <p:nvSpPr>
          <p:cNvPr id="8" name="TextBox 7"/>
          <p:cNvSpPr txBox="1"/>
          <p:nvPr/>
        </p:nvSpPr>
        <p:spPr>
          <a:xfrm>
            <a:off x="2247898" y="4122556"/>
            <a:ext cx="1620957" cy="369332"/>
          </a:xfrm>
          <a:prstGeom prst="rect">
            <a:avLst/>
          </a:prstGeom>
          <a:noFill/>
        </p:spPr>
        <p:txBody>
          <a:bodyPr wrap="none" rtlCol="0">
            <a:spAutoFit/>
          </a:bodyPr>
          <a:lstStyle/>
          <a:p>
            <a:r>
              <a:rPr lang="en-US" dirty="0" err="1"/>
              <a:t>simplewindow</a:t>
            </a:r>
            <a:endParaRPr lang="en-US" dirty="0"/>
          </a:p>
        </p:txBody>
      </p:sp>
      <p:sp>
        <p:nvSpPr>
          <p:cNvPr id="9" name="TextBox 8"/>
          <p:cNvSpPr txBox="1"/>
          <p:nvPr/>
        </p:nvSpPr>
        <p:spPr>
          <a:xfrm>
            <a:off x="4125687" y="4122556"/>
            <a:ext cx="1428596" cy="369332"/>
          </a:xfrm>
          <a:prstGeom prst="rect">
            <a:avLst/>
          </a:prstGeom>
          <a:noFill/>
        </p:spPr>
        <p:txBody>
          <a:bodyPr wrap="none" rtlCol="0">
            <a:spAutoFit/>
          </a:bodyPr>
          <a:lstStyle/>
          <a:p>
            <a:r>
              <a:rPr lang="en-US" dirty="0" err="1"/>
              <a:t>ysglfontdata</a:t>
            </a:r>
            <a:endParaRPr lang="en-US" dirty="0"/>
          </a:p>
        </p:txBody>
      </p:sp>
      <p:cxnSp>
        <p:nvCxnSpPr>
          <p:cNvPr id="11" name="Straight Connector 10"/>
          <p:cNvCxnSpPr>
            <a:stCxn id="8" idx="0"/>
          </p:cNvCxnSpPr>
          <p:nvPr/>
        </p:nvCxnSpPr>
        <p:spPr>
          <a:xfrm flipV="1">
            <a:off x="3058377" y="3987268"/>
            <a:ext cx="990014" cy="135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2"/>
            <a:endCxn id="9" idx="0"/>
          </p:cNvCxnSpPr>
          <p:nvPr/>
        </p:nvCxnSpPr>
        <p:spPr>
          <a:xfrm>
            <a:off x="4214673" y="3987267"/>
            <a:ext cx="62531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7" idx="0"/>
          </p:cNvCxnSpPr>
          <p:nvPr/>
        </p:nvCxnSpPr>
        <p:spPr>
          <a:xfrm>
            <a:off x="3384959" y="3482646"/>
            <a:ext cx="829714"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p:cNvCxnSpPr>
          <p:nvPr/>
        </p:nvCxnSpPr>
        <p:spPr>
          <a:xfrm flipH="1">
            <a:off x="4457700" y="3482646"/>
            <a:ext cx="185822" cy="1352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505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CMake - Adding a new target</a:t>
            </a:r>
          </a:p>
        </p:txBody>
      </p:sp>
      <p:sp>
        <p:nvSpPr>
          <p:cNvPr id="3" name="Content Placeholder 2"/>
          <p:cNvSpPr>
            <a:spLocks noGrp="1"/>
          </p:cNvSpPr>
          <p:nvPr>
            <p:ph idx="1"/>
          </p:nvPr>
        </p:nvSpPr>
        <p:spPr/>
        <p:txBody>
          <a:bodyPr/>
          <a:lstStyle/>
          <a:p>
            <a:r>
              <a:rPr lang="en-US" dirty="0"/>
              <a:t>In a typical CMake-managed build-tree, you need to add:</a:t>
            </a:r>
          </a:p>
          <a:p>
            <a:pPr lvl="1"/>
            <a:r>
              <a:rPr lang="en-US" dirty="0"/>
              <a:t>A sub-directory,</a:t>
            </a:r>
          </a:p>
          <a:p>
            <a:pPr lvl="1"/>
            <a:r>
              <a:rPr lang="en-US" dirty="0"/>
              <a:t>CMakeLists.txt, and</a:t>
            </a:r>
          </a:p>
          <a:p>
            <a:pPr lvl="1"/>
            <a:r>
              <a:rPr lang="en-US" dirty="0"/>
              <a:t>Source files.</a:t>
            </a:r>
          </a:p>
          <a:p>
            <a:r>
              <a:rPr lang="en-US" dirty="0"/>
              <a:t>To add a new target.</a:t>
            </a:r>
          </a:p>
        </p:txBody>
      </p:sp>
    </p:spTree>
    <p:extLst>
      <p:ext uri="{BB962C8B-B14F-4D97-AF65-F5344CB8AC3E}">
        <p14:creationId xmlns:p14="http://schemas.microsoft.com/office/powerpoint/2010/main" val="9038122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CMake is in control</a:t>
            </a:r>
          </a:p>
        </p:txBody>
      </p:sp>
      <p:sp>
        <p:nvSpPr>
          <p:cNvPr id="3" name="Content Placeholder 2"/>
          <p:cNvSpPr>
            <a:spLocks noGrp="1"/>
          </p:cNvSpPr>
          <p:nvPr>
            <p:ph idx="1"/>
          </p:nvPr>
        </p:nvSpPr>
        <p:spPr/>
        <p:txBody>
          <a:bodyPr/>
          <a:lstStyle/>
          <a:p>
            <a:pPr marL="0" indent="0">
              <a:buNone/>
            </a:pPr>
            <a:r>
              <a:rPr lang="en-US" dirty="0"/>
              <a:t>(Again)</a:t>
            </a:r>
          </a:p>
          <a:p>
            <a:r>
              <a:rPr lang="en-US" u="sng" dirty="0">
                <a:solidFill>
                  <a:srgbClr val="FF0000"/>
                </a:solidFill>
              </a:rPr>
              <a:t>DO NOT – Add Existing Item, or Add New Item from Visual Studio or XCode.   This was the major confusion in the last year.</a:t>
            </a:r>
          </a:p>
          <a:p>
            <a:r>
              <a:rPr lang="en-US" dirty="0"/>
              <a:t>When adding or deleting a source code, modify CMakeLists.txt and re-run </a:t>
            </a:r>
            <a:r>
              <a:rPr lang="en-US" dirty="0" err="1"/>
              <a:t>cmake</a:t>
            </a:r>
            <a:r>
              <a:rPr lang="en-US" dirty="0"/>
              <a:t> command.</a:t>
            </a:r>
          </a:p>
        </p:txBody>
      </p:sp>
    </p:spTree>
    <p:extLst>
      <p:ext uri="{BB962C8B-B14F-4D97-AF65-F5344CB8AC3E}">
        <p14:creationId xmlns:p14="http://schemas.microsoft.com/office/powerpoint/2010/main" val="182360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a:t>
            </a:r>
          </a:p>
        </p:txBody>
      </p:sp>
      <p:sp>
        <p:nvSpPr>
          <p:cNvPr id="3" name="Content Placeholder 2"/>
          <p:cNvSpPr>
            <a:spLocks noGrp="1"/>
          </p:cNvSpPr>
          <p:nvPr>
            <p:ph idx="1"/>
          </p:nvPr>
        </p:nvSpPr>
        <p:spPr/>
        <p:txBody>
          <a:bodyPr/>
          <a:lstStyle/>
          <a:p>
            <a:r>
              <a:rPr lang="en-US" dirty="0"/>
              <a:t>Starting first week of February</a:t>
            </a:r>
          </a:p>
          <a:p>
            <a:r>
              <a:rPr lang="en-US"/>
              <a:t>3-5 </a:t>
            </a:r>
            <a:r>
              <a:rPr lang="en-US" dirty="0"/>
              <a:t>person team</a:t>
            </a:r>
          </a:p>
          <a:p>
            <a:r>
              <a:rPr lang="en-US" dirty="0"/>
              <a:t>2 options:</a:t>
            </a:r>
          </a:p>
          <a:p>
            <a:pPr lvl="1"/>
            <a:r>
              <a:rPr lang="en-US" dirty="0"/>
              <a:t>Read, understand, and implement a research paper.  This is a VERY GOOD experience, but will be difficult.  It is great if you can fully implement a research paper, but if not, you can implement part of the paper, and does the rest with the external program.</a:t>
            </a:r>
          </a:p>
          <a:p>
            <a:pPr lvl="1"/>
            <a:r>
              <a:rPr lang="en-US" dirty="0"/>
              <a:t>An application for Engineering, Education, or Entertainment.  The program must run on at least three of </a:t>
            </a:r>
            <a:r>
              <a:rPr lang="en-US" dirty="0" err="1"/>
              <a:t>macOS</a:t>
            </a:r>
            <a:r>
              <a:rPr lang="en-US" dirty="0"/>
              <a:t>, Linux, Windows (Win32), Universal Windows Platform, iOS, and Android.  The program must be publishable to the public, i.e., all files must be open source or copyright free.  And, customer test (get your friends and let them use) must be conducted.</a:t>
            </a:r>
          </a:p>
        </p:txBody>
      </p:sp>
    </p:spTree>
    <p:extLst>
      <p:ext uri="{BB962C8B-B14F-4D97-AF65-F5344CB8AC3E}">
        <p14:creationId xmlns:p14="http://schemas.microsoft.com/office/powerpoint/2010/main" val="345104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p:txBody>
          <a:bodyPr/>
          <a:lstStyle/>
          <a:p>
            <a:pPr marL="0" indent="0">
              <a:buNone/>
            </a:pPr>
            <a:r>
              <a:rPr lang="en-US" dirty="0"/>
              <a:t>GOAL:  Get the job done!</a:t>
            </a:r>
          </a:p>
          <a:p>
            <a:r>
              <a:rPr lang="en-US" dirty="0"/>
              <a:t>Implement,</a:t>
            </a:r>
          </a:p>
          <a:p>
            <a:r>
              <a:rPr lang="en-US" dirty="0"/>
              <a:t>Visualize,</a:t>
            </a:r>
          </a:p>
          <a:p>
            <a:r>
              <a:rPr lang="en-US" dirty="0"/>
              <a:t>Verify, and</a:t>
            </a:r>
          </a:p>
          <a:p>
            <a:r>
              <a:rPr lang="en-US" dirty="0"/>
              <a:t>Enhance the idea.</a:t>
            </a:r>
          </a:p>
          <a:p>
            <a:pPr marL="0" indent="0">
              <a:buNone/>
            </a:pPr>
            <a:endParaRPr lang="en-US" dirty="0"/>
          </a:p>
        </p:txBody>
      </p:sp>
    </p:spTree>
    <p:extLst>
      <p:ext uri="{BB962C8B-B14F-4D97-AF65-F5344CB8AC3E}">
        <p14:creationId xmlns:p14="http://schemas.microsoft.com/office/powerpoint/2010/main" val="125361686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2451</TotalTime>
  <Words>5795</Words>
  <Application>Microsoft Office PowerPoint</Application>
  <PresentationFormat>On-screen Show (4:3)</PresentationFormat>
  <Paragraphs>758</Paragraphs>
  <Slides>77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77</vt:i4>
      </vt:variant>
    </vt:vector>
  </HeadingPairs>
  <TitlesOfParts>
    <vt:vector size="80" baseType="lpstr">
      <vt:lpstr>Arial</vt:lpstr>
      <vt:lpstr>Lucida Console</vt:lpstr>
      <vt:lpstr>Default Design</vt:lpstr>
      <vt:lpstr>24-783 Lecture 01</vt:lpstr>
      <vt:lpstr>PowerPoint Presentation</vt:lpstr>
      <vt:lpstr>Important!</vt:lpstr>
      <vt:lpstr>Temporary Office Hour for This week</vt:lpstr>
      <vt:lpstr>Course Overview</vt:lpstr>
      <vt:lpstr>Teaching Staff</vt:lpstr>
      <vt:lpstr>Grading</vt:lpstr>
      <vt:lpstr>Project</vt:lpstr>
      <vt:lpstr>Course Overview</vt:lpstr>
      <vt:lpstr>Course Overview</vt:lpstr>
      <vt:lpstr>Writing your own computational tools.</vt:lpstr>
      <vt:lpstr>Understanding what’s in the blackbox.  Make it a white box!</vt:lpstr>
      <vt:lpstr>Writing a program that lasts long.</vt:lpstr>
      <vt:lpstr>Current trend of programming – What’s making it difficult?</vt:lpstr>
      <vt:lpstr>Current trend of programming</vt:lpstr>
      <vt:lpstr>Current trend of programming</vt:lpstr>
      <vt:lpstr>Portable and Cross-Platform programming is more important than ever!</vt:lpstr>
      <vt:lpstr>Portable and Cross-Platform programming is more important than ever!</vt:lpstr>
      <vt:lpstr>Portable and Cross-Platform programming is more important than ever!</vt:lpstr>
      <vt:lpstr>How to write a portable program then?</vt:lpstr>
      <vt:lpstr>Installing Visual Studio</vt:lpstr>
      <vt:lpstr>Installing XCode</vt:lpstr>
      <vt:lpstr>Downloading XCode and Command-Line Tools</vt:lpstr>
      <vt:lpstr>Download and Install CMake and SubVersion</vt:lpstr>
      <vt:lpstr>Download and Install Git</vt:lpstr>
      <vt:lpstr>Goal of the first 2.5 weeks</vt:lpstr>
      <vt:lpstr>CMake – Cross-Platform Make</vt:lpstr>
      <vt:lpstr>CMake – Cross-Platform Make</vt:lpstr>
      <vt:lpstr>CMake – Cross-Platform Make</vt:lpstr>
      <vt:lpstr>CMake – Cross-Platform Make</vt:lpstr>
      <vt:lpstr>CMake – Cross-Platform Make</vt:lpstr>
      <vt:lpstr>CMake – Concept of Out-of-Source Build</vt:lpstr>
      <vt:lpstr>CMake – Concept of Out-of-Source Build</vt:lpstr>
      <vt:lpstr>CMake – Concept of Out-of-Source Build</vt:lpstr>
      <vt:lpstr>CMake – Concept of Out-of-Source Build</vt:lpstr>
      <vt:lpstr>CMake – Concept of Out-of-Source Build</vt:lpstr>
      <vt:lpstr>CMake – Building a Program with CMake</vt:lpstr>
      <vt:lpstr>CMake – Building a Program with CMake</vt:lpstr>
      <vt:lpstr>CMake – Building a Program with CMake</vt:lpstr>
      <vt:lpstr>CMake – Building a Program with CMake</vt:lpstr>
      <vt:lpstr>Before the first CMake example….</vt:lpstr>
      <vt:lpstr>Starting a Command Line</vt:lpstr>
      <vt:lpstr>Starting a Command Line</vt:lpstr>
      <vt:lpstr>Command Line –Current Working Directory</vt:lpstr>
      <vt:lpstr>Command Line –Current Working Directory</vt:lpstr>
      <vt:lpstr>Command Line –Current Working Directory</vt:lpstr>
      <vt:lpstr>Command Line – Frequently-Used Commands</vt:lpstr>
      <vt:lpstr>Command Line – Compiling a program</vt:lpstr>
      <vt:lpstr>Command Line – Frequently-Used Commands</vt:lpstr>
      <vt:lpstr>Command Line - Redirection</vt:lpstr>
      <vt:lpstr>Command Line: Redirection Example</vt:lpstr>
      <vt:lpstr>Command Line: Redirection Example</vt:lpstr>
      <vt:lpstr>Observation</vt:lpstr>
      <vt:lpstr>Command Line: Redirection Example</vt:lpstr>
      <vt:lpstr>Command Line –Dangerous Commands</vt:lpstr>
      <vt:lpstr>Command Line – Verifying CMake is correctly installed.</vt:lpstr>
      <vt:lpstr>Command Line – Verifying SVN is correctly installed.</vt:lpstr>
      <vt:lpstr>Command Line – Verifying Git Installation</vt:lpstr>
      <vt:lpstr>PowerPoint Presentation</vt:lpstr>
      <vt:lpstr>CMake Example – Console Application</vt:lpstr>
      <vt:lpstr>PowerPoint Presentation</vt:lpstr>
      <vt:lpstr>Running CMake from Command Line</vt:lpstr>
      <vt:lpstr>Running CMake from Command Line</vt:lpstr>
      <vt:lpstr>CMake Example – Console Application</vt:lpstr>
      <vt:lpstr>CMake Example - Library</vt:lpstr>
      <vt:lpstr>CMake Example – Simple Window framework</vt:lpstr>
      <vt:lpstr>PowerPoint Presentation</vt:lpstr>
      <vt:lpstr>CMake Example – Simple Window framework</vt:lpstr>
      <vt:lpstr>CMake Example – Simple Window framework (continued)</vt:lpstr>
      <vt:lpstr>CMake Example – Sub-directories</vt:lpstr>
      <vt:lpstr>CMake Example – Sub-directories</vt:lpstr>
      <vt:lpstr>CMake Example – Sub-directories</vt:lpstr>
      <vt:lpstr>CMake Example – Sub-directories</vt:lpstr>
      <vt:lpstr>CMake Example – Sub-directories</vt:lpstr>
      <vt:lpstr>CMake Example – Sub-directories</vt:lpstr>
      <vt:lpstr>CMake - Adding a new target</vt:lpstr>
      <vt:lpstr>Now CMake is in control</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476</cp:revision>
  <dcterms:created xsi:type="dcterms:W3CDTF">2009-08-19T14:18:47Z</dcterms:created>
  <dcterms:modified xsi:type="dcterms:W3CDTF">2019-01-14T14:36:40Z</dcterms:modified>
</cp:coreProperties>
</file>