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316" r:id="rId4"/>
    <p:sldId id="31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261" r:id="rId25"/>
    <p:sldId id="262" r:id="rId26"/>
    <p:sldId id="325" r:id="rId27"/>
    <p:sldId id="263" r:id="rId28"/>
    <p:sldId id="264" r:id="rId29"/>
    <p:sldId id="265" r:id="rId30"/>
    <p:sldId id="266" r:id="rId31"/>
    <p:sldId id="267" r:id="rId32"/>
    <p:sldId id="268" r:id="rId33"/>
    <p:sldId id="258" r:id="rId34"/>
    <p:sldId id="277" r:id="rId35"/>
    <p:sldId id="259" r:id="rId36"/>
    <p:sldId id="260" r:id="rId37"/>
    <p:sldId id="269" r:id="rId38"/>
    <p:sldId id="270" r:id="rId39"/>
    <p:sldId id="271" r:id="rId40"/>
    <p:sldId id="272" r:id="rId41"/>
    <p:sldId id="273" r:id="rId42"/>
    <p:sldId id="274" r:id="rId43"/>
    <p:sldId id="275" r:id="rId44"/>
    <p:sldId id="276" r:id="rId45"/>
    <p:sldId id="278" r:id="rId46"/>
    <p:sldId id="279" r:id="rId47"/>
    <p:sldId id="280" r:id="rId48"/>
    <p:sldId id="281" r:id="rId49"/>
    <p:sldId id="282" r:id="rId50"/>
    <p:sldId id="326" r:id="rId51"/>
    <p:sldId id="327" r:id="rId52"/>
    <p:sldId id="328" r:id="rId53"/>
    <p:sldId id="329" r:id="rId54"/>
    <p:sldId id="330" r:id="rId55"/>
    <p:sldId id="331" r:id="rId56"/>
    <p:sldId id="332" r:id="rId57"/>
    <p:sldId id="333" r:id="rId58"/>
    <p:sldId id="334" r:id="rId59"/>
    <p:sldId id="335"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25" d="100"/>
          <a:sy n="125" d="100"/>
        </p:scale>
        <p:origin x="119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8CFA322-6F3F-4DC0-87DD-C2243BD40E52}" type="slidenum">
              <a:rPr lang="en-US" altLang="ko-KR"/>
              <a:pPr>
                <a:defRPr/>
              </a:pPr>
              <a:t>‹#›</a:t>
            </a:fld>
            <a:endParaRPr lang="en-US" altLang="ko-KR"/>
          </a:p>
        </p:txBody>
      </p:sp>
    </p:spTree>
    <p:extLst>
      <p:ext uri="{BB962C8B-B14F-4D97-AF65-F5344CB8AC3E}">
        <p14:creationId xmlns:p14="http://schemas.microsoft.com/office/powerpoint/2010/main" val="11935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75F19005-ABF8-4206-A7D8-6B64D35F117C}" type="slidenum">
              <a:rPr lang="en-US" altLang="ko-KR"/>
              <a:pPr>
                <a:defRPr/>
              </a:pPr>
              <a:t>‹#›</a:t>
            </a:fld>
            <a:endParaRPr lang="en-US" altLang="ko-KR"/>
          </a:p>
        </p:txBody>
      </p:sp>
    </p:spTree>
    <p:extLst>
      <p:ext uri="{BB962C8B-B14F-4D97-AF65-F5344CB8AC3E}">
        <p14:creationId xmlns:p14="http://schemas.microsoft.com/office/powerpoint/2010/main" val="28149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911E539-E3A0-4ACA-8410-6BBB64C7316C}" type="slidenum">
              <a:rPr lang="en-US" altLang="ko-KR"/>
              <a:pPr>
                <a:defRPr/>
              </a:pPr>
              <a:t>‹#›</a:t>
            </a:fld>
            <a:endParaRPr lang="en-US" altLang="ko-KR"/>
          </a:p>
        </p:txBody>
      </p:sp>
    </p:spTree>
    <p:extLst>
      <p:ext uri="{BB962C8B-B14F-4D97-AF65-F5344CB8AC3E}">
        <p14:creationId xmlns:p14="http://schemas.microsoft.com/office/powerpoint/2010/main" val="246405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A2BEA70-0706-42DF-B69B-B92068D80B29}" type="slidenum">
              <a:rPr lang="en-US" altLang="ko-KR"/>
              <a:pPr>
                <a:defRPr/>
              </a:pPr>
              <a:t>‹#›</a:t>
            </a:fld>
            <a:endParaRPr lang="en-US" altLang="ko-KR"/>
          </a:p>
        </p:txBody>
      </p:sp>
    </p:spTree>
    <p:extLst>
      <p:ext uri="{BB962C8B-B14F-4D97-AF65-F5344CB8AC3E}">
        <p14:creationId xmlns:p14="http://schemas.microsoft.com/office/powerpoint/2010/main" val="394480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BB2500B-4EAB-4352-950A-83638A46CB1F}" type="slidenum">
              <a:rPr lang="en-US" altLang="ko-KR"/>
              <a:pPr>
                <a:defRPr/>
              </a:pPr>
              <a:t>‹#›</a:t>
            </a:fld>
            <a:endParaRPr lang="en-US" altLang="ko-KR"/>
          </a:p>
        </p:txBody>
      </p:sp>
    </p:spTree>
    <p:extLst>
      <p:ext uri="{BB962C8B-B14F-4D97-AF65-F5344CB8AC3E}">
        <p14:creationId xmlns:p14="http://schemas.microsoft.com/office/powerpoint/2010/main" val="49437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A4AD067-94AF-4CC4-A3F4-94BC22933865}" type="slidenum">
              <a:rPr lang="en-US" altLang="ko-KR"/>
              <a:pPr>
                <a:defRPr/>
              </a:pPr>
              <a:t>‹#›</a:t>
            </a:fld>
            <a:endParaRPr lang="en-US" altLang="ko-KR"/>
          </a:p>
        </p:txBody>
      </p:sp>
    </p:spTree>
    <p:extLst>
      <p:ext uri="{BB962C8B-B14F-4D97-AF65-F5344CB8AC3E}">
        <p14:creationId xmlns:p14="http://schemas.microsoft.com/office/powerpoint/2010/main" val="381754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AC5F1812-1DE0-4021-BADA-FFAFA5A10F0D}" type="slidenum">
              <a:rPr lang="en-US" altLang="ko-KR"/>
              <a:pPr>
                <a:defRPr/>
              </a:pPr>
              <a:t>‹#›</a:t>
            </a:fld>
            <a:endParaRPr lang="en-US" altLang="ko-KR"/>
          </a:p>
        </p:txBody>
      </p:sp>
    </p:spTree>
    <p:extLst>
      <p:ext uri="{BB962C8B-B14F-4D97-AF65-F5344CB8AC3E}">
        <p14:creationId xmlns:p14="http://schemas.microsoft.com/office/powerpoint/2010/main" val="111308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8C83109A-EB99-4320-890D-5E8814322824}" type="slidenum">
              <a:rPr lang="en-US" altLang="ko-KR"/>
              <a:pPr>
                <a:defRPr/>
              </a:pPr>
              <a:t>‹#›</a:t>
            </a:fld>
            <a:endParaRPr lang="en-US" altLang="ko-KR"/>
          </a:p>
        </p:txBody>
      </p:sp>
    </p:spTree>
    <p:extLst>
      <p:ext uri="{BB962C8B-B14F-4D97-AF65-F5344CB8AC3E}">
        <p14:creationId xmlns:p14="http://schemas.microsoft.com/office/powerpoint/2010/main" val="13441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6DC6F314-25DC-4377-AD01-A920945A2208}" type="slidenum">
              <a:rPr lang="en-US" altLang="ko-KR"/>
              <a:pPr>
                <a:defRPr/>
              </a:pPr>
              <a:t>‹#›</a:t>
            </a:fld>
            <a:endParaRPr lang="en-US" altLang="ko-KR"/>
          </a:p>
        </p:txBody>
      </p:sp>
    </p:spTree>
    <p:extLst>
      <p:ext uri="{BB962C8B-B14F-4D97-AF65-F5344CB8AC3E}">
        <p14:creationId xmlns:p14="http://schemas.microsoft.com/office/powerpoint/2010/main" val="330991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2C10ED3A-E24C-4B6A-90A2-C196FD3C6786}" type="slidenum">
              <a:rPr lang="en-US" altLang="ko-KR"/>
              <a:pPr>
                <a:defRPr/>
              </a:pPr>
              <a:t>‹#›</a:t>
            </a:fld>
            <a:endParaRPr lang="en-US" altLang="ko-KR"/>
          </a:p>
        </p:txBody>
      </p:sp>
    </p:spTree>
    <p:extLst>
      <p:ext uri="{BB962C8B-B14F-4D97-AF65-F5344CB8AC3E}">
        <p14:creationId xmlns:p14="http://schemas.microsoft.com/office/powerpoint/2010/main" val="383329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A6225BB-6760-4477-80E2-E9464DB153A4}" type="slidenum">
              <a:rPr lang="en-US" altLang="ko-KR"/>
              <a:pPr>
                <a:defRPr/>
              </a:pPr>
              <a:t>‹#›</a:t>
            </a:fld>
            <a:endParaRPr lang="en-US" altLang="ko-KR"/>
          </a:p>
        </p:txBody>
      </p:sp>
    </p:spTree>
    <p:extLst>
      <p:ext uri="{BB962C8B-B14F-4D97-AF65-F5344CB8AC3E}">
        <p14:creationId xmlns:p14="http://schemas.microsoft.com/office/powerpoint/2010/main" val="5851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F79013F-5B2C-4E9D-9745-5981D3CFC251}" type="slidenum">
              <a:rPr lang="en-US" altLang="ko-KR"/>
              <a:pPr>
                <a:defRPr/>
              </a:pPr>
              <a:t>‹#›</a:t>
            </a:fld>
            <a:endParaRPr lang="en-US" altLang="ko-KR"/>
          </a:p>
        </p:txBody>
      </p:sp>
    </p:spTree>
    <p:extLst>
      <p:ext uri="{BB962C8B-B14F-4D97-AF65-F5344CB8AC3E}">
        <p14:creationId xmlns:p14="http://schemas.microsoft.com/office/powerpoint/2010/main" val="423059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굴림" charset="-127"/>
              </a:defRPr>
            </a:lvl1pPr>
          </a:lstStyle>
          <a:p>
            <a:pPr>
              <a:defRPr/>
            </a:pPr>
            <a:endParaRPr lang="en-US" altLang="ko-K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굴림" charset="-127"/>
              </a:defRPr>
            </a:lvl1pPr>
          </a:lstStyle>
          <a:p>
            <a:pPr>
              <a:defRPr/>
            </a:pPr>
            <a:endParaRPr lang="en-US" altLang="ko-K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굴림" charset="-127"/>
              </a:defRPr>
            </a:lvl1pPr>
          </a:lstStyle>
          <a:p>
            <a:pPr>
              <a:defRPr/>
            </a:pPr>
            <a:fld id="{E37565C6-0CEA-42B8-A9C2-60D46C6627E9}"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msdn.microsoft.com/en-us/powershell/scripting/getting-started/getting-ready-to-use-windows-powershell" TargetMode="External"/><Relationship Id="rId2" Type="http://schemas.openxmlformats.org/officeDocument/2006/relationships/hyperlink" Target="http://lifehacker.com/5633909/who-needs-a-mouse-learn-to-use-the-command-line-for-almost-anything" TargetMode="External"/><Relationship Id="rId1" Type="http://schemas.openxmlformats.org/officeDocument/2006/relationships/slideLayout" Target="../slideLayouts/slideLayout2.xml"/><Relationship Id="rId4" Type="http://schemas.openxmlformats.org/officeDocument/2006/relationships/hyperlink" Target="http://www.cs.princeton.edu/courses/archive/spr05/cos126/cmd-prompt.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liksvn.com/download/" TargetMode="External"/><Relationship Id="rId2" Type="http://schemas.openxmlformats.org/officeDocument/2006/relationships/hyperlink" Target="https://tortoisesvn.ne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521"/>
            <a:ext cx="7772400" cy="1470025"/>
          </a:xfrm>
        </p:spPr>
        <p:txBody>
          <a:bodyPr/>
          <a:lstStyle/>
          <a:p>
            <a:r>
              <a:rPr lang="en-US" dirty="0" smtClean="0"/>
              <a:t>24-783 Lecture 02 </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0252" y="2738922"/>
            <a:ext cx="4064002" cy="3048002"/>
          </a:xfrm>
          <a:prstGeom prst="rect">
            <a:avLst/>
          </a:prstGeom>
        </p:spPr>
      </p:pic>
    </p:spTree>
    <p:extLst>
      <p:ext uri="{BB962C8B-B14F-4D97-AF65-F5344CB8AC3E}">
        <p14:creationId xmlns:p14="http://schemas.microsoft.com/office/powerpoint/2010/main" val="4155160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CMake</a:t>
            </a:r>
            <a:r>
              <a:rPr lang="en-US" dirty="0" smtClean="0"/>
              <a:t> Example – Console Application</a:t>
            </a:r>
            <a:endParaRPr lang="en-US" dirty="0"/>
          </a:p>
        </p:txBody>
      </p:sp>
      <p:sp>
        <p:nvSpPr>
          <p:cNvPr id="3" name="Content Placeholder 2"/>
          <p:cNvSpPr>
            <a:spLocks noGrp="1"/>
          </p:cNvSpPr>
          <p:nvPr>
            <p:ph idx="1"/>
          </p:nvPr>
        </p:nvSpPr>
        <p:spPr/>
        <p:txBody>
          <a:bodyPr/>
          <a:lstStyle/>
          <a:p>
            <a:pPr marL="0" indent="0">
              <a:buNone/>
            </a:pPr>
            <a:r>
              <a:rPr lang="en-US" dirty="0" smtClean="0"/>
              <a:t>High-Low Game</a:t>
            </a:r>
          </a:p>
          <a:p>
            <a:r>
              <a:rPr lang="en-US" dirty="0" smtClean="0"/>
              <a:t>CMake command: </a:t>
            </a:r>
            <a:r>
              <a:rPr lang="en-US" dirty="0" err="1" smtClean="0"/>
              <a:t>add_executable</a:t>
            </a:r>
            <a:endParaRPr lang="en-US" dirty="0" smtClean="0"/>
          </a:p>
          <a:p>
            <a:endParaRPr lang="en-US" dirty="0"/>
          </a:p>
          <a:p>
            <a:pPr marL="457200" lvl="1" indent="0">
              <a:buNone/>
            </a:pPr>
            <a:r>
              <a:rPr lang="en-US" dirty="0" err="1" smtClean="0"/>
              <a:t>add_executable</a:t>
            </a:r>
            <a:r>
              <a:rPr lang="en-US" dirty="0" smtClean="0"/>
              <a:t>(</a:t>
            </a:r>
            <a:r>
              <a:rPr lang="en-US" dirty="0" err="1" smtClean="0"/>
              <a:t>highlow</a:t>
            </a:r>
            <a:r>
              <a:rPr lang="en-US" dirty="0" smtClean="0"/>
              <a:t> highlow.cpp)</a:t>
            </a:r>
          </a:p>
          <a:p>
            <a:endParaRPr lang="en-US" dirty="0" smtClean="0"/>
          </a:p>
          <a:p>
            <a:endParaRPr lang="en-US" dirty="0"/>
          </a:p>
          <a:p>
            <a:endParaRPr lang="en-US" dirty="0" smtClean="0"/>
          </a:p>
          <a:p>
            <a:endParaRPr lang="en-US" dirty="0"/>
          </a:p>
          <a:p>
            <a:endParaRPr lang="en-US" dirty="0" smtClean="0"/>
          </a:p>
          <a:p>
            <a:r>
              <a:rPr lang="en-US" dirty="0" smtClean="0"/>
              <a:t>This CMakeLists.txt generates a project that builds an </a:t>
            </a:r>
            <a:r>
              <a:rPr lang="en-US" dirty="0" err="1" smtClean="0"/>
              <a:t>execurable</a:t>
            </a:r>
            <a:r>
              <a:rPr lang="en-US" dirty="0" smtClean="0"/>
              <a:t> called </a:t>
            </a:r>
            <a:r>
              <a:rPr lang="en-US" dirty="0" err="1" smtClean="0"/>
              <a:t>highlow</a:t>
            </a:r>
            <a:r>
              <a:rPr lang="en-US" dirty="0" smtClean="0"/>
              <a:t> (highlow.exe in Windows) from a source file highlow.cpp</a:t>
            </a:r>
            <a:endParaRPr lang="en-US" dirty="0"/>
          </a:p>
          <a:p>
            <a:endParaRPr lang="en-US" dirty="0"/>
          </a:p>
        </p:txBody>
      </p:sp>
      <p:cxnSp>
        <p:nvCxnSpPr>
          <p:cNvPr id="5" name="Straight Arrow Connector 4"/>
          <p:cNvCxnSpPr/>
          <p:nvPr/>
        </p:nvCxnSpPr>
        <p:spPr>
          <a:xfrm flipV="1">
            <a:off x="3026890" y="2744370"/>
            <a:ext cx="264919" cy="384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488221" y="2710187"/>
            <a:ext cx="290557" cy="393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49365" y="3144597"/>
            <a:ext cx="3358497" cy="923330"/>
          </a:xfrm>
          <a:prstGeom prst="rect">
            <a:avLst/>
          </a:prstGeom>
          <a:noFill/>
        </p:spPr>
        <p:txBody>
          <a:bodyPr wrap="square" rtlCol="0">
            <a:spAutoFit/>
          </a:bodyPr>
          <a:lstStyle/>
          <a:p>
            <a:r>
              <a:rPr lang="en-US" dirty="0" smtClean="0"/>
              <a:t>Project name.  For an executable project, it is same as the binary name.</a:t>
            </a:r>
            <a:endParaRPr lang="en-US" dirty="0"/>
          </a:p>
        </p:txBody>
      </p:sp>
      <p:sp>
        <p:nvSpPr>
          <p:cNvPr id="9" name="TextBox 8"/>
          <p:cNvSpPr txBox="1"/>
          <p:nvPr/>
        </p:nvSpPr>
        <p:spPr>
          <a:xfrm>
            <a:off x="4488221" y="3144339"/>
            <a:ext cx="3358497" cy="923330"/>
          </a:xfrm>
          <a:prstGeom prst="rect">
            <a:avLst/>
          </a:prstGeom>
          <a:noFill/>
        </p:spPr>
        <p:txBody>
          <a:bodyPr wrap="square" rtlCol="0">
            <a:spAutoFit/>
          </a:bodyPr>
          <a:lstStyle/>
          <a:p>
            <a:r>
              <a:rPr lang="en-US" dirty="0" smtClean="0"/>
              <a:t>Source files needed for this executable.  You can specify multiple files.</a:t>
            </a:r>
            <a:endParaRPr lang="en-US" dirty="0"/>
          </a:p>
        </p:txBody>
      </p:sp>
    </p:spTree>
    <p:extLst>
      <p:ext uri="{BB962C8B-B14F-4D97-AF65-F5344CB8AC3E}">
        <p14:creationId xmlns:p14="http://schemas.microsoft.com/office/powerpoint/2010/main" val="392452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Library</a:t>
            </a:r>
            <a:endParaRPr lang="en-US" dirty="0"/>
          </a:p>
        </p:txBody>
      </p:sp>
      <p:sp>
        <p:nvSpPr>
          <p:cNvPr id="3" name="Content Placeholder 2"/>
          <p:cNvSpPr>
            <a:spLocks noGrp="1"/>
          </p:cNvSpPr>
          <p:nvPr>
            <p:ph idx="1"/>
          </p:nvPr>
        </p:nvSpPr>
        <p:spPr/>
        <p:txBody>
          <a:bodyPr/>
          <a:lstStyle/>
          <a:p>
            <a:pPr marL="0" indent="0">
              <a:buNone/>
            </a:pPr>
            <a:r>
              <a:rPr lang="en-US" dirty="0" smtClean="0"/>
              <a:t>String Parser</a:t>
            </a:r>
          </a:p>
          <a:p>
            <a:r>
              <a:rPr lang="en-US" dirty="0" smtClean="0"/>
              <a:t>CMake Commands: </a:t>
            </a:r>
            <a:r>
              <a:rPr lang="en-US" dirty="0" err="1" smtClean="0"/>
              <a:t>add_library</a:t>
            </a:r>
            <a:r>
              <a:rPr lang="en-US" dirty="0" smtClean="0"/>
              <a:t> and </a:t>
            </a:r>
            <a:r>
              <a:rPr lang="en-US" dirty="0" err="1" smtClean="0"/>
              <a:t>target_link_libraries</a:t>
            </a:r>
            <a:endParaRPr lang="en-US" dirty="0" smtClean="0"/>
          </a:p>
          <a:p>
            <a:endParaRPr lang="en-US" dirty="0"/>
          </a:p>
          <a:p>
            <a:pPr marL="0" indent="0">
              <a:buNone/>
            </a:pPr>
            <a:r>
              <a:rPr lang="en-US" sz="1600" dirty="0" err="1"/>
              <a:t>add_library</a:t>
            </a:r>
            <a:r>
              <a:rPr lang="en-US" sz="1600" dirty="0"/>
              <a:t>(</a:t>
            </a:r>
            <a:r>
              <a:rPr lang="en-US" sz="1600" dirty="0" err="1"/>
              <a:t>stringParser</a:t>
            </a:r>
            <a:r>
              <a:rPr lang="en-US" sz="1600" dirty="0"/>
              <a:t> </a:t>
            </a:r>
            <a:r>
              <a:rPr lang="en-US" sz="1600" dirty="0" err="1"/>
              <a:t>parserClass.h</a:t>
            </a:r>
            <a:r>
              <a:rPr lang="en-US" sz="1600" dirty="0"/>
              <a:t> parserClass.cpp)</a:t>
            </a:r>
          </a:p>
          <a:p>
            <a:pPr marL="0" indent="0">
              <a:buNone/>
            </a:pPr>
            <a:endParaRPr lang="en-US" sz="1600" dirty="0"/>
          </a:p>
          <a:p>
            <a:pPr marL="0" indent="0">
              <a:buNone/>
            </a:pPr>
            <a:r>
              <a:rPr lang="en-US" sz="1600" dirty="0" err="1"/>
              <a:t>add_library</a:t>
            </a:r>
            <a:r>
              <a:rPr lang="en-US" sz="1600" dirty="0"/>
              <a:t>(</a:t>
            </a:r>
            <a:r>
              <a:rPr lang="en-US" sz="1600" dirty="0" err="1"/>
              <a:t>Fgets</a:t>
            </a:r>
            <a:r>
              <a:rPr lang="en-US" sz="1600" dirty="0"/>
              <a:t> </a:t>
            </a:r>
            <a:r>
              <a:rPr lang="en-US" sz="1600" dirty="0" err="1"/>
              <a:t>Fgets.h</a:t>
            </a:r>
            <a:r>
              <a:rPr lang="en-US" sz="1600" dirty="0"/>
              <a:t> Fgets.cpp)</a:t>
            </a:r>
          </a:p>
          <a:p>
            <a:pPr marL="0" indent="0">
              <a:buNone/>
            </a:pPr>
            <a:endParaRPr lang="en-US" sz="1600" dirty="0"/>
          </a:p>
          <a:p>
            <a:pPr marL="0" indent="0">
              <a:buNone/>
            </a:pPr>
            <a:r>
              <a:rPr lang="en-US" sz="1600" dirty="0" err="1"/>
              <a:t>add_executable</a:t>
            </a:r>
            <a:r>
              <a:rPr lang="en-US" sz="1600" dirty="0"/>
              <a:t>(</a:t>
            </a:r>
            <a:r>
              <a:rPr lang="en-US" sz="1600" dirty="0" err="1"/>
              <a:t>parserSample</a:t>
            </a:r>
            <a:r>
              <a:rPr lang="en-US" sz="1600" dirty="0"/>
              <a:t> main.cpp)</a:t>
            </a:r>
          </a:p>
          <a:p>
            <a:pPr marL="0" indent="0">
              <a:buNone/>
            </a:pPr>
            <a:r>
              <a:rPr lang="en-US" sz="1600" dirty="0" err="1"/>
              <a:t>target_link_libraries</a:t>
            </a:r>
            <a:r>
              <a:rPr lang="en-US" sz="1600" dirty="0"/>
              <a:t>(</a:t>
            </a:r>
            <a:r>
              <a:rPr lang="en-US" sz="1600" dirty="0" err="1"/>
              <a:t>parserSample</a:t>
            </a:r>
            <a:r>
              <a:rPr lang="en-US" sz="1600" dirty="0"/>
              <a:t> </a:t>
            </a:r>
            <a:r>
              <a:rPr lang="en-US" sz="1600" dirty="0" err="1"/>
              <a:t>stringParser</a:t>
            </a:r>
            <a:r>
              <a:rPr lang="en-US" sz="1600" dirty="0"/>
              <a:t> </a:t>
            </a:r>
            <a:r>
              <a:rPr lang="en-US" sz="1600" dirty="0" err="1"/>
              <a:t>Fgets</a:t>
            </a:r>
            <a:r>
              <a:rPr lang="en-US" sz="1600" dirty="0"/>
              <a:t>)</a:t>
            </a:r>
          </a:p>
          <a:p>
            <a:endParaRPr lang="en-US" dirty="0" smtClean="0"/>
          </a:p>
          <a:p>
            <a:r>
              <a:rPr lang="en-US" dirty="0" smtClean="0"/>
              <a:t>A file that is created or built, such as an executable and a library is called a </a:t>
            </a:r>
            <a:r>
              <a:rPr lang="en-US" i="1" dirty="0" smtClean="0"/>
              <a:t>target</a:t>
            </a:r>
            <a:r>
              <a:rPr lang="en-US" dirty="0" smtClean="0"/>
              <a:t>.</a:t>
            </a:r>
          </a:p>
          <a:p>
            <a:r>
              <a:rPr lang="en-US" dirty="0" smtClean="0"/>
              <a:t>A </a:t>
            </a:r>
            <a:r>
              <a:rPr lang="en-US" i="1" dirty="0" smtClean="0"/>
              <a:t>target </a:t>
            </a:r>
            <a:r>
              <a:rPr lang="en-US" dirty="0" smtClean="0"/>
              <a:t>corresponds to a </a:t>
            </a:r>
            <a:r>
              <a:rPr lang="en-US" i="1" dirty="0" smtClean="0"/>
              <a:t>project</a:t>
            </a:r>
            <a:r>
              <a:rPr lang="en-US" dirty="0" smtClean="0"/>
              <a:t> in IDE.</a:t>
            </a:r>
            <a:endParaRPr lang="en-US" dirty="0"/>
          </a:p>
        </p:txBody>
      </p:sp>
    </p:spTree>
    <p:extLst>
      <p:ext uri="{BB962C8B-B14F-4D97-AF65-F5344CB8AC3E}">
        <p14:creationId xmlns:p14="http://schemas.microsoft.com/office/powerpoint/2010/main" val="510913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Simple Window framework</a:t>
            </a:r>
            <a:endParaRPr lang="en-US" dirty="0"/>
          </a:p>
        </p:txBody>
      </p:sp>
      <p:sp>
        <p:nvSpPr>
          <p:cNvPr id="3" name="Content Placeholder 2"/>
          <p:cNvSpPr>
            <a:spLocks noGrp="1"/>
          </p:cNvSpPr>
          <p:nvPr>
            <p:ph idx="1"/>
          </p:nvPr>
        </p:nvSpPr>
        <p:spPr/>
        <p:txBody>
          <a:bodyPr/>
          <a:lstStyle/>
          <a:p>
            <a:pPr marL="0" indent="0">
              <a:buNone/>
            </a:pPr>
            <a:r>
              <a:rPr lang="en-US" smtClean="0"/>
              <a:t>A Shooting Game</a:t>
            </a:r>
            <a:endParaRPr lang="en-US" dirty="0" smtClean="0"/>
          </a:p>
          <a:p>
            <a:r>
              <a:rPr lang="en-US" dirty="0" smtClean="0"/>
              <a:t>CMake command </a:t>
            </a:r>
            <a:r>
              <a:rPr lang="en-US" i="1" dirty="0" smtClean="0"/>
              <a:t>set</a:t>
            </a:r>
            <a:r>
              <a:rPr lang="en-US" dirty="0" smtClean="0"/>
              <a:t> and some CMake-controlling variables (CMAKE_CXX_STANDARD and CMAKE_CXX_STANDARD_REQUIRD)</a:t>
            </a:r>
          </a:p>
          <a:p>
            <a:r>
              <a:rPr lang="en-US" dirty="0" smtClean="0"/>
              <a:t>Using variables</a:t>
            </a:r>
          </a:p>
          <a:p>
            <a:r>
              <a:rPr lang="en-US" i="1" dirty="0" smtClean="0"/>
              <a:t>if</a:t>
            </a:r>
            <a:r>
              <a:rPr lang="en-US" dirty="0" smtClean="0"/>
              <a:t> statement</a:t>
            </a:r>
          </a:p>
          <a:p>
            <a:r>
              <a:rPr lang="en-US" i="1" dirty="0" err="1" smtClean="0"/>
              <a:t>target_include_directories</a:t>
            </a:r>
            <a:r>
              <a:rPr lang="en-US" i="1" dirty="0" smtClean="0"/>
              <a:t> </a:t>
            </a:r>
            <a:r>
              <a:rPr lang="en-US" dirty="0" smtClean="0"/>
              <a:t>command</a:t>
            </a:r>
            <a:endParaRPr lang="en-US" dirty="0"/>
          </a:p>
        </p:txBody>
      </p:sp>
    </p:spTree>
    <p:extLst>
      <p:ext uri="{BB962C8B-B14F-4D97-AF65-F5344CB8AC3E}">
        <p14:creationId xmlns:p14="http://schemas.microsoft.com/office/powerpoint/2010/main" val="3507482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Question:  What to do if I need to compile a different source code for different platform?</a:t>
            </a:r>
          </a:p>
          <a:p>
            <a:endParaRPr lang="en-US" dirty="0"/>
          </a:p>
          <a:p>
            <a:r>
              <a:rPr lang="en-US" dirty="0" smtClean="0"/>
              <a:t>Solution:  Identify platform in the CMake script and set up targets accordingly.</a:t>
            </a:r>
          </a:p>
          <a:p>
            <a:endParaRPr lang="en-US" dirty="0"/>
          </a:p>
          <a:p>
            <a:pPr marL="0" indent="0">
              <a:buNone/>
            </a:pPr>
            <a:r>
              <a:rPr lang="en-US" dirty="0" smtClean="0"/>
              <a:t>(* We do this once here just to demonstrate how to do it in CMakeLists.txt.  But you won’t have to write this long CMakeLists.txt for </a:t>
            </a:r>
            <a:r>
              <a:rPr lang="en-US" dirty="0" err="1" smtClean="0"/>
              <a:t>FsSimpleWindow</a:t>
            </a:r>
            <a:r>
              <a:rPr lang="en-US" dirty="0" smtClean="0"/>
              <a:t> library for the rest of the semester because </a:t>
            </a:r>
            <a:r>
              <a:rPr lang="en-US" dirty="0" err="1" smtClean="0"/>
              <a:t>FsSimpleWindow</a:t>
            </a:r>
            <a:r>
              <a:rPr lang="en-US" dirty="0" smtClean="0"/>
              <a:t> library will be given as a CMake project.)</a:t>
            </a:r>
            <a:endParaRPr lang="en-US" dirty="0"/>
          </a:p>
        </p:txBody>
      </p:sp>
    </p:spTree>
    <p:extLst>
      <p:ext uri="{BB962C8B-B14F-4D97-AF65-F5344CB8AC3E}">
        <p14:creationId xmlns:p14="http://schemas.microsoft.com/office/powerpoint/2010/main" val="388291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Simple Window framework</a:t>
            </a:r>
            <a:endParaRPr lang="en-US" dirty="0"/>
          </a:p>
        </p:txBody>
      </p:sp>
      <p:sp>
        <p:nvSpPr>
          <p:cNvPr id="3" name="Content Placeholder 2"/>
          <p:cNvSpPr>
            <a:spLocks noGrp="1"/>
          </p:cNvSpPr>
          <p:nvPr>
            <p:ph idx="1"/>
          </p:nvPr>
        </p:nvSpPr>
        <p:spPr>
          <a:xfrm>
            <a:off x="457200" y="1066800"/>
            <a:ext cx="8229600" cy="5617029"/>
          </a:xfrm>
        </p:spPr>
        <p:txBody>
          <a:bodyPr/>
          <a:lstStyle/>
          <a:p>
            <a:pPr marL="0" indent="0">
              <a:buNone/>
            </a:pPr>
            <a:r>
              <a:rPr lang="en-US" sz="800" dirty="0">
                <a:latin typeface="Lucida Console" panose="020B0609040504020204" pitchFamily="49" charset="0"/>
              </a:rPr>
              <a:t>set(CMAKE_CXX_STANDARD 11)</a:t>
            </a:r>
          </a:p>
          <a:p>
            <a:pPr marL="0" indent="0">
              <a:buNone/>
            </a:pPr>
            <a:r>
              <a:rPr lang="en-US" sz="800" dirty="0">
                <a:latin typeface="Lucida Console" panose="020B0609040504020204" pitchFamily="49" charset="0"/>
              </a:rPr>
              <a:t>set(CMAKE_CXX_STANDARD_REQUIRED ON)</a:t>
            </a: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if("${CMAKE_SYSTEM_NAME}" STREQUAL "</a:t>
            </a:r>
            <a:r>
              <a:rPr lang="en-US" sz="800" dirty="0" err="1">
                <a:latin typeface="Lucida Console" panose="020B0609040504020204" pitchFamily="49" charset="0"/>
              </a:rPr>
              <a:t>WindowsStore</a:t>
            </a:r>
            <a:r>
              <a:rPr lang="en-US" sz="800" dirty="0">
                <a:latin typeface="Lucida Console" panose="020B0609040504020204" pitchFamily="49" charset="0"/>
              </a:rPr>
              <a:t>")</a:t>
            </a:r>
          </a:p>
          <a:p>
            <a:pPr marL="0" indent="0">
              <a:buNone/>
            </a:pPr>
            <a:r>
              <a:rPr lang="en-US" sz="800" dirty="0" smtClean="0">
                <a:latin typeface="Lucida Console" panose="020B0609040504020204" pitchFamily="49" charset="0"/>
              </a:rPr>
              <a:t>    message(FATAL_ERROR </a:t>
            </a:r>
            <a:r>
              <a:rPr lang="en-US" sz="800" dirty="0">
                <a:latin typeface="Lucida Console" panose="020B0609040504020204" pitchFamily="49" charset="0"/>
              </a:rPr>
              <a:t>"This framework not supported for UWP")</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(MSVC)</a:t>
            </a:r>
          </a:p>
          <a:p>
            <a:pPr marL="0" indent="0">
              <a:buNone/>
            </a:pPr>
            <a:r>
              <a:rPr lang="en-US" sz="800" dirty="0" smtClean="0">
                <a:latin typeface="Lucida Console" panose="020B0609040504020204" pitchFamily="49" charset="0"/>
              </a:rPr>
              <a:t>    set(LIB_SRCS</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graphics/windows/fssimplewindow.cpp</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graphics/windows/</a:t>
            </a:r>
            <a:r>
              <a:rPr lang="en-US" sz="800" dirty="0" err="1" smtClean="0">
                <a:latin typeface="Lucida Console" panose="020B0609040504020204" pitchFamily="49" charset="0"/>
              </a:rPr>
              <a:t>fssimplewindow.h</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set(HEADER_PATH </a:t>
            </a:r>
            <a:r>
              <a:rPr lang="en-US" sz="800" dirty="0">
                <a:latin typeface="Lucida Console" panose="020B0609040504020204" pitchFamily="49" charset="0"/>
              </a:rPr>
              <a:t>graphics/windows)</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(APPLE)</a:t>
            </a:r>
          </a:p>
          <a:p>
            <a:pPr marL="0" indent="0">
              <a:buNone/>
            </a:pPr>
            <a:r>
              <a:rPr lang="en-US" sz="800" dirty="0" smtClean="0">
                <a:latin typeface="Lucida Console" panose="020B0609040504020204" pitchFamily="49" charset="0"/>
              </a:rPr>
              <a:t>    set(LIB_SRCS</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graphics/</a:t>
            </a:r>
            <a:r>
              <a:rPr lang="en-US" sz="800" dirty="0" err="1" smtClean="0">
                <a:latin typeface="Lucida Console" panose="020B0609040504020204" pitchFamily="49" charset="0"/>
              </a:rPr>
              <a:t>macosx</a:t>
            </a:r>
            <a:r>
              <a:rPr lang="en-US" sz="800" dirty="0" smtClean="0">
                <a:latin typeface="Lucida Console" panose="020B0609040504020204" pitchFamily="49" charset="0"/>
              </a:rPr>
              <a:t>/</a:t>
            </a:r>
            <a:r>
              <a:rPr lang="en-US" sz="800" dirty="0" err="1" smtClean="0">
                <a:latin typeface="Lucida Console" panose="020B0609040504020204" pitchFamily="49" charset="0"/>
              </a:rPr>
              <a:t>fssimplewindow.h</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graphics/</a:t>
            </a:r>
            <a:r>
              <a:rPr lang="en-US" sz="800" dirty="0" err="1" smtClean="0">
                <a:latin typeface="Lucida Console" panose="020B0609040504020204" pitchFamily="49" charset="0"/>
              </a:rPr>
              <a:t>macosx</a:t>
            </a:r>
            <a:r>
              <a:rPr lang="en-US" sz="800" dirty="0" smtClean="0">
                <a:latin typeface="Lucida Console" panose="020B0609040504020204" pitchFamily="49" charset="0"/>
              </a:rPr>
              <a:t>/fssimplewindowcpp.cpp</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graphics/</a:t>
            </a:r>
            <a:r>
              <a:rPr lang="en-US" sz="800" dirty="0" err="1" smtClean="0">
                <a:latin typeface="Lucida Console" panose="020B0609040504020204" pitchFamily="49" charset="0"/>
              </a:rPr>
              <a:t>macosx</a:t>
            </a:r>
            <a:r>
              <a:rPr lang="en-US" sz="800" dirty="0" smtClean="0">
                <a:latin typeface="Lucida Console" panose="020B0609040504020204" pitchFamily="49" charset="0"/>
              </a:rPr>
              <a:t>/</a:t>
            </a:r>
            <a:r>
              <a:rPr lang="en-US" sz="800" dirty="0" err="1" smtClean="0">
                <a:latin typeface="Lucida Console" panose="020B0609040504020204" pitchFamily="49" charset="0"/>
              </a:rPr>
              <a:t>fssimplewindowobjc.m</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set(HEADER_PATH </a:t>
            </a:r>
            <a:r>
              <a:rPr lang="en-US" sz="800" dirty="0">
                <a:latin typeface="Lucida Console" panose="020B0609040504020204" pitchFamily="49" charset="0"/>
              </a:rPr>
              <a:t>graphics/</a:t>
            </a:r>
            <a:r>
              <a:rPr lang="en-US" sz="800" dirty="0" err="1">
                <a:latin typeface="Lucida Console" panose="020B0609040504020204" pitchFamily="49" charset="0"/>
              </a:rPr>
              <a:t>macosx</a:t>
            </a:r>
            <a:r>
              <a:rPr lang="en-US" sz="800" dirty="0">
                <a:latin typeface="Lucida Console" panose="020B0609040504020204" pitchFamily="49" charset="0"/>
              </a:rPr>
              <a:t>)</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(UNIX)</a:t>
            </a:r>
          </a:p>
          <a:p>
            <a:pPr marL="0" indent="0">
              <a:buNone/>
            </a:pPr>
            <a:r>
              <a:rPr lang="en-US" sz="800" dirty="0" smtClean="0">
                <a:latin typeface="Lucida Console" panose="020B0609040504020204" pitchFamily="49" charset="0"/>
              </a:rPr>
              <a:t>    set(LIB_SRCS</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graphics/</a:t>
            </a:r>
            <a:r>
              <a:rPr lang="en-US" sz="800" dirty="0" err="1" smtClean="0">
                <a:latin typeface="Lucida Console" panose="020B0609040504020204" pitchFamily="49" charset="0"/>
              </a:rPr>
              <a:t>linux</a:t>
            </a:r>
            <a:r>
              <a:rPr lang="en-US" sz="800" dirty="0" smtClean="0">
                <a:latin typeface="Lucida Console" panose="020B0609040504020204" pitchFamily="49" charset="0"/>
              </a:rPr>
              <a:t>/fssimplewindow.cpp</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graphics/</a:t>
            </a:r>
            <a:r>
              <a:rPr lang="en-US" sz="800" dirty="0" err="1" smtClean="0">
                <a:latin typeface="Lucida Console" panose="020B0609040504020204" pitchFamily="49" charset="0"/>
              </a:rPr>
              <a:t>linux</a:t>
            </a:r>
            <a:r>
              <a:rPr lang="en-US" sz="800" dirty="0" smtClean="0">
                <a:latin typeface="Lucida Console" panose="020B0609040504020204" pitchFamily="49" charset="0"/>
              </a:rPr>
              <a:t>/</a:t>
            </a:r>
            <a:r>
              <a:rPr lang="en-US" sz="800" dirty="0" err="1" smtClean="0">
                <a:latin typeface="Lucida Console" panose="020B0609040504020204" pitchFamily="49" charset="0"/>
              </a:rPr>
              <a:t>fssimplewindow.h</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set(HEADER_PATH </a:t>
            </a:r>
            <a:r>
              <a:rPr lang="en-US" sz="800" dirty="0">
                <a:latin typeface="Lucida Console" panose="020B0609040504020204" pitchFamily="49" charset="0"/>
              </a:rPr>
              <a:t>graphics/</a:t>
            </a:r>
            <a:r>
              <a:rPr lang="en-US" sz="800" dirty="0" err="1">
                <a:latin typeface="Lucida Console" panose="020B0609040504020204" pitchFamily="49" charset="0"/>
              </a:rPr>
              <a:t>linux</a:t>
            </a:r>
            <a:r>
              <a:rPr lang="en-US" sz="800" dirty="0">
                <a:latin typeface="Lucida Console" panose="020B0609040504020204" pitchFamily="49" charset="0"/>
              </a:rPr>
              <a:t>)</a:t>
            </a:r>
          </a:p>
          <a:p>
            <a:pPr marL="0" indent="0">
              <a:buNone/>
            </a:pPr>
            <a:r>
              <a:rPr lang="en-US" sz="800" dirty="0">
                <a:latin typeface="Lucida Console" panose="020B0609040504020204" pitchFamily="49" charset="0"/>
              </a:rPr>
              <a:t>else()</a:t>
            </a:r>
          </a:p>
          <a:p>
            <a:pPr marL="0" indent="0">
              <a:buNone/>
            </a:pPr>
            <a:r>
              <a:rPr lang="en-US" sz="800" dirty="0" smtClean="0">
                <a:latin typeface="Lucida Console" panose="020B0609040504020204" pitchFamily="49" charset="0"/>
              </a:rPr>
              <a:t>    message(FATAL_ERROR </a:t>
            </a:r>
            <a:r>
              <a:rPr lang="en-US" sz="800" dirty="0">
                <a:latin typeface="Lucida Console" panose="020B0609040504020204" pitchFamily="49" charset="0"/>
              </a:rPr>
              <a:t>"Unsupported platform")</a:t>
            </a:r>
          </a:p>
          <a:p>
            <a:pPr marL="0" indent="0">
              <a:buNone/>
            </a:pPr>
            <a:r>
              <a:rPr lang="en-US" sz="800" dirty="0" err="1">
                <a:latin typeface="Lucida Console" panose="020B0609040504020204" pitchFamily="49" charset="0"/>
              </a:rPr>
              <a:t>endif</a:t>
            </a:r>
            <a:r>
              <a:rPr lang="en-US" sz="800" dirty="0">
                <a:latin typeface="Lucida Console" panose="020B0609040504020204" pitchFamily="49" charset="0"/>
              </a:rPr>
              <a:t>()</a:t>
            </a: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p:txBody>
      </p:sp>
      <p:sp>
        <p:nvSpPr>
          <p:cNvPr id="4" name="Right Brace 3"/>
          <p:cNvSpPr/>
          <p:nvPr/>
        </p:nvSpPr>
        <p:spPr>
          <a:xfrm>
            <a:off x="2922814" y="1066800"/>
            <a:ext cx="108857" cy="3429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113314" y="1066800"/>
            <a:ext cx="2604111" cy="369332"/>
          </a:xfrm>
          <a:prstGeom prst="rect">
            <a:avLst/>
          </a:prstGeom>
          <a:noFill/>
        </p:spPr>
        <p:txBody>
          <a:bodyPr wrap="none" rtlCol="0">
            <a:spAutoFit/>
          </a:bodyPr>
          <a:lstStyle/>
          <a:p>
            <a:r>
              <a:rPr lang="en-US" dirty="0" smtClean="0"/>
              <a:t>Enable C++11 features</a:t>
            </a:r>
            <a:endParaRPr lang="en-US" dirty="0"/>
          </a:p>
        </p:txBody>
      </p:sp>
      <p:sp>
        <p:nvSpPr>
          <p:cNvPr id="6" name="Right Brace 5"/>
          <p:cNvSpPr/>
          <p:nvPr/>
        </p:nvSpPr>
        <p:spPr>
          <a:xfrm>
            <a:off x="4463143" y="1654629"/>
            <a:ext cx="108857" cy="3429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98001" y="1506108"/>
            <a:ext cx="4458913" cy="523220"/>
          </a:xfrm>
          <a:prstGeom prst="rect">
            <a:avLst/>
          </a:prstGeom>
          <a:noFill/>
        </p:spPr>
        <p:txBody>
          <a:bodyPr wrap="square" rtlCol="0">
            <a:spAutoFit/>
          </a:bodyPr>
          <a:lstStyle/>
          <a:p>
            <a:r>
              <a:rPr lang="en-US" sz="1400" dirty="0" smtClean="0"/>
              <a:t>Check if it is for Universal Windows Platform, which </a:t>
            </a:r>
            <a:r>
              <a:rPr lang="en-US" sz="1400" dirty="0" err="1" smtClean="0"/>
              <a:t>FsSimpleWindow</a:t>
            </a:r>
            <a:r>
              <a:rPr lang="en-US" sz="1400" dirty="0" smtClean="0"/>
              <a:t> does not support.</a:t>
            </a:r>
            <a:endParaRPr lang="en-US" sz="1400" dirty="0"/>
          </a:p>
        </p:txBody>
      </p:sp>
      <p:sp>
        <p:nvSpPr>
          <p:cNvPr id="8" name="Right Brace 7"/>
          <p:cNvSpPr/>
          <p:nvPr/>
        </p:nvSpPr>
        <p:spPr>
          <a:xfrm>
            <a:off x="3336473" y="2029328"/>
            <a:ext cx="119743" cy="8172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407229" y="2102326"/>
            <a:ext cx="4458913" cy="523220"/>
          </a:xfrm>
          <a:prstGeom prst="rect">
            <a:avLst/>
          </a:prstGeom>
          <a:noFill/>
        </p:spPr>
        <p:txBody>
          <a:bodyPr wrap="square" rtlCol="0">
            <a:spAutoFit/>
          </a:bodyPr>
          <a:lstStyle/>
          <a:p>
            <a:r>
              <a:rPr lang="en-US" sz="1400" dirty="0" smtClean="0"/>
              <a:t>If it is for Win32 application, set source files in variable LIB_SRCS and header path in HEADER_PATH.</a:t>
            </a:r>
            <a:endParaRPr lang="en-US" sz="1400" dirty="0"/>
          </a:p>
        </p:txBody>
      </p:sp>
      <p:sp>
        <p:nvSpPr>
          <p:cNvPr id="10" name="Right Brace 9"/>
          <p:cNvSpPr/>
          <p:nvPr/>
        </p:nvSpPr>
        <p:spPr>
          <a:xfrm>
            <a:off x="3347357" y="2922814"/>
            <a:ext cx="136072" cy="9525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415393" y="3076597"/>
            <a:ext cx="4458913" cy="738664"/>
          </a:xfrm>
          <a:prstGeom prst="rect">
            <a:avLst/>
          </a:prstGeom>
          <a:noFill/>
        </p:spPr>
        <p:txBody>
          <a:bodyPr wrap="square" rtlCol="0">
            <a:spAutoFit/>
          </a:bodyPr>
          <a:lstStyle/>
          <a:p>
            <a:r>
              <a:rPr lang="en-US" sz="1400" dirty="0" smtClean="0"/>
              <a:t>If it is for Mac OSX application, set source files in variable LIB_SRCS and header path in HEADER_PATH.</a:t>
            </a:r>
            <a:endParaRPr lang="en-US" sz="1400" dirty="0"/>
          </a:p>
        </p:txBody>
      </p:sp>
      <p:sp>
        <p:nvSpPr>
          <p:cNvPr id="12" name="Right Brace 11"/>
          <p:cNvSpPr/>
          <p:nvPr/>
        </p:nvSpPr>
        <p:spPr>
          <a:xfrm>
            <a:off x="3339194" y="3910030"/>
            <a:ext cx="136072" cy="9525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3407230" y="4063813"/>
            <a:ext cx="4458913" cy="523220"/>
          </a:xfrm>
          <a:prstGeom prst="rect">
            <a:avLst/>
          </a:prstGeom>
          <a:noFill/>
        </p:spPr>
        <p:txBody>
          <a:bodyPr wrap="square" rtlCol="0">
            <a:spAutoFit/>
          </a:bodyPr>
          <a:lstStyle/>
          <a:p>
            <a:r>
              <a:rPr lang="en-US" sz="1400" dirty="0" smtClean="0"/>
              <a:t>If it is for Unix application, set source files in variable LIB_SRCS and header path in HEADER_PATH.</a:t>
            </a:r>
            <a:endParaRPr lang="en-US" sz="1400" dirty="0"/>
          </a:p>
        </p:txBody>
      </p:sp>
    </p:spTree>
    <p:extLst>
      <p:ext uri="{BB962C8B-B14F-4D97-AF65-F5344CB8AC3E}">
        <p14:creationId xmlns:p14="http://schemas.microsoft.com/office/powerpoint/2010/main" val="2974745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Simple Window framework (continued)</a:t>
            </a:r>
            <a:endParaRPr lang="en-US" dirty="0"/>
          </a:p>
        </p:txBody>
      </p:sp>
      <p:sp>
        <p:nvSpPr>
          <p:cNvPr id="3" name="Content Placeholder 2"/>
          <p:cNvSpPr>
            <a:spLocks noGrp="1"/>
          </p:cNvSpPr>
          <p:nvPr>
            <p:ph idx="1"/>
          </p:nvPr>
        </p:nvSpPr>
        <p:spPr>
          <a:xfrm>
            <a:off x="457200" y="1066800"/>
            <a:ext cx="8229600" cy="5617029"/>
          </a:xfrm>
        </p:spPr>
        <p:txBody>
          <a:bodyPr/>
          <a:lstStyle/>
          <a:p>
            <a:pPr marL="0" indent="0">
              <a:buNone/>
            </a:pPr>
            <a:endParaRPr lang="en-US" sz="800" dirty="0">
              <a:latin typeface="Lucida Console" panose="020B0609040504020204" pitchFamily="49" charset="0"/>
            </a:endParaRPr>
          </a:p>
          <a:p>
            <a:pPr marL="0" indent="0">
              <a:buNone/>
            </a:pPr>
            <a:r>
              <a:rPr lang="en-US" sz="800" dirty="0" err="1" smtClean="0">
                <a:latin typeface="Lucida Console" panose="020B0609040504020204" pitchFamily="49" charset="0"/>
              </a:rPr>
              <a:t>add_library</a:t>
            </a:r>
            <a:r>
              <a:rPr lang="en-US" sz="800" dirty="0" smtClean="0">
                <a:latin typeface="Lucida Console" panose="020B0609040504020204" pitchFamily="49" charset="0"/>
              </a:rPr>
              <a:t>(</a:t>
            </a:r>
            <a:r>
              <a:rPr lang="en-US" sz="800" dirty="0" err="1" smtClean="0">
                <a:latin typeface="Lucida Console" panose="020B0609040504020204" pitchFamily="49" charset="0"/>
              </a:rPr>
              <a:t>simplewindow</a:t>
            </a:r>
            <a:r>
              <a:rPr lang="en-US" sz="800" dirty="0" smtClean="0">
                <a:latin typeface="Lucida Console" panose="020B0609040504020204" pitchFamily="49" charset="0"/>
              </a:rPr>
              <a:t> </a:t>
            </a:r>
            <a:r>
              <a:rPr lang="en-US" sz="800" dirty="0">
                <a:latin typeface="Lucida Console" panose="020B0609040504020204" pitchFamily="49" charset="0"/>
              </a:rPr>
              <a:t>${LIB_SRCS})</a:t>
            </a:r>
          </a:p>
          <a:p>
            <a:pPr marL="0" indent="0">
              <a:buNone/>
            </a:pPr>
            <a:r>
              <a:rPr lang="en-US" sz="800" dirty="0" err="1" smtClean="0">
                <a:latin typeface="Lucida Console" panose="020B0609040504020204" pitchFamily="49" charset="0"/>
              </a:rPr>
              <a:t>target_include_directories</a:t>
            </a:r>
            <a:r>
              <a:rPr lang="en-US" sz="800" dirty="0" smtClean="0">
                <a:latin typeface="Lucida Console" panose="020B0609040504020204" pitchFamily="49" charset="0"/>
              </a:rPr>
              <a:t>(</a:t>
            </a:r>
            <a:r>
              <a:rPr lang="en-US" sz="800" dirty="0" err="1" smtClean="0">
                <a:latin typeface="Lucida Console" panose="020B0609040504020204" pitchFamily="49" charset="0"/>
              </a:rPr>
              <a:t>simplewindow</a:t>
            </a:r>
            <a:r>
              <a:rPr lang="en-US" sz="800" dirty="0" smtClean="0">
                <a:latin typeface="Lucida Console" panose="020B0609040504020204" pitchFamily="49" charset="0"/>
              </a:rPr>
              <a:t> </a:t>
            </a:r>
            <a:r>
              <a:rPr lang="en-US" sz="800" dirty="0">
                <a:latin typeface="Lucida Console" panose="020B0609040504020204" pitchFamily="49" charset="0"/>
              </a:rPr>
              <a:t>PUBLIC ${HEADER_PATH})</a:t>
            </a:r>
          </a:p>
          <a:p>
            <a:pPr marL="0" indent="0">
              <a:buNone/>
            </a:pPr>
            <a:endParaRPr lang="en-US" sz="800" dirty="0" smtClean="0">
              <a:latin typeface="Lucida Console" panose="020B0609040504020204" pitchFamily="49" charset="0"/>
            </a:endParaRPr>
          </a:p>
          <a:p>
            <a:pPr marL="0" indent="0">
              <a:buNone/>
            </a:pPr>
            <a:r>
              <a:rPr lang="en-US" sz="800" dirty="0">
                <a:latin typeface="Lucida Console" panose="020B0609040504020204" pitchFamily="49" charset="0"/>
              </a:rPr>
              <a:t>if(APPLE)</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find_library</a:t>
            </a:r>
            <a:r>
              <a:rPr lang="en-US" sz="800" dirty="0">
                <a:latin typeface="Lucida Console" panose="020B0609040504020204" pitchFamily="49" charset="0"/>
              </a:rPr>
              <a:t>(COCOA_LIB Cocoa)</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find_library</a:t>
            </a:r>
            <a:r>
              <a:rPr lang="en-US" sz="800" dirty="0">
                <a:latin typeface="Lucida Console" panose="020B0609040504020204" pitchFamily="49" charset="0"/>
              </a:rPr>
              <a:t>(OPENGL_LIB OpenGL)</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target_link_libraries</a:t>
            </a:r>
            <a:r>
              <a:rPr lang="en-US" sz="800" dirty="0">
                <a:latin typeface="Lucida Console" panose="020B0609040504020204" pitchFamily="49" charset="0"/>
              </a:rPr>
              <a:t>(</a:t>
            </a:r>
            <a:r>
              <a:rPr lang="en-US" sz="800" dirty="0" err="1">
                <a:latin typeface="Lucida Console" panose="020B0609040504020204" pitchFamily="49" charset="0"/>
              </a:rPr>
              <a:t>simplewindow</a:t>
            </a:r>
            <a:r>
              <a:rPr lang="en-US" sz="800" dirty="0">
                <a:latin typeface="Lucida Console" panose="020B0609040504020204" pitchFamily="49" charset="0"/>
              </a:rPr>
              <a:t> ${COCOA_LIB} ${OPENGL_LIB})</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(UNIX)</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target_link_libraries</a:t>
            </a:r>
            <a:r>
              <a:rPr lang="en-US" sz="800" dirty="0">
                <a:latin typeface="Lucida Console" panose="020B0609040504020204" pitchFamily="49" charset="0"/>
              </a:rPr>
              <a:t>(</a:t>
            </a:r>
            <a:r>
              <a:rPr lang="en-US" sz="800" dirty="0" err="1">
                <a:latin typeface="Lucida Console" panose="020B0609040504020204" pitchFamily="49" charset="0"/>
              </a:rPr>
              <a:t>simplewindow</a:t>
            </a:r>
            <a:r>
              <a:rPr lang="en-US" sz="800" dirty="0">
                <a:latin typeface="Lucida Console" panose="020B0609040504020204" pitchFamily="49" charset="0"/>
              </a:rPr>
              <a:t> GL GLU X11)</a:t>
            </a:r>
          </a:p>
          <a:p>
            <a:pPr marL="0" indent="0">
              <a:buNone/>
            </a:pPr>
            <a:r>
              <a:rPr lang="en-US" sz="800" dirty="0" err="1">
                <a:latin typeface="Lucida Console" panose="020B0609040504020204" pitchFamily="49" charset="0"/>
              </a:rPr>
              <a:t>endif</a:t>
            </a:r>
            <a:r>
              <a:rPr lang="en-US" sz="800" dirty="0">
                <a:latin typeface="Lucida Console" panose="020B0609040504020204" pitchFamily="49" charset="0"/>
              </a:rPr>
              <a:t>()</a:t>
            </a:r>
          </a:p>
          <a:p>
            <a:pPr marL="0" indent="0">
              <a:buNone/>
            </a:pPr>
            <a:endParaRPr lang="en-US" sz="800" dirty="0" smtClean="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endParaRPr lang="en-US" sz="800" dirty="0" smtClean="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r>
              <a:rPr lang="en-US" sz="800" dirty="0" err="1">
                <a:latin typeface="Lucida Console" panose="020B0609040504020204" pitchFamily="49" charset="0"/>
              </a:rPr>
              <a:t>add_executable</a:t>
            </a:r>
            <a:r>
              <a:rPr lang="en-US" sz="800" dirty="0">
                <a:latin typeface="Lucida Console" panose="020B0609040504020204" pitchFamily="49" charset="0"/>
              </a:rPr>
              <a:t>(</a:t>
            </a:r>
            <a:r>
              <a:rPr lang="en-US" sz="800" dirty="0" err="1">
                <a:latin typeface="Lucida Console" panose="020B0609040504020204" pitchFamily="49" charset="0"/>
              </a:rPr>
              <a:t>bouncing_ball</a:t>
            </a:r>
            <a:r>
              <a:rPr lang="en-US" sz="800" dirty="0">
                <a:latin typeface="Lucida Console" panose="020B0609040504020204" pitchFamily="49" charset="0"/>
              </a:rPr>
              <a:t> </a:t>
            </a:r>
            <a:r>
              <a:rPr lang="en-US" sz="800" b="1" dirty="0">
                <a:latin typeface="Lucida Console" panose="020B0609040504020204" pitchFamily="49" charset="0"/>
              </a:rPr>
              <a:t>MACOSX_BUNDLE</a:t>
            </a:r>
            <a:r>
              <a:rPr lang="en-US" sz="800" dirty="0">
                <a:latin typeface="Lucida Console" panose="020B0609040504020204" pitchFamily="49" charset="0"/>
              </a:rPr>
              <a:t> main.cpp)</a:t>
            </a:r>
          </a:p>
          <a:p>
            <a:pPr marL="0" indent="0">
              <a:buNone/>
            </a:pPr>
            <a:r>
              <a:rPr lang="en-US" sz="800" dirty="0" err="1">
                <a:latin typeface="Lucida Console" panose="020B0609040504020204" pitchFamily="49" charset="0"/>
              </a:rPr>
              <a:t>target_link_libraries</a:t>
            </a:r>
            <a:r>
              <a:rPr lang="en-US" sz="800" dirty="0">
                <a:latin typeface="Lucida Console" panose="020B0609040504020204" pitchFamily="49" charset="0"/>
              </a:rPr>
              <a:t>(</a:t>
            </a:r>
            <a:r>
              <a:rPr lang="en-US" sz="800" dirty="0" err="1">
                <a:latin typeface="Lucida Console" panose="020B0609040504020204" pitchFamily="49" charset="0"/>
              </a:rPr>
              <a:t>bouncing_ball</a:t>
            </a:r>
            <a:r>
              <a:rPr lang="en-US" sz="800" dirty="0">
                <a:latin typeface="Lucida Console" panose="020B0609040504020204" pitchFamily="49" charset="0"/>
              </a:rPr>
              <a:t> </a:t>
            </a:r>
            <a:r>
              <a:rPr lang="en-US" sz="800" dirty="0" err="1" smtClean="0">
                <a:latin typeface="Lucida Console" panose="020B0609040504020204" pitchFamily="49" charset="0"/>
              </a:rPr>
              <a:t>simplewindow</a:t>
            </a:r>
            <a:r>
              <a:rPr lang="en-US" sz="800" dirty="0">
                <a:latin typeface="Lucida Console" panose="020B0609040504020204" pitchFamily="49" charset="0"/>
              </a:rPr>
              <a:t>)</a:t>
            </a:r>
          </a:p>
          <a:p>
            <a:pPr marL="0" indent="0">
              <a:buNone/>
            </a:pPr>
            <a:endParaRPr lang="en-US" sz="800" dirty="0">
              <a:latin typeface="Lucida Console" panose="020B0609040504020204" pitchFamily="49" charset="0"/>
            </a:endParaRPr>
          </a:p>
        </p:txBody>
      </p:sp>
      <p:sp>
        <p:nvSpPr>
          <p:cNvPr id="14" name="Right Brace 13"/>
          <p:cNvSpPr/>
          <p:nvPr/>
        </p:nvSpPr>
        <p:spPr>
          <a:xfrm>
            <a:off x="5269594" y="1194355"/>
            <a:ext cx="136072" cy="12466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t</a:t>
            </a:r>
            <a:endParaRPr lang="en-US" dirty="0"/>
          </a:p>
        </p:txBody>
      </p:sp>
      <p:sp>
        <p:nvSpPr>
          <p:cNvPr id="15" name="TextBox 14"/>
          <p:cNvSpPr txBox="1"/>
          <p:nvPr/>
        </p:nvSpPr>
        <p:spPr>
          <a:xfrm>
            <a:off x="5405666" y="840533"/>
            <a:ext cx="3533713" cy="1600438"/>
          </a:xfrm>
          <a:prstGeom prst="rect">
            <a:avLst/>
          </a:prstGeom>
          <a:noFill/>
        </p:spPr>
        <p:txBody>
          <a:bodyPr wrap="square" rtlCol="0">
            <a:spAutoFit/>
          </a:bodyPr>
          <a:lstStyle/>
          <a:p>
            <a:r>
              <a:rPr lang="en-US" sz="1400" dirty="0" smtClean="0"/>
              <a:t>Add a library project from the files set in variable LIB_SRCS.  Also specify header path in variable HEADER_PATH.  By PUBLIC, this header path is also respected in the projects that link to this library.</a:t>
            </a:r>
            <a:br>
              <a:rPr lang="en-US" sz="1400" dirty="0" smtClean="0"/>
            </a:br>
            <a:r>
              <a:rPr lang="en-US" sz="1400" dirty="0" smtClean="0"/>
              <a:t>(PUBLIC </a:t>
            </a:r>
            <a:r>
              <a:rPr lang="en-US" sz="1400" dirty="0" smtClean="0">
                <a:sym typeface="Wingdings" panose="05000000000000000000" pitchFamily="2" charset="2"/>
              </a:rPr>
              <a:t> PRIVATE)</a:t>
            </a:r>
            <a:endParaRPr lang="en-US" sz="1400" dirty="0"/>
          </a:p>
        </p:txBody>
      </p:sp>
      <p:sp>
        <p:nvSpPr>
          <p:cNvPr id="16" name="Right Brace 15"/>
          <p:cNvSpPr/>
          <p:nvPr/>
        </p:nvSpPr>
        <p:spPr>
          <a:xfrm>
            <a:off x="3865983" y="3318024"/>
            <a:ext cx="45719" cy="1251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3911702" y="3135433"/>
            <a:ext cx="4458913" cy="738664"/>
          </a:xfrm>
          <a:prstGeom prst="rect">
            <a:avLst/>
          </a:prstGeom>
          <a:noFill/>
        </p:spPr>
        <p:txBody>
          <a:bodyPr wrap="square" rtlCol="0">
            <a:spAutoFit/>
          </a:bodyPr>
          <a:lstStyle/>
          <a:p>
            <a:r>
              <a:rPr lang="en-US" sz="1400" dirty="0" smtClean="0"/>
              <a:t>MACOSX_BUNDLE is needed for graphical application in </a:t>
            </a:r>
            <a:r>
              <a:rPr lang="en-US" sz="1400" dirty="0" err="1" smtClean="0"/>
              <a:t>macOS</a:t>
            </a:r>
            <a:r>
              <a:rPr lang="en-US" sz="1400" dirty="0" smtClean="0"/>
              <a:t>.  This keyword is ignored in other platforms.</a:t>
            </a:r>
            <a:endParaRPr lang="en-US" sz="1400" dirty="0"/>
          </a:p>
        </p:txBody>
      </p:sp>
    </p:spTree>
    <p:extLst>
      <p:ext uri="{BB962C8B-B14F-4D97-AF65-F5344CB8AC3E}">
        <p14:creationId xmlns:p14="http://schemas.microsoft.com/office/powerpoint/2010/main" val="1535711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Sub-directories</a:t>
            </a:r>
            <a:endParaRPr lang="en-US" dirty="0"/>
          </a:p>
        </p:txBody>
      </p:sp>
      <p:sp>
        <p:nvSpPr>
          <p:cNvPr id="3" name="Content Placeholder 2"/>
          <p:cNvSpPr>
            <a:spLocks noGrp="1"/>
          </p:cNvSpPr>
          <p:nvPr>
            <p:ph idx="1"/>
          </p:nvPr>
        </p:nvSpPr>
        <p:spPr/>
        <p:txBody>
          <a:bodyPr/>
          <a:lstStyle/>
          <a:p>
            <a:pPr marL="0" indent="0">
              <a:buNone/>
            </a:pPr>
            <a:r>
              <a:rPr lang="en-US" dirty="0" smtClean="0"/>
              <a:t>Shooting Game</a:t>
            </a:r>
          </a:p>
          <a:p>
            <a:r>
              <a:rPr lang="en-US" dirty="0" smtClean="0"/>
              <a:t>You don’t want to write one gigantic CMakeLists.txt for all of your libraries and executables.</a:t>
            </a:r>
          </a:p>
          <a:p>
            <a:r>
              <a:rPr lang="en-US" dirty="0" smtClean="0"/>
              <a:t>For a practical development, the number of projects grows easily more than 100.</a:t>
            </a:r>
          </a:p>
          <a:p>
            <a:r>
              <a:rPr lang="en-US" dirty="0" smtClean="0"/>
              <a:t>You can split CMakeLists.txt to multiple sub-directories.</a:t>
            </a:r>
          </a:p>
          <a:p>
            <a:r>
              <a:rPr lang="en-US" dirty="0" smtClean="0"/>
              <a:t>Use </a:t>
            </a:r>
            <a:r>
              <a:rPr lang="en-US" i="1" dirty="0" err="1" smtClean="0"/>
              <a:t>add_subdirectory</a:t>
            </a:r>
            <a:r>
              <a:rPr lang="en-US" dirty="0" smtClean="0"/>
              <a:t> command, and write CMakeLists.txt for each sub-directory.</a:t>
            </a:r>
            <a:endParaRPr lang="en-US" dirty="0"/>
          </a:p>
        </p:txBody>
      </p:sp>
    </p:spTree>
    <p:extLst>
      <p:ext uri="{BB962C8B-B14F-4D97-AF65-F5344CB8AC3E}">
        <p14:creationId xmlns:p14="http://schemas.microsoft.com/office/powerpoint/2010/main" val="192156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Sub-directories</a:t>
            </a:r>
            <a:endParaRPr lang="en-US" dirty="0"/>
          </a:p>
        </p:txBody>
      </p:sp>
      <p:sp>
        <p:nvSpPr>
          <p:cNvPr id="3" name="Content Placeholder 2"/>
          <p:cNvSpPr>
            <a:spLocks noGrp="1"/>
          </p:cNvSpPr>
          <p:nvPr>
            <p:ph idx="1"/>
          </p:nvPr>
        </p:nvSpPr>
        <p:spPr/>
        <p:txBody>
          <a:bodyPr/>
          <a:lstStyle/>
          <a:p>
            <a:r>
              <a:rPr lang="en-US" dirty="0" smtClean="0"/>
              <a:t>Directory structure</a:t>
            </a:r>
          </a:p>
          <a:p>
            <a:pPr lvl="1"/>
            <a:r>
              <a:rPr lang="en-US" dirty="0" err="1" smtClean="0"/>
              <a:t>Shootinggame</a:t>
            </a:r>
            <a:endParaRPr lang="en-US" dirty="0" smtClean="0"/>
          </a:p>
          <a:p>
            <a:pPr lvl="2"/>
            <a:r>
              <a:rPr lang="en-US" dirty="0" smtClean="0"/>
              <a:t>graphics</a:t>
            </a:r>
          </a:p>
          <a:p>
            <a:pPr lvl="3"/>
            <a:r>
              <a:rPr lang="en-US" dirty="0" err="1" smtClean="0"/>
              <a:t>macosx</a:t>
            </a:r>
            <a:endParaRPr lang="en-US" dirty="0" smtClean="0"/>
          </a:p>
          <a:p>
            <a:pPr lvl="3"/>
            <a:r>
              <a:rPr lang="en-US" dirty="0" err="1" smtClean="0"/>
              <a:t>linux</a:t>
            </a:r>
            <a:endParaRPr lang="en-US" dirty="0" smtClean="0"/>
          </a:p>
          <a:p>
            <a:pPr lvl="3"/>
            <a:r>
              <a:rPr lang="en-US" dirty="0" smtClean="0"/>
              <a:t>windows</a:t>
            </a:r>
          </a:p>
          <a:p>
            <a:pPr lvl="2"/>
            <a:r>
              <a:rPr lang="en-US" dirty="0" smtClean="0"/>
              <a:t>main</a:t>
            </a:r>
          </a:p>
          <a:p>
            <a:pPr lvl="2"/>
            <a:r>
              <a:rPr lang="en-US" dirty="0" err="1" smtClean="0"/>
              <a:t>menutest</a:t>
            </a:r>
            <a:endParaRPr lang="en-US" dirty="0" smtClean="0"/>
          </a:p>
          <a:p>
            <a:pPr lvl="2"/>
            <a:r>
              <a:rPr lang="en-US" dirty="0" err="1"/>
              <a:t>ysglfontdata</a:t>
            </a:r>
            <a:endParaRPr lang="en-US" dirty="0" smtClean="0"/>
          </a:p>
          <a:p>
            <a:pPr lvl="2"/>
            <a:r>
              <a:rPr lang="en-US" dirty="0" err="1" smtClean="0"/>
              <a:t>shooting_class</a:t>
            </a:r>
            <a:endParaRPr lang="en-US" dirty="0" smtClean="0"/>
          </a:p>
          <a:p>
            <a:endParaRPr lang="en-US" dirty="0" smtClean="0"/>
          </a:p>
          <a:p>
            <a:r>
              <a:rPr lang="en-US" dirty="0" smtClean="0"/>
              <a:t>CMake is flexible and does not force you to make one-target per sub-directory, but it is a good practice to not create many targets in each sub-directory.</a:t>
            </a:r>
            <a:endParaRPr lang="en-US" dirty="0"/>
          </a:p>
        </p:txBody>
      </p:sp>
      <p:cxnSp>
        <p:nvCxnSpPr>
          <p:cNvPr id="5" name="Straight Arrow Connector 4"/>
          <p:cNvCxnSpPr/>
          <p:nvPr/>
        </p:nvCxnSpPr>
        <p:spPr>
          <a:xfrm flipH="1" flipV="1">
            <a:off x="2966357" y="1736271"/>
            <a:ext cx="1556657" cy="451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628900" y="2062843"/>
            <a:ext cx="1888671" cy="174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253343" y="2302329"/>
            <a:ext cx="2269671" cy="985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710543" y="2356757"/>
            <a:ext cx="1807028" cy="1219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037114" y="2438400"/>
            <a:ext cx="1480457" cy="1480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325586" y="2492829"/>
            <a:ext cx="1191985" cy="1725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17571" y="2100943"/>
            <a:ext cx="3537858" cy="646331"/>
          </a:xfrm>
          <a:prstGeom prst="rect">
            <a:avLst/>
          </a:prstGeom>
          <a:noFill/>
        </p:spPr>
        <p:txBody>
          <a:bodyPr wrap="square" rtlCol="0">
            <a:spAutoFit/>
          </a:bodyPr>
          <a:lstStyle/>
          <a:p>
            <a:r>
              <a:rPr lang="en-US" dirty="0" smtClean="0"/>
              <a:t>Write CMakeLists.txt for each of these sub-directories.</a:t>
            </a:r>
            <a:endParaRPr lang="en-US" dirty="0"/>
          </a:p>
        </p:txBody>
      </p:sp>
    </p:spTree>
    <p:extLst>
      <p:ext uri="{BB962C8B-B14F-4D97-AF65-F5344CB8AC3E}">
        <p14:creationId xmlns:p14="http://schemas.microsoft.com/office/powerpoint/2010/main" val="2274068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Sub-directories</a:t>
            </a:r>
            <a:endParaRPr lang="en-US" dirty="0"/>
          </a:p>
        </p:txBody>
      </p:sp>
      <p:sp>
        <p:nvSpPr>
          <p:cNvPr id="3" name="Content Placeholder 2"/>
          <p:cNvSpPr>
            <a:spLocks noGrp="1"/>
          </p:cNvSpPr>
          <p:nvPr>
            <p:ph idx="1"/>
          </p:nvPr>
        </p:nvSpPr>
        <p:spPr/>
        <p:txBody>
          <a:bodyPr/>
          <a:lstStyle/>
          <a:p>
            <a:r>
              <a:rPr lang="en-US" dirty="0" smtClean="0"/>
              <a:t>CMakeLists.txt in the top-Level (</a:t>
            </a:r>
            <a:r>
              <a:rPr lang="en-US" dirty="0" err="1" smtClean="0"/>
              <a:t>Shootingame</a:t>
            </a:r>
            <a:r>
              <a:rPr lang="en-US" dirty="0" smtClean="0"/>
              <a:t>) directory</a:t>
            </a:r>
          </a:p>
          <a:p>
            <a:pPr marL="457200" lvl="1" indent="0">
              <a:buNone/>
            </a:pPr>
            <a:r>
              <a:rPr lang="en-US" sz="1100" dirty="0">
                <a:latin typeface="Lucida Console" panose="020B0609040504020204" pitchFamily="49" charset="0"/>
              </a:rPr>
              <a:t>set(CMAKE_CXX_STANDARD 11)</a:t>
            </a:r>
          </a:p>
          <a:p>
            <a:pPr marL="457200" lvl="1" indent="0">
              <a:buNone/>
            </a:pPr>
            <a:r>
              <a:rPr lang="en-US" sz="1100" dirty="0">
                <a:latin typeface="Lucida Console" panose="020B0609040504020204" pitchFamily="49" charset="0"/>
              </a:rPr>
              <a:t>set(CMAKE_CXX_STANDARD_REQUIRED ON)</a:t>
            </a:r>
          </a:p>
          <a:p>
            <a:pPr marL="457200" lvl="1" indent="0">
              <a:buNone/>
            </a:pPr>
            <a:endParaRPr lang="en-US" sz="1100" dirty="0">
              <a:latin typeface="Lucida Console" panose="020B0609040504020204" pitchFamily="49" charset="0"/>
            </a:endParaRP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(graphics)</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a:t>
            </a:r>
            <a:r>
              <a:rPr lang="en-US" sz="1100" dirty="0" err="1">
                <a:latin typeface="Lucida Console" panose="020B0609040504020204" pitchFamily="49" charset="0"/>
              </a:rPr>
              <a:t>ysglfontdata</a:t>
            </a:r>
            <a:r>
              <a:rPr lang="en-US" sz="1100" dirty="0">
                <a:latin typeface="Lucida Console" panose="020B0609040504020204" pitchFamily="49" charset="0"/>
              </a:rPr>
              <a:t>)</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a:t>
            </a:r>
            <a:r>
              <a:rPr lang="en-US" sz="1100" dirty="0" err="1">
                <a:latin typeface="Lucida Console" panose="020B0609040504020204" pitchFamily="49" charset="0"/>
              </a:rPr>
              <a:t>shooting_class</a:t>
            </a:r>
            <a:r>
              <a:rPr lang="en-US" sz="1100" dirty="0">
                <a:latin typeface="Lucida Console" panose="020B0609040504020204" pitchFamily="49" charset="0"/>
              </a:rPr>
              <a:t>)</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a:t>
            </a:r>
            <a:r>
              <a:rPr lang="en-US" sz="1100" dirty="0" err="1">
                <a:latin typeface="Lucida Console" panose="020B0609040504020204" pitchFamily="49" charset="0"/>
              </a:rPr>
              <a:t>menutest</a:t>
            </a:r>
            <a:r>
              <a:rPr lang="en-US" sz="1100" dirty="0">
                <a:latin typeface="Lucida Console" panose="020B0609040504020204" pitchFamily="49" charset="0"/>
              </a:rPr>
              <a:t>)</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(main</a:t>
            </a:r>
            <a:r>
              <a:rPr lang="en-US" sz="1100" dirty="0" smtClean="0">
                <a:latin typeface="Lucida Console" panose="020B0609040504020204" pitchFamily="49" charset="0"/>
              </a:rPr>
              <a:t>)</a:t>
            </a:r>
          </a:p>
          <a:p>
            <a:pPr marL="457200" lvl="1" indent="0">
              <a:buNone/>
            </a:pPr>
            <a:endParaRPr lang="en-US" sz="1100" dirty="0">
              <a:latin typeface="Lucida Console" panose="020B0609040504020204" pitchFamily="49" charset="0"/>
            </a:endParaRPr>
          </a:p>
          <a:p>
            <a:pPr lvl="1"/>
            <a:r>
              <a:rPr lang="en-US" dirty="0" smtClean="0"/>
              <a:t>Top-Level CMakeLists.txt should have global settings and </a:t>
            </a:r>
            <a:r>
              <a:rPr lang="en-US" dirty="0" err="1" smtClean="0"/>
              <a:t>add_subdirectory</a:t>
            </a:r>
            <a:r>
              <a:rPr lang="en-US" dirty="0" smtClean="0"/>
              <a:t> commands.</a:t>
            </a:r>
          </a:p>
          <a:p>
            <a:pPr lvl="1"/>
            <a:r>
              <a:rPr lang="en-US" dirty="0" smtClean="0"/>
              <a:t>It is possible to define a target if it is appropriate.</a:t>
            </a:r>
            <a:endParaRPr lang="en-US" dirty="0"/>
          </a:p>
          <a:p>
            <a:r>
              <a:rPr lang="en-US" dirty="0" smtClean="0"/>
              <a:t>CMakeLists.txt in </a:t>
            </a:r>
            <a:r>
              <a:rPr lang="en-US" dirty="0" err="1" smtClean="0"/>
              <a:t>ysglfontdata</a:t>
            </a:r>
            <a:r>
              <a:rPr lang="en-US" dirty="0" smtClean="0"/>
              <a:t> sub-directory</a:t>
            </a:r>
          </a:p>
          <a:p>
            <a:pPr marL="457200" lvl="1" indent="0">
              <a:buNone/>
            </a:pPr>
            <a:r>
              <a:rPr lang="en-US" sz="1200" dirty="0" err="1">
                <a:latin typeface="Lucida Console" panose="020B0609040504020204" pitchFamily="49" charset="0"/>
              </a:rPr>
              <a:t>add_library</a:t>
            </a:r>
            <a:r>
              <a:rPr lang="en-US" sz="1200" dirty="0">
                <a:latin typeface="Lucida Console" panose="020B0609040504020204" pitchFamily="49" charset="0"/>
              </a:rPr>
              <a:t>(</a:t>
            </a:r>
            <a:r>
              <a:rPr lang="en-US" sz="1200" dirty="0" err="1">
                <a:latin typeface="Lucida Console" panose="020B0609040504020204" pitchFamily="49" charset="0"/>
              </a:rPr>
              <a:t>ysglfontdata</a:t>
            </a:r>
            <a:r>
              <a:rPr lang="en-US" sz="1200" dirty="0">
                <a:latin typeface="Lucida Console" panose="020B0609040504020204" pitchFamily="49" charset="0"/>
              </a:rPr>
              <a:t> </a:t>
            </a:r>
            <a:r>
              <a:rPr lang="en-US" sz="1200" dirty="0" err="1">
                <a:latin typeface="Lucida Console" panose="020B0609040504020204" pitchFamily="49" charset="0"/>
              </a:rPr>
              <a:t>ysglfontdata.c</a:t>
            </a:r>
            <a:r>
              <a:rPr lang="en-US" sz="1200" dirty="0">
                <a:latin typeface="Lucida Console" panose="020B0609040504020204" pitchFamily="49" charset="0"/>
              </a:rPr>
              <a:t> </a:t>
            </a:r>
            <a:r>
              <a:rPr lang="en-US" sz="1200" dirty="0" err="1">
                <a:latin typeface="Lucida Console" panose="020B0609040504020204" pitchFamily="49" charset="0"/>
              </a:rPr>
              <a:t>ysglfontdata.h</a:t>
            </a:r>
            <a:r>
              <a:rPr lang="en-US" sz="1200" dirty="0">
                <a:latin typeface="Lucida Console" panose="020B0609040504020204" pitchFamily="49" charset="0"/>
              </a:rPr>
              <a:t>)</a:t>
            </a:r>
          </a:p>
          <a:p>
            <a:pPr marL="457200" lvl="1" indent="0">
              <a:buNone/>
            </a:pPr>
            <a:r>
              <a:rPr lang="en-US" sz="1200" dirty="0" err="1">
                <a:latin typeface="Lucida Console" panose="020B0609040504020204" pitchFamily="49" charset="0"/>
              </a:rPr>
              <a:t>target_include_directories</a:t>
            </a:r>
            <a:r>
              <a:rPr lang="en-US" sz="1200" dirty="0">
                <a:latin typeface="Lucida Console" panose="020B0609040504020204" pitchFamily="49" charset="0"/>
              </a:rPr>
              <a:t>(</a:t>
            </a:r>
            <a:r>
              <a:rPr lang="en-US" sz="1200" dirty="0" err="1">
                <a:latin typeface="Lucida Console" panose="020B0609040504020204" pitchFamily="49" charset="0"/>
              </a:rPr>
              <a:t>ysglfontdata</a:t>
            </a:r>
            <a:r>
              <a:rPr lang="en-US" sz="1200" dirty="0">
                <a:latin typeface="Lucida Console" panose="020B0609040504020204" pitchFamily="49" charset="0"/>
              </a:rPr>
              <a:t> PUBLIC </a:t>
            </a:r>
            <a:r>
              <a:rPr lang="en-US" sz="1200" dirty="0" smtClean="0">
                <a:latin typeface="Lucida Console" panose="020B0609040504020204" pitchFamily="49" charset="0"/>
              </a:rPr>
              <a:t>.)</a:t>
            </a:r>
          </a:p>
          <a:p>
            <a:pPr marL="457200" lvl="1" indent="0">
              <a:buNone/>
            </a:pPr>
            <a:endParaRPr lang="en-US" sz="1200" dirty="0">
              <a:latin typeface="Lucida Console" panose="020B0609040504020204" pitchFamily="49" charset="0"/>
            </a:endParaRPr>
          </a:p>
          <a:p>
            <a:pPr lvl="1"/>
            <a:r>
              <a:rPr lang="en-US" dirty="0" smtClean="0"/>
              <a:t>If the header file is in the same directory as CMakeLists.txt, add “.” as the </a:t>
            </a:r>
            <a:r>
              <a:rPr lang="en-US" dirty="0" err="1" smtClean="0"/>
              <a:t>target_include_directories</a:t>
            </a:r>
            <a:r>
              <a:rPr lang="en-US" dirty="0" smtClean="0"/>
              <a:t>, so that the depending projects can find the header file.</a:t>
            </a:r>
          </a:p>
          <a:p>
            <a:endParaRPr lang="en-US" dirty="0" smtClean="0"/>
          </a:p>
          <a:p>
            <a:endParaRPr lang="en-US" dirty="0"/>
          </a:p>
        </p:txBody>
      </p:sp>
      <p:sp>
        <p:nvSpPr>
          <p:cNvPr id="4" name="Rectangle 3"/>
          <p:cNvSpPr/>
          <p:nvPr/>
        </p:nvSpPr>
        <p:spPr>
          <a:xfrm>
            <a:off x="947057" y="1458686"/>
            <a:ext cx="3200400" cy="176348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98070" y="4754564"/>
            <a:ext cx="5388429" cy="53589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6266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8"/>
            <a:ext cx="8229600" cy="639762"/>
          </a:xfrm>
        </p:spPr>
        <p:txBody>
          <a:bodyPr/>
          <a:lstStyle/>
          <a:p>
            <a:r>
              <a:rPr lang="en-US" dirty="0" smtClean="0"/>
              <a:t>CMake Example – Sub-directories</a:t>
            </a:r>
            <a:endParaRPr lang="en-US" dirty="0"/>
          </a:p>
        </p:txBody>
      </p:sp>
      <p:sp>
        <p:nvSpPr>
          <p:cNvPr id="3" name="Content Placeholder 2"/>
          <p:cNvSpPr>
            <a:spLocks noGrp="1"/>
          </p:cNvSpPr>
          <p:nvPr>
            <p:ph sz="half" idx="1"/>
          </p:nvPr>
        </p:nvSpPr>
        <p:spPr>
          <a:xfrm>
            <a:off x="58055" y="1047750"/>
            <a:ext cx="4038600" cy="5059363"/>
          </a:xfrm>
        </p:spPr>
        <p:txBody>
          <a:bodyPr/>
          <a:lstStyle/>
          <a:p>
            <a:r>
              <a:rPr lang="en-US" dirty="0" smtClean="0"/>
              <a:t>CMakeLists.txt in graphics sub-directory</a:t>
            </a:r>
          </a:p>
          <a:p>
            <a:pPr marL="457200" lvl="1" indent="0">
              <a:buNone/>
            </a:pPr>
            <a:endParaRPr lang="en-US" sz="900" dirty="0" smtClean="0">
              <a:latin typeface="Lucida Console" panose="020B0609040504020204" pitchFamily="49" charset="0"/>
            </a:endParaRPr>
          </a:p>
          <a:p>
            <a:pPr marL="457200" lvl="1" indent="0">
              <a:buNone/>
            </a:pPr>
            <a:endParaRPr lang="en-US" sz="800" dirty="0">
              <a:latin typeface="Lucida Console" panose="020B0609040504020204" pitchFamily="49" charset="0"/>
            </a:endParaRPr>
          </a:p>
          <a:p>
            <a:pPr lvl="1"/>
            <a:r>
              <a:rPr lang="en-US" dirty="0" smtClean="0"/>
              <a:t>Basically same as CMakeLists.txt for the bouncing-ball example except an executable target.</a:t>
            </a:r>
          </a:p>
          <a:p>
            <a:endParaRPr lang="en-US" dirty="0" smtClean="0"/>
          </a:p>
          <a:p>
            <a:endParaRPr lang="en-US" dirty="0"/>
          </a:p>
        </p:txBody>
      </p:sp>
      <p:sp>
        <p:nvSpPr>
          <p:cNvPr id="5" name="Content Placeholder 4"/>
          <p:cNvSpPr>
            <a:spLocks noGrp="1"/>
          </p:cNvSpPr>
          <p:nvPr>
            <p:ph sz="half" idx="2"/>
          </p:nvPr>
        </p:nvSpPr>
        <p:spPr>
          <a:xfrm>
            <a:off x="3632200" y="690336"/>
            <a:ext cx="5416549" cy="5059363"/>
          </a:xfrm>
        </p:spPr>
        <p:txBody>
          <a:bodyPr/>
          <a:lstStyle/>
          <a:p>
            <a:pPr marL="457200" lvl="1" indent="0">
              <a:buNone/>
            </a:pPr>
            <a:r>
              <a:rPr lang="en-US" sz="900" dirty="0">
                <a:latin typeface="Lucida Console" panose="020B0609040504020204" pitchFamily="49" charset="0"/>
              </a:rPr>
              <a:t>if("${CMAKE_SYSTEM_NAME}" STREQUAL "</a:t>
            </a:r>
            <a:r>
              <a:rPr lang="en-US" sz="900" dirty="0" err="1">
                <a:latin typeface="Lucida Console" panose="020B0609040504020204" pitchFamily="49" charset="0"/>
              </a:rPr>
              <a:t>WindowsStore</a:t>
            </a:r>
            <a:r>
              <a:rPr lang="en-US" sz="900" dirty="0">
                <a:latin typeface="Lucida Console" panose="020B0609040504020204" pitchFamily="49" charset="0"/>
              </a:rPr>
              <a:t>")</a:t>
            </a:r>
          </a:p>
          <a:p>
            <a:pPr marL="457200" lvl="1" indent="0">
              <a:buNone/>
            </a:pPr>
            <a:r>
              <a:rPr lang="en-US" sz="900" dirty="0">
                <a:latin typeface="Lucida Console" panose="020B0609040504020204" pitchFamily="49" charset="0"/>
              </a:rPr>
              <a:t>    message(“</a:t>
            </a:r>
            <a:r>
              <a:rPr lang="en-US" sz="900" dirty="0" err="1">
                <a:latin typeface="Lucida Console" panose="020B0609040504020204" pitchFamily="49" charset="0"/>
              </a:rPr>
              <a:t>FsSimpleWindow</a:t>
            </a:r>
            <a:r>
              <a:rPr lang="en-US" sz="900" dirty="0">
                <a:latin typeface="Lucida Console" panose="020B0609040504020204" pitchFamily="49" charset="0"/>
              </a:rPr>
              <a:t> framework not supported for UWP")</a:t>
            </a:r>
            <a:br>
              <a:rPr lang="en-US" sz="900" dirty="0">
                <a:latin typeface="Lucida Console" panose="020B0609040504020204" pitchFamily="49" charset="0"/>
              </a:rPr>
            </a:br>
            <a:r>
              <a:rPr lang="en-US" sz="900" dirty="0">
                <a:latin typeface="Lucida Console" panose="020B0609040504020204" pitchFamily="49" charset="0"/>
              </a:rPr>
              <a:t>    return()</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(MSVC)</a:t>
            </a:r>
          </a:p>
          <a:p>
            <a:pPr marL="457200" lvl="1" indent="0">
              <a:buNone/>
            </a:pPr>
            <a:r>
              <a:rPr lang="en-US" sz="900" dirty="0">
                <a:latin typeface="Lucida Console" panose="020B0609040504020204" pitchFamily="49" charset="0"/>
              </a:rPr>
              <a:t>    set(LIB_SRCS</a:t>
            </a:r>
          </a:p>
          <a:p>
            <a:pPr marL="457200" lvl="1" indent="0">
              <a:buNone/>
            </a:pPr>
            <a:r>
              <a:rPr lang="en-US" sz="900" dirty="0">
                <a:latin typeface="Lucida Console" panose="020B0609040504020204" pitchFamily="49" charset="0"/>
              </a:rPr>
              <a:t>        windows/fssimplewindow.cpp</a:t>
            </a:r>
          </a:p>
          <a:p>
            <a:pPr marL="457200" lvl="1" indent="0">
              <a:buNone/>
            </a:pPr>
            <a:r>
              <a:rPr lang="en-US" sz="900" dirty="0">
                <a:latin typeface="Lucida Console" panose="020B0609040504020204" pitchFamily="49" charset="0"/>
              </a:rPr>
              <a:t>        windows/</a:t>
            </a:r>
            <a:r>
              <a:rPr lang="en-US" sz="900" dirty="0" err="1">
                <a:latin typeface="Lucida Console" panose="020B0609040504020204" pitchFamily="49" charset="0"/>
              </a:rPr>
              <a:t>fssimplewindow.h</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p>
          <a:p>
            <a:pPr marL="457200" lvl="1" indent="0">
              <a:buNone/>
            </a:pPr>
            <a:r>
              <a:rPr lang="en-US" sz="900" dirty="0">
                <a:latin typeface="Lucida Console" panose="020B0609040504020204" pitchFamily="49" charset="0"/>
              </a:rPr>
              <a:t>    set(HEADER_PATH windows)</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(APPLE)</a:t>
            </a:r>
          </a:p>
          <a:p>
            <a:pPr marL="457200" lvl="1" indent="0">
              <a:buNone/>
            </a:pPr>
            <a:r>
              <a:rPr lang="en-US" sz="900" dirty="0">
                <a:latin typeface="Lucida Console" panose="020B0609040504020204" pitchFamily="49" charset="0"/>
              </a:rPr>
              <a:t>    set(LIB_SRCS</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macosx</a:t>
            </a:r>
            <a:r>
              <a:rPr lang="en-US" sz="900" dirty="0">
                <a:latin typeface="Lucida Console" panose="020B0609040504020204" pitchFamily="49" charset="0"/>
              </a:rPr>
              <a:t>/</a:t>
            </a:r>
            <a:r>
              <a:rPr lang="en-US" sz="900" dirty="0" err="1">
                <a:latin typeface="Lucida Console" panose="020B0609040504020204" pitchFamily="49" charset="0"/>
              </a:rPr>
              <a:t>fssimplewindow.h</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macosx</a:t>
            </a:r>
            <a:r>
              <a:rPr lang="en-US" sz="900" dirty="0">
                <a:latin typeface="Lucida Console" panose="020B0609040504020204" pitchFamily="49" charset="0"/>
              </a:rPr>
              <a:t>/fssimplewindowcpp.cpp</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macosx</a:t>
            </a:r>
            <a:r>
              <a:rPr lang="en-US" sz="900" dirty="0">
                <a:latin typeface="Lucida Console" panose="020B0609040504020204" pitchFamily="49" charset="0"/>
              </a:rPr>
              <a:t>/</a:t>
            </a:r>
            <a:r>
              <a:rPr lang="en-US" sz="900" dirty="0" err="1">
                <a:latin typeface="Lucida Console" panose="020B0609040504020204" pitchFamily="49" charset="0"/>
              </a:rPr>
              <a:t>fssimplewindowobjc.m</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p>
          <a:p>
            <a:pPr marL="457200" lvl="1" indent="0">
              <a:buNone/>
            </a:pPr>
            <a:r>
              <a:rPr lang="en-US" sz="900" dirty="0">
                <a:latin typeface="Lucida Console" panose="020B0609040504020204" pitchFamily="49" charset="0"/>
              </a:rPr>
              <a:t>    set(HEADER_PATH </a:t>
            </a:r>
            <a:r>
              <a:rPr lang="en-US" sz="900" dirty="0" err="1">
                <a:latin typeface="Lucida Console" panose="020B0609040504020204" pitchFamily="49" charset="0"/>
              </a:rPr>
              <a:t>macosx</a:t>
            </a:r>
            <a:r>
              <a:rPr lang="en-US" sz="900" dirty="0">
                <a:latin typeface="Lucida Console" panose="020B0609040504020204" pitchFamily="49" charset="0"/>
              </a:rPr>
              <a:t>)</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(UNIX)</a:t>
            </a:r>
          </a:p>
          <a:p>
            <a:pPr marL="457200" lvl="1" indent="0">
              <a:buNone/>
            </a:pPr>
            <a:r>
              <a:rPr lang="en-US" sz="900" dirty="0">
                <a:latin typeface="Lucida Console" panose="020B0609040504020204" pitchFamily="49" charset="0"/>
              </a:rPr>
              <a:t>    set(LIB_SRCS</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linux</a:t>
            </a:r>
            <a:r>
              <a:rPr lang="en-US" sz="900" dirty="0">
                <a:latin typeface="Lucida Console" panose="020B0609040504020204" pitchFamily="49" charset="0"/>
              </a:rPr>
              <a:t>/fssimplewindow.cpp</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linux</a:t>
            </a:r>
            <a:r>
              <a:rPr lang="en-US" sz="900" dirty="0">
                <a:latin typeface="Lucida Console" panose="020B0609040504020204" pitchFamily="49" charset="0"/>
              </a:rPr>
              <a:t>/</a:t>
            </a:r>
            <a:r>
              <a:rPr lang="en-US" sz="900" dirty="0" err="1">
                <a:latin typeface="Lucida Console" panose="020B0609040504020204" pitchFamily="49" charset="0"/>
              </a:rPr>
              <a:t>fssimplewindow.h</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p>
          <a:p>
            <a:pPr marL="457200" lvl="1" indent="0">
              <a:buNone/>
            </a:pPr>
            <a:r>
              <a:rPr lang="en-US" sz="900" dirty="0">
                <a:latin typeface="Lucida Console" panose="020B0609040504020204" pitchFamily="49" charset="0"/>
              </a:rPr>
              <a:t>    set(HEADER_PATH </a:t>
            </a:r>
            <a:r>
              <a:rPr lang="en-US" sz="900" dirty="0" err="1">
                <a:latin typeface="Lucida Console" panose="020B0609040504020204" pitchFamily="49" charset="0"/>
              </a:rPr>
              <a:t>linux</a:t>
            </a:r>
            <a:r>
              <a:rPr lang="en-US" sz="900" dirty="0">
                <a:latin typeface="Lucida Console" panose="020B0609040504020204" pitchFamily="49" charset="0"/>
              </a:rPr>
              <a:t>)</a:t>
            </a:r>
          </a:p>
          <a:p>
            <a:pPr marL="457200" lvl="1" indent="0">
              <a:buNone/>
            </a:pPr>
            <a:r>
              <a:rPr lang="en-US" sz="900" dirty="0">
                <a:latin typeface="Lucida Console" panose="020B0609040504020204" pitchFamily="49" charset="0"/>
              </a:rPr>
              <a:t>else()</a:t>
            </a:r>
          </a:p>
          <a:p>
            <a:pPr marL="457200" lvl="1" indent="0">
              <a:buNone/>
            </a:pPr>
            <a:r>
              <a:rPr lang="en-US" sz="900" dirty="0">
                <a:latin typeface="Lucida Console" panose="020B0609040504020204" pitchFamily="49" charset="0"/>
              </a:rPr>
              <a:t>    message(FATAL_ERROR "Unsupported platform")</a:t>
            </a:r>
          </a:p>
          <a:p>
            <a:pPr marL="457200" lvl="1" indent="0">
              <a:buNone/>
            </a:pPr>
            <a:r>
              <a:rPr lang="en-US" sz="900" dirty="0" err="1">
                <a:latin typeface="Lucida Console" panose="020B0609040504020204" pitchFamily="49" charset="0"/>
              </a:rPr>
              <a:t>endif</a:t>
            </a:r>
            <a:r>
              <a:rPr lang="en-US" sz="900" dirty="0">
                <a:latin typeface="Lucida Console" panose="020B0609040504020204" pitchFamily="49" charset="0"/>
              </a:rPr>
              <a:t>()</a:t>
            </a:r>
          </a:p>
          <a:p>
            <a:pPr marL="457200" lvl="1" indent="0">
              <a:buNone/>
            </a:pPr>
            <a:endParaRPr lang="en-US" sz="900" dirty="0">
              <a:latin typeface="Lucida Console" panose="020B0609040504020204" pitchFamily="49" charset="0"/>
            </a:endParaRPr>
          </a:p>
          <a:p>
            <a:pPr marL="457200" lvl="1" indent="0">
              <a:buNone/>
            </a:pPr>
            <a:r>
              <a:rPr lang="en-US" sz="900" dirty="0" err="1">
                <a:latin typeface="Lucida Console" panose="020B0609040504020204" pitchFamily="49" charset="0"/>
              </a:rPr>
              <a:t>add_library</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${LIB_SRCS})</a:t>
            </a:r>
          </a:p>
          <a:p>
            <a:pPr marL="457200" lvl="1" indent="0">
              <a:buNone/>
            </a:pPr>
            <a:r>
              <a:rPr lang="en-US" sz="900" dirty="0" err="1">
                <a:latin typeface="Lucida Console" panose="020B0609040504020204" pitchFamily="49" charset="0"/>
              </a:rPr>
              <a:t>target_include_directories</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PUBLIC ${HEADER_PATH})</a:t>
            </a:r>
          </a:p>
          <a:p>
            <a:pPr marL="457200" lvl="1" indent="0">
              <a:buNone/>
            </a:pP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if(APPLE)</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find_library</a:t>
            </a:r>
            <a:r>
              <a:rPr lang="en-US" sz="900" dirty="0">
                <a:latin typeface="Lucida Console" panose="020B0609040504020204" pitchFamily="49" charset="0"/>
              </a:rPr>
              <a:t>(COCOA_LIB Cocoa)</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find_library</a:t>
            </a:r>
            <a:r>
              <a:rPr lang="en-US" sz="900" dirty="0">
                <a:latin typeface="Lucida Console" panose="020B0609040504020204" pitchFamily="49" charset="0"/>
              </a:rPr>
              <a:t>(OPENGL_LIB OpenGL)</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target_link_libraries</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${COCOA_LIB} ${OPENGL_LIB})</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(UNIX)</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target_link_libraries</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GL GLU X11)</a:t>
            </a:r>
          </a:p>
          <a:p>
            <a:pPr marL="457200" lvl="1" indent="0">
              <a:buNone/>
            </a:pPr>
            <a:r>
              <a:rPr lang="en-US" sz="900" dirty="0" err="1">
                <a:latin typeface="Lucida Console" panose="020B0609040504020204" pitchFamily="49" charset="0"/>
              </a:rPr>
              <a:t>endif</a:t>
            </a:r>
            <a:r>
              <a:rPr lang="en-US" sz="900" dirty="0">
                <a:latin typeface="Lucida Console" panose="020B0609040504020204" pitchFamily="49" charset="0"/>
              </a:rPr>
              <a:t>()</a:t>
            </a:r>
          </a:p>
          <a:p>
            <a:pPr marL="0" indent="0">
              <a:buNone/>
            </a:pPr>
            <a:endParaRPr lang="en-US" dirty="0"/>
          </a:p>
        </p:txBody>
      </p:sp>
      <p:sp>
        <p:nvSpPr>
          <p:cNvPr id="4" name="Rectangle 3"/>
          <p:cNvSpPr/>
          <p:nvPr/>
        </p:nvSpPr>
        <p:spPr>
          <a:xfrm>
            <a:off x="4058557" y="690336"/>
            <a:ext cx="4827814" cy="612956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98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Terminal Learning Resources</a:t>
            </a:r>
            <a:endParaRPr lang="en-US" dirty="0"/>
          </a:p>
        </p:txBody>
      </p:sp>
      <p:sp>
        <p:nvSpPr>
          <p:cNvPr id="3" name="Content Placeholder 2"/>
          <p:cNvSpPr>
            <a:spLocks noGrp="1"/>
          </p:cNvSpPr>
          <p:nvPr>
            <p:ph idx="1"/>
          </p:nvPr>
        </p:nvSpPr>
        <p:spPr/>
        <p:txBody>
          <a:bodyPr/>
          <a:lstStyle/>
          <a:p>
            <a:r>
              <a:rPr lang="en-US" dirty="0" err="1" smtClean="0"/>
              <a:t>macOS</a:t>
            </a:r>
            <a:r>
              <a:rPr lang="en-US" dirty="0" smtClean="0"/>
              <a:t> and </a:t>
            </a:r>
            <a:r>
              <a:rPr lang="en-US" dirty="0"/>
              <a:t>Linux Terminal:</a:t>
            </a:r>
            <a:br>
              <a:rPr lang="en-US" dirty="0"/>
            </a:br>
            <a:r>
              <a:rPr lang="en-US" dirty="0" smtClean="0">
                <a:hlinkClick r:id="rId2"/>
              </a:rPr>
              <a:t>http</a:t>
            </a:r>
            <a:r>
              <a:rPr lang="en-US" dirty="0">
                <a:hlinkClick r:id="rId2"/>
              </a:rPr>
              <a:t>://</a:t>
            </a:r>
            <a:r>
              <a:rPr lang="en-US" dirty="0" smtClean="0">
                <a:hlinkClick r:id="rId2"/>
              </a:rPr>
              <a:t>lifehacker.com/5633909/who-needs-a-mouse-learn-to-use-the-command-line-for-almost-anything</a:t>
            </a:r>
            <a:endParaRPr lang="en-US" dirty="0" smtClean="0"/>
          </a:p>
          <a:p>
            <a:r>
              <a:rPr lang="en-US" dirty="0" smtClean="0"/>
              <a:t>Power </a:t>
            </a:r>
            <a:r>
              <a:rPr lang="en-US" dirty="0"/>
              <a:t>Shell:</a:t>
            </a:r>
            <a:br>
              <a:rPr lang="en-US" dirty="0"/>
            </a:br>
            <a:r>
              <a:rPr lang="en-US" dirty="0">
                <a:hlinkClick r:id="rId3"/>
              </a:rPr>
              <a:t>https://</a:t>
            </a:r>
            <a:r>
              <a:rPr lang="en-US" dirty="0" smtClean="0">
                <a:hlinkClick r:id="rId3"/>
              </a:rPr>
              <a:t>msdn.microsoft.com/en-us/powershell/scripting/getting-started/getting-ready-to-use-windows-powershell</a:t>
            </a:r>
            <a:endParaRPr lang="en-US" dirty="0" smtClean="0"/>
          </a:p>
          <a:p>
            <a:r>
              <a:rPr lang="en-US" dirty="0"/>
              <a:t>Windows CMD:</a:t>
            </a:r>
            <a:br>
              <a:rPr lang="en-US" dirty="0"/>
            </a:br>
            <a:r>
              <a:rPr lang="en-US" dirty="0">
                <a:hlinkClick r:id="rId4"/>
              </a:rPr>
              <a:t>http://</a:t>
            </a:r>
            <a:r>
              <a:rPr lang="en-US" dirty="0" smtClean="0">
                <a:hlinkClick r:id="rId4"/>
              </a:rPr>
              <a:t>www.cs.princeton.edu/courses/archive/spr05/cos126/cmd-prompt.html</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4028570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Sub-directories</a:t>
            </a:r>
            <a:endParaRPr lang="en-US" dirty="0"/>
          </a:p>
        </p:txBody>
      </p:sp>
      <p:sp>
        <p:nvSpPr>
          <p:cNvPr id="3" name="Content Placeholder 2"/>
          <p:cNvSpPr>
            <a:spLocks noGrp="1"/>
          </p:cNvSpPr>
          <p:nvPr>
            <p:ph idx="1"/>
          </p:nvPr>
        </p:nvSpPr>
        <p:spPr/>
        <p:txBody>
          <a:bodyPr/>
          <a:lstStyle/>
          <a:p>
            <a:r>
              <a:rPr lang="en-US" dirty="0" smtClean="0"/>
              <a:t>CMakeLists.txt in </a:t>
            </a:r>
            <a:r>
              <a:rPr lang="en-US" dirty="0" err="1" smtClean="0"/>
              <a:t>shooting_class</a:t>
            </a:r>
            <a:endParaRPr lang="en-US" dirty="0" smtClean="0"/>
          </a:p>
          <a:p>
            <a:pPr marL="457200" lvl="1" indent="0">
              <a:buNone/>
            </a:pPr>
            <a:r>
              <a:rPr lang="en-US" sz="1400" dirty="0" err="1">
                <a:latin typeface="Lucida Console" panose="020B0609040504020204" pitchFamily="49" charset="0"/>
              </a:rPr>
              <a:t>add_library</a:t>
            </a:r>
            <a:r>
              <a:rPr lang="en-US" sz="1400" dirty="0">
                <a:latin typeface="Lucida Console" panose="020B0609040504020204" pitchFamily="49" charset="0"/>
              </a:rPr>
              <a:t>(</a:t>
            </a:r>
            <a:r>
              <a:rPr lang="en-US" sz="1400" dirty="0" err="1">
                <a:latin typeface="Lucida Console" panose="020B0609040504020204" pitchFamily="49" charset="0"/>
              </a:rPr>
              <a:t>shooting_game_lib</a:t>
            </a:r>
            <a:r>
              <a:rPr lang="en-US" sz="1400" dirty="0">
                <a:latin typeface="Lucida Console" panose="020B0609040504020204" pitchFamily="49" charset="0"/>
              </a:rPr>
              <a:t> shoot-3-class.cpp shoot-3-class.h)</a:t>
            </a:r>
          </a:p>
          <a:p>
            <a:pPr marL="457200" lvl="1" indent="0">
              <a:buNone/>
            </a:pPr>
            <a:r>
              <a:rPr lang="en-US" sz="1400" dirty="0" err="1">
                <a:latin typeface="Lucida Console" panose="020B0609040504020204" pitchFamily="49" charset="0"/>
              </a:rPr>
              <a:t>target_include_directories</a:t>
            </a:r>
            <a:r>
              <a:rPr lang="en-US" sz="1400" dirty="0">
                <a:latin typeface="Lucida Console" panose="020B0609040504020204" pitchFamily="49" charset="0"/>
              </a:rPr>
              <a:t>(</a:t>
            </a:r>
            <a:r>
              <a:rPr lang="en-US" sz="1400" dirty="0" err="1">
                <a:latin typeface="Lucida Console" panose="020B0609040504020204" pitchFamily="49" charset="0"/>
              </a:rPr>
              <a:t>shooting_game_lib</a:t>
            </a:r>
            <a:r>
              <a:rPr lang="en-US" sz="1400" dirty="0">
                <a:latin typeface="Lucida Console" panose="020B0609040504020204" pitchFamily="49" charset="0"/>
              </a:rPr>
              <a:t> PUBLIC .)</a:t>
            </a:r>
          </a:p>
          <a:p>
            <a:pPr marL="457200" lvl="1" indent="0">
              <a:buNone/>
            </a:pPr>
            <a:r>
              <a:rPr lang="en-US" sz="1400" dirty="0" err="1">
                <a:latin typeface="Lucida Console" panose="020B0609040504020204" pitchFamily="49" charset="0"/>
              </a:rPr>
              <a:t>target_link_libraries</a:t>
            </a:r>
            <a:r>
              <a:rPr lang="en-US" sz="1400" dirty="0">
                <a:latin typeface="Lucida Console" panose="020B0609040504020204" pitchFamily="49" charset="0"/>
              </a:rPr>
              <a:t>(</a:t>
            </a:r>
            <a:r>
              <a:rPr lang="en-US" sz="1400" dirty="0" err="1">
                <a:latin typeface="Lucida Console" panose="020B0609040504020204" pitchFamily="49" charset="0"/>
              </a:rPr>
              <a:t>shooting_game_lib</a:t>
            </a:r>
            <a:r>
              <a:rPr lang="en-US" sz="1400" dirty="0">
                <a:latin typeface="Lucida Console" panose="020B0609040504020204" pitchFamily="49" charset="0"/>
              </a:rPr>
              <a:t> </a:t>
            </a:r>
            <a:r>
              <a:rPr lang="en-US" sz="1400" dirty="0" err="1" smtClean="0">
                <a:latin typeface="Lucida Console" panose="020B0609040504020204" pitchFamily="49" charset="0"/>
              </a:rPr>
              <a:t>simplewindow</a:t>
            </a:r>
            <a:r>
              <a:rPr lang="en-US" sz="1400" dirty="0" smtClean="0">
                <a:latin typeface="Lucida Console" panose="020B0609040504020204" pitchFamily="49" charset="0"/>
              </a:rPr>
              <a:t> </a:t>
            </a:r>
            <a:r>
              <a:rPr lang="en-US" sz="1400" dirty="0" err="1">
                <a:latin typeface="Lucida Console" panose="020B0609040504020204" pitchFamily="49" charset="0"/>
              </a:rPr>
              <a:t>ysglfontdata</a:t>
            </a:r>
            <a:r>
              <a:rPr lang="en-US" sz="1400" dirty="0" smtClean="0">
                <a:latin typeface="Lucida Console" panose="020B0609040504020204" pitchFamily="49" charset="0"/>
              </a:rPr>
              <a:t>)</a:t>
            </a:r>
          </a:p>
          <a:p>
            <a:pPr marL="457200" lvl="1" indent="0">
              <a:buNone/>
            </a:pPr>
            <a:endParaRPr lang="en-US" sz="1400" dirty="0">
              <a:latin typeface="Lucida Console" panose="020B0609040504020204" pitchFamily="49" charset="0"/>
            </a:endParaRPr>
          </a:p>
          <a:p>
            <a:pPr lvl="1"/>
            <a:r>
              <a:rPr lang="en-US" dirty="0" smtClean="0"/>
              <a:t>You can set </a:t>
            </a:r>
            <a:r>
              <a:rPr lang="en-US" dirty="0" err="1" smtClean="0"/>
              <a:t>target_link_libraries</a:t>
            </a:r>
            <a:r>
              <a:rPr lang="en-US" dirty="0" smtClean="0"/>
              <a:t> for a library.</a:t>
            </a:r>
          </a:p>
          <a:p>
            <a:pPr lvl="1"/>
            <a:r>
              <a:rPr lang="en-US" dirty="0" smtClean="0"/>
              <a:t>In this case, </a:t>
            </a:r>
            <a:r>
              <a:rPr lang="en-US" dirty="0" err="1" smtClean="0"/>
              <a:t>shooting_game_lib</a:t>
            </a:r>
            <a:r>
              <a:rPr lang="en-US" dirty="0" smtClean="0"/>
              <a:t> depends on </a:t>
            </a:r>
            <a:r>
              <a:rPr lang="en-US" dirty="0" err="1" smtClean="0"/>
              <a:t>simplewindow</a:t>
            </a:r>
            <a:r>
              <a:rPr lang="en-US" dirty="0" smtClean="0"/>
              <a:t> and </a:t>
            </a:r>
            <a:r>
              <a:rPr lang="en-US" dirty="0" err="1" smtClean="0"/>
              <a:t>ysglfontdata</a:t>
            </a:r>
            <a:r>
              <a:rPr lang="en-US" dirty="0" smtClean="0"/>
              <a:t> libraries.</a:t>
            </a:r>
          </a:p>
          <a:p>
            <a:pPr lvl="1"/>
            <a:r>
              <a:rPr lang="en-US" dirty="0" smtClean="0"/>
              <a:t>Include paths of </a:t>
            </a:r>
            <a:r>
              <a:rPr lang="en-US" dirty="0" err="1" smtClean="0"/>
              <a:t>simplewindow</a:t>
            </a:r>
            <a:r>
              <a:rPr lang="en-US" dirty="0" smtClean="0"/>
              <a:t> and </a:t>
            </a:r>
            <a:r>
              <a:rPr lang="en-US" dirty="0" err="1" smtClean="0"/>
              <a:t>ysglfontdata</a:t>
            </a:r>
            <a:r>
              <a:rPr lang="en-US" dirty="0" smtClean="0"/>
              <a:t> is also transferred to the targets that depends on </a:t>
            </a:r>
            <a:r>
              <a:rPr lang="en-US" dirty="0" err="1" smtClean="0"/>
              <a:t>shooting_game_lib</a:t>
            </a:r>
            <a:r>
              <a:rPr lang="en-US" dirty="0" smtClean="0"/>
              <a:t>.</a:t>
            </a:r>
          </a:p>
          <a:p>
            <a:r>
              <a:rPr lang="en-US" dirty="0" smtClean="0"/>
              <a:t>CMakeLists.txt in </a:t>
            </a:r>
            <a:r>
              <a:rPr lang="en-US" dirty="0" err="1" smtClean="0"/>
              <a:t>menutest</a:t>
            </a:r>
            <a:endParaRPr lang="en-US" dirty="0" smtClean="0"/>
          </a:p>
          <a:p>
            <a:pPr marL="457200" lvl="1" indent="0">
              <a:buNone/>
            </a:pPr>
            <a:r>
              <a:rPr lang="en-US" sz="1400" dirty="0" err="1">
                <a:latin typeface="Lucida Console" panose="020B0609040504020204" pitchFamily="49" charset="0"/>
              </a:rPr>
              <a:t>add_executable</a:t>
            </a:r>
            <a:r>
              <a:rPr lang="en-US" sz="1400" dirty="0">
                <a:latin typeface="Lucida Console" panose="020B0609040504020204" pitchFamily="49" charset="0"/>
              </a:rPr>
              <a:t>(</a:t>
            </a:r>
            <a:r>
              <a:rPr lang="en-US" sz="1400" dirty="0" err="1">
                <a:latin typeface="Lucida Console" panose="020B0609040504020204" pitchFamily="49" charset="0"/>
              </a:rPr>
              <a:t>menutest</a:t>
            </a:r>
            <a:r>
              <a:rPr lang="en-US" sz="1400" dirty="0">
                <a:latin typeface="Lucida Console" panose="020B0609040504020204" pitchFamily="49" charset="0"/>
              </a:rPr>
              <a:t> menutest.cpp)</a:t>
            </a:r>
          </a:p>
          <a:p>
            <a:pPr marL="457200" lvl="1" indent="0">
              <a:buNone/>
            </a:pPr>
            <a:r>
              <a:rPr lang="en-US" sz="1400" dirty="0" err="1">
                <a:latin typeface="Lucida Console" panose="020B0609040504020204" pitchFamily="49" charset="0"/>
              </a:rPr>
              <a:t>target_link_libraries</a:t>
            </a:r>
            <a:r>
              <a:rPr lang="en-US" sz="1400" dirty="0">
                <a:latin typeface="Lucida Console" panose="020B0609040504020204" pitchFamily="49" charset="0"/>
              </a:rPr>
              <a:t>(</a:t>
            </a:r>
            <a:r>
              <a:rPr lang="en-US" sz="1400" dirty="0" err="1">
                <a:latin typeface="Lucida Console" panose="020B0609040504020204" pitchFamily="49" charset="0"/>
              </a:rPr>
              <a:t>menutest</a:t>
            </a:r>
            <a:r>
              <a:rPr lang="en-US" sz="1400" dirty="0">
                <a:latin typeface="Lucida Console" panose="020B0609040504020204" pitchFamily="49" charset="0"/>
              </a:rPr>
              <a:t> </a:t>
            </a:r>
            <a:r>
              <a:rPr lang="en-US" sz="1400" dirty="0" err="1">
                <a:latin typeface="Lucida Console" panose="020B0609040504020204" pitchFamily="49" charset="0"/>
              </a:rPr>
              <a:t>shooting_game_lib</a:t>
            </a:r>
            <a:r>
              <a:rPr lang="en-US" sz="1400" dirty="0" smtClean="0">
                <a:latin typeface="Lucida Console" panose="020B0609040504020204" pitchFamily="49" charset="0"/>
              </a:rPr>
              <a:t>)</a:t>
            </a:r>
          </a:p>
          <a:p>
            <a:pPr marL="457200" lvl="1" indent="0">
              <a:buNone/>
            </a:pPr>
            <a:endParaRPr lang="en-US" sz="1400" dirty="0">
              <a:latin typeface="Lucida Console" panose="020B0609040504020204" pitchFamily="49" charset="0"/>
            </a:endParaRPr>
          </a:p>
          <a:p>
            <a:pPr lvl="1"/>
            <a:r>
              <a:rPr lang="en-US" dirty="0" err="1" smtClean="0"/>
              <a:t>Menutest</a:t>
            </a:r>
            <a:r>
              <a:rPr lang="en-US" dirty="0" smtClean="0"/>
              <a:t> program depends on </a:t>
            </a:r>
            <a:r>
              <a:rPr lang="en-US" dirty="0" err="1" smtClean="0"/>
              <a:t>shooting_game_lib</a:t>
            </a:r>
            <a:r>
              <a:rPr lang="en-US" dirty="0" smtClean="0"/>
              <a:t>.</a:t>
            </a:r>
          </a:p>
          <a:p>
            <a:pPr lvl="1"/>
            <a:r>
              <a:rPr lang="en-US" dirty="0" smtClean="0"/>
              <a:t>It automatically </a:t>
            </a:r>
            <a:r>
              <a:rPr lang="en-US" dirty="0" err="1" smtClean="0"/>
              <a:t>linkes</a:t>
            </a:r>
            <a:r>
              <a:rPr lang="en-US" dirty="0" smtClean="0"/>
              <a:t> </a:t>
            </a:r>
            <a:r>
              <a:rPr lang="en-US" dirty="0" err="1" smtClean="0"/>
              <a:t>simplewindow</a:t>
            </a:r>
            <a:r>
              <a:rPr lang="en-US" dirty="0" smtClean="0"/>
              <a:t> and </a:t>
            </a:r>
            <a:r>
              <a:rPr lang="en-US" dirty="0" err="1" smtClean="0"/>
              <a:t>ysglfontdata</a:t>
            </a:r>
            <a:r>
              <a:rPr lang="en-US" dirty="0" smtClean="0"/>
              <a:t> libraries.</a:t>
            </a:r>
            <a:endParaRPr lang="en-US" dirty="0"/>
          </a:p>
          <a:p>
            <a:endParaRPr lang="en-US" dirty="0" smtClean="0"/>
          </a:p>
          <a:p>
            <a:endParaRPr lang="en-US" dirty="0"/>
          </a:p>
        </p:txBody>
      </p:sp>
      <p:sp>
        <p:nvSpPr>
          <p:cNvPr id="4" name="Rectangle 3"/>
          <p:cNvSpPr/>
          <p:nvPr/>
        </p:nvSpPr>
        <p:spPr>
          <a:xfrm>
            <a:off x="947057" y="1458687"/>
            <a:ext cx="7451272" cy="9688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47057" y="4626430"/>
            <a:ext cx="5606143" cy="6857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505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Sub-directories</a:t>
            </a:r>
            <a:endParaRPr lang="en-US" dirty="0"/>
          </a:p>
        </p:txBody>
      </p:sp>
      <p:sp>
        <p:nvSpPr>
          <p:cNvPr id="3" name="Content Placeholder 2"/>
          <p:cNvSpPr>
            <a:spLocks noGrp="1"/>
          </p:cNvSpPr>
          <p:nvPr>
            <p:ph idx="1"/>
          </p:nvPr>
        </p:nvSpPr>
        <p:spPr/>
        <p:txBody>
          <a:bodyPr/>
          <a:lstStyle/>
          <a:p>
            <a:r>
              <a:rPr lang="en-US" dirty="0" smtClean="0"/>
              <a:t>CMakeLists.txt in main</a:t>
            </a:r>
          </a:p>
          <a:p>
            <a:pPr marL="457200" lvl="1" indent="0">
              <a:buNone/>
            </a:pPr>
            <a:r>
              <a:rPr lang="en-US" sz="1400" dirty="0" err="1">
                <a:latin typeface="Lucida Console" panose="020B0609040504020204" pitchFamily="49" charset="0"/>
              </a:rPr>
              <a:t>add_executable</a:t>
            </a:r>
            <a:r>
              <a:rPr lang="en-US" sz="1400" dirty="0">
                <a:latin typeface="Lucida Console" panose="020B0609040504020204" pitchFamily="49" charset="0"/>
              </a:rPr>
              <a:t>(main </a:t>
            </a:r>
            <a:r>
              <a:rPr lang="en-US" sz="1400" dirty="0" smtClean="0">
                <a:latin typeface="Lucida Console" panose="020B0609040504020204" pitchFamily="49" charset="0"/>
              </a:rPr>
              <a:t>MACOSX_BUNDLE shoot-3-main.cpp</a:t>
            </a:r>
            <a:r>
              <a:rPr lang="en-US" sz="1400" dirty="0">
                <a:latin typeface="Lucida Console" panose="020B0609040504020204" pitchFamily="49" charset="0"/>
              </a:rPr>
              <a:t>)</a:t>
            </a:r>
          </a:p>
          <a:p>
            <a:pPr marL="457200" lvl="1" indent="0">
              <a:buNone/>
            </a:pPr>
            <a:r>
              <a:rPr lang="en-US" sz="1400" dirty="0" err="1">
                <a:latin typeface="Lucida Console" panose="020B0609040504020204" pitchFamily="49" charset="0"/>
              </a:rPr>
              <a:t>target_link_libraries</a:t>
            </a:r>
            <a:r>
              <a:rPr lang="en-US" sz="1400" dirty="0">
                <a:latin typeface="Lucida Console" panose="020B0609040504020204" pitchFamily="49" charset="0"/>
              </a:rPr>
              <a:t>(main </a:t>
            </a:r>
            <a:r>
              <a:rPr lang="en-US" sz="1400" dirty="0" err="1">
                <a:latin typeface="Lucida Console" panose="020B0609040504020204" pitchFamily="49" charset="0"/>
              </a:rPr>
              <a:t>shooting_game_lib</a:t>
            </a:r>
            <a:r>
              <a:rPr lang="en-US" sz="1400" dirty="0" smtClean="0">
                <a:latin typeface="Lucida Console" panose="020B0609040504020204" pitchFamily="49" charset="0"/>
              </a:rPr>
              <a:t>)</a:t>
            </a:r>
          </a:p>
          <a:p>
            <a:pPr marL="457200" lvl="1" indent="0">
              <a:buNone/>
            </a:pPr>
            <a:endParaRPr lang="en-US" sz="1400" dirty="0">
              <a:latin typeface="Lucida Console" panose="020B0609040504020204" pitchFamily="49" charset="0"/>
            </a:endParaRPr>
          </a:p>
          <a:p>
            <a:pPr marL="457200" lvl="1" indent="0">
              <a:buNone/>
            </a:pPr>
            <a:endParaRPr lang="en-US" dirty="0"/>
          </a:p>
          <a:p>
            <a:r>
              <a:rPr lang="en-US" dirty="0" smtClean="0"/>
              <a:t>Target dependencies form a tree structure.</a:t>
            </a:r>
          </a:p>
          <a:p>
            <a:endParaRPr lang="en-US" dirty="0"/>
          </a:p>
          <a:p>
            <a:endParaRPr lang="en-US" dirty="0" smtClean="0"/>
          </a:p>
          <a:p>
            <a:endParaRPr lang="en-US" dirty="0"/>
          </a:p>
          <a:p>
            <a:endParaRPr lang="en-US" dirty="0" smtClean="0"/>
          </a:p>
          <a:p>
            <a:r>
              <a:rPr lang="en-US" dirty="0" smtClean="0"/>
              <a:t>It is called a </a:t>
            </a:r>
            <a:r>
              <a:rPr lang="en-US" i="1" dirty="0" smtClean="0"/>
              <a:t>build tree</a:t>
            </a:r>
            <a:r>
              <a:rPr lang="en-US" dirty="0" smtClean="0"/>
              <a:t>.  (Also called a </a:t>
            </a:r>
            <a:r>
              <a:rPr lang="en-US" i="1" dirty="0" smtClean="0"/>
              <a:t>dependency graph</a:t>
            </a:r>
            <a:r>
              <a:rPr lang="en-US" dirty="0" smtClean="0"/>
              <a:t>.)</a:t>
            </a:r>
          </a:p>
          <a:p>
            <a:pPr lvl="1"/>
            <a:endParaRPr lang="en-US" dirty="0"/>
          </a:p>
          <a:p>
            <a:endParaRPr lang="en-US" dirty="0" smtClean="0"/>
          </a:p>
          <a:p>
            <a:endParaRPr lang="en-US" dirty="0"/>
          </a:p>
        </p:txBody>
      </p:sp>
      <p:sp>
        <p:nvSpPr>
          <p:cNvPr id="4" name="Rectangle 3"/>
          <p:cNvSpPr/>
          <p:nvPr/>
        </p:nvSpPr>
        <p:spPr>
          <a:xfrm>
            <a:off x="947057" y="1458687"/>
            <a:ext cx="5600977" cy="5714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2557" y="3113314"/>
            <a:ext cx="684803" cy="369332"/>
          </a:xfrm>
          <a:prstGeom prst="rect">
            <a:avLst/>
          </a:prstGeom>
          <a:noFill/>
        </p:spPr>
        <p:txBody>
          <a:bodyPr wrap="none" rtlCol="0">
            <a:spAutoFit/>
          </a:bodyPr>
          <a:lstStyle/>
          <a:p>
            <a:r>
              <a:rPr lang="en-US" dirty="0" smtClean="0"/>
              <a:t>main</a:t>
            </a:r>
            <a:endParaRPr lang="en-US" dirty="0"/>
          </a:p>
        </p:txBody>
      </p:sp>
      <p:sp>
        <p:nvSpPr>
          <p:cNvPr id="6" name="TextBox 5"/>
          <p:cNvSpPr txBox="1"/>
          <p:nvPr/>
        </p:nvSpPr>
        <p:spPr>
          <a:xfrm>
            <a:off x="4076700" y="3113314"/>
            <a:ext cx="1133644" cy="369332"/>
          </a:xfrm>
          <a:prstGeom prst="rect">
            <a:avLst/>
          </a:prstGeom>
          <a:noFill/>
        </p:spPr>
        <p:txBody>
          <a:bodyPr wrap="none" rtlCol="0">
            <a:spAutoFit/>
          </a:bodyPr>
          <a:lstStyle/>
          <a:p>
            <a:r>
              <a:rPr lang="en-US" dirty="0" err="1" smtClean="0"/>
              <a:t>menutest</a:t>
            </a:r>
            <a:endParaRPr lang="en-US" dirty="0"/>
          </a:p>
        </p:txBody>
      </p:sp>
      <p:sp>
        <p:nvSpPr>
          <p:cNvPr id="7" name="TextBox 6"/>
          <p:cNvSpPr txBox="1"/>
          <p:nvPr/>
        </p:nvSpPr>
        <p:spPr>
          <a:xfrm>
            <a:off x="3384958" y="3617935"/>
            <a:ext cx="1659429" cy="369332"/>
          </a:xfrm>
          <a:prstGeom prst="rect">
            <a:avLst/>
          </a:prstGeom>
          <a:noFill/>
        </p:spPr>
        <p:txBody>
          <a:bodyPr wrap="none" rtlCol="0">
            <a:spAutoFit/>
          </a:bodyPr>
          <a:lstStyle/>
          <a:p>
            <a:r>
              <a:rPr lang="en-US" dirty="0" smtClean="0"/>
              <a:t>shooting-class</a:t>
            </a:r>
            <a:endParaRPr lang="en-US" dirty="0"/>
          </a:p>
        </p:txBody>
      </p:sp>
      <p:sp>
        <p:nvSpPr>
          <p:cNvPr id="8" name="TextBox 7"/>
          <p:cNvSpPr txBox="1"/>
          <p:nvPr/>
        </p:nvSpPr>
        <p:spPr>
          <a:xfrm>
            <a:off x="2247898" y="4122556"/>
            <a:ext cx="1620957" cy="369332"/>
          </a:xfrm>
          <a:prstGeom prst="rect">
            <a:avLst/>
          </a:prstGeom>
          <a:noFill/>
        </p:spPr>
        <p:txBody>
          <a:bodyPr wrap="none" rtlCol="0">
            <a:spAutoFit/>
          </a:bodyPr>
          <a:lstStyle/>
          <a:p>
            <a:r>
              <a:rPr lang="en-US" dirty="0" err="1" smtClean="0"/>
              <a:t>simplewindow</a:t>
            </a:r>
            <a:endParaRPr lang="en-US" dirty="0"/>
          </a:p>
        </p:txBody>
      </p:sp>
      <p:sp>
        <p:nvSpPr>
          <p:cNvPr id="9" name="TextBox 8"/>
          <p:cNvSpPr txBox="1"/>
          <p:nvPr/>
        </p:nvSpPr>
        <p:spPr>
          <a:xfrm>
            <a:off x="4125687" y="4122556"/>
            <a:ext cx="1428596" cy="369332"/>
          </a:xfrm>
          <a:prstGeom prst="rect">
            <a:avLst/>
          </a:prstGeom>
          <a:noFill/>
        </p:spPr>
        <p:txBody>
          <a:bodyPr wrap="none" rtlCol="0">
            <a:spAutoFit/>
          </a:bodyPr>
          <a:lstStyle/>
          <a:p>
            <a:r>
              <a:rPr lang="en-US" dirty="0" err="1" smtClean="0"/>
              <a:t>ysglfontdata</a:t>
            </a:r>
            <a:endParaRPr lang="en-US" dirty="0"/>
          </a:p>
        </p:txBody>
      </p:sp>
      <p:cxnSp>
        <p:nvCxnSpPr>
          <p:cNvPr id="11" name="Straight Connector 10"/>
          <p:cNvCxnSpPr>
            <a:stCxn id="8" idx="0"/>
          </p:cNvCxnSpPr>
          <p:nvPr/>
        </p:nvCxnSpPr>
        <p:spPr>
          <a:xfrm flipV="1">
            <a:off x="3058377" y="3987268"/>
            <a:ext cx="990014" cy="135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9" idx="0"/>
          </p:cNvCxnSpPr>
          <p:nvPr/>
        </p:nvCxnSpPr>
        <p:spPr>
          <a:xfrm>
            <a:off x="4214673" y="3987267"/>
            <a:ext cx="625312" cy="13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3384959" y="3482646"/>
            <a:ext cx="829714" cy="13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p:cNvCxnSpPr>
          <p:nvPr/>
        </p:nvCxnSpPr>
        <p:spPr>
          <a:xfrm flipH="1">
            <a:off x="4457700" y="3482646"/>
            <a:ext cx="185822" cy="13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208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 Adding a new target</a:t>
            </a:r>
            <a:endParaRPr lang="en-US" dirty="0"/>
          </a:p>
        </p:txBody>
      </p:sp>
      <p:sp>
        <p:nvSpPr>
          <p:cNvPr id="3" name="Content Placeholder 2"/>
          <p:cNvSpPr>
            <a:spLocks noGrp="1"/>
          </p:cNvSpPr>
          <p:nvPr>
            <p:ph idx="1"/>
          </p:nvPr>
        </p:nvSpPr>
        <p:spPr/>
        <p:txBody>
          <a:bodyPr/>
          <a:lstStyle/>
          <a:p>
            <a:r>
              <a:rPr lang="en-US" dirty="0" smtClean="0"/>
              <a:t>In a typical CMake-managed build-tree, you need to add:</a:t>
            </a:r>
          </a:p>
          <a:p>
            <a:pPr lvl="1"/>
            <a:r>
              <a:rPr lang="en-US" dirty="0" smtClean="0"/>
              <a:t>A sub-directory,</a:t>
            </a:r>
          </a:p>
          <a:p>
            <a:pPr lvl="1"/>
            <a:r>
              <a:rPr lang="en-US" dirty="0" smtClean="0"/>
              <a:t>CMakeLists.txt, and</a:t>
            </a:r>
          </a:p>
          <a:p>
            <a:pPr lvl="1"/>
            <a:r>
              <a:rPr lang="en-US" dirty="0" smtClean="0"/>
              <a:t>Source files.</a:t>
            </a:r>
          </a:p>
          <a:p>
            <a:r>
              <a:rPr lang="en-US" dirty="0" smtClean="0"/>
              <a:t>To add a new target.</a:t>
            </a:r>
            <a:endParaRPr lang="en-US" dirty="0"/>
          </a:p>
        </p:txBody>
      </p:sp>
    </p:spTree>
    <p:extLst>
      <p:ext uri="{BB962C8B-B14F-4D97-AF65-F5344CB8AC3E}">
        <p14:creationId xmlns:p14="http://schemas.microsoft.com/office/powerpoint/2010/main" val="805552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CMake is in control</a:t>
            </a:r>
            <a:endParaRPr lang="en-US" dirty="0"/>
          </a:p>
        </p:txBody>
      </p:sp>
      <p:sp>
        <p:nvSpPr>
          <p:cNvPr id="3" name="Content Placeholder 2"/>
          <p:cNvSpPr>
            <a:spLocks noGrp="1"/>
          </p:cNvSpPr>
          <p:nvPr>
            <p:ph idx="1"/>
          </p:nvPr>
        </p:nvSpPr>
        <p:spPr/>
        <p:txBody>
          <a:bodyPr/>
          <a:lstStyle/>
          <a:p>
            <a:pPr marL="0" indent="0">
              <a:buNone/>
            </a:pPr>
            <a:r>
              <a:rPr lang="en-US" dirty="0" smtClean="0"/>
              <a:t>(Again)</a:t>
            </a:r>
          </a:p>
          <a:p>
            <a:r>
              <a:rPr lang="en-US" u="sng" dirty="0" smtClean="0">
                <a:solidFill>
                  <a:srgbClr val="FF0000"/>
                </a:solidFill>
              </a:rPr>
              <a:t>DO NOT – Add Existing Item, or Add New Item from Visual Studio or XCode.   This was the major confusion in the last year.</a:t>
            </a:r>
          </a:p>
          <a:p>
            <a:r>
              <a:rPr lang="en-US" dirty="0" smtClean="0"/>
              <a:t>CMakeLists.txt to IDE is one way traffic.  Adding files in the IDE will not automatically update CMakeLists.txt</a:t>
            </a:r>
          </a:p>
          <a:p>
            <a:r>
              <a:rPr lang="en-US" dirty="0" smtClean="0"/>
              <a:t>When adding or deleting a source code, modify CMakeLists.txt and re-run </a:t>
            </a:r>
            <a:r>
              <a:rPr lang="en-US" dirty="0" err="1" smtClean="0"/>
              <a:t>cmake</a:t>
            </a:r>
            <a:r>
              <a:rPr lang="en-US" dirty="0" smtClean="0"/>
              <a:t> command.</a:t>
            </a:r>
            <a:endParaRPr lang="en-US" dirty="0"/>
          </a:p>
        </p:txBody>
      </p:sp>
    </p:spTree>
    <p:extLst>
      <p:ext uri="{BB962C8B-B14F-4D97-AF65-F5344CB8AC3E}">
        <p14:creationId xmlns:p14="http://schemas.microsoft.com/office/powerpoint/2010/main" val="2947501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Version-Controlling System</a:t>
            </a:r>
            <a:endParaRPr lang="en-US" dirty="0"/>
          </a:p>
        </p:txBody>
      </p:sp>
      <p:sp>
        <p:nvSpPr>
          <p:cNvPr id="3" name="Content Placeholder 2"/>
          <p:cNvSpPr>
            <a:spLocks noGrp="1"/>
          </p:cNvSpPr>
          <p:nvPr>
            <p:ph idx="1"/>
          </p:nvPr>
        </p:nvSpPr>
        <p:spPr>
          <a:xfrm>
            <a:off x="457200" y="989426"/>
            <a:ext cx="8229600" cy="5059363"/>
          </a:xfrm>
        </p:spPr>
        <p:txBody>
          <a:bodyPr/>
          <a:lstStyle/>
          <a:p>
            <a:r>
              <a:rPr lang="en-US" dirty="0" smtClean="0"/>
              <a:t>Keeps source files in the repository.</a:t>
            </a:r>
          </a:p>
          <a:p>
            <a:r>
              <a:rPr lang="en-US" dirty="0" smtClean="0"/>
              <a:t>Keeps track of changes.  (Solution to: Oh no!  My program was working yesterday!)</a:t>
            </a:r>
          </a:p>
          <a:p>
            <a:r>
              <a:rPr lang="en-US" dirty="0" smtClean="0"/>
              <a:t>Particularly useful when you are developing a program in a team.</a:t>
            </a:r>
          </a:p>
          <a:p>
            <a:r>
              <a:rPr lang="en-US" dirty="0" smtClean="0"/>
              <a:t>You can use it not just for a programming project, but for anything.</a:t>
            </a:r>
          </a:p>
          <a:p>
            <a:pPr lvl="1"/>
            <a:r>
              <a:rPr lang="en-US" dirty="0" smtClean="0"/>
              <a:t>Research paper</a:t>
            </a:r>
          </a:p>
          <a:p>
            <a:pPr lvl="1"/>
            <a:r>
              <a:rPr lang="en-US" dirty="0" smtClean="0"/>
              <a:t>Modeling</a:t>
            </a:r>
          </a:p>
          <a:p>
            <a:pPr lvl="1"/>
            <a:r>
              <a:rPr lang="en-US" dirty="0" smtClean="0"/>
              <a:t>Simulation</a:t>
            </a:r>
            <a:endParaRPr lang="en-US" dirty="0"/>
          </a:p>
        </p:txBody>
      </p:sp>
    </p:spTree>
    <p:extLst>
      <p:ext uri="{BB962C8B-B14F-4D97-AF65-F5344CB8AC3E}">
        <p14:creationId xmlns:p14="http://schemas.microsoft.com/office/powerpoint/2010/main" val="357847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Version-Controlling System</a:t>
            </a:r>
            <a:endParaRPr lang="en-US" dirty="0"/>
          </a:p>
        </p:txBody>
      </p:sp>
      <p:sp>
        <p:nvSpPr>
          <p:cNvPr id="3" name="Content Placeholder 2"/>
          <p:cNvSpPr>
            <a:spLocks noGrp="1"/>
          </p:cNvSpPr>
          <p:nvPr>
            <p:ph idx="1"/>
          </p:nvPr>
        </p:nvSpPr>
        <p:spPr/>
        <p:txBody>
          <a:bodyPr/>
          <a:lstStyle/>
          <a:p>
            <a:r>
              <a:rPr lang="en-US" dirty="0" smtClean="0"/>
              <a:t>A little bit of change of paradigm:  The newest version code is (should be) kept in the repository, not in your disk drive.</a:t>
            </a:r>
          </a:p>
          <a:p>
            <a:r>
              <a:rPr lang="en-US" dirty="0" smtClean="0"/>
              <a:t>You can (should be able to) check out, or update, the working copy from the repository and work from any computer.</a:t>
            </a:r>
          </a:p>
          <a:p>
            <a:r>
              <a:rPr lang="en-US" dirty="0" smtClean="0"/>
              <a:t>If you mess up and lost track of what you did to the code, you can casually delete (I recommend to rename rather) the source code and re-check out and continue working.</a:t>
            </a:r>
          </a:p>
          <a:p>
            <a:r>
              <a:rPr lang="en-US" dirty="0" smtClean="0"/>
              <a:t>Your working copy in the local disk drive is good for a back up copy, in case of catastrophic server failure.</a:t>
            </a:r>
          </a:p>
          <a:p>
            <a:endParaRPr lang="en-US" dirty="0"/>
          </a:p>
        </p:txBody>
      </p:sp>
    </p:spTree>
    <p:extLst>
      <p:ext uri="{BB962C8B-B14F-4D97-AF65-F5344CB8AC3E}">
        <p14:creationId xmlns:p14="http://schemas.microsoft.com/office/powerpoint/2010/main" val="3243011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does it do?</a:t>
            </a:r>
            <a:endParaRPr lang="en-US" dirty="0"/>
          </a:p>
        </p:txBody>
      </p:sp>
      <p:sp>
        <p:nvSpPr>
          <p:cNvPr id="3" name="Content Placeholder 2"/>
          <p:cNvSpPr>
            <a:spLocks noGrp="1"/>
          </p:cNvSpPr>
          <p:nvPr>
            <p:ph idx="1"/>
          </p:nvPr>
        </p:nvSpPr>
        <p:spPr/>
        <p:txBody>
          <a:bodyPr/>
          <a:lstStyle/>
          <a:p>
            <a:r>
              <a:rPr lang="en-US" dirty="0" smtClean="0"/>
              <a:t>In short, a version-control system client essentially upload/download files to/from the server.</a:t>
            </a:r>
          </a:p>
          <a:p>
            <a:endParaRPr lang="en-US" dirty="0"/>
          </a:p>
        </p:txBody>
      </p:sp>
    </p:spTree>
    <p:extLst>
      <p:ext uri="{BB962C8B-B14F-4D97-AF65-F5344CB8AC3E}">
        <p14:creationId xmlns:p14="http://schemas.microsoft.com/office/powerpoint/2010/main" val="2752386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Version-Controlling System</a:t>
            </a:r>
            <a:endParaRPr lang="en-US" dirty="0"/>
          </a:p>
        </p:txBody>
      </p:sp>
      <p:sp>
        <p:nvSpPr>
          <p:cNvPr id="3" name="Content Placeholder 2"/>
          <p:cNvSpPr>
            <a:spLocks noGrp="1"/>
          </p:cNvSpPr>
          <p:nvPr>
            <p:ph idx="1"/>
          </p:nvPr>
        </p:nvSpPr>
        <p:spPr>
          <a:xfrm>
            <a:off x="457200" y="989426"/>
            <a:ext cx="8229600" cy="5059363"/>
          </a:xfrm>
        </p:spPr>
        <p:txBody>
          <a:bodyPr/>
          <a:lstStyle/>
          <a:p>
            <a:r>
              <a:rPr lang="en-US" dirty="0" smtClean="0"/>
              <a:t>CVS</a:t>
            </a:r>
          </a:p>
          <a:p>
            <a:pPr lvl="1"/>
            <a:r>
              <a:rPr lang="en-US" dirty="0" smtClean="0"/>
              <a:t>Old version-controlling system.  Only one person could work on the same part of the repository.  (Locking/Unlocking)</a:t>
            </a:r>
          </a:p>
          <a:p>
            <a:r>
              <a:rPr lang="en-US" dirty="0" err="1" smtClean="0"/>
              <a:t>SubVersion</a:t>
            </a:r>
            <a:r>
              <a:rPr lang="en-US" dirty="0" smtClean="0"/>
              <a:t> (</a:t>
            </a:r>
            <a:r>
              <a:rPr lang="en-US" dirty="0" err="1" smtClean="0"/>
              <a:t>svn</a:t>
            </a:r>
            <a:r>
              <a:rPr lang="en-US" dirty="0" smtClean="0"/>
              <a:t>)</a:t>
            </a:r>
          </a:p>
          <a:p>
            <a:pPr lvl="1"/>
            <a:r>
              <a:rPr lang="en-US" dirty="0" smtClean="0"/>
              <a:t>Well tested and gets the job done.</a:t>
            </a:r>
          </a:p>
          <a:p>
            <a:pPr lvl="1"/>
            <a:r>
              <a:rPr lang="en-US" dirty="0" smtClean="0"/>
              <a:t>Very simple and easy to use.</a:t>
            </a:r>
          </a:p>
          <a:p>
            <a:r>
              <a:rPr lang="en-US" dirty="0" err="1" smtClean="0"/>
              <a:t>Git</a:t>
            </a:r>
            <a:endParaRPr lang="en-US" dirty="0" smtClean="0"/>
          </a:p>
          <a:p>
            <a:pPr lvl="1"/>
            <a:r>
              <a:rPr lang="en-US" dirty="0" smtClean="0"/>
              <a:t>More sophisticated.</a:t>
            </a:r>
          </a:p>
          <a:p>
            <a:pPr lvl="1"/>
            <a:r>
              <a:rPr lang="en-US" dirty="0" smtClean="0"/>
              <a:t>Local-commit capability (Locally tracking changes before pushing it to the main repository.)</a:t>
            </a:r>
          </a:p>
          <a:p>
            <a:endParaRPr lang="en-US" dirty="0"/>
          </a:p>
        </p:txBody>
      </p:sp>
      <p:sp>
        <p:nvSpPr>
          <p:cNvPr id="4" name="Rounded Rectangle 3"/>
          <p:cNvSpPr/>
          <p:nvPr/>
        </p:nvSpPr>
        <p:spPr>
          <a:xfrm>
            <a:off x="379302" y="2068148"/>
            <a:ext cx="5085471" cy="12752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4958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SubVersion</a:t>
            </a:r>
            <a:endParaRPr lang="en-US" dirty="0"/>
          </a:p>
        </p:txBody>
      </p:sp>
      <p:sp>
        <p:nvSpPr>
          <p:cNvPr id="3" name="Content Placeholder 2"/>
          <p:cNvSpPr>
            <a:spLocks noGrp="1"/>
          </p:cNvSpPr>
          <p:nvPr>
            <p:ph idx="1"/>
          </p:nvPr>
        </p:nvSpPr>
        <p:spPr/>
        <p:txBody>
          <a:bodyPr/>
          <a:lstStyle/>
          <a:p>
            <a:r>
              <a:rPr lang="en-US" dirty="0" smtClean="0"/>
              <a:t>Windows</a:t>
            </a:r>
          </a:p>
          <a:p>
            <a:pPr lvl="1"/>
            <a:r>
              <a:rPr lang="en-US" dirty="0" err="1" smtClean="0"/>
              <a:t>Tortois</a:t>
            </a:r>
            <a:r>
              <a:rPr lang="en-US" dirty="0" smtClean="0"/>
              <a:t> SVN     </a:t>
            </a:r>
            <a:r>
              <a:rPr lang="en-US" dirty="0" smtClean="0">
                <a:hlinkClick r:id="rId2"/>
              </a:rPr>
              <a:t>https</a:t>
            </a:r>
            <a:r>
              <a:rPr lang="en-US" dirty="0">
                <a:hlinkClick r:id="rId2"/>
              </a:rPr>
              <a:t>://tortoisesvn.net</a:t>
            </a:r>
            <a:r>
              <a:rPr lang="en-US" dirty="0" smtClean="0">
                <a:hlinkClick r:id="rId2"/>
              </a:rPr>
              <a:t>/</a:t>
            </a:r>
            <a:endParaRPr lang="en-US" dirty="0" smtClean="0"/>
          </a:p>
          <a:p>
            <a:pPr lvl="1"/>
            <a:r>
              <a:rPr lang="en-US" dirty="0" err="1" smtClean="0"/>
              <a:t>Slik</a:t>
            </a:r>
            <a:r>
              <a:rPr lang="en-US" dirty="0" smtClean="0"/>
              <a:t> </a:t>
            </a:r>
            <a:r>
              <a:rPr lang="en-US" dirty="0"/>
              <a:t>SVN    </a:t>
            </a:r>
            <a:r>
              <a:rPr lang="en-US" dirty="0">
                <a:hlinkClick r:id="rId3"/>
              </a:rPr>
              <a:t>https://sliksvn.com/download</a:t>
            </a:r>
            <a:r>
              <a:rPr lang="en-US" dirty="0" smtClean="0">
                <a:hlinkClick r:id="rId3"/>
              </a:rPr>
              <a:t>/</a:t>
            </a:r>
            <a:endParaRPr lang="en-US" dirty="0" smtClean="0"/>
          </a:p>
          <a:p>
            <a:pPr lvl="1"/>
            <a:r>
              <a:rPr lang="en-US" dirty="0" smtClean="0"/>
              <a:t>Make sure to install command-line tools and set system path.  (We use a lot of command line!)</a:t>
            </a:r>
          </a:p>
          <a:p>
            <a:endParaRPr lang="en-US" dirty="0"/>
          </a:p>
          <a:p>
            <a:r>
              <a:rPr lang="en-US" dirty="0" smtClean="0"/>
              <a:t>Mac OSX</a:t>
            </a:r>
          </a:p>
          <a:p>
            <a:pPr lvl="1"/>
            <a:r>
              <a:rPr lang="en-US" dirty="0" smtClean="0"/>
              <a:t>SVN comes with </a:t>
            </a:r>
            <a:r>
              <a:rPr lang="en-US" dirty="0" err="1" smtClean="0"/>
              <a:t>XCode</a:t>
            </a:r>
            <a:r>
              <a:rPr lang="en-US" dirty="0" smtClean="0"/>
              <a:t> Command-Line Tools.</a:t>
            </a:r>
          </a:p>
          <a:p>
            <a:endParaRPr lang="en-US" dirty="0"/>
          </a:p>
          <a:p>
            <a:endParaRPr lang="en-US" dirty="0" smtClean="0"/>
          </a:p>
          <a:p>
            <a:endParaRPr lang="en-US" dirty="0"/>
          </a:p>
        </p:txBody>
      </p:sp>
    </p:spTree>
    <p:extLst>
      <p:ext uri="{BB962C8B-B14F-4D97-AF65-F5344CB8AC3E}">
        <p14:creationId xmlns:p14="http://schemas.microsoft.com/office/powerpoint/2010/main" val="1442451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Version Control System….</a:t>
            </a:r>
            <a:endParaRPr lang="en-US" dirty="0"/>
          </a:p>
        </p:txBody>
      </p:sp>
      <p:sp>
        <p:nvSpPr>
          <p:cNvPr id="3" name="Content Placeholder 2"/>
          <p:cNvSpPr>
            <a:spLocks noGrp="1"/>
          </p:cNvSpPr>
          <p:nvPr>
            <p:ph idx="1"/>
          </p:nvPr>
        </p:nvSpPr>
        <p:spPr/>
        <p:txBody>
          <a:bodyPr/>
          <a:lstStyle/>
          <a:p>
            <a:r>
              <a:rPr lang="en-US" dirty="0" smtClean="0"/>
              <a:t>Before Version Control System, when you work on your assignment….</a:t>
            </a:r>
          </a:p>
          <a:p>
            <a:pPr marL="914400" lvl="1" indent="-457200">
              <a:buFont typeface="+mj-lt"/>
              <a:buAutoNum type="arabicPeriod"/>
            </a:pPr>
            <a:r>
              <a:rPr lang="en-US" dirty="0" smtClean="0"/>
              <a:t>Work on your program until you finish.</a:t>
            </a:r>
          </a:p>
          <a:p>
            <a:pPr marL="914400" lvl="1" indent="-457200">
              <a:buFont typeface="+mj-lt"/>
              <a:buAutoNum type="arabicPeriod"/>
            </a:pPr>
            <a:r>
              <a:rPr lang="en-US" dirty="0" smtClean="0"/>
              <a:t>Then submit.</a:t>
            </a:r>
          </a:p>
          <a:p>
            <a:pPr marL="514350" indent="-457200"/>
            <a:r>
              <a:rPr lang="en-US" dirty="0" smtClean="0"/>
              <a:t>While working on your assignment, you might have experienced a situation like:</a:t>
            </a:r>
          </a:p>
          <a:p>
            <a:pPr marL="914400" lvl="1" indent="-457200"/>
            <a:r>
              <a:rPr lang="en-US" dirty="0" smtClean="0"/>
              <a:t>Finish one requirement and tested it.</a:t>
            </a:r>
          </a:p>
          <a:p>
            <a:pPr marL="914400" lvl="1" indent="-457200"/>
            <a:r>
              <a:rPr lang="en-US" dirty="0" smtClean="0"/>
              <a:t>Work on the next requirement.</a:t>
            </a:r>
          </a:p>
          <a:p>
            <a:pPr marL="914400" lvl="1" indent="-457200"/>
            <a:r>
              <a:rPr lang="en-US" dirty="0" smtClean="0"/>
              <a:t>Suddenly, the feature for the first requirement is broken.</a:t>
            </a:r>
          </a:p>
          <a:p>
            <a:pPr marL="914400" lvl="1" indent="-457200"/>
            <a:r>
              <a:rPr lang="en-US" dirty="0" smtClean="0"/>
              <a:t>Cannot find why.</a:t>
            </a:r>
          </a:p>
          <a:p>
            <a:pPr marL="914400" lvl="1" indent="-457200"/>
            <a:r>
              <a:rPr lang="en-US" dirty="0" smtClean="0"/>
              <a:t>Delete everything and start from scratch.</a:t>
            </a:r>
          </a:p>
          <a:p>
            <a:pPr marL="457200" lvl="1" indent="0">
              <a:buNone/>
            </a:pPr>
            <a:r>
              <a:rPr lang="en-US" dirty="0" smtClean="0"/>
              <a:t>because nothing is keeping track of your changes.</a:t>
            </a:r>
            <a:endParaRPr lang="en-US" dirty="0"/>
          </a:p>
        </p:txBody>
      </p:sp>
    </p:spTree>
    <p:extLst>
      <p:ext uri="{BB962C8B-B14F-4D97-AF65-F5344CB8AC3E}">
        <p14:creationId xmlns:p14="http://schemas.microsoft.com/office/powerpoint/2010/main" val="131037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Problem Set 01 can also be checked out from the SVN server.  The location is:</a:t>
            </a:r>
            <a:br>
              <a:rPr lang="en-US" dirty="0" smtClean="0"/>
            </a:br>
            <a:r>
              <a:rPr lang="en-US" sz="1200" dirty="0" smtClean="0">
                <a:latin typeface="Consolas" panose="020B0609020204030204" pitchFamily="49" charset="0"/>
              </a:rPr>
              <a:t>https://</a:t>
            </a:r>
            <a:r>
              <a:rPr lang="en-US" sz="1200" dirty="0" smtClean="0">
                <a:latin typeface="Consolas" panose="020B0609020204030204" pitchFamily="49" charset="0"/>
              </a:rPr>
              <a:t>ramennoodle.me.cmu.edu/svn/teaching/24783_S19/course_files</a:t>
            </a:r>
            <a:endParaRPr lang="en-US" dirty="0" smtClean="0">
              <a:latin typeface="Consolas" panose="020B0609020204030204" pitchFamily="49" charset="0"/>
            </a:endParaRPr>
          </a:p>
          <a:p>
            <a:endParaRPr lang="en-US" dirty="0" smtClean="0"/>
          </a:p>
          <a:p>
            <a:r>
              <a:rPr lang="en-US" dirty="0" smtClean="0"/>
              <a:t>Also, sample source files written in class will be available from:</a:t>
            </a:r>
            <a:br>
              <a:rPr lang="en-US" dirty="0" smtClean="0"/>
            </a:br>
            <a:r>
              <a:rPr lang="en-US" sz="1400" dirty="0">
                <a:latin typeface="Consolas" panose="020B0609020204030204" pitchFamily="49" charset="0"/>
              </a:rPr>
              <a:t>https://</a:t>
            </a:r>
            <a:r>
              <a:rPr lang="en-US" sz="1400" dirty="0" smtClean="0">
                <a:latin typeface="Consolas" panose="020B0609020204030204" pitchFamily="49" charset="0"/>
              </a:rPr>
              <a:t>ramennoodle.me.cmu.edu/svn/teaching/24783_S19/course_files/lecture_sample</a:t>
            </a:r>
            <a:endParaRPr lang="en-US" dirty="0" smtClean="0"/>
          </a:p>
          <a:p>
            <a:endParaRPr lang="en-US" dirty="0"/>
          </a:p>
          <a:p>
            <a:endParaRPr lang="en-US" dirty="0" smtClean="0"/>
          </a:p>
          <a:p>
            <a:r>
              <a:rPr lang="en-US" dirty="0" smtClean="0"/>
              <a:t>You will learn how to check out from the SVN server today.</a:t>
            </a:r>
            <a:endParaRPr lang="en-US" dirty="0"/>
          </a:p>
        </p:txBody>
      </p:sp>
    </p:spTree>
    <p:extLst>
      <p:ext uri="{BB962C8B-B14F-4D97-AF65-F5344CB8AC3E}">
        <p14:creationId xmlns:p14="http://schemas.microsoft.com/office/powerpoint/2010/main" val="698035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without Version Control</a:t>
            </a:r>
            <a:endParaRPr lang="en-US" dirty="0"/>
          </a:p>
        </p:txBody>
      </p:sp>
      <p:sp>
        <p:nvSpPr>
          <p:cNvPr id="3" name="Content Placeholder 2"/>
          <p:cNvSpPr>
            <a:spLocks noGrp="1"/>
          </p:cNvSpPr>
          <p:nvPr>
            <p:ph idx="1"/>
          </p:nvPr>
        </p:nvSpPr>
        <p:spPr/>
        <p:txBody>
          <a:bodyPr/>
          <a:lstStyle/>
          <a:p>
            <a:r>
              <a:rPr lang="en-US" dirty="0" smtClean="0"/>
              <a:t>Same problem for the industry.</a:t>
            </a:r>
          </a:p>
          <a:p>
            <a:r>
              <a:rPr lang="en-US" dirty="0" smtClean="0"/>
              <a:t>When something is broke, we need to find the cause.</a:t>
            </a:r>
          </a:p>
          <a:p>
            <a:r>
              <a:rPr lang="en-US" dirty="0" smtClean="0"/>
              <a:t>We need a way to compare yesterday’s and today’s version to find it.</a:t>
            </a:r>
          </a:p>
          <a:p>
            <a:r>
              <a:rPr lang="en-US" dirty="0" smtClean="0"/>
              <a:t>The solution is a Version-Control System.</a:t>
            </a:r>
            <a:endParaRPr lang="en-US" dirty="0"/>
          </a:p>
        </p:txBody>
      </p:sp>
    </p:spTree>
    <p:extLst>
      <p:ext uri="{BB962C8B-B14F-4D97-AF65-F5344CB8AC3E}">
        <p14:creationId xmlns:p14="http://schemas.microsoft.com/office/powerpoint/2010/main" val="796818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Version-Control System</a:t>
            </a:r>
            <a:endParaRPr lang="en-US" dirty="0"/>
          </a:p>
        </p:txBody>
      </p:sp>
      <p:sp>
        <p:nvSpPr>
          <p:cNvPr id="3" name="Content Placeholder 2"/>
          <p:cNvSpPr>
            <a:spLocks noGrp="1"/>
          </p:cNvSpPr>
          <p:nvPr>
            <p:ph idx="1"/>
          </p:nvPr>
        </p:nvSpPr>
        <p:spPr/>
        <p:txBody>
          <a:bodyPr/>
          <a:lstStyle/>
          <a:p>
            <a:r>
              <a:rPr lang="en-US" dirty="0" smtClean="0"/>
              <a:t>Preparation:</a:t>
            </a:r>
          </a:p>
          <a:p>
            <a:pPr lvl="1"/>
            <a:r>
              <a:rPr lang="en-US" dirty="0" smtClean="0"/>
              <a:t>Make a directory for the assignment in the server.</a:t>
            </a:r>
          </a:p>
          <a:p>
            <a:r>
              <a:rPr lang="en-US" dirty="0" smtClean="0"/>
              <a:t>When you work on your assignment:</a:t>
            </a:r>
          </a:p>
          <a:p>
            <a:pPr marL="914400" lvl="1" indent="-457200">
              <a:buFont typeface="+mj-lt"/>
              <a:buAutoNum type="arabicPeriod"/>
            </a:pPr>
            <a:r>
              <a:rPr lang="en-US" dirty="0" smtClean="0"/>
              <a:t>Work on the problem, finish one part of the problem.  (</a:t>
            </a:r>
            <a:r>
              <a:rPr lang="en-US" dirty="0" err="1" smtClean="0"/>
              <a:t>eg</a:t>
            </a:r>
            <a:r>
              <a:rPr lang="en-US" dirty="0" smtClean="0"/>
              <a:t>. finish writing a function or class.  Or, even can be in the middle of writing)</a:t>
            </a:r>
          </a:p>
          <a:p>
            <a:pPr marL="914400" lvl="1" indent="-457200">
              <a:buFont typeface="+mj-lt"/>
              <a:buAutoNum type="arabicPeriod"/>
            </a:pPr>
            <a:r>
              <a:rPr lang="en-US" dirty="0" smtClean="0"/>
              <a:t>Commit (=submit) your sources to the server.</a:t>
            </a:r>
          </a:p>
          <a:p>
            <a:pPr marL="914400" lvl="1" indent="-457200">
              <a:buFont typeface="+mj-lt"/>
              <a:buAutoNum type="arabicPeriod"/>
            </a:pPr>
            <a:r>
              <a:rPr lang="en-US" dirty="0" smtClean="0"/>
              <a:t>Repeat 1 and 2 until you finish all of the requirements.</a:t>
            </a:r>
          </a:p>
          <a:p>
            <a:r>
              <a:rPr lang="en-US" dirty="0" smtClean="0"/>
              <a:t>After submitting your final version of the assignment:</a:t>
            </a:r>
          </a:p>
          <a:p>
            <a:pPr lvl="1"/>
            <a:r>
              <a:rPr lang="en-US" dirty="0" smtClean="0"/>
              <a:t>Check out your directory from the server in the different location of your computer and verify that all of your files have been submitted, and the files are up to date.</a:t>
            </a:r>
          </a:p>
          <a:p>
            <a:endParaRPr lang="en-US" dirty="0"/>
          </a:p>
          <a:p>
            <a:endParaRPr lang="en-US" dirty="0" smtClean="0"/>
          </a:p>
          <a:p>
            <a:endParaRPr lang="en-US" dirty="0"/>
          </a:p>
        </p:txBody>
      </p:sp>
    </p:spTree>
    <p:extLst>
      <p:ext uri="{BB962C8B-B14F-4D97-AF65-F5344CB8AC3E}">
        <p14:creationId xmlns:p14="http://schemas.microsoft.com/office/powerpoint/2010/main" val="1097391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SVN Server for this course</a:t>
            </a:r>
            <a:endParaRPr lang="en-US" dirty="0"/>
          </a:p>
        </p:txBody>
      </p:sp>
      <p:sp>
        <p:nvSpPr>
          <p:cNvPr id="3" name="Content Placeholder 2"/>
          <p:cNvSpPr>
            <a:spLocks noGrp="1"/>
          </p:cNvSpPr>
          <p:nvPr>
            <p:ph idx="1"/>
          </p:nvPr>
        </p:nvSpPr>
        <p:spPr/>
        <p:txBody>
          <a:bodyPr/>
          <a:lstStyle/>
          <a:p>
            <a:r>
              <a:rPr lang="en-US" dirty="0" smtClean="0"/>
              <a:t>Libraries that you can use (including </a:t>
            </a:r>
            <a:r>
              <a:rPr lang="en-US" dirty="0" err="1" smtClean="0"/>
              <a:t>FsSimpleWindow</a:t>
            </a:r>
            <a:r>
              <a:rPr lang="en-US" dirty="0" smtClean="0"/>
              <a:t> etc.)</a:t>
            </a:r>
          </a:p>
          <a:p>
            <a:pPr marL="457200" lvl="1" indent="0">
              <a:buNone/>
            </a:pPr>
            <a:r>
              <a:rPr lang="en-US" sz="1800" dirty="0" err="1">
                <a:latin typeface="Consolas" panose="020B0609020204030204" pitchFamily="49" charset="0"/>
              </a:rPr>
              <a:t>git</a:t>
            </a:r>
            <a:r>
              <a:rPr lang="en-US" sz="1800" dirty="0">
                <a:latin typeface="Consolas" panose="020B0609020204030204" pitchFamily="49" charset="0"/>
              </a:rPr>
              <a:t> clone https://github.com/captainys/public.git</a:t>
            </a:r>
          </a:p>
          <a:p>
            <a:pPr marL="457200" lvl="1" indent="0">
              <a:buNone/>
            </a:pPr>
            <a:endParaRPr lang="en-US" dirty="0" smtClean="0"/>
          </a:p>
          <a:p>
            <a:endParaRPr lang="en-US" dirty="0"/>
          </a:p>
          <a:p>
            <a:r>
              <a:rPr lang="en-US" dirty="0" smtClean="0"/>
              <a:t>Your directory where you work on and submit your assignments.</a:t>
            </a:r>
          </a:p>
          <a:p>
            <a:pPr marL="457200" lvl="1" indent="0">
              <a:buNone/>
            </a:pPr>
            <a:r>
              <a:rPr lang="en-US" sz="1600" dirty="0"/>
              <a:t>https://</a:t>
            </a:r>
            <a:r>
              <a:rPr lang="en-US" sz="1600" dirty="0" smtClean="0"/>
              <a:t>ramennoodle.me.cmu.edu/svn/teaching/24783_S19/students/</a:t>
            </a:r>
            <a:r>
              <a:rPr lang="en-US" sz="1600" i="1" dirty="0" smtClean="0">
                <a:solidFill>
                  <a:srgbClr val="92D050"/>
                </a:solidFill>
              </a:rPr>
              <a:t>yourAndrewId</a:t>
            </a:r>
            <a:endParaRPr lang="en-US" sz="1600" dirty="0"/>
          </a:p>
        </p:txBody>
      </p:sp>
    </p:spTree>
    <p:extLst>
      <p:ext uri="{BB962C8B-B14F-4D97-AF65-F5344CB8AC3E}">
        <p14:creationId xmlns:p14="http://schemas.microsoft.com/office/powerpoint/2010/main" val="3037183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out libraries from the repository.</a:t>
            </a:r>
          </a:p>
        </p:txBody>
      </p:sp>
      <p:sp>
        <p:nvSpPr>
          <p:cNvPr id="3" name="Content Placeholder 2"/>
          <p:cNvSpPr>
            <a:spLocks noGrp="1"/>
          </p:cNvSpPr>
          <p:nvPr>
            <p:ph idx="1"/>
          </p:nvPr>
        </p:nvSpPr>
        <p:spPr/>
        <p:txBody>
          <a:bodyPr/>
          <a:lstStyle/>
          <a:p>
            <a:r>
              <a:rPr lang="en-US" dirty="0" smtClean="0"/>
              <a:t>Open Terminal (Developer Command Prompt for VS2015 in Windows or Terminal in </a:t>
            </a:r>
            <a:r>
              <a:rPr lang="en-US" dirty="0" err="1" smtClean="0"/>
              <a:t>macOS</a:t>
            </a:r>
            <a:r>
              <a:rPr lang="en-US" dirty="0" smtClean="0"/>
              <a:t> or Linux)</a:t>
            </a:r>
          </a:p>
          <a:p>
            <a:r>
              <a:rPr lang="en-US" dirty="0" smtClean="0"/>
              <a:t>Type the following:</a:t>
            </a:r>
          </a:p>
          <a:p>
            <a:endParaRPr lang="en-US" dirty="0" smtClean="0"/>
          </a:p>
          <a:p>
            <a:endParaRPr lang="en-US" dirty="0" smtClean="0"/>
          </a:p>
          <a:p>
            <a:endParaRPr lang="en-US" dirty="0"/>
          </a:p>
        </p:txBody>
      </p:sp>
      <p:sp>
        <p:nvSpPr>
          <p:cNvPr id="4" name="TextBox 3"/>
          <p:cNvSpPr txBox="1"/>
          <p:nvPr/>
        </p:nvSpPr>
        <p:spPr>
          <a:xfrm>
            <a:off x="793750" y="2222500"/>
            <a:ext cx="6890028" cy="1015663"/>
          </a:xfrm>
          <a:prstGeom prst="rect">
            <a:avLst/>
          </a:prstGeom>
          <a:noFill/>
        </p:spPr>
        <p:txBody>
          <a:bodyPr wrap="none" rtlCol="0">
            <a:spAutoFit/>
          </a:bodyPr>
          <a:lstStyle/>
          <a:p>
            <a:r>
              <a:rPr lang="en-US" sz="1200" dirty="0">
                <a:latin typeface="Consolas" panose="020B0609020204030204" pitchFamily="49" charset="0"/>
              </a:rPr>
              <a:t>PS D:\Users\soji&gt; cd </a:t>
            </a:r>
            <a:r>
              <a:rPr lang="en-US" sz="1200" dirty="0" smtClean="0">
                <a:latin typeface="Consolas" panose="020B0609020204030204" pitchFamily="49" charset="0"/>
              </a:rPr>
              <a:t>~      </a:t>
            </a:r>
            <a:r>
              <a:rPr lang="en-US" sz="1200" dirty="0" smtClean="0">
                <a:solidFill>
                  <a:srgbClr val="FF0000"/>
                </a:solidFill>
                <a:latin typeface="Consolas" panose="020B0609020204030204" pitchFamily="49" charset="0"/>
              </a:rPr>
              <a:t>&lt;- </a:t>
            </a:r>
            <a:r>
              <a:rPr lang="en-US" sz="1200" dirty="0" smtClean="0">
                <a:solidFill>
                  <a:srgbClr val="FF0000"/>
                </a:solidFill>
                <a:latin typeface="+mn-lt"/>
              </a:rPr>
              <a:t>In old Windows Command Prompt,</a:t>
            </a:r>
            <a:r>
              <a:rPr lang="en-US" sz="1200" dirty="0" smtClean="0">
                <a:solidFill>
                  <a:srgbClr val="FF0000"/>
                </a:solidFill>
                <a:latin typeface="Consolas" panose="020B0609020204030204" pitchFamily="49" charset="0"/>
              </a:rPr>
              <a:t> cd /D %USERPROFILE%</a:t>
            </a:r>
            <a:endParaRPr lang="en-US" sz="1200" dirty="0">
              <a:solidFill>
                <a:srgbClr val="FF0000"/>
              </a:solidFill>
              <a:latin typeface="Consolas" panose="020B0609020204030204" pitchFamily="49" charset="0"/>
            </a:endParaRPr>
          </a:p>
          <a:p>
            <a:r>
              <a:rPr lang="en-US" sz="1200" dirty="0">
                <a:latin typeface="Consolas" panose="020B0609020204030204" pitchFamily="49" charset="0"/>
              </a:rPr>
              <a:t>PS D:\Users\soji&gt; cd 24783</a:t>
            </a:r>
          </a:p>
          <a:p>
            <a:r>
              <a:rPr lang="en-US" sz="1200" dirty="0">
                <a:latin typeface="Consolas" panose="020B0609020204030204" pitchFamily="49" charset="0"/>
              </a:rPr>
              <a:t>PS D:\</a:t>
            </a:r>
            <a:r>
              <a:rPr lang="en-US" sz="1200" dirty="0" smtClean="0">
                <a:latin typeface="Consolas" panose="020B0609020204030204" pitchFamily="49" charset="0"/>
              </a:rPr>
              <a:t>Users\soji\24783&gt; </a:t>
            </a:r>
            <a:r>
              <a:rPr lang="en-US" sz="1200" dirty="0" err="1" smtClean="0">
                <a:latin typeface="Consolas" panose="020B0609020204030204" pitchFamily="49" charset="0"/>
              </a:rPr>
              <a:t>mkdir</a:t>
            </a:r>
            <a:r>
              <a:rPr lang="en-US" sz="1200" dirty="0" smtClean="0">
                <a:latin typeface="Consolas" panose="020B0609020204030204" pitchFamily="49" charset="0"/>
              </a:rPr>
              <a:t> </a:t>
            </a:r>
            <a:r>
              <a:rPr lang="en-US" sz="1200" dirty="0" err="1" smtClean="0">
                <a:latin typeface="Consolas" panose="020B0609020204030204" pitchFamily="49" charset="0"/>
              </a:rPr>
              <a:t>src</a:t>
            </a:r>
            <a:endParaRPr lang="en-US" sz="1200" dirty="0">
              <a:latin typeface="Consolas" panose="020B0609020204030204" pitchFamily="49" charset="0"/>
            </a:endParaRPr>
          </a:p>
          <a:p>
            <a:r>
              <a:rPr lang="en-US" sz="1200" dirty="0">
                <a:latin typeface="Consolas" panose="020B0609020204030204" pitchFamily="49" charset="0"/>
              </a:rPr>
              <a:t>PS D:\</a:t>
            </a:r>
            <a:r>
              <a:rPr lang="en-US" sz="1200" dirty="0" smtClean="0">
                <a:latin typeface="Consolas" panose="020B0609020204030204" pitchFamily="49" charset="0"/>
              </a:rPr>
              <a:t>Users\soji\24783&gt; </a:t>
            </a:r>
            <a:r>
              <a:rPr lang="en-US" sz="1200" dirty="0">
                <a:latin typeface="Consolas" panose="020B0609020204030204" pitchFamily="49" charset="0"/>
              </a:rPr>
              <a:t>cd </a:t>
            </a:r>
            <a:r>
              <a:rPr lang="en-US" sz="1200" dirty="0" err="1" smtClean="0">
                <a:latin typeface="Consolas" panose="020B0609020204030204" pitchFamily="49" charset="0"/>
              </a:rPr>
              <a:t>src</a:t>
            </a:r>
            <a:endParaRPr lang="en-US" sz="1200" dirty="0">
              <a:latin typeface="Consolas" panose="020B0609020204030204" pitchFamily="49" charset="0"/>
            </a:endParaRPr>
          </a:p>
          <a:p>
            <a:r>
              <a:rPr lang="en-US" sz="1200" dirty="0" smtClean="0">
                <a:latin typeface="Consolas" panose="020B0609020204030204" pitchFamily="49" charset="0"/>
              </a:rPr>
              <a:t>PS </a:t>
            </a:r>
            <a:r>
              <a:rPr lang="en-US" sz="1200" dirty="0">
                <a:latin typeface="Consolas" panose="020B0609020204030204" pitchFamily="49" charset="0"/>
              </a:rPr>
              <a:t>D:\</a:t>
            </a:r>
            <a:r>
              <a:rPr lang="en-US" sz="1200" dirty="0" smtClean="0">
                <a:latin typeface="Consolas" panose="020B0609020204030204" pitchFamily="49" charset="0"/>
              </a:rPr>
              <a:t>Users\soji\24783\src</a:t>
            </a:r>
            <a:r>
              <a:rPr lang="en-US" sz="1200" dirty="0">
                <a:latin typeface="Consolas" panose="020B0609020204030204" pitchFamily="49" charset="0"/>
              </a:rPr>
              <a:t>&gt; </a:t>
            </a:r>
            <a:r>
              <a:rPr lang="en-US" sz="1200" dirty="0" err="1">
                <a:latin typeface="Consolas" panose="020B0609020204030204" pitchFamily="49" charset="0"/>
              </a:rPr>
              <a:t>git</a:t>
            </a:r>
            <a:r>
              <a:rPr lang="en-US" sz="1200" dirty="0">
                <a:latin typeface="Consolas" panose="020B0609020204030204" pitchFamily="49" charset="0"/>
              </a:rPr>
              <a:t> clone https://github.com/captainys/public.git</a:t>
            </a:r>
          </a:p>
        </p:txBody>
      </p:sp>
      <p:cxnSp>
        <p:nvCxnSpPr>
          <p:cNvPr id="13" name="Straight Connector 12"/>
          <p:cNvCxnSpPr/>
          <p:nvPr/>
        </p:nvCxnSpPr>
        <p:spPr>
          <a:xfrm>
            <a:off x="2400300" y="2431403"/>
            <a:ext cx="349250" cy="6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400300" y="2603500"/>
            <a:ext cx="698500" cy="63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51200" y="3228639"/>
            <a:ext cx="5175250" cy="63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901950" y="2781947"/>
            <a:ext cx="698500" cy="63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901950" y="2990850"/>
            <a:ext cx="520700" cy="69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082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this week on….</a:t>
            </a:r>
            <a:endParaRPr lang="en-US" dirty="0"/>
          </a:p>
        </p:txBody>
      </p:sp>
      <p:sp>
        <p:nvSpPr>
          <p:cNvPr id="3" name="Content Placeholder 2"/>
          <p:cNvSpPr>
            <a:spLocks noGrp="1"/>
          </p:cNvSpPr>
          <p:nvPr>
            <p:ph idx="1"/>
          </p:nvPr>
        </p:nvSpPr>
        <p:spPr/>
        <p:txBody>
          <a:bodyPr/>
          <a:lstStyle/>
          <a:p>
            <a:r>
              <a:rPr lang="en-US" dirty="0" smtClean="0"/>
              <a:t>When you start your assignment…</a:t>
            </a:r>
          </a:p>
          <a:p>
            <a:pPr marL="457200" lvl="1" indent="0">
              <a:buNone/>
            </a:pPr>
            <a:r>
              <a:rPr lang="en-US" dirty="0" smtClean="0"/>
              <a:t>cd ~/24783/</a:t>
            </a:r>
            <a:r>
              <a:rPr lang="en-US" dirty="0" err="1" smtClean="0"/>
              <a:t>src</a:t>
            </a:r>
            <a:r>
              <a:rPr lang="en-US" dirty="0" smtClean="0"/>
              <a:t>/public</a:t>
            </a:r>
          </a:p>
          <a:p>
            <a:pPr marL="457200" lvl="1" indent="0">
              <a:buNone/>
            </a:pPr>
            <a:r>
              <a:rPr lang="en-US" dirty="0" err="1" smtClean="0"/>
              <a:t>git</a:t>
            </a:r>
            <a:r>
              <a:rPr lang="en-US" dirty="0" smtClean="0"/>
              <a:t> pull</a:t>
            </a:r>
            <a:endParaRPr lang="en-US" dirty="0"/>
          </a:p>
          <a:p>
            <a:endParaRPr lang="en-US" dirty="0" smtClean="0"/>
          </a:p>
          <a:p>
            <a:r>
              <a:rPr lang="en-US" dirty="0" smtClean="0"/>
              <a:t>This will keep your public directory up to date.  I am actively developing libraries in that directory, and you may occasionally see updates.</a:t>
            </a:r>
            <a:endParaRPr lang="en-US" dirty="0"/>
          </a:p>
        </p:txBody>
      </p:sp>
    </p:spTree>
    <p:extLst>
      <p:ext uri="{BB962C8B-B14F-4D97-AF65-F5344CB8AC3E}">
        <p14:creationId xmlns:p14="http://schemas.microsoft.com/office/powerpoint/2010/main" val="4657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you haven’t created your SVN account, please do so as soon as possible.</a:t>
            </a:r>
            <a:endParaRPr lang="en-US" dirty="0"/>
          </a:p>
        </p:txBody>
      </p:sp>
    </p:spTree>
    <p:extLst>
      <p:ext uri="{BB962C8B-B14F-4D97-AF65-F5344CB8AC3E}">
        <p14:creationId xmlns:p14="http://schemas.microsoft.com/office/powerpoint/2010/main" val="706678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out your directory.</a:t>
            </a:r>
          </a:p>
        </p:txBody>
      </p:sp>
      <p:sp>
        <p:nvSpPr>
          <p:cNvPr id="3" name="Content Placeholder 2"/>
          <p:cNvSpPr>
            <a:spLocks noGrp="1"/>
          </p:cNvSpPr>
          <p:nvPr>
            <p:ph idx="1"/>
          </p:nvPr>
        </p:nvSpPr>
        <p:spPr/>
        <p:txBody>
          <a:bodyPr/>
          <a:lstStyle/>
          <a:p>
            <a:r>
              <a:rPr lang="en-US" dirty="0" smtClean="0"/>
              <a:t>Type the following (at the same directory):</a:t>
            </a:r>
          </a:p>
          <a:p>
            <a:pPr marL="0" indent="0">
              <a:buNone/>
            </a:pPr>
            <a:r>
              <a:rPr lang="en-US" sz="1200" dirty="0">
                <a:latin typeface="Consolas" panose="020B0609020204030204" pitchFamily="49" charset="0"/>
              </a:rPr>
              <a:t> </a:t>
            </a:r>
            <a:r>
              <a:rPr lang="en-US" sz="1200" dirty="0" smtClean="0">
                <a:latin typeface="Consolas" panose="020B0609020204030204" pitchFamily="49" charset="0"/>
              </a:rPr>
              <a:t>    </a:t>
            </a:r>
            <a:r>
              <a:rPr lang="en-US" sz="1200" dirty="0" err="1" smtClean="0">
                <a:latin typeface="Consolas" panose="020B0609020204030204" pitchFamily="49" charset="0"/>
              </a:rPr>
              <a:t>svn</a:t>
            </a:r>
            <a:r>
              <a:rPr lang="en-US" sz="1200" dirty="0" smtClean="0">
                <a:latin typeface="Consolas" panose="020B0609020204030204" pitchFamily="49" charset="0"/>
              </a:rPr>
              <a:t> </a:t>
            </a:r>
            <a:r>
              <a:rPr lang="en-US" sz="1200" dirty="0">
                <a:latin typeface="Consolas" panose="020B0609020204030204" pitchFamily="49" charset="0"/>
              </a:rPr>
              <a:t>checkout https://</a:t>
            </a:r>
            <a:r>
              <a:rPr lang="en-US" sz="1200" dirty="0" smtClean="0">
                <a:latin typeface="Consolas" panose="020B0609020204030204" pitchFamily="49" charset="0"/>
              </a:rPr>
              <a:t>ramennoodle.me.cmu.edu/svn/teaching/24783_S17/students/</a:t>
            </a:r>
            <a:r>
              <a:rPr lang="en-US" sz="1200" i="1" dirty="0" smtClean="0">
                <a:solidFill>
                  <a:srgbClr val="00B050"/>
                </a:solidFill>
                <a:latin typeface="Consolas" panose="020B0609020204030204" pitchFamily="49" charset="0"/>
              </a:rPr>
              <a:t>yourAndrewId</a:t>
            </a:r>
            <a:endParaRPr lang="en-US" sz="1200" i="1" dirty="0">
              <a:solidFill>
                <a:srgbClr val="00B050"/>
              </a:solidFill>
              <a:latin typeface="Consolas" panose="020B0609020204030204" pitchFamily="49" charset="0"/>
            </a:endParaRPr>
          </a:p>
          <a:p>
            <a:r>
              <a:rPr lang="en-US" dirty="0"/>
              <a:t>SVN may complain about the server certificate.  Enter p for accept permanently.  (Sorry, I don’t want to pay for the certificate from my pocket.)</a:t>
            </a:r>
          </a:p>
          <a:p>
            <a:endParaRPr lang="en-US" dirty="0"/>
          </a:p>
          <a:p>
            <a:r>
              <a:rPr lang="en-US" dirty="0" smtClean="0"/>
              <a:t>Then </a:t>
            </a:r>
            <a:r>
              <a:rPr lang="en-US" dirty="0"/>
              <a:t>type your SVN account and password.</a:t>
            </a:r>
            <a:endParaRPr lang="en-US" dirty="0" smtClean="0"/>
          </a:p>
          <a:p>
            <a:r>
              <a:rPr lang="en-US" dirty="0" smtClean="0"/>
              <a:t>Then, you will have the following directory structure.</a:t>
            </a:r>
          </a:p>
          <a:p>
            <a:pPr lvl="1"/>
            <a:r>
              <a:rPr lang="en-US" dirty="0" smtClean="0"/>
              <a:t>(Home directory)</a:t>
            </a:r>
          </a:p>
          <a:p>
            <a:pPr lvl="2"/>
            <a:r>
              <a:rPr lang="en-US" dirty="0" smtClean="0"/>
              <a:t>24783</a:t>
            </a:r>
          </a:p>
          <a:p>
            <a:pPr lvl="3"/>
            <a:r>
              <a:rPr lang="en-US" dirty="0" err="1" smtClean="0"/>
              <a:t>src</a:t>
            </a:r>
            <a:endParaRPr lang="en-US" dirty="0" smtClean="0"/>
          </a:p>
          <a:p>
            <a:pPr lvl="4"/>
            <a:r>
              <a:rPr lang="en-US" dirty="0" smtClean="0"/>
              <a:t>public</a:t>
            </a:r>
          </a:p>
          <a:p>
            <a:pPr lvl="5"/>
            <a:r>
              <a:rPr lang="en-US" dirty="0" smtClean="0"/>
              <a:t>(Bunch of files)</a:t>
            </a:r>
          </a:p>
          <a:p>
            <a:pPr lvl="4"/>
            <a:r>
              <a:rPr lang="en-US" i="1" dirty="0" err="1" smtClean="0">
                <a:solidFill>
                  <a:srgbClr val="00B050"/>
                </a:solidFill>
              </a:rPr>
              <a:t>yourAndrewId</a:t>
            </a:r>
            <a:endParaRPr lang="en-US" i="1" dirty="0" smtClean="0">
              <a:solidFill>
                <a:srgbClr val="00B050"/>
              </a:solidFill>
            </a:endParaRPr>
          </a:p>
          <a:p>
            <a:pPr lvl="5"/>
            <a:r>
              <a:rPr lang="en-US" dirty="0" smtClean="0"/>
              <a:t>(You will work on your assignments by creating sub-directories here.)</a:t>
            </a:r>
            <a:endParaRPr lang="en-US" dirty="0"/>
          </a:p>
        </p:txBody>
      </p:sp>
      <p:cxnSp>
        <p:nvCxnSpPr>
          <p:cNvPr id="5" name="Straight Connector 4"/>
          <p:cNvCxnSpPr/>
          <p:nvPr/>
        </p:nvCxnSpPr>
        <p:spPr>
          <a:xfrm flipV="1">
            <a:off x="944336" y="1690893"/>
            <a:ext cx="7461250" cy="254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7445" b="20"/>
          <a:stretch/>
        </p:blipFill>
        <p:spPr>
          <a:xfrm>
            <a:off x="3947885" y="4152030"/>
            <a:ext cx="5088407" cy="1481328"/>
          </a:xfrm>
          <a:prstGeom prst="rect">
            <a:avLst/>
          </a:prstGeom>
        </p:spPr>
      </p:pic>
      <p:cxnSp>
        <p:nvCxnSpPr>
          <p:cNvPr id="8" name="Straight Connector 7"/>
          <p:cNvCxnSpPr/>
          <p:nvPr/>
        </p:nvCxnSpPr>
        <p:spPr>
          <a:xfrm>
            <a:off x="7141935" y="5385708"/>
            <a:ext cx="825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03585" y="5633681"/>
            <a:ext cx="8699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888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sub-directory for a new project</a:t>
            </a:r>
            <a:endParaRPr lang="en-US" dirty="0"/>
          </a:p>
        </p:txBody>
      </p:sp>
      <p:sp>
        <p:nvSpPr>
          <p:cNvPr id="3" name="Content Placeholder 2"/>
          <p:cNvSpPr>
            <a:spLocks noGrp="1"/>
          </p:cNvSpPr>
          <p:nvPr>
            <p:ph idx="1"/>
          </p:nvPr>
        </p:nvSpPr>
        <p:spPr/>
        <p:txBody>
          <a:bodyPr/>
          <a:lstStyle/>
          <a:p>
            <a:pPr marL="0" indent="0">
              <a:buNone/>
            </a:pPr>
            <a:r>
              <a:rPr lang="en-US" dirty="0" smtClean="0"/>
              <a:t>Let’s make a sub-directory for bouncing-ball.</a:t>
            </a:r>
          </a:p>
          <a:p>
            <a:r>
              <a:rPr lang="en-US" dirty="0" err="1" smtClean="0"/>
              <a:t>SubVersion</a:t>
            </a:r>
            <a:r>
              <a:rPr lang="en-US" dirty="0" smtClean="0"/>
              <a:t> must recognize the project directory as version-controlled directory.</a:t>
            </a:r>
          </a:p>
          <a:p>
            <a:r>
              <a:rPr lang="en-US" dirty="0" smtClean="0"/>
              <a:t>Two options:</a:t>
            </a:r>
          </a:p>
          <a:p>
            <a:pPr lvl="1"/>
            <a:r>
              <a:rPr lang="en-US" dirty="0" smtClean="0"/>
              <a:t>Make a directory, then add to the SVN, or</a:t>
            </a:r>
          </a:p>
          <a:p>
            <a:pPr marL="914400" lvl="2" indent="0">
              <a:buNone/>
            </a:pPr>
            <a:r>
              <a:rPr lang="en-US" dirty="0" smtClean="0"/>
              <a:t>cd </a:t>
            </a:r>
            <a:r>
              <a:rPr lang="en-US" i="1" dirty="0" err="1" smtClean="0">
                <a:solidFill>
                  <a:srgbClr val="92D050"/>
                </a:solidFill>
              </a:rPr>
              <a:t>yourAndrewId</a:t>
            </a:r>
            <a:endParaRPr lang="en-US" i="1" dirty="0" smtClean="0">
              <a:solidFill>
                <a:srgbClr val="92D050"/>
              </a:solidFill>
            </a:endParaRPr>
          </a:p>
          <a:p>
            <a:pPr marL="914400" lvl="2" indent="0">
              <a:buNone/>
            </a:pPr>
            <a:r>
              <a:rPr lang="en-US" dirty="0" err="1" smtClean="0"/>
              <a:t>mkdir</a:t>
            </a:r>
            <a:r>
              <a:rPr lang="en-US" dirty="0" smtClean="0"/>
              <a:t> bounce</a:t>
            </a:r>
          </a:p>
          <a:p>
            <a:pPr marL="914400" lvl="2" indent="0">
              <a:buNone/>
            </a:pPr>
            <a:r>
              <a:rPr lang="en-US" dirty="0" err="1" smtClean="0"/>
              <a:t>svn</a:t>
            </a:r>
            <a:r>
              <a:rPr lang="en-US" dirty="0" smtClean="0"/>
              <a:t> add bounce</a:t>
            </a:r>
          </a:p>
          <a:p>
            <a:pPr marL="914400" lvl="2" indent="0">
              <a:buNone/>
            </a:pPr>
            <a:r>
              <a:rPr lang="en-US" dirty="0" err="1" smtClean="0"/>
              <a:t>svn</a:t>
            </a:r>
            <a:r>
              <a:rPr lang="en-US" dirty="0" smtClean="0"/>
              <a:t> commit -m "Added a project directory."</a:t>
            </a:r>
          </a:p>
          <a:p>
            <a:pPr lvl="1"/>
            <a:r>
              <a:rPr lang="en-US" dirty="0" smtClean="0"/>
              <a:t>Make a SVN sub-directory.</a:t>
            </a:r>
          </a:p>
          <a:p>
            <a:pPr marL="914400" lvl="2" indent="0">
              <a:buNone/>
            </a:pPr>
            <a:r>
              <a:rPr lang="en-US" dirty="0" err="1" smtClean="0"/>
              <a:t>svn</a:t>
            </a:r>
            <a:r>
              <a:rPr lang="en-US" dirty="0" smtClean="0"/>
              <a:t> </a:t>
            </a:r>
            <a:r>
              <a:rPr lang="en-US" dirty="0" err="1" smtClean="0"/>
              <a:t>mkdir</a:t>
            </a:r>
            <a:r>
              <a:rPr lang="en-US" dirty="0" smtClean="0"/>
              <a:t> bounce</a:t>
            </a:r>
          </a:p>
          <a:p>
            <a:pPr marL="914400" lvl="2" indent="0">
              <a:buNone/>
            </a:pPr>
            <a:r>
              <a:rPr lang="en-US" dirty="0" err="1"/>
              <a:t>svn</a:t>
            </a:r>
            <a:r>
              <a:rPr lang="en-US" dirty="0"/>
              <a:t> commit -m </a:t>
            </a:r>
            <a:r>
              <a:rPr lang="en-US" dirty="0" smtClean="0"/>
              <a:t>"Added </a:t>
            </a:r>
            <a:r>
              <a:rPr lang="en-US" dirty="0"/>
              <a:t>a project directory</a:t>
            </a:r>
            <a:r>
              <a:rPr lang="en-US" dirty="0" smtClean="0"/>
              <a:t>."</a:t>
            </a:r>
            <a:endParaRPr lang="en-US" dirty="0"/>
          </a:p>
        </p:txBody>
      </p:sp>
    </p:spTree>
    <p:extLst>
      <p:ext uri="{BB962C8B-B14F-4D97-AF65-F5344CB8AC3E}">
        <p14:creationId xmlns:p14="http://schemas.microsoft.com/office/powerpoint/2010/main" val="3288468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a project for bouncing ball</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Copy bounce.cpp to the directory you have created.</a:t>
            </a:r>
          </a:p>
          <a:p>
            <a:pPr marL="457200" indent="-457200">
              <a:buFont typeface="+mj-lt"/>
              <a:buAutoNum type="arabicPeriod"/>
            </a:pPr>
            <a:r>
              <a:rPr lang="en-US" dirty="0" smtClean="0"/>
              <a:t>Add bounce.cpp to the </a:t>
            </a:r>
            <a:r>
              <a:rPr lang="en-US" dirty="0" err="1" smtClean="0"/>
              <a:t>SubVersion’s</a:t>
            </a:r>
            <a:r>
              <a:rPr lang="en-US" dirty="0" smtClean="0"/>
              <a:t> control</a:t>
            </a:r>
          </a:p>
          <a:p>
            <a:pPr marL="400050" lvl="1" indent="0">
              <a:buNone/>
            </a:pPr>
            <a:r>
              <a:rPr lang="en-US" dirty="0" err="1" smtClean="0"/>
              <a:t>svn</a:t>
            </a:r>
            <a:r>
              <a:rPr lang="en-US" dirty="0" smtClean="0"/>
              <a:t> add bounce.cpp</a:t>
            </a:r>
          </a:p>
          <a:p>
            <a:pPr marL="457200" indent="-457200">
              <a:buFont typeface="+mj-lt"/>
              <a:buAutoNum type="arabicPeriod"/>
            </a:pPr>
            <a:endParaRPr lang="en-US" dirty="0" smtClean="0"/>
          </a:p>
          <a:p>
            <a:pPr marL="457200" indent="-457200">
              <a:buFont typeface="+mj-lt"/>
              <a:buAutoNum type="arabicPeriod"/>
            </a:pPr>
            <a:r>
              <a:rPr lang="en-US" dirty="0" smtClean="0"/>
              <a:t>Write the following CMakeLists.txt.</a:t>
            </a:r>
          </a:p>
          <a:p>
            <a:pPr marL="400050" lvl="1" indent="0">
              <a:buNone/>
            </a:pPr>
            <a:r>
              <a:rPr lang="en-US" dirty="0" err="1"/>
              <a:t>add_executable</a:t>
            </a:r>
            <a:r>
              <a:rPr lang="en-US" dirty="0"/>
              <a:t>(bounce MACOSX_BUNDLE bounce.cpp)</a:t>
            </a:r>
          </a:p>
          <a:p>
            <a:pPr marL="400050" lvl="1" indent="0">
              <a:buNone/>
            </a:pPr>
            <a:r>
              <a:rPr lang="en-US" dirty="0" err="1"/>
              <a:t>target_link_libraries</a:t>
            </a:r>
            <a:r>
              <a:rPr lang="en-US" dirty="0"/>
              <a:t>(bounce </a:t>
            </a:r>
            <a:r>
              <a:rPr lang="en-US" dirty="0" err="1"/>
              <a:t>fssimplewindow</a:t>
            </a:r>
            <a:r>
              <a:rPr lang="en-US" dirty="0"/>
              <a:t>)</a:t>
            </a:r>
          </a:p>
          <a:p>
            <a:pPr marL="400050" lvl="1" indent="0">
              <a:buNone/>
            </a:pPr>
            <a:endParaRPr lang="en-US" dirty="0" smtClean="0"/>
          </a:p>
          <a:p>
            <a:pPr marL="457200" indent="-457200">
              <a:buFont typeface="+mj-lt"/>
              <a:buAutoNum type="arabicPeriod"/>
            </a:pPr>
            <a:r>
              <a:rPr lang="en-US" dirty="0" smtClean="0"/>
              <a:t>Add CMakeLists.txt to the </a:t>
            </a:r>
            <a:r>
              <a:rPr lang="en-US" dirty="0" err="1" smtClean="0"/>
              <a:t>SubVersion’s</a:t>
            </a:r>
            <a:r>
              <a:rPr lang="en-US" dirty="0" smtClean="0"/>
              <a:t> control</a:t>
            </a:r>
          </a:p>
          <a:p>
            <a:pPr marL="400050" lvl="1" indent="0">
              <a:buNone/>
            </a:pPr>
            <a:r>
              <a:rPr lang="en-US" dirty="0" err="1" smtClean="0"/>
              <a:t>svn</a:t>
            </a:r>
            <a:r>
              <a:rPr lang="en-US" dirty="0" smtClean="0"/>
              <a:t> add CMakeLists.txt</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4256716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a top-level CMakeLists.txt</a:t>
            </a:r>
            <a:endParaRPr lang="en-US" dirty="0"/>
          </a:p>
        </p:txBody>
      </p:sp>
      <p:sp>
        <p:nvSpPr>
          <p:cNvPr id="3" name="Content Placeholder 2"/>
          <p:cNvSpPr>
            <a:spLocks noGrp="1"/>
          </p:cNvSpPr>
          <p:nvPr>
            <p:ph idx="1"/>
          </p:nvPr>
        </p:nvSpPr>
        <p:spPr/>
        <p:txBody>
          <a:bodyPr/>
          <a:lstStyle/>
          <a:p>
            <a:r>
              <a:rPr lang="en-US" dirty="0" smtClean="0"/>
              <a:t>Top-Level CMakeLists.txt combines projects in the public directory and your projects.</a:t>
            </a:r>
          </a:p>
          <a:p>
            <a:r>
              <a:rPr lang="en-US" dirty="0" smtClean="0"/>
              <a:t>Place CMakeLists.txt of the following content in ~/24783/</a:t>
            </a:r>
            <a:r>
              <a:rPr lang="en-US" dirty="0" err="1" smtClean="0"/>
              <a:t>src</a:t>
            </a:r>
            <a:endParaRPr lang="en-US" dirty="0" smtClean="0"/>
          </a:p>
          <a:p>
            <a:pPr marL="457200" lvl="1" indent="0">
              <a:buNone/>
            </a:pPr>
            <a:r>
              <a:rPr lang="en-US" dirty="0" err="1">
                <a:latin typeface="Consolas" panose="020B0609020204030204" pitchFamily="49" charset="0"/>
              </a:rPr>
              <a:t>cmake_minimum_required</a:t>
            </a:r>
            <a:r>
              <a:rPr lang="en-US" dirty="0">
                <a:latin typeface="Consolas" panose="020B0609020204030204" pitchFamily="49" charset="0"/>
              </a:rPr>
              <a:t>(VERSION 3.6)</a:t>
            </a:r>
            <a:br>
              <a:rPr lang="en-US" dirty="0">
                <a:latin typeface="Consolas" panose="020B0609020204030204" pitchFamily="49" charset="0"/>
              </a:rPr>
            </a:br>
            <a:r>
              <a:rPr lang="en-US" dirty="0">
                <a:latin typeface="Consolas" panose="020B0609020204030204" pitchFamily="49" charset="0"/>
              </a:rPr>
              <a:t>set(CMAKE_CXX_STANDARD 11)</a:t>
            </a:r>
          </a:p>
          <a:p>
            <a:pPr marL="457200" lvl="1" indent="0">
              <a:buNone/>
            </a:pPr>
            <a:r>
              <a:rPr lang="en-US" dirty="0">
                <a:latin typeface="Consolas" panose="020B0609020204030204" pitchFamily="49" charset="0"/>
              </a:rPr>
              <a:t>set(CMAKE_CXX_STANDARD_REQUIRED ON)</a:t>
            </a:r>
          </a:p>
          <a:p>
            <a:pPr marL="457200" lvl="1" indent="0">
              <a:buNone/>
            </a:pPr>
            <a:r>
              <a:rPr lang="en-US" dirty="0" err="1" smtClean="0">
                <a:latin typeface="Consolas" panose="020B0609020204030204" pitchFamily="49" charset="0"/>
              </a:rPr>
              <a:t>add_subdirectory</a:t>
            </a:r>
            <a:r>
              <a:rPr lang="en-US" dirty="0" smtClean="0">
                <a:latin typeface="Consolas" panose="020B0609020204030204" pitchFamily="49" charset="0"/>
              </a:rPr>
              <a:t>(public/</a:t>
            </a:r>
            <a:r>
              <a:rPr lang="en-US" dirty="0" err="1" smtClean="0">
                <a:latin typeface="Consolas" panose="020B0609020204030204" pitchFamily="49" charset="0"/>
              </a:rPr>
              <a:t>src</a:t>
            </a:r>
            <a:r>
              <a:rPr lang="en-US" dirty="0">
                <a:latin typeface="Consolas" panose="020B0609020204030204" pitchFamily="49" charset="0"/>
              </a:rPr>
              <a:t>)</a:t>
            </a:r>
          </a:p>
          <a:p>
            <a:pPr marL="457200" lvl="1" indent="0">
              <a:buNone/>
            </a:pPr>
            <a:r>
              <a:rPr lang="en-US" dirty="0" err="1">
                <a:latin typeface="Consolas" panose="020B0609020204030204" pitchFamily="49" charset="0"/>
              </a:rPr>
              <a:t>add_subdirectory</a:t>
            </a:r>
            <a:r>
              <a:rPr lang="en-US" dirty="0">
                <a:latin typeface="Consolas" panose="020B0609020204030204" pitchFamily="49" charset="0"/>
              </a:rPr>
              <a:t>(hummingbird/bounce</a:t>
            </a:r>
            <a:r>
              <a:rPr lang="en-US" dirty="0" smtClean="0">
                <a:latin typeface="Consolas" panose="020B0609020204030204" pitchFamily="49" charset="0"/>
              </a:rPr>
              <a:t>)</a:t>
            </a:r>
          </a:p>
          <a:p>
            <a:pPr marL="457200" lvl="1" indent="0">
              <a:buNone/>
            </a:pPr>
            <a:endParaRPr lang="en-US" dirty="0"/>
          </a:p>
          <a:p>
            <a:r>
              <a:rPr lang="en-US" dirty="0" smtClean="0"/>
              <a:t>Since the top-level directory is not under </a:t>
            </a:r>
            <a:r>
              <a:rPr lang="en-US" dirty="0" err="1" smtClean="0"/>
              <a:t>SubVersion’s</a:t>
            </a:r>
            <a:r>
              <a:rPr lang="en-US" dirty="0" smtClean="0"/>
              <a:t> control, it cannot be added to the repository.</a:t>
            </a:r>
          </a:p>
          <a:p>
            <a:r>
              <a:rPr lang="en-US" dirty="0" smtClean="0"/>
              <a:t>Therefore it must be simple, short, and easily re-creatable.</a:t>
            </a:r>
            <a:endParaRPr lang="en-US" dirty="0"/>
          </a:p>
        </p:txBody>
      </p:sp>
    </p:spTree>
    <p:extLst>
      <p:ext uri="{BB962C8B-B14F-4D97-AF65-F5344CB8AC3E}">
        <p14:creationId xmlns:p14="http://schemas.microsoft.com/office/powerpoint/2010/main" val="159801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Leftover from Lecture 1:  CMake Introduction</a:t>
            </a:r>
          </a:p>
          <a:p>
            <a:r>
              <a:rPr lang="en-US" dirty="0"/>
              <a:t>Version-Control System – </a:t>
            </a:r>
            <a:r>
              <a:rPr lang="en-US" dirty="0" err="1"/>
              <a:t>SubVersion</a:t>
            </a:r>
            <a:endParaRPr lang="en-US" dirty="0"/>
          </a:p>
          <a:p>
            <a:r>
              <a:rPr lang="en-US" dirty="0"/>
              <a:t>Compiling with </a:t>
            </a:r>
            <a:r>
              <a:rPr lang="en-US" dirty="0" smtClean="0"/>
              <a:t>other CMake Library Projects</a:t>
            </a:r>
          </a:p>
          <a:p>
            <a:r>
              <a:rPr lang="en-US" dirty="0" smtClean="0"/>
              <a:t>Intro to </a:t>
            </a:r>
            <a:r>
              <a:rPr lang="en-US" smtClean="0"/>
              <a:t>Event-Driven Programming</a:t>
            </a:r>
            <a:endParaRPr lang="en-US" dirty="0" smtClean="0"/>
          </a:p>
          <a:p>
            <a:endParaRPr lang="en-US" dirty="0"/>
          </a:p>
        </p:txBody>
      </p:sp>
    </p:spTree>
    <p:extLst>
      <p:ext uri="{BB962C8B-B14F-4D97-AF65-F5344CB8AC3E}">
        <p14:creationId xmlns:p14="http://schemas.microsoft.com/office/powerpoint/2010/main" val="3484193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build and run</a:t>
            </a:r>
            <a:endParaRPr lang="en-US" dirty="0"/>
          </a:p>
        </p:txBody>
      </p:sp>
      <p:sp>
        <p:nvSpPr>
          <p:cNvPr id="3" name="Content Placeholder 2"/>
          <p:cNvSpPr>
            <a:spLocks noGrp="1"/>
          </p:cNvSpPr>
          <p:nvPr>
            <p:ph idx="1"/>
          </p:nvPr>
        </p:nvSpPr>
        <p:spPr/>
        <p:txBody>
          <a:bodyPr/>
          <a:lstStyle/>
          <a:p>
            <a:r>
              <a:rPr lang="en-US" dirty="0" smtClean="0"/>
              <a:t>Windows Power Shell:</a:t>
            </a:r>
          </a:p>
          <a:p>
            <a:endParaRPr lang="en-US" dirty="0"/>
          </a:p>
          <a:p>
            <a:endParaRPr lang="en-US" dirty="0" smtClean="0"/>
          </a:p>
          <a:p>
            <a:endParaRPr lang="en-US" dirty="0"/>
          </a:p>
          <a:p>
            <a:endParaRPr lang="en-US" dirty="0" smtClean="0"/>
          </a:p>
          <a:p>
            <a:endParaRPr lang="en-US" dirty="0"/>
          </a:p>
          <a:p>
            <a:r>
              <a:rPr lang="en-US" dirty="0" err="1" smtClean="0"/>
              <a:t>macOS</a:t>
            </a:r>
            <a:r>
              <a:rPr lang="en-US" dirty="0" smtClean="0"/>
              <a:t> (With make)</a:t>
            </a:r>
          </a:p>
          <a:p>
            <a:pPr marL="457200" lvl="1" indent="0">
              <a:buNone/>
            </a:pPr>
            <a:endParaRPr lang="en-US" dirty="0" smtClean="0"/>
          </a:p>
        </p:txBody>
      </p:sp>
      <p:sp>
        <p:nvSpPr>
          <p:cNvPr id="4" name="TextBox 3"/>
          <p:cNvSpPr txBox="1"/>
          <p:nvPr/>
        </p:nvSpPr>
        <p:spPr>
          <a:xfrm>
            <a:off x="349250" y="1511300"/>
            <a:ext cx="8705850" cy="2123658"/>
          </a:xfrm>
          <a:prstGeom prst="rect">
            <a:avLst/>
          </a:prstGeom>
          <a:noFill/>
        </p:spPr>
        <p:txBody>
          <a:bodyPr wrap="square" rtlCol="0">
            <a:spAutoFit/>
          </a:bodyPr>
          <a:lstStyle/>
          <a:p>
            <a:r>
              <a:rPr lang="en-US" sz="1200" dirty="0">
                <a:latin typeface="Consolas" panose="020B0609020204030204" pitchFamily="49" charset="0"/>
              </a:rPr>
              <a:t>PS D:\Users\soji\24783\src&gt; cd ~/</a:t>
            </a:r>
            <a:r>
              <a:rPr lang="en-US" sz="1200" dirty="0" smtClean="0">
                <a:latin typeface="Consolas" panose="020B0609020204030204" pitchFamily="49" charset="0"/>
              </a:rPr>
              <a:t>24783   </a:t>
            </a:r>
            <a:r>
              <a:rPr lang="en-US" sz="1200" dirty="0" smtClean="0">
                <a:solidFill>
                  <a:srgbClr val="FF0000"/>
                </a:solidFill>
                <a:latin typeface="Consolas" panose="020B0609020204030204" pitchFamily="49" charset="0"/>
              </a:rPr>
              <a:t>(&lt;- In </a:t>
            </a:r>
            <a:r>
              <a:rPr lang="en-US" sz="1200" dirty="0">
                <a:solidFill>
                  <a:srgbClr val="FF0000"/>
                </a:solidFill>
                <a:latin typeface="Consolas" panose="020B0609020204030204" pitchFamily="49" charset="0"/>
              </a:rPr>
              <a:t>old Command Prompt</a:t>
            </a:r>
            <a:r>
              <a:rPr lang="en-US" sz="1200" dirty="0" smtClean="0">
                <a:solidFill>
                  <a:srgbClr val="FF0000"/>
                </a:solidFill>
                <a:latin typeface="Consolas" panose="020B0609020204030204" pitchFamily="49" charset="0"/>
              </a:rPr>
              <a:t>, cd /D %USERPROFILE%\24783)</a:t>
            </a:r>
            <a:endParaRPr lang="en-US" sz="1200" dirty="0">
              <a:solidFill>
                <a:srgbClr val="FF0000"/>
              </a:solidFill>
              <a:latin typeface="Consolas" panose="020B0609020204030204" pitchFamily="49" charset="0"/>
            </a:endParaRPr>
          </a:p>
          <a:p>
            <a:r>
              <a:rPr lang="en-US" sz="1200" dirty="0">
                <a:latin typeface="Consolas" panose="020B0609020204030204" pitchFamily="49" charset="0"/>
              </a:rPr>
              <a:t>PS D:\Users\soji\24783&gt; </a:t>
            </a:r>
            <a:r>
              <a:rPr lang="en-US" sz="1200" dirty="0" err="1">
                <a:latin typeface="Consolas" panose="020B0609020204030204" pitchFamily="49" charset="0"/>
              </a:rPr>
              <a:t>mkdir</a:t>
            </a:r>
            <a:r>
              <a:rPr lang="en-US" sz="1200" dirty="0">
                <a:latin typeface="Consolas" panose="020B0609020204030204" pitchFamily="49" charset="0"/>
              </a:rPr>
              <a:t> build</a:t>
            </a:r>
          </a:p>
          <a:p>
            <a:r>
              <a:rPr lang="en-US" sz="1200" dirty="0" smtClean="0">
                <a:latin typeface="Consolas" panose="020B0609020204030204" pitchFamily="49" charset="0"/>
              </a:rPr>
              <a:t>PS </a:t>
            </a:r>
            <a:r>
              <a:rPr lang="en-US" sz="1200" dirty="0">
                <a:latin typeface="Consolas" panose="020B0609020204030204" pitchFamily="49" charset="0"/>
              </a:rPr>
              <a:t>D:\Users\soji\24783&gt; cd build</a:t>
            </a:r>
          </a:p>
          <a:p>
            <a:r>
              <a:rPr lang="en-US" sz="1200" dirty="0" smtClean="0">
                <a:latin typeface="Consolas" panose="020B0609020204030204" pitchFamily="49" charset="0"/>
              </a:rPr>
              <a:t>PS </a:t>
            </a:r>
            <a:r>
              <a:rPr lang="en-US" sz="1200" dirty="0">
                <a:latin typeface="Consolas" panose="020B0609020204030204" pitchFamily="49" charset="0"/>
              </a:rPr>
              <a:t>D:\Users\soji\24783\build&gt; </a:t>
            </a:r>
            <a:r>
              <a:rPr lang="en-US" sz="1200" dirty="0" err="1">
                <a:latin typeface="Consolas" panose="020B0609020204030204" pitchFamily="49" charset="0"/>
              </a:rPr>
              <a:t>cmake</a:t>
            </a:r>
            <a:r>
              <a:rPr lang="en-US" sz="1200" dirty="0">
                <a:latin typeface="Consolas" panose="020B0609020204030204" pitchFamily="49" charset="0"/>
              </a:rPr>
              <a:t> ../</a:t>
            </a:r>
            <a:r>
              <a:rPr lang="en-US" sz="1200" dirty="0" err="1">
                <a:latin typeface="Consolas" panose="020B0609020204030204" pitchFamily="49" charset="0"/>
              </a:rPr>
              <a:t>src</a:t>
            </a:r>
            <a:endParaRPr lang="en-US" sz="1200" dirty="0">
              <a:latin typeface="Consolas" panose="020B0609020204030204" pitchFamily="49" charset="0"/>
            </a:endParaRPr>
          </a:p>
          <a:p>
            <a:endParaRPr lang="en-US" sz="1200" dirty="0" smtClean="0">
              <a:latin typeface="Consolas" panose="020B0609020204030204" pitchFamily="49" charset="0"/>
            </a:endParaRPr>
          </a:p>
          <a:p>
            <a:r>
              <a:rPr lang="en-US" sz="1200" dirty="0" smtClean="0">
                <a:latin typeface="+mn-lt"/>
              </a:rPr>
              <a:t>Then, open Project.sln from the Visual Studio and compile and run from there, or</a:t>
            </a:r>
          </a:p>
          <a:p>
            <a:endParaRPr lang="en-US" sz="1200" dirty="0" smtClean="0">
              <a:latin typeface="Consolas" panose="020B0609020204030204" pitchFamily="49" charset="0"/>
            </a:endParaRPr>
          </a:p>
          <a:p>
            <a:r>
              <a:rPr lang="en-US" sz="1200" dirty="0">
                <a:latin typeface="Consolas" panose="020B0609020204030204" pitchFamily="49" charset="0"/>
              </a:rPr>
              <a:t>PS D:\Users\soji\24783\build&gt; </a:t>
            </a:r>
            <a:r>
              <a:rPr lang="en-US" sz="1200" dirty="0" err="1">
                <a:latin typeface="Consolas" panose="020B0609020204030204" pitchFamily="49" charset="0"/>
              </a:rPr>
              <a:t>msbuild</a:t>
            </a:r>
            <a:r>
              <a:rPr lang="en-US" sz="1200" dirty="0">
                <a:latin typeface="Consolas" panose="020B0609020204030204" pitchFamily="49" charset="0"/>
              </a:rPr>
              <a:t> .\Project.sln /</a:t>
            </a:r>
            <a:r>
              <a:rPr lang="en-US" sz="1200" dirty="0" err="1">
                <a:latin typeface="Consolas" panose="020B0609020204030204" pitchFamily="49" charset="0"/>
              </a:rPr>
              <a:t>p:Configuration</a:t>
            </a:r>
            <a:r>
              <a:rPr lang="en-US" sz="1200" dirty="0">
                <a:latin typeface="Consolas" panose="020B0609020204030204" pitchFamily="49" charset="0"/>
              </a:rPr>
              <a:t>=Release /</a:t>
            </a:r>
            <a:r>
              <a:rPr lang="en-US" sz="1200" dirty="0" err="1">
                <a:latin typeface="Consolas" panose="020B0609020204030204" pitchFamily="49" charset="0"/>
              </a:rPr>
              <a:t>p:Platform</a:t>
            </a:r>
            <a:r>
              <a:rPr lang="en-US" sz="1200" dirty="0">
                <a:latin typeface="Consolas" panose="020B0609020204030204" pitchFamily="49" charset="0"/>
              </a:rPr>
              <a:t>=Win32 /</a:t>
            </a:r>
            <a:r>
              <a:rPr lang="en-US" sz="1200" dirty="0" err="1">
                <a:latin typeface="Consolas" panose="020B0609020204030204" pitchFamily="49" charset="0"/>
              </a:rPr>
              <a:t>target:bounce</a:t>
            </a:r>
            <a:endParaRPr lang="en-US" sz="1200" dirty="0">
              <a:latin typeface="Consolas" panose="020B0609020204030204" pitchFamily="49" charset="0"/>
            </a:endParaRPr>
          </a:p>
          <a:p>
            <a:r>
              <a:rPr lang="en-US" sz="1200" dirty="0">
                <a:latin typeface="Consolas" panose="020B0609020204030204" pitchFamily="49" charset="0"/>
              </a:rPr>
              <a:t>PS D:\Users\soji\24783\build&gt; </a:t>
            </a:r>
            <a:r>
              <a:rPr lang="en-US" sz="1200" i="1" dirty="0" err="1" smtClean="0">
                <a:solidFill>
                  <a:srgbClr val="00B050"/>
                </a:solidFill>
                <a:latin typeface="Consolas" panose="020B0609020204030204" pitchFamily="49" charset="0"/>
              </a:rPr>
              <a:t>yourAndrewId</a:t>
            </a:r>
            <a:r>
              <a:rPr lang="en-US" sz="1200" dirty="0" smtClean="0">
                <a:latin typeface="Consolas" panose="020B0609020204030204" pitchFamily="49" charset="0"/>
              </a:rPr>
              <a:t>\bounce\Release\bounce.exe</a:t>
            </a:r>
            <a:endParaRPr lang="en-US" sz="1200" dirty="0">
              <a:latin typeface="Consolas" panose="020B0609020204030204" pitchFamily="49" charset="0"/>
            </a:endParaRPr>
          </a:p>
          <a:p>
            <a:endParaRPr lang="en-US" sz="1200" dirty="0">
              <a:latin typeface="Consolas" panose="020B0609020204030204" pitchFamily="49" charset="0"/>
            </a:endParaRPr>
          </a:p>
        </p:txBody>
      </p:sp>
      <p:cxnSp>
        <p:nvCxnSpPr>
          <p:cNvPr id="6" name="Straight Connector 5"/>
          <p:cNvCxnSpPr/>
          <p:nvPr/>
        </p:nvCxnSpPr>
        <p:spPr>
          <a:xfrm>
            <a:off x="2794000" y="1720850"/>
            <a:ext cx="8445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451100" y="1930400"/>
            <a:ext cx="952500" cy="63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57450" y="2108200"/>
            <a:ext cx="6985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927350" y="2279650"/>
            <a:ext cx="1041400" cy="63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27350" y="3022600"/>
            <a:ext cx="5422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 y="3200400"/>
            <a:ext cx="1168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927350" y="3403600"/>
            <a:ext cx="3238500" cy="127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9250" y="4154905"/>
            <a:ext cx="8705850" cy="1938992"/>
          </a:xfrm>
          <a:prstGeom prst="rect">
            <a:avLst/>
          </a:prstGeom>
          <a:noFill/>
        </p:spPr>
        <p:txBody>
          <a:bodyPr wrap="square" rtlCol="0">
            <a:spAutoFit/>
          </a:bodyPr>
          <a:lstStyle/>
          <a:p>
            <a:r>
              <a:rPr lang="en-US" sz="1200" dirty="0" smtClean="0">
                <a:latin typeface="Consolas" panose="020B0609020204030204" pitchFamily="49" charset="0"/>
              </a:rPr>
              <a:t>cd </a:t>
            </a:r>
            <a:r>
              <a:rPr lang="en-US" sz="1200" dirty="0">
                <a:latin typeface="Consolas" panose="020B0609020204030204" pitchFamily="49" charset="0"/>
              </a:rPr>
              <a:t>~/</a:t>
            </a:r>
            <a:r>
              <a:rPr lang="en-US" sz="1200" dirty="0" smtClean="0">
                <a:latin typeface="Consolas" panose="020B0609020204030204" pitchFamily="49" charset="0"/>
              </a:rPr>
              <a:t>24783</a:t>
            </a:r>
          </a:p>
          <a:p>
            <a:r>
              <a:rPr lang="en-US" sz="1200" dirty="0" err="1" smtClean="0">
                <a:latin typeface="Consolas" panose="020B0609020204030204" pitchFamily="49" charset="0"/>
              </a:rPr>
              <a:t>mkdir</a:t>
            </a:r>
            <a:r>
              <a:rPr lang="en-US" sz="1200" dirty="0" smtClean="0">
                <a:latin typeface="Consolas" panose="020B0609020204030204" pitchFamily="49" charset="0"/>
              </a:rPr>
              <a:t> </a:t>
            </a:r>
            <a:r>
              <a:rPr lang="en-US" sz="1200" dirty="0">
                <a:latin typeface="Consolas" panose="020B0609020204030204" pitchFamily="49" charset="0"/>
              </a:rPr>
              <a:t>build</a:t>
            </a:r>
          </a:p>
          <a:p>
            <a:r>
              <a:rPr lang="en-US" sz="1200" dirty="0" smtClean="0">
                <a:latin typeface="Consolas" panose="020B0609020204030204" pitchFamily="49" charset="0"/>
              </a:rPr>
              <a:t>cd </a:t>
            </a:r>
            <a:r>
              <a:rPr lang="en-US" sz="1200" dirty="0">
                <a:latin typeface="Consolas" panose="020B0609020204030204" pitchFamily="49" charset="0"/>
              </a:rPr>
              <a:t>build</a:t>
            </a:r>
          </a:p>
          <a:p>
            <a:r>
              <a:rPr lang="en-US" sz="1200" dirty="0" err="1" smtClean="0">
                <a:latin typeface="Consolas" panose="020B0609020204030204" pitchFamily="49" charset="0"/>
              </a:rPr>
              <a:t>cmake</a:t>
            </a:r>
            <a:r>
              <a:rPr lang="en-US" sz="1200" dirty="0" smtClean="0">
                <a:latin typeface="Consolas" panose="020B0609020204030204" pitchFamily="49" charset="0"/>
              </a:rPr>
              <a:t> </a:t>
            </a:r>
            <a:r>
              <a:rPr lang="en-US" sz="1200" dirty="0">
                <a:latin typeface="Consolas" panose="020B0609020204030204" pitchFamily="49" charset="0"/>
              </a:rPr>
              <a:t>../</a:t>
            </a:r>
            <a:r>
              <a:rPr lang="en-US" sz="1200" dirty="0" err="1" smtClean="0">
                <a:latin typeface="Consolas" panose="020B0609020204030204" pitchFamily="49" charset="0"/>
              </a:rPr>
              <a:t>src</a:t>
            </a:r>
            <a:endParaRPr lang="en-US" sz="1200" dirty="0" smtClean="0">
              <a:latin typeface="Consolas" panose="020B0609020204030204" pitchFamily="49" charset="0"/>
            </a:endParaRPr>
          </a:p>
          <a:p>
            <a:r>
              <a:rPr lang="en-US" sz="1200" dirty="0" smtClean="0">
                <a:latin typeface="Consolas" panose="020B0609020204030204" pitchFamily="49" charset="0"/>
              </a:rPr>
              <a:t>make bounce</a:t>
            </a:r>
          </a:p>
          <a:p>
            <a:endParaRPr lang="en-US" sz="1200" dirty="0">
              <a:latin typeface="Consolas" panose="020B0609020204030204" pitchFamily="49" charset="0"/>
            </a:endParaRPr>
          </a:p>
          <a:p>
            <a:r>
              <a:rPr lang="en-US" sz="1200" i="1" dirty="0" err="1" smtClean="0">
                <a:solidFill>
                  <a:srgbClr val="00B050"/>
                </a:solidFill>
                <a:latin typeface="Consolas" panose="020B0609020204030204" pitchFamily="49" charset="0"/>
              </a:rPr>
              <a:t>yourAndrewId</a:t>
            </a:r>
            <a:r>
              <a:rPr lang="en-US" sz="1200" dirty="0" smtClean="0">
                <a:latin typeface="Consolas" panose="020B0609020204030204" pitchFamily="49" charset="0"/>
              </a:rPr>
              <a:t>/bounce/</a:t>
            </a:r>
            <a:r>
              <a:rPr lang="en-US" sz="1200" dirty="0" err="1" smtClean="0">
                <a:latin typeface="Consolas" panose="020B0609020204030204" pitchFamily="49" charset="0"/>
              </a:rPr>
              <a:t>bounce.app</a:t>
            </a:r>
            <a:r>
              <a:rPr lang="en-US" sz="1200" dirty="0" smtClean="0">
                <a:latin typeface="Consolas" panose="020B0609020204030204" pitchFamily="49" charset="0"/>
              </a:rPr>
              <a:t>/Contents/</a:t>
            </a:r>
            <a:r>
              <a:rPr lang="en-US" sz="1200" dirty="0" err="1" smtClean="0">
                <a:latin typeface="Consolas" panose="020B0609020204030204" pitchFamily="49" charset="0"/>
              </a:rPr>
              <a:t>MacOS</a:t>
            </a:r>
            <a:r>
              <a:rPr lang="en-US" sz="1200" dirty="0" smtClean="0">
                <a:latin typeface="Consolas" panose="020B0609020204030204" pitchFamily="49" charset="0"/>
              </a:rPr>
              <a:t>/bounce</a:t>
            </a:r>
            <a:endParaRPr lang="en-US" sz="1200" dirty="0">
              <a:latin typeface="Consolas" panose="020B0609020204030204" pitchFamily="49" charset="0"/>
            </a:endParaRPr>
          </a:p>
          <a:p>
            <a:endParaRPr lang="en-US" sz="1200" dirty="0" smtClean="0">
              <a:latin typeface="Consolas" panose="020B0609020204030204" pitchFamily="49" charset="0"/>
            </a:endParaRPr>
          </a:p>
          <a:p>
            <a:endParaRPr lang="en-US" sz="1200" dirty="0">
              <a:latin typeface="Consolas" panose="020B0609020204030204" pitchFamily="49" charset="0"/>
            </a:endParaRPr>
          </a:p>
          <a:p>
            <a:endParaRPr lang="en-US" sz="1200" dirty="0">
              <a:latin typeface="Consolas" panose="020B0609020204030204" pitchFamily="49" charset="0"/>
            </a:endParaRPr>
          </a:p>
        </p:txBody>
      </p:sp>
    </p:spTree>
    <p:extLst>
      <p:ext uri="{BB962C8B-B14F-4D97-AF65-F5344CB8AC3E}">
        <p14:creationId xmlns:p14="http://schemas.microsoft.com/office/powerpoint/2010/main" val="4186118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macOS</a:t>
            </a:r>
            <a:r>
              <a:rPr lang="en-US" dirty="0" smtClean="0"/>
              <a:t> (with XCode)</a:t>
            </a:r>
          </a:p>
          <a:p>
            <a:pPr lvl="1"/>
            <a:r>
              <a:rPr lang="en-US" dirty="0" smtClean="0"/>
              <a:t>Type the following commands:</a:t>
            </a:r>
          </a:p>
          <a:p>
            <a:pPr lvl="1"/>
            <a:endParaRPr lang="en-US" dirty="0"/>
          </a:p>
          <a:p>
            <a:pPr lvl="1"/>
            <a:endParaRPr lang="en-US" dirty="0" smtClean="0"/>
          </a:p>
          <a:p>
            <a:pPr lvl="1"/>
            <a:endParaRPr lang="en-US" dirty="0"/>
          </a:p>
          <a:p>
            <a:pPr lvl="1"/>
            <a:r>
              <a:rPr lang="en-US" dirty="0" smtClean="0"/>
              <a:t>Then, in XCode, you do:</a:t>
            </a:r>
          </a:p>
          <a:p>
            <a:pPr lvl="2"/>
            <a:r>
              <a:rPr lang="en-US" dirty="0" smtClean="0"/>
              <a:t>Select a scheme for the bounce program from Product -&gt; Scheme</a:t>
            </a:r>
          </a:p>
          <a:p>
            <a:pPr lvl="2"/>
            <a:r>
              <a:rPr lang="en-US" dirty="0" smtClean="0"/>
              <a:t>Compile and run</a:t>
            </a:r>
            <a:endParaRPr lang="en-US" dirty="0"/>
          </a:p>
        </p:txBody>
      </p:sp>
      <p:sp>
        <p:nvSpPr>
          <p:cNvPr id="4" name="TextBox 3"/>
          <p:cNvSpPr txBox="1"/>
          <p:nvPr/>
        </p:nvSpPr>
        <p:spPr>
          <a:xfrm>
            <a:off x="965200" y="1887955"/>
            <a:ext cx="7505700" cy="1569660"/>
          </a:xfrm>
          <a:prstGeom prst="rect">
            <a:avLst/>
          </a:prstGeom>
          <a:noFill/>
        </p:spPr>
        <p:txBody>
          <a:bodyPr wrap="square" rtlCol="0">
            <a:spAutoFit/>
          </a:bodyPr>
          <a:lstStyle/>
          <a:p>
            <a:r>
              <a:rPr lang="en-US" sz="1200" dirty="0" smtClean="0">
                <a:latin typeface="Consolas" panose="020B0609020204030204" pitchFamily="49" charset="0"/>
              </a:rPr>
              <a:t>cd </a:t>
            </a:r>
            <a:r>
              <a:rPr lang="en-US" sz="1200" dirty="0">
                <a:latin typeface="Consolas" panose="020B0609020204030204" pitchFamily="49" charset="0"/>
              </a:rPr>
              <a:t>~/</a:t>
            </a:r>
            <a:r>
              <a:rPr lang="en-US" sz="1200" dirty="0" smtClean="0">
                <a:latin typeface="Consolas" panose="020B0609020204030204" pitchFamily="49" charset="0"/>
              </a:rPr>
              <a:t>24783</a:t>
            </a:r>
          </a:p>
          <a:p>
            <a:r>
              <a:rPr lang="en-US" sz="1200" dirty="0" err="1" smtClean="0">
                <a:latin typeface="Consolas" panose="020B0609020204030204" pitchFamily="49" charset="0"/>
              </a:rPr>
              <a:t>mkdir</a:t>
            </a:r>
            <a:r>
              <a:rPr lang="en-US" sz="1200" dirty="0" smtClean="0">
                <a:latin typeface="Consolas" panose="020B0609020204030204" pitchFamily="49" charset="0"/>
              </a:rPr>
              <a:t> </a:t>
            </a:r>
            <a:r>
              <a:rPr lang="en-US" sz="1200" dirty="0">
                <a:latin typeface="Consolas" panose="020B0609020204030204" pitchFamily="49" charset="0"/>
              </a:rPr>
              <a:t>build</a:t>
            </a:r>
          </a:p>
          <a:p>
            <a:r>
              <a:rPr lang="en-US" sz="1200" dirty="0" smtClean="0">
                <a:latin typeface="Consolas" panose="020B0609020204030204" pitchFamily="49" charset="0"/>
              </a:rPr>
              <a:t>cd </a:t>
            </a:r>
            <a:r>
              <a:rPr lang="en-US" sz="1200" dirty="0">
                <a:latin typeface="Consolas" panose="020B0609020204030204" pitchFamily="49" charset="0"/>
              </a:rPr>
              <a:t>build</a:t>
            </a:r>
          </a:p>
          <a:p>
            <a:r>
              <a:rPr lang="en-US" sz="1200" dirty="0" err="1" smtClean="0">
                <a:latin typeface="Consolas" panose="020B0609020204030204" pitchFamily="49" charset="0"/>
              </a:rPr>
              <a:t>cmake</a:t>
            </a:r>
            <a:r>
              <a:rPr lang="en-US" sz="1200" dirty="0" smtClean="0">
                <a:latin typeface="Consolas" panose="020B0609020204030204" pitchFamily="49" charset="0"/>
              </a:rPr>
              <a:t> </a:t>
            </a:r>
            <a:r>
              <a:rPr lang="en-US" sz="1200" dirty="0">
                <a:latin typeface="Consolas" panose="020B0609020204030204" pitchFamily="49" charset="0"/>
              </a:rPr>
              <a:t>../</a:t>
            </a:r>
            <a:r>
              <a:rPr lang="en-US" sz="1200" dirty="0" err="1" smtClean="0">
                <a:latin typeface="Consolas" panose="020B0609020204030204" pitchFamily="49" charset="0"/>
              </a:rPr>
              <a:t>src</a:t>
            </a:r>
            <a:r>
              <a:rPr lang="en-US" sz="1200" dirty="0" smtClean="0">
                <a:latin typeface="Consolas" panose="020B0609020204030204" pitchFamily="49" charset="0"/>
              </a:rPr>
              <a:t> -G </a:t>
            </a:r>
            <a:r>
              <a:rPr lang="en-US" sz="1200" dirty="0" err="1" smtClean="0">
                <a:latin typeface="Consolas" panose="020B0609020204030204" pitchFamily="49" charset="0"/>
              </a:rPr>
              <a:t>Xcode</a:t>
            </a:r>
            <a:r>
              <a:rPr lang="en-US" sz="1200" dirty="0" smtClean="0">
                <a:latin typeface="Consolas" panose="020B0609020204030204" pitchFamily="49" charset="0"/>
              </a:rPr>
              <a:t>     </a:t>
            </a:r>
            <a:r>
              <a:rPr lang="en-US" sz="1200" dirty="0" smtClean="0">
                <a:solidFill>
                  <a:srgbClr val="FF0000"/>
                </a:solidFill>
                <a:latin typeface="Consolas" panose="020B0609020204030204" pitchFamily="49" charset="0"/>
              </a:rPr>
              <a:t>(&lt;- </a:t>
            </a:r>
            <a:r>
              <a:rPr lang="en-US" sz="1200" dirty="0" err="1" smtClean="0">
                <a:solidFill>
                  <a:srgbClr val="FF0000"/>
                </a:solidFill>
                <a:latin typeface="Consolas" panose="020B0609020204030204" pitchFamily="49" charset="0"/>
              </a:rPr>
              <a:t>Xcode</a:t>
            </a:r>
            <a:r>
              <a:rPr lang="en-US" sz="1200" dirty="0" smtClean="0">
                <a:solidFill>
                  <a:srgbClr val="FF0000"/>
                </a:solidFill>
                <a:latin typeface="Consolas" panose="020B0609020204030204" pitchFamily="49" charset="0"/>
              </a:rPr>
              <a:t> </a:t>
            </a:r>
            <a:r>
              <a:rPr lang="en-US" sz="1200" dirty="0" smtClean="0">
                <a:solidFill>
                  <a:srgbClr val="FF0000"/>
                </a:solidFill>
                <a:latin typeface="+mn-lt"/>
              </a:rPr>
              <a:t>is case sensitive, </a:t>
            </a:r>
            <a:r>
              <a:rPr lang="en-US" sz="1200" dirty="0" err="1" smtClean="0">
                <a:solidFill>
                  <a:srgbClr val="FF0000"/>
                </a:solidFill>
                <a:latin typeface="+mn-lt"/>
              </a:rPr>
              <a:t>actuall</a:t>
            </a:r>
            <a:r>
              <a:rPr lang="en-US" sz="1200" dirty="0" smtClean="0">
                <a:solidFill>
                  <a:srgbClr val="FF0000"/>
                </a:solidFill>
                <a:latin typeface="+mn-lt"/>
              </a:rPr>
              <a:t> everything is case sensitive in Unix</a:t>
            </a:r>
            <a:r>
              <a:rPr lang="en-US" sz="1200" dirty="0" smtClean="0">
                <a:solidFill>
                  <a:srgbClr val="FF0000"/>
                </a:solidFill>
                <a:latin typeface="Consolas" panose="020B0609020204030204" pitchFamily="49" charset="0"/>
              </a:rPr>
              <a:t>)</a:t>
            </a:r>
          </a:p>
          <a:p>
            <a:r>
              <a:rPr lang="en-US" sz="1200" dirty="0" smtClean="0">
                <a:latin typeface="Consolas" panose="020B0609020204030204" pitchFamily="49" charset="0"/>
              </a:rPr>
              <a:t>open </a:t>
            </a:r>
            <a:r>
              <a:rPr lang="en-US" sz="1200" dirty="0" err="1" smtClean="0">
                <a:latin typeface="Consolas" panose="020B0609020204030204" pitchFamily="49" charset="0"/>
              </a:rPr>
              <a:t>Project.xcodeproj</a:t>
            </a:r>
            <a:endParaRPr lang="en-US" sz="1200" dirty="0">
              <a:latin typeface="Consolas" panose="020B0609020204030204" pitchFamily="49" charset="0"/>
            </a:endParaRPr>
          </a:p>
          <a:p>
            <a:endParaRPr lang="en-US" sz="1200" dirty="0" smtClean="0">
              <a:latin typeface="Consolas" panose="020B0609020204030204" pitchFamily="49" charset="0"/>
            </a:endParaRPr>
          </a:p>
          <a:p>
            <a:endParaRPr lang="en-US" sz="1200" dirty="0">
              <a:latin typeface="Consolas" panose="020B0609020204030204" pitchFamily="49" charset="0"/>
            </a:endParaRPr>
          </a:p>
          <a:p>
            <a:endParaRPr lang="en-US" sz="1200" dirty="0">
              <a:latin typeface="Consolas" panose="020B0609020204030204" pitchFamily="49" charset="0"/>
            </a:endParaRPr>
          </a:p>
        </p:txBody>
      </p:sp>
    </p:spTree>
    <p:extLst>
      <p:ext uri="{BB962C8B-B14F-4D97-AF65-F5344CB8AC3E}">
        <p14:creationId xmlns:p14="http://schemas.microsoft.com/office/powerpoint/2010/main" val="1916790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macOS</a:t>
            </a:r>
            <a:r>
              <a:rPr lang="en-US" dirty="0" smtClean="0"/>
              <a:t> (with XCode):</a:t>
            </a:r>
          </a:p>
          <a:p>
            <a:pPr marL="457200" lvl="1" indent="0">
              <a:buNone/>
            </a:pPr>
            <a:r>
              <a:rPr lang="en-US" dirty="0" smtClean="0"/>
              <a:t>Open Project -&gt; Products tab</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2052578"/>
            <a:ext cx="7200900" cy="4367213"/>
          </a:xfrm>
          <a:prstGeom prst="rect">
            <a:avLst/>
          </a:prstGeom>
        </p:spPr>
      </p:pic>
    </p:spTree>
    <p:extLst>
      <p:ext uri="{BB962C8B-B14F-4D97-AF65-F5344CB8AC3E}">
        <p14:creationId xmlns:p14="http://schemas.microsoft.com/office/powerpoint/2010/main" val="1327940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macOS</a:t>
            </a:r>
            <a:r>
              <a:rPr lang="en-US" dirty="0" smtClean="0"/>
              <a:t> (with XCode):</a:t>
            </a:r>
          </a:p>
          <a:p>
            <a:pPr marL="457200" lvl="1" indent="0">
              <a:buNone/>
            </a:pPr>
            <a:r>
              <a:rPr lang="en-US" dirty="0" smtClean="0"/>
              <a:t>Scroll down to find </a:t>
            </a:r>
            <a:r>
              <a:rPr lang="en-US" dirty="0" err="1" smtClean="0"/>
              <a:t>bounce.app</a:t>
            </a:r>
            <a:r>
              <a:rPr lang="en-US" dirty="0" smtClean="0"/>
              <a:t> project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2052581"/>
            <a:ext cx="7200900" cy="4367213"/>
          </a:xfrm>
          <a:prstGeom prst="rect">
            <a:avLst/>
          </a:prstGeom>
        </p:spPr>
      </p:pic>
    </p:spTree>
    <p:extLst>
      <p:ext uri="{BB962C8B-B14F-4D97-AF65-F5344CB8AC3E}">
        <p14:creationId xmlns:p14="http://schemas.microsoft.com/office/powerpoint/2010/main" val="1325500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macOS</a:t>
            </a:r>
            <a:r>
              <a:rPr lang="en-US" dirty="0" smtClean="0"/>
              <a:t> (with XCode):</a:t>
            </a:r>
          </a:p>
          <a:p>
            <a:pPr marL="457200" lvl="1" indent="0">
              <a:buNone/>
            </a:pPr>
            <a:r>
              <a:rPr lang="en-US" dirty="0" smtClean="0"/>
              <a:t>Select “bounce” from Product-&gt;Scheme, and then you can click on the “Play” button to compile and run.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058" y="2203906"/>
            <a:ext cx="6858000" cy="3938588"/>
          </a:xfrm>
          <a:prstGeom prst="rect">
            <a:avLst/>
          </a:prstGeom>
        </p:spPr>
      </p:pic>
    </p:spTree>
    <p:extLst>
      <p:ext uri="{BB962C8B-B14F-4D97-AF65-F5344CB8AC3E}">
        <p14:creationId xmlns:p14="http://schemas.microsoft.com/office/powerpoint/2010/main" val="12955074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Then submit your files to the repository.</a:t>
            </a:r>
          </a:p>
          <a:p>
            <a:r>
              <a:rPr lang="en-US" dirty="0" smtClean="0"/>
              <a:t>You can commit files that are not for assignments as well, such as project that you create for practice.</a:t>
            </a:r>
          </a:p>
          <a:p>
            <a:r>
              <a:rPr lang="en-US" dirty="0" smtClean="0"/>
              <a:t>Do:</a:t>
            </a:r>
          </a:p>
          <a:p>
            <a:pPr marL="457200" lvl="1" indent="0">
              <a:buNone/>
            </a:pPr>
            <a:r>
              <a:rPr lang="en-US" dirty="0" smtClean="0"/>
              <a:t>cd ~/24783/</a:t>
            </a:r>
            <a:r>
              <a:rPr lang="en-US" dirty="0" err="1" smtClean="0"/>
              <a:t>src</a:t>
            </a:r>
            <a:r>
              <a:rPr lang="en-US" dirty="0" smtClean="0"/>
              <a:t>/</a:t>
            </a:r>
            <a:r>
              <a:rPr lang="en-US" i="1" dirty="0" err="1" smtClean="0">
                <a:solidFill>
                  <a:srgbClr val="00B050"/>
                </a:solidFill>
              </a:rPr>
              <a:t>yourAndrewId</a:t>
            </a:r>
            <a:endParaRPr lang="en-US" i="1" dirty="0" smtClean="0">
              <a:solidFill>
                <a:srgbClr val="00B050"/>
              </a:solidFill>
            </a:endParaRPr>
          </a:p>
          <a:p>
            <a:pPr marL="457200" lvl="1" indent="0">
              <a:buNone/>
            </a:pPr>
            <a:r>
              <a:rPr lang="en-US" dirty="0" err="1" smtClean="0"/>
              <a:t>svn</a:t>
            </a:r>
            <a:r>
              <a:rPr lang="en-US" dirty="0" smtClean="0"/>
              <a:t> commit -m “Submitting a practice problem.”</a:t>
            </a:r>
          </a:p>
          <a:p>
            <a:pPr marL="457200" lvl="1" indent="0">
              <a:buNone/>
            </a:pPr>
            <a:endParaRPr lang="en-US" dirty="0"/>
          </a:p>
          <a:p>
            <a:r>
              <a:rPr lang="en-US" dirty="0" err="1" smtClean="0"/>
              <a:t>SubVersion</a:t>
            </a:r>
            <a:r>
              <a:rPr lang="en-US" dirty="0" smtClean="0"/>
              <a:t> command requires you to enter a commit comment.  It is good to give a meaningful comment so that you can make sense of what changes you made later time.</a:t>
            </a:r>
            <a:endParaRPr lang="en-US" dirty="0"/>
          </a:p>
        </p:txBody>
      </p:sp>
    </p:spTree>
    <p:extLst>
      <p:ext uri="{BB962C8B-B14F-4D97-AF65-F5344CB8AC3E}">
        <p14:creationId xmlns:p14="http://schemas.microsoft.com/office/powerpoint/2010/main" val="3965684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from multiple computers</a:t>
            </a:r>
            <a:endParaRPr lang="en-US" dirty="0"/>
          </a:p>
        </p:txBody>
      </p:sp>
      <p:sp>
        <p:nvSpPr>
          <p:cNvPr id="3" name="Content Placeholder 2"/>
          <p:cNvSpPr>
            <a:spLocks noGrp="1"/>
          </p:cNvSpPr>
          <p:nvPr>
            <p:ph idx="1"/>
          </p:nvPr>
        </p:nvSpPr>
        <p:spPr/>
        <p:txBody>
          <a:bodyPr/>
          <a:lstStyle/>
          <a:p>
            <a:r>
              <a:rPr lang="en-US" dirty="0" smtClean="0"/>
              <a:t>You can use </a:t>
            </a:r>
            <a:r>
              <a:rPr lang="en-US" dirty="0" err="1" smtClean="0"/>
              <a:t>SubVersion</a:t>
            </a:r>
            <a:r>
              <a:rPr lang="en-US" dirty="0" smtClean="0"/>
              <a:t> server for working on your assignment or project from multiple computers.</a:t>
            </a:r>
          </a:p>
          <a:p>
            <a:r>
              <a:rPr lang="en-US" dirty="0" smtClean="0"/>
              <a:t>Follow the instructions to check out public and your repositories on all the computers that you use.</a:t>
            </a:r>
          </a:p>
          <a:p>
            <a:r>
              <a:rPr lang="en-US" dirty="0" smtClean="0"/>
              <a:t>When you start working on your assignment or project, always do:</a:t>
            </a:r>
          </a:p>
          <a:p>
            <a:pPr marL="457200" lvl="1" indent="0">
              <a:buNone/>
            </a:pPr>
            <a:r>
              <a:rPr lang="en-US" dirty="0" err="1" smtClean="0"/>
              <a:t>svn</a:t>
            </a:r>
            <a:r>
              <a:rPr lang="en-US" dirty="0" smtClean="0"/>
              <a:t> update ~/24783/</a:t>
            </a:r>
            <a:r>
              <a:rPr lang="en-US" dirty="0" err="1" smtClean="0"/>
              <a:t>src</a:t>
            </a:r>
            <a:r>
              <a:rPr lang="en-US" dirty="0" smtClean="0"/>
              <a:t>/public</a:t>
            </a:r>
            <a:br>
              <a:rPr lang="en-US" dirty="0" smtClean="0"/>
            </a:br>
            <a:r>
              <a:rPr lang="en-US" dirty="0" err="1" smtClean="0"/>
              <a:t>svn</a:t>
            </a:r>
            <a:r>
              <a:rPr lang="en-US" dirty="0" smtClean="0"/>
              <a:t> update ~/24783/</a:t>
            </a:r>
            <a:r>
              <a:rPr lang="en-US" dirty="0" err="1" smtClean="0"/>
              <a:t>src</a:t>
            </a:r>
            <a:r>
              <a:rPr lang="en-US" dirty="0" smtClean="0"/>
              <a:t>/</a:t>
            </a:r>
            <a:r>
              <a:rPr lang="en-US" i="1" dirty="0" err="1" smtClean="0">
                <a:solidFill>
                  <a:srgbClr val="92D050"/>
                </a:solidFill>
              </a:rPr>
              <a:t>yourAndrewId</a:t>
            </a:r>
            <a:endParaRPr lang="en-US" i="1" dirty="0" smtClean="0">
              <a:solidFill>
                <a:srgbClr val="92D050"/>
              </a:solidFill>
            </a:endParaRPr>
          </a:p>
          <a:p>
            <a:r>
              <a:rPr lang="en-US" dirty="0" smtClean="0"/>
              <a:t>After working on your project always do:</a:t>
            </a:r>
          </a:p>
          <a:p>
            <a:pPr marL="457200" lvl="1" indent="0">
              <a:buNone/>
            </a:pPr>
            <a:r>
              <a:rPr lang="en-US" dirty="0" err="1" smtClean="0"/>
              <a:t>svn</a:t>
            </a:r>
            <a:r>
              <a:rPr lang="en-US" dirty="0" smtClean="0"/>
              <a:t> commit ~/24783/</a:t>
            </a:r>
            <a:r>
              <a:rPr lang="en-US" dirty="0" err="1" smtClean="0"/>
              <a:t>src</a:t>
            </a:r>
            <a:r>
              <a:rPr lang="en-US" dirty="0" smtClean="0"/>
              <a:t>/</a:t>
            </a:r>
            <a:r>
              <a:rPr lang="en-US" i="1" dirty="0" err="1">
                <a:solidFill>
                  <a:srgbClr val="92D050"/>
                </a:solidFill>
              </a:rPr>
              <a:t>yourAndrewId</a:t>
            </a:r>
            <a:r>
              <a:rPr lang="en-US" dirty="0" smtClean="0"/>
              <a:t> -m "</a:t>
            </a:r>
            <a:r>
              <a:rPr lang="en-US" i="1" dirty="0" smtClean="0"/>
              <a:t>A meaningful comment.</a:t>
            </a:r>
            <a:r>
              <a:rPr lang="en-US" dirty="0" smtClean="0"/>
              <a:t>"</a:t>
            </a:r>
            <a:endParaRPr lang="en-US" dirty="0"/>
          </a:p>
          <a:p>
            <a:endParaRPr lang="en-US" dirty="0"/>
          </a:p>
        </p:txBody>
      </p:sp>
    </p:spTree>
    <p:extLst>
      <p:ext uri="{BB962C8B-B14F-4D97-AF65-F5344CB8AC3E}">
        <p14:creationId xmlns:p14="http://schemas.microsoft.com/office/powerpoint/2010/main" val="1973320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mess up:</a:t>
            </a:r>
            <a:endParaRPr lang="en-US" dirty="0"/>
          </a:p>
        </p:txBody>
      </p:sp>
      <p:sp>
        <p:nvSpPr>
          <p:cNvPr id="3" name="Content Placeholder 2"/>
          <p:cNvSpPr>
            <a:spLocks noGrp="1"/>
          </p:cNvSpPr>
          <p:nvPr>
            <p:ph idx="1"/>
          </p:nvPr>
        </p:nvSpPr>
        <p:spPr/>
        <p:txBody>
          <a:bodyPr/>
          <a:lstStyle/>
          <a:p>
            <a:r>
              <a:rPr lang="en-US" dirty="0" smtClean="0"/>
              <a:t>If you mess up your code and do not want to commit and rather going back to the last update, do:</a:t>
            </a:r>
          </a:p>
          <a:p>
            <a:pPr marL="457200" lvl="1" indent="0">
              <a:buNone/>
            </a:pPr>
            <a:r>
              <a:rPr lang="en-US" dirty="0" err="1" smtClean="0"/>
              <a:t>svn</a:t>
            </a:r>
            <a:r>
              <a:rPr lang="en-US" dirty="0" smtClean="0"/>
              <a:t> revert ~/24783/</a:t>
            </a:r>
            <a:r>
              <a:rPr lang="en-US" dirty="0" err="1" smtClean="0"/>
              <a:t>src</a:t>
            </a:r>
            <a:r>
              <a:rPr lang="en-US" dirty="0" smtClean="0"/>
              <a:t>/</a:t>
            </a:r>
            <a:r>
              <a:rPr lang="en-US" i="1" dirty="0" err="1">
                <a:solidFill>
                  <a:srgbClr val="92D050"/>
                </a:solidFill>
              </a:rPr>
              <a:t>yourAndrewId</a:t>
            </a:r>
            <a:r>
              <a:rPr lang="en-US" dirty="0" smtClean="0"/>
              <a:t> --depth infinity</a:t>
            </a:r>
          </a:p>
          <a:p>
            <a:pPr marL="457200" lvl="1" indent="0">
              <a:buNone/>
            </a:pPr>
            <a:endParaRPr lang="en-US" dirty="0" smtClean="0"/>
          </a:p>
          <a:p>
            <a:r>
              <a:rPr lang="en-US" dirty="0" smtClean="0"/>
              <a:t>To see changes:</a:t>
            </a:r>
          </a:p>
          <a:p>
            <a:pPr marL="457200" lvl="1" indent="0">
              <a:buNone/>
            </a:pPr>
            <a:r>
              <a:rPr lang="en-US" dirty="0" smtClean="0"/>
              <a:t>cd ~/24783/</a:t>
            </a:r>
            <a:r>
              <a:rPr lang="en-US" dirty="0" err="1" smtClean="0"/>
              <a:t>src</a:t>
            </a:r>
            <a:r>
              <a:rPr lang="en-US" dirty="0" smtClean="0"/>
              <a:t>/</a:t>
            </a:r>
            <a:r>
              <a:rPr lang="en-US" i="1" dirty="0" err="1">
                <a:solidFill>
                  <a:srgbClr val="92D050"/>
                </a:solidFill>
              </a:rPr>
              <a:t>yourAndrewId</a:t>
            </a:r>
            <a:r>
              <a:rPr lang="en-US" dirty="0" smtClean="0"/>
              <a:t/>
            </a:r>
            <a:br>
              <a:rPr lang="en-US" dirty="0" smtClean="0"/>
            </a:br>
            <a:r>
              <a:rPr lang="en-US" dirty="0" err="1" smtClean="0"/>
              <a:t>svn</a:t>
            </a:r>
            <a:r>
              <a:rPr lang="en-US" dirty="0" smtClean="0"/>
              <a:t> log</a:t>
            </a:r>
            <a:endParaRPr lang="en-US" dirty="0"/>
          </a:p>
          <a:p>
            <a:endParaRPr lang="en-US" dirty="0"/>
          </a:p>
        </p:txBody>
      </p:sp>
    </p:spTree>
    <p:extLst>
      <p:ext uri="{BB962C8B-B14F-4D97-AF65-F5344CB8AC3E}">
        <p14:creationId xmlns:p14="http://schemas.microsoft.com/office/powerpoint/2010/main" val="1652266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roll back to a specific revision?</a:t>
            </a:r>
            <a:endParaRPr lang="en-US" dirty="0"/>
          </a:p>
        </p:txBody>
      </p:sp>
      <p:sp>
        <p:nvSpPr>
          <p:cNvPr id="3" name="Content Placeholder 2"/>
          <p:cNvSpPr>
            <a:spLocks noGrp="1"/>
          </p:cNvSpPr>
          <p:nvPr>
            <p:ph idx="1"/>
          </p:nvPr>
        </p:nvSpPr>
        <p:spPr/>
        <p:txBody>
          <a:bodyPr/>
          <a:lstStyle/>
          <a:p>
            <a:r>
              <a:rPr lang="en-US" dirty="0" smtClean="0"/>
              <a:t>If you messed up, unnoticed, and ended up committing your changes, you can still go back to a specific revision.</a:t>
            </a:r>
          </a:p>
          <a:p>
            <a:r>
              <a:rPr lang="en-US" dirty="0" smtClean="0"/>
              <a:t>First, find:</a:t>
            </a:r>
          </a:p>
          <a:p>
            <a:pPr lvl="1"/>
            <a:r>
              <a:rPr lang="en-US" dirty="0" smtClean="0"/>
              <a:t>What revision you are at by typing:    </a:t>
            </a:r>
            <a:r>
              <a:rPr lang="en-US" dirty="0" err="1" smtClean="0"/>
              <a:t>svn</a:t>
            </a:r>
            <a:r>
              <a:rPr lang="en-US" dirty="0" smtClean="0"/>
              <a:t> update</a:t>
            </a:r>
          </a:p>
          <a:p>
            <a:pPr lvl="1"/>
            <a:r>
              <a:rPr lang="en-US" dirty="0" smtClean="0"/>
              <a:t>What revision you want to go back to by typing:  </a:t>
            </a:r>
            <a:r>
              <a:rPr lang="en-US" dirty="0" err="1" smtClean="0"/>
              <a:t>svn</a:t>
            </a:r>
            <a:r>
              <a:rPr lang="en-US" dirty="0" smtClean="0"/>
              <a:t> log</a:t>
            </a:r>
          </a:p>
          <a:p>
            <a:r>
              <a:rPr lang="en-US" dirty="0" smtClean="0"/>
              <a:t>Let’s say your current revision is 100 and want to go back to 90.  Then,</a:t>
            </a:r>
          </a:p>
          <a:p>
            <a:pPr marL="457200" lvl="1" indent="0">
              <a:buNone/>
            </a:pPr>
            <a:r>
              <a:rPr lang="en-US" dirty="0" smtClean="0"/>
              <a:t>cd ~/24783/</a:t>
            </a:r>
            <a:r>
              <a:rPr lang="en-US" dirty="0" err="1" smtClean="0"/>
              <a:t>src</a:t>
            </a:r>
            <a:r>
              <a:rPr lang="en-US" dirty="0" smtClean="0"/>
              <a:t>/</a:t>
            </a:r>
            <a:r>
              <a:rPr lang="en-US" i="1" dirty="0" err="1" smtClean="0">
                <a:solidFill>
                  <a:srgbClr val="92D050"/>
                </a:solidFill>
              </a:rPr>
              <a:t>yourAndrewId</a:t>
            </a:r>
            <a:endParaRPr lang="en-US" i="1" dirty="0" smtClean="0">
              <a:solidFill>
                <a:srgbClr val="92D050"/>
              </a:solidFill>
            </a:endParaRPr>
          </a:p>
          <a:p>
            <a:pPr marL="457200" lvl="1" indent="0">
              <a:buNone/>
            </a:pPr>
            <a:r>
              <a:rPr lang="en-US" dirty="0" err="1" smtClean="0"/>
              <a:t>svn</a:t>
            </a:r>
            <a:r>
              <a:rPr lang="en-US" dirty="0" smtClean="0"/>
              <a:t> merge -r 100:90</a:t>
            </a:r>
          </a:p>
          <a:p>
            <a:pPr marL="457200" lvl="1" indent="0">
              <a:buNone/>
            </a:pPr>
            <a:r>
              <a:rPr lang="en-US" dirty="0" err="1" smtClean="0"/>
              <a:t>svn</a:t>
            </a:r>
            <a:r>
              <a:rPr lang="en-US" dirty="0" smtClean="0"/>
              <a:t> commit -m "Rolling back to revision 90.“</a:t>
            </a:r>
          </a:p>
          <a:p>
            <a:r>
              <a:rPr lang="en-US" dirty="0" smtClean="0"/>
              <a:t>Oops, that’s not the revision I actually wanted to go back.  Then, instead of commit, do:</a:t>
            </a:r>
          </a:p>
          <a:p>
            <a:pPr marL="457200" lvl="1" indent="0">
              <a:buNone/>
            </a:pPr>
            <a:r>
              <a:rPr lang="en-US" dirty="0" err="1" smtClean="0"/>
              <a:t>svn</a:t>
            </a:r>
            <a:r>
              <a:rPr lang="en-US" dirty="0" smtClean="0"/>
              <a:t> revert . --depth infinity</a:t>
            </a:r>
          </a:p>
          <a:p>
            <a:endParaRPr lang="en-US" dirty="0" smtClean="0"/>
          </a:p>
          <a:p>
            <a:pPr marL="457200" lvl="1" indent="0">
              <a:buNone/>
            </a:pPr>
            <a:endParaRPr lang="en-US" dirty="0"/>
          </a:p>
        </p:txBody>
      </p:sp>
    </p:spTree>
    <p:extLst>
      <p:ext uri="{BB962C8B-B14F-4D97-AF65-F5344CB8AC3E}">
        <p14:creationId xmlns:p14="http://schemas.microsoft.com/office/powerpoint/2010/main" val="1968736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There is no penalty for committing too often.</a:t>
            </a:r>
          </a:p>
          <a:p>
            <a:r>
              <a:rPr lang="en-US" dirty="0" smtClean="0"/>
              <a:t>So, when you are working on your assignment, make a commit when you make a small (but meaningful) change.</a:t>
            </a:r>
            <a:endParaRPr lang="en-US" dirty="0"/>
          </a:p>
        </p:txBody>
      </p:sp>
    </p:spTree>
    <p:extLst>
      <p:ext uri="{BB962C8B-B14F-4D97-AF65-F5344CB8AC3E}">
        <p14:creationId xmlns:p14="http://schemas.microsoft.com/office/powerpoint/2010/main" val="341830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Let’s set up CMake scripts for some programs used in 24-780 .</a:t>
            </a:r>
          </a:p>
          <a:p>
            <a:pPr marL="0" indent="0">
              <a:buNone/>
            </a:pPr>
            <a:endParaRPr lang="en-US" dirty="0"/>
          </a:p>
          <a:p>
            <a:pPr marL="0" indent="0">
              <a:buNone/>
            </a:pPr>
            <a:r>
              <a:rPr lang="en-US" dirty="0" smtClean="0"/>
              <a:t>We will use the following CMake commands:</a:t>
            </a:r>
          </a:p>
          <a:p>
            <a:r>
              <a:rPr lang="en-US" dirty="0" err="1" smtClean="0"/>
              <a:t>add_executable</a:t>
            </a:r>
            <a:endParaRPr lang="en-US" dirty="0" smtClean="0"/>
          </a:p>
          <a:p>
            <a:r>
              <a:rPr lang="en-US" dirty="0" err="1"/>
              <a:t>add_library</a:t>
            </a:r>
            <a:endParaRPr lang="en-US" dirty="0" smtClean="0"/>
          </a:p>
          <a:p>
            <a:r>
              <a:rPr lang="en-US" dirty="0" err="1" smtClean="0"/>
              <a:t>target_link_libraries</a:t>
            </a:r>
            <a:endParaRPr lang="en-US" dirty="0" smtClean="0"/>
          </a:p>
          <a:p>
            <a:r>
              <a:rPr lang="en-US" dirty="0" err="1" smtClean="0"/>
              <a:t>target_include_directories</a:t>
            </a:r>
            <a:endParaRPr lang="en-US" dirty="0" smtClean="0"/>
          </a:p>
          <a:p>
            <a:r>
              <a:rPr lang="en-US" dirty="0" smtClean="0"/>
              <a:t>set</a:t>
            </a:r>
          </a:p>
          <a:p>
            <a:r>
              <a:rPr lang="en-US" dirty="0" err="1" smtClean="0"/>
              <a:t>add_subdirectory</a:t>
            </a:r>
            <a:endParaRPr lang="en-US" dirty="0"/>
          </a:p>
        </p:txBody>
      </p:sp>
    </p:spTree>
    <p:extLst>
      <p:ext uri="{BB962C8B-B14F-4D97-AF65-F5344CB8AC3E}">
        <p14:creationId xmlns:p14="http://schemas.microsoft.com/office/powerpoint/2010/main" val="1816679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Programming</a:t>
            </a:r>
            <a:endParaRPr lang="en-US" dirty="0"/>
          </a:p>
        </p:txBody>
      </p:sp>
      <p:sp>
        <p:nvSpPr>
          <p:cNvPr id="3" name="Content Placeholder 2"/>
          <p:cNvSpPr>
            <a:spLocks noGrp="1"/>
          </p:cNvSpPr>
          <p:nvPr>
            <p:ph idx="1"/>
          </p:nvPr>
        </p:nvSpPr>
        <p:spPr/>
        <p:txBody>
          <a:bodyPr/>
          <a:lstStyle/>
          <a:p>
            <a:pPr marL="0" indent="0">
              <a:buNone/>
            </a:pPr>
            <a:r>
              <a:rPr lang="en-US" dirty="0" smtClean="0"/>
              <a:t>Polling-based programming vs. Event-Driven programming</a:t>
            </a:r>
          </a:p>
          <a:p>
            <a:r>
              <a:rPr lang="en-US" dirty="0" smtClean="0"/>
              <a:t>Polling-based programming</a:t>
            </a:r>
          </a:p>
          <a:p>
            <a:pPr lvl="1"/>
            <a:r>
              <a:rPr lang="en-US" dirty="0" smtClean="0"/>
              <a:t>The application actively checks for the events such as key strokes, mouse movement, finger touches, etc.</a:t>
            </a:r>
          </a:p>
          <a:p>
            <a:pPr lvl="1"/>
            <a:r>
              <a:rPr lang="en-US" dirty="0" smtClean="0"/>
              <a:t>The application has its own main loop.</a:t>
            </a:r>
            <a:endParaRPr lang="en-US" dirty="0"/>
          </a:p>
          <a:p>
            <a:r>
              <a:rPr lang="en-US" dirty="0" smtClean="0"/>
              <a:t>Event-driven programming</a:t>
            </a:r>
          </a:p>
          <a:p>
            <a:pPr lvl="1"/>
            <a:r>
              <a:rPr lang="en-US" dirty="0" smtClean="0"/>
              <a:t>The application stays idle most of the time.</a:t>
            </a:r>
          </a:p>
          <a:p>
            <a:pPr lvl="1"/>
            <a:r>
              <a:rPr lang="en-US" dirty="0" smtClean="0"/>
              <a:t>The application can do something only when it is called from the operating system upon events.</a:t>
            </a:r>
          </a:p>
          <a:p>
            <a:pPr lvl="1"/>
            <a:r>
              <a:rPr lang="en-US" dirty="0" smtClean="0"/>
              <a:t>To move something continuously, the application uses an timer or interval event.</a:t>
            </a:r>
          </a:p>
          <a:p>
            <a:pPr lvl="1"/>
            <a:r>
              <a:rPr lang="en-US" dirty="0" smtClean="0"/>
              <a:t>The application must not hold on to its main loop.  The event-handling function must return as soon as one step of the process is done.</a:t>
            </a:r>
            <a:endParaRPr lang="en-US" dirty="0"/>
          </a:p>
        </p:txBody>
      </p:sp>
    </p:spTree>
    <p:extLst>
      <p:ext uri="{BB962C8B-B14F-4D97-AF65-F5344CB8AC3E}">
        <p14:creationId xmlns:p14="http://schemas.microsoft.com/office/powerpoint/2010/main" val="18092210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Polling-based programming is in general easier because you control in what order the events are checked and processed.</a:t>
            </a:r>
          </a:p>
          <a:p>
            <a:r>
              <a:rPr lang="en-US" dirty="0" smtClean="0"/>
              <a:t>In event-driven programming you cannot expect in what order the events are thrown at your program.</a:t>
            </a:r>
          </a:p>
          <a:p>
            <a:endParaRPr lang="en-US" dirty="0"/>
          </a:p>
        </p:txBody>
      </p:sp>
    </p:spTree>
    <p:extLst>
      <p:ext uri="{BB962C8B-B14F-4D97-AF65-F5344CB8AC3E}">
        <p14:creationId xmlns:p14="http://schemas.microsoft.com/office/powerpoint/2010/main" val="16781402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Early days: Poor man’s multi-tasking (or cooperative multi-tasking)</a:t>
            </a:r>
          </a:p>
          <a:p>
            <a:r>
              <a:rPr lang="en-US" dirty="0" smtClean="0"/>
              <a:t>Cooperative Multi-tasking </a:t>
            </a:r>
            <a:r>
              <a:rPr lang="en-US" dirty="0" smtClean="0">
                <a:sym typeface="Wingdings" panose="05000000000000000000" pitchFamily="2" charset="2"/>
              </a:rPr>
              <a:t> Pre-emptive Multi-tasking</a:t>
            </a:r>
          </a:p>
          <a:p>
            <a:r>
              <a:rPr lang="en-US" dirty="0" smtClean="0">
                <a:sym typeface="Wingdings" panose="05000000000000000000" pitchFamily="2" charset="2"/>
              </a:rPr>
              <a:t>Cooperative:</a:t>
            </a:r>
          </a:p>
          <a:p>
            <a:pPr lvl="1"/>
            <a:r>
              <a:rPr lang="en-US" dirty="0" smtClean="0">
                <a:sym typeface="Wingdings" panose="05000000000000000000" pitchFamily="2" charset="2"/>
              </a:rPr>
              <a:t>Windows 3.x</a:t>
            </a:r>
          </a:p>
          <a:p>
            <a:pPr lvl="1"/>
            <a:r>
              <a:rPr lang="en-US" dirty="0" smtClean="0">
                <a:sym typeface="Wingdings" panose="05000000000000000000" pitchFamily="2" charset="2"/>
              </a:rPr>
              <a:t>Mac OS (Before Mac OSX.)</a:t>
            </a:r>
          </a:p>
          <a:p>
            <a:r>
              <a:rPr lang="en-US" dirty="0" smtClean="0">
                <a:sym typeface="Wingdings" panose="05000000000000000000" pitchFamily="2" charset="2"/>
              </a:rPr>
              <a:t>Pre-emptive:</a:t>
            </a:r>
          </a:p>
          <a:p>
            <a:pPr lvl="1"/>
            <a:r>
              <a:rPr lang="en-US" dirty="0" smtClean="0">
                <a:sym typeface="Wingdings" panose="05000000000000000000" pitchFamily="2" charset="2"/>
              </a:rPr>
              <a:t>Unix-based systems</a:t>
            </a:r>
          </a:p>
          <a:p>
            <a:pPr lvl="1"/>
            <a:endParaRPr lang="en-US" dirty="0" smtClean="0"/>
          </a:p>
          <a:p>
            <a:pPr lvl="1"/>
            <a:endParaRPr lang="en-US" dirty="0"/>
          </a:p>
        </p:txBody>
      </p:sp>
    </p:spTree>
    <p:extLst>
      <p:ext uri="{BB962C8B-B14F-4D97-AF65-F5344CB8AC3E}">
        <p14:creationId xmlns:p14="http://schemas.microsoft.com/office/powerpoint/2010/main" val="1947688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Pre-emptive multi-tasking</a:t>
            </a:r>
          </a:p>
          <a:p>
            <a:pPr lvl="1"/>
            <a:r>
              <a:rPr lang="en-US" dirty="0" smtClean="0"/>
              <a:t>The operating system switches the tasks using a CPU mechanism called IRQ (Interrupt Request).</a:t>
            </a:r>
          </a:p>
          <a:p>
            <a:pPr lvl="1"/>
            <a:r>
              <a:rPr lang="en-US" dirty="0" smtClean="0"/>
              <a:t>Any program runs concurrently.</a:t>
            </a:r>
          </a:p>
          <a:p>
            <a:pPr lvl="1"/>
            <a:r>
              <a:rPr lang="en-US" dirty="0" smtClean="0"/>
              <a:t>A program does not have to be written in a specific format.</a:t>
            </a:r>
          </a:p>
          <a:p>
            <a:r>
              <a:rPr lang="en-US" dirty="0" smtClean="0"/>
              <a:t>Cooperative multi-tasking</a:t>
            </a:r>
          </a:p>
          <a:p>
            <a:pPr lvl="1"/>
            <a:r>
              <a:rPr lang="en-US" dirty="0" smtClean="0"/>
              <a:t>The program needs to hand control to the operating system so that the task can be switched to the next program.</a:t>
            </a:r>
          </a:p>
          <a:p>
            <a:pPr lvl="1"/>
            <a:r>
              <a:rPr lang="en-US" dirty="0" smtClean="0"/>
              <a:t>When the program holds on to the control, the entire system froze.</a:t>
            </a:r>
          </a:p>
          <a:p>
            <a:pPr lvl="1"/>
            <a:endParaRPr lang="en-US" dirty="0"/>
          </a:p>
          <a:p>
            <a:r>
              <a:rPr lang="en-US" dirty="0"/>
              <a:t>Event-Driven programming is one of the programming styles for cooperative multi-tasking.</a:t>
            </a:r>
          </a:p>
          <a:p>
            <a:pPr lvl="1"/>
            <a:endParaRPr lang="en-US" dirty="0"/>
          </a:p>
        </p:txBody>
      </p:sp>
    </p:spTree>
    <p:extLst>
      <p:ext uri="{BB962C8B-B14F-4D97-AF65-F5344CB8AC3E}">
        <p14:creationId xmlns:p14="http://schemas.microsoft.com/office/powerpoint/2010/main" val="2221026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all popular operating systems are pre-emptive operating systems.</a:t>
            </a:r>
          </a:p>
          <a:p>
            <a:r>
              <a:rPr lang="en-US" dirty="0" smtClean="0"/>
              <a:t>The main purpose of the event-driven programming is not for multi-tasking, but for:</a:t>
            </a:r>
          </a:p>
          <a:p>
            <a:pPr lvl="1"/>
            <a:r>
              <a:rPr lang="en-US" dirty="0" smtClean="0"/>
              <a:t>Graphical User Interface, and</a:t>
            </a:r>
          </a:p>
          <a:p>
            <a:pPr lvl="1"/>
            <a:r>
              <a:rPr lang="en-US" dirty="0" smtClean="0"/>
              <a:t>Less power consumption.</a:t>
            </a:r>
          </a:p>
          <a:p>
            <a:endParaRPr lang="en-US" dirty="0"/>
          </a:p>
        </p:txBody>
      </p:sp>
    </p:spTree>
    <p:extLst>
      <p:ext uri="{BB962C8B-B14F-4D97-AF65-F5344CB8AC3E}">
        <p14:creationId xmlns:p14="http://schemas.microsoft.com/office/powerpoint/2010/main" val="2911307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Programming APIs</a:t>
            </a:r>
            <a:endParaRPr lang="en-US" dirty="0"/>
          </a:p>
        </p:txBody>
      </p:sp>
      <p:sp>
        <p:nvSpPr>
          <p:cNvPr id="3" name="Content Placeholder 2"/>
          <p:cNvSpPr>
            <a:spLocks noGrp="1"/>
          </p:cNvSpPr>
          <p:nvPr>
            <p:ph idx="1"/>
          </p:nvPr>
        </p:nvSpPr>
        <p:spPr/>
        <p:txBody>
          <a:bodyPr/>
          <a:lstStyle/>
          <a:p>
            <a:r>
              <a:rPr lang="en-US" dirty="0"/>
              <a:t>GLUT (Cross-Platform, C/C++)</a:t>
            </a:r>
          </a:p>
          <a:p>
            <a:r>
              <a:rPr lang="en-US" dirty="0" err="1"/>
              <a:t>Qt</a:t>
            </a:r>
            <a:r>
              <a:rPr lang="en-US" dirty="0"/>
              <a:t> (Cross-Platform, C/C++)</a:t>
            </a:r>
          </a:p>
          <a:p>
            <a:r>
              <a:rPr lang="en-US" dirty="0" smtClean="0"/>
              <a:t>Cocoa (</a:t>
            </a:r>
            <a:r>
              <a:rPr lang="en-US" dirty="0" err="1" smtClean="0"/>
              <a:t>MacOSX</a:t>
            </a:r>
            <a:r>
              <a:rPr lang="en-US" dirty="0"/>
              <a:t> </a:t>
            </a:r>
            <a:r>
              <a:rPr lang="en-US" dirty="0" smtClean="0"/>
              <a:t>, Objective-C/Swift)</a:t>
            </a:r>
          </a:p>
          <a:p>
            <a:r>
              <a:rPr lang="en-US" dirty="0" smtClean="0"/>
              <a:t>Cocoa Touch (iOS, Objective-C/Swift)</a:t>
            </a:r>
            <a:endParaRPr lang="en-US" dirty="0"/>
          </a:p>
          <a:p>
            <a:r>
              <a:rPr lang="en-US" dirty="0" smtClean="0"/>
              <a:t>Win32 API (Windows, C/C++, Visual Basic)</a:t>
            </a:r>
          </a:p>
          <a:p>
            <a:r>
              <a:rPr lang="en-US" dirty="0" smtClean="0"/>
              <a:t>Microsoft Foundation Classes (Windows, C++)</a:t>
            </a:r>
          </a:p>
          <a:p>
            <a:r>
              <a:rPr lang="en-US" dirty="0" smtClean="0"/>
              <a:t>Universal Windows Platform (Windows 10+, C++/C#)</a:t>
            </a:r>
          </a:p>
          <a:p>
            <a:r>
              <a:rPr lang="en-US" dirty="0" smtClean="0"/>
              <a:t>X11 (Unix-based systems, C/C++)</a:t>
            </a:r>
          </a:p>
        </p:txBody>
      </p:sp>
    </p:spTree>
    <p:extLst>
      <p:ext uri="{BB962C8B-B14F-4D97-AF65-F5344CB8AC3E}">
        <p14:creationId xmlns:p14="http://schemas.microsoft.com/office/powerpoint/2010/main" val="42255525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Cycles of the APIs</a:t>
            </a:r>
            <a:endParaRPr lang="en-US" dirty="0"/>
          </a:p>
        </p:txBody>
      </p:sp>
      <p:sp>
        <p:nvSpPr>
          <p:cNvPr id="3" name="Content Placeholder 2"/>
          <p:cNvSpPr>
            <a:spLocks noGrp="1"/>
          </p:cNvSpPr>
          <p:nvPr>
            <p:ph idx="1"/>
          </p:nvPr>
        </p:nvSpPr>
        <p:spPr/>
        <p:txBody>
          <a:bodyPr/>
          <a:lstStyle/>
          <a:p>
            <a:r>
              <a:rPr lang="en-US" dirty="0" smtClean="0"/>
              <a:t>Win32 API and MFC will probably be shut down when the majority of the Windows Apps are ported to UWP.</a:t>
            </a:r>
          </a:p>
          <a:p>
            <a:r>
              <a:rPr lang="en-US" dirty="0" smtClean="0"/>
              <a:t>Objective-C code for Cocoa API will probably be unusable when Swift completely take over, which Apple seems to want to do.  Swift’s inability to work with C/C++ code base (Swift can call C/C++ function, but C/C++ </a:t>
            </a:r>
            <a:r>
              <a:rPr lang="en-US" dirty="0" err="1" smtClean="0"/>
              <a:t>cannog</a:t>
            </a:r>
            <a:r>
              <a:rPr lang="en-US" dirty="0" smtClean="0"/>
              <a:t> call Swift) will be problematic then, but that Apple’s problem.</a:t>
            </a:r>
          </a:p>
          <a:p>
            <a:r>
              <a:rPr lang="en-US" dirty="0" smtClean="0"/>
              <a:t>X11 is staying there, but Unix only.</a:t>
            </a:r>
          </a:p>
          <a:p>
            <a:r>
              <a:rPr lang="en-US" dirty="0" err="1" smtClean="0"/>
              <a:t>Qt</a:t>
            </a:r>
            <a:r>
              <a:rPr lang="en-US" dirty="0" smtClean="0"/>
              <a:t> was started by Nokia, which was bought by Microsoft, and then dumped the project to the open-source community.  Uncertain future.  It is OpenGL friendly, but the library is becoming obese.</a:t>
            </a:r>
          </a:p>
          <a:p>
            <a:pPr lvl="1"/>
            <a:r>
              <a:rPr lang="en-US" dirty="0" smtClean="0"/>
              <a:t>By the way, the perception that open-source projects are future proof is wrong.</a:t>
            </a:r>
            <a:endParaRPr lang="en-US" dirty="0"/>
          </a:p>
        </p:txBody>
      </p:sp>
    </p:spTree>
    <p:extLst>
      <p:ext uri="{BB962C8B-B14F-4D97-AF65-F5344CB8AC3E}">
        <p14:creationId xmlns:p14="http://schemas.microsoft.com/office/powerpoint/2010/main" val="6602330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GLUT?</a:t>
            </a:r>
            <a:endParaRPr lang="en-US" dirty="0"/>
          </a:p>
        </p:txBody>
      </p:sp>
      <p:sp>
        <p:nvSpPr>
          <p:cNvPr id="3" name="Content Placeholder 2"/>
          <p:cNvSpPr>
            <a:spLocks noGrp="1"/>
          </p:cNvSpPr>
          <p:nvPr>
            <p:ph idx="1"/>
          </p:nvPr>
        </p:nvSpPr>
        <p:spPr/>
        <p:txBody>
          <a:bodyPr/>
          <a:lstStyle/>
          <a:p>
            <a:r>
              <a:rPr lang="en-US" dirty="0" smtClean="0"/>
              <a:t>GLUT has been staying alive quite long.</a:t>
            </a:r>
          </a:p>
          <a:p>
            <a:r>
              <a:rPr lang="en-US" dirty="0" smtClean="0"/>
              <a:t>It is good for writing experimental program.  Proof of concept.  Etc.</a:t>
            </a:r>
          </a:p>
          <a:p>
            <a:r>
              <a:rPr lang="en-US" dirty="0" smtClean="0"/>
              <a:t>The biggest advantage is simplicity.</a:t>
            </a:r>
          </a:p>
          <a:p>
            <a:r>
              <a:rPr lang="en-US" dirty="0" smtClean="0"/>
              <a:t>Too primitive support of the input devices.  (Can detect key-press, but not key-release.  Cannot check special-key states, etc.)</a:t>
            </a:r>
          </a:p>
          <a:p>
            <a:r>
              <a:rPr lang="en-US" dirty="0" smtClean="0"/>
              <a:t>Not good for real application that is shipped to the customers.</a:t>
            </a:r>
            <a:endParaRPr lang="en-US" dirty="0"/>
          </a:p>
        </p:txBody>
      </p:sp>
    </p:spTree>
    <p:extLst>
      <p:ext uri="{BB962C8B-B14F-4D97-AF65-F5344CB8AC3E}">
        <p14:creationId xmlns:p14="http://schemas.microsoft.com/office/powerpoint/2010/main" val="18740657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FsLazyWindow</a:t>
            </a:r>
            <a:r>
              <a:rPr lang="en-US" dirty="0" smtClean="0"/>
              <a:t> framework</a:t>
            </a:r>
            <a:endParaRPr lang="en-US" dirty="0"/>
          </a:p>
        </p:txBody>
      </p:sp>
      <p:sp>
        <p:nvSpPr>
          <p:cNvPr id="3" name="Content Placeholder 2"/>
          <p:cNvSpPr>
            <a:spLocks noGrp="1"/>
          </p:cNvSpPr>
          <p:nvPr>
            <p:ph idx="1"/>
          </p:nvPr>
        </p:nvSpPr>
        <p:spPr/>
        <p:txBody>
          <a:bodyPr/>
          <a:lstStyle/>
          <a:p>
            <a:r>
              <a:rPr lang="en-US" dirty="0" smtClean="0"/>
              <a:t>In this course, we will use </a:t>
            </a:r>
            <a:r>
              <a:rPr lang="en-US" dirty="0" err="1" smtClean="0"/>
              <a:t>FsLazyWindow</a:t>
            </a:r>
            <a:r>
              <a:rPr lang="en-US" dirty="0" smtClean="0"/>
              <a:t> framework, which you can re-write a program written for </a:t>
            </a:r>
            <a:r>
              <a:rPr lang="en-US" dirty="0" err="1" smtClean="0"/>
              <a:t>FsSimpleWindow</a:t>
            </a:r>
            <a:r>
              <a:rPr lang="en-US" dirty="0" smtClean="0"/>
              <a:t> framework in an event-driven fashion with ‘</a:t>
            </a:r>
            <a:r>
              <a:rPr lang="en-US" u="sng" dirty="0" smtClean="0"/>
              <a:t>minimum effort’</a:t>
            </a:r>
          </a:p>
          <a:p>
            <a:r>
              <a:rPr lang="en-US" dirty="0" smtClean="0"/>
              <a:t>Supports iOS in addition to </a:t>
            </a:r>
            <a:r>
              <a:rPr lang="en-US" dirty="0" err="1" smtClean="0"/>
              <a:t>macOS</a:t>
            </a:r>
            <a:r>
              <a:rPr lang="en-US" dirty="0" smtClean="0"/>
              <a:t>, Linux, and Windows.</a:t>
            </a:r>
          </a:p>
          <a:p>
            <a:r>
              <a:rPr lang="en-US" dirty="0" smtClean="0"/>
              <a:t>Universal Windows Platform almost supported.</a:t>
            </a:r>
            <a:endParaRPr lang="en-US" dirty="0"/>
          </a:p>
        </p:txBody>
      </p:sp>
    </p:spTree>
    <p:extLst>
      <p:ext uri="{BB962C8B-B14F-4D97-AF65-F5344CB8AC3E}">
        <p14:creationId xmlns:p14="http://schemas.microsoft.com/office/powerpoint/2010/main" val="31810473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the template application as is</a:t>
            </a:r>
            <a:endParaRPr lang="en-US" dirty="0"/>
          </a:p>
        </p:txBody>
      </p:sp>
      <p:sp>
        <p:nvSpPr>
          <p:cNvPr id="3" name="Content Placeholder 2"/>
          <p:cNvSpPr>
            <a:spLocks noGrp="1"/>
          </p:cNvSpPr>
          <p:nvPr>
            <p:ph idx="1"/>
          </p:nvPr>
        </p:nvSpPr>
        <p:spPr/>
        <p:txBody>
          <a:bodyPr/>
          <a:lstStyle/>
          <a:p>
            <a:r>
              <a:rPr lang="en-US" dirty="0"/>
              <a:t>Then you get a program that opens a window, and run until the user presses the ESC key.</a:t>
            </a:r>
          </a:p>
          <a:p>
            <a:endParaRPr lang="en-US" dirty="0" smtClean="0"/>
          </a:p>
          <a:p>
            <a:r>
              <a:rPr lang="en-US" dirty="0" smtClean="0"/>
              <a:t>You need to use </a:t>
            </a:r>
            <a:r>
              <a:rPr lang="en-US" dirty="0" err="1" smtClean="0"/>
              <a:t>target_link_libraries</a:t>
            </a:r>
            <a:r>
              <a:rPr lang="en-US" dirty="0" smtClean="0"/>
              <a:t> and link </a:t>
            </a:r>
            <a:r>
              <a:rPr lang="en-US" dirty="0" err="1" smtClean="0"/>
              <a:t>fslazywindow</a:t>
            </a:r>
            <a:r>
              <a:rPr lang="en-US" dirty="0" smtClean="0"/>
              <a:t> library.</a:t>
            </a:r>
            <a:endParaRPr lang="en-US" dirty="0"/>
          </a:p>
        </p:txBody>
      </p:sp>
    </p:spTree>
    <p:extLst>
      <p:ext uri="{BB962C8B-B14F-4D97-AF65-F5344CB8AC3E}">
        <p14:creationId xmlns:p14="http://schemas.microsoft.com/office/powerpoint/2010/main" val="249690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Console Application</a:t>
            </a:r>
            <a:endParaRPr lang="en-US" dirty="0"/>
          </a:p>
        </p:txBody>
      </p:sp>
      <p:sp>
        <p:nvSpPr>
          <p:cNvPr id="3" name="Content Placeholder 2"/>
          <p:cNvSpPr>
            <a:spLocks noGrp="1"/>
          </p:cNvSpPr>
          <p:nvPr>
            <p:ph idx="1"/>
          </p:nvPr>
        </p:nvSpPr>
        <p:spPr/>
        <p:txBody>
          <a:bodyPr/>
          <a:lstStyle/>
          <a:p>
            <a:r>
              <a:rPr lang="en-US" dirty="0" smtClean="0"/>
              <a:t>Let’s make a small example of a console application.</a:t>
            </a:r>
          </a:p>
          <a:p>
            <a:r>
              <a:rPr lang="en-US" dirty="0" smtClean="0"/>
              <a:t>Directory Structure:</a:t>
            </a:r>
          </a:p>
          <a:p>
            <a:pPr lvl="1"/>
            <a:r>
              <a:rPr lang="en-US" dirty="0" err="1" smtClean="0"/>
              <a:t>high_low_game</a:t>
            </a:r>
            <a:endParaRPr lang="en-US" dirty="0" smtClean="0"/>
          </a:p>
          <a:p>
            <a:pPr lvl="2"/>
            <a:r>
              <a:rPr lang="en-US" dirty="0" smtClean="0"/>
              <a:t>highlow.cpp</a:t>
            </a:r>
          </a:p>
          <a:p>
            <a:pPr lvl="2"/>
            <a:r>
              <a:rPr lang="en-US" dirty="0" smtClean="0"/>
              <a:t>CMakeLists.txt</a:t>
            </a:r>
          </a:p>
          <a:p>
            <a:pPr lvl="1"/>
            <a:r>
              <a:rPr lang="en-US" dirty="0" smtClean="0"/>
              <a:t>build</a:t>
            </a:r>
          </a:p>
          <a:p>
            <a:pPr lvl="2"/>
            <a:r>
              <a:rPr lang="en-US" dirty="0" smtClean="0"/>
              <a:t>(Build files for the platform)</a:t>
            </a:r>
          </a:p>
          <a:p>
            <a:endParaRPr lang="en-US" dirty="0"/>
          </a:p>
        </p:txBody>
      </p:sp>
    </p:spTree>
    <p:extLst>
      <p:ext uri="{BB962C8B-B14F-4D97-AF65-F5344CB8AC3E}">
        <p14:creationId xmlns:p14="http://schemas.microsoft.com/office/powerpoint/2010/main" val="144026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You might </a:t>
            </a:r>
            <a:r>
              <a:rPr lang="en-US" dirty="0" smtClean="0"/>
              <a:t>feel that </a:t>
            </a:r>
            <a:r>
              <a:rPr lang="en-US" dirty="0"/>
              <a:t>you </a:t>
            </a:r>
            <a:r>
              <a:rPr lang="en-US" dirty="0" smtClean="0"/>
              <a:t>are typing too </a:t>
            </a:r>
            <a:r>
              <a:rPr lang="en-US" dirty="0"/>
              <a:t>many commands.  </a:t>
            </a:r>
            <a:endParaRPr lang="en-US" dirty="0" smtClean="0"/>
          </a:p>
          <a:p>
            <a:pPr marL="0" indent="0">
              <a:buNone/>
            </a:pPr>
            <a:endParaRPr lang="en-US" dirty="0" smtClean="0"/>
          </a:p>
          <a:p>
            <a:pPr marL="0" indent="0">
              <a:buNone/>
            </a:pPr>
            <a:r>
              <a:rPr lang="en-US" dirty="0" smtClean="0"/>
              <a:t>But</a:t>
            </a:r>
            <a:r>
              <a:rPr lang="en-US" dirty="0"/>
              <a:t>, believe or not, once you get used to it, you won’t want to move your hand off of the keyboard home position to the </a:t>
            </a:r>
            <a:r>
              <a:rPr lang="en-US" dirty="0" smtClean="0"/>
              <a:t>mouse any more.  </a:t>
            </a:r>
          </a:p>
          <a:p>
            <a:pPr marL="0" indent="0">
              <a:buNone/>
            </a:pPr>
            <a:endParaRPr lang="en-US" dirty="0"/>
          </a:p>
          <a:p>
            <a:pPr marL="0" indent="0">
              <a:buNone/>
            </a:pPr>
            <a:r>
              <a:rPr lang="en-US" dirty="0" smtClean="0"/>
              <a:t>Even </a:t>
            </a:r>
            <a:r>
              <a:rPr lang="en-US" dirty="0"/>
              <a:t>moving your thumb off the space key to the track pad is too much</a:t>
            </a:r>
            <a:r>
              <a:rPr lang="en-US" dirty="0" smtClean="0"/>
              <a:t>.</a:t>
            </a:r>
            <a:endParaRPr lang="en-US" dirty="0"/>
          </a:p>
        </p:txBody>
      </p:sp>
    </p:spTree>
    <p:extLst>
      <p:ext uri="{BB962C8B-B14F-4D97-AF65-F5344CB8AC3E}">
        <p14:creationId xmlns:p14="http://schemas.microsoft.com/office/powerpoint/2010/main" val="75298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t>
            </a:r>
            <a:r>
              <a:rPr lang="en-US" dirty="0" err="1" smtClean="0"/>
              <a:t>CMake</a:t>
            </a:r>
            <a:r>
              <a:rPr lang="en-US" dirty="0" smtClean="0"/>
              <a:t> from Command Line</a:t>
            </a:r>
            <a:endParaRPr lang="en-US" dirty="0"/>
          </a:p>
        </p:txBody>
      </p:sp>
      <p:sp>
        <p:nvSpPr>
          <p:cNvPr id="3" name="Content Placeholder 2"/>
          <p:cNvSpPr>
            <a:spLocks noGrp="1"/>
          </p:cNvSpPr>
          <p:nvPr>
            <p:ph idx="1"/>
          </p:nvPr>
        </p:nvSpPr>
        <p:spPr/>
        <p:txBody>
          <a:bodyPr/>
          <a:lstStyle/>
          <a:p>
            <a:r>
              <a:rPr lang="en-US" dirty="0" smtClean="0"/>
              <a:t>Windows (CMD)</a:t>
            </a:r>
            <a:endParaRPr lang="en-US" dirty="0"/>
          </a:p>
        </p:txBody>
      </p:sp>
      <p:sp>
        <p:nvSpPr>
          <p:cNvPr id="4" name="TextBox 3"/>
          <p:cNvSpPr txBox="1"/>
          <p:nvPr/>
        </p:nvSpPr>
        <p:spPr>
          <a:xfrm>
            <a:off x="136730" y="1435298"/>
            <a:ext cx="8861989" cy="5262979"/>
          </a:xfrm>
          <a:prstGeom prst="rect">
            <a:avLst/>
          </a:prstGeom>
          <a:noFill/>
        </p:spPr>
        <p:txBody>
          <a:bodyPr wrap="square" rtlCol="0">
            <a:spAutoFit/>
          </a:bodyPr>
          <a:lstStyle/>
          <a:p>
            <a:endParaRPr lang="en-US" sz="1200" dirty="0">
              <a:latin typeface="Lucida Console" panose="020B0609040504020204" pitchFamily="49" charset="0"/>
            </a:endParaRPr>
          </a:p>
          <a:p>
            <a:r>
              <a:rPr lang="en-US" sz="1200" dirty="0">
                <a:latin typeface="Lucida Console" panose="020B0609040504020204" pitchFamily="49" charset="0"/>
              </a:rPr>
              <a:t>C:\Users\soji&gt;</a:t>
            </a:r>
            <a:r>
              <a:rPr lang="en-US" sz="1200" dirty="0">
                <a:solidFill>
                  <a:srgbClr val="0070C0"/>
                </a:solidFill>
                <a:latin typeface="Lucida Console" panose="020B0609040504020204" pitchFamily="49" charset="0"/>
              </a:rPr>
              <a:t>pushd %USERPROFILE</a:t>
            </a:r>
            <a:r>
              <a:rPr lang="en-US" sz="1200" dirty="0" smtClean="0">
                <a:solidFill>
                  <a:srgbClr val="0070C0"/>
                </a:solidFill>
                <a:latin typeface="Lucida Console" panose="020B0609040504020204" pitchFamily="49" charset="0"/>
              </a:rPr>
              <a:t>%                           </a:t>
            </a:r>
            <a:r>
              <a:rPr lang="en-US" sz="1200" dirty="0" smtClean="0">
                <a:solidFill>
                  <a:srgbClr val="FFC000"/>
                </a:solidFill>
                <a:latin typeface="Lucida Console" panose="020B0609040504020204" pitchFamily="49" charset="0"/>
              </a:rPr>
              <a:t>(Moving to the user directory)</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:\Users\soji&gt;</a:t>
            </a:r>
            <a:r>
              <a:rPr lang="en-US" sz="1200" dirty="0">
                <a:solidFill>
                  <a:srgbClr val="0070C0"/>
                </a:solidFill>
                <a:latin typeface="Lucida Console" panose="020B0609040504020204" pitchFamily="49" charset="0"/>
              </a:rPr>
              <a:t>mkdir </a:t>
            </a:r>
            <a:r>
              <a:rPr lang="en-US" sz="1200" dirty="0" smtClean="0">
                <a:solidFill>
                  <a:srgbClr val="0070C0"/>
                </a:solidFill>
                <a:latin typeface="Lucida Console" panose="020B0609040504020204" pitchFamily="49" charset="0"/>
              </a:rPr>
              <a:t>24783                             </a:t>
            </a:r>
            <a:r>
              <a:rPr lang="en-US" sz="1200" dirty="0" smtClean="0">
                <a:solidFill>
                  <a:srgbClr val="FFC000"/>
                </a:solidFill>
                <a:latin typeface="Lucida Console" panose="020B0609040504020204" pitchFamily="49" charset="0"/>
              </a:rPr>
              <a:t>(Creating a director for the course)</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:\Users\soji&gt;</a:t>
            </a:r>
            <a:r>
              <a:rPr lang="en-US" sz="1200" dirty="0">
                <a:solidFill>
                  <a:srgbClr val="0070C0"/>
                </a:solidFill>
                <a:latin typeface="Lucida Console" panose="020B0609040504020204" pitchFamily="49" charset="0"/>
              </a:rPr>
              <a:t>cd </a:t>
            </a:r>
            <a:r>
              <a:rPr lang="en-US" sz="1200" dirty="0" smtClean="0">
                <a:solidFill>
                  <a:srgbClr val="0070C0"/>
                </a:solidFill>
                <a:latin typeface="Lucida Console" panose="020B0609040504020204" pitchFamily="49" charset="0"/>
              </a:rPr>
              <a:t>24783                                       </a:t>
            </a:r>
            <a:r>
              <a:rPr lang="en-US" sz="1200" dirty="0" smtClean="0">
                <a:solidFill>
                  <a:srgbClr val="FFC000"/>
                </a:solidFill>
                <a:latin typeface="Lucida Console" panose="020B0609040504020204" pitchFamily="49" charset="0"/>
              </a:rPr>
              <a:t>(Moving to the new directory)</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:\Users\soji\24783&gt;</a:t>
            </a:r>
            <a:r>
              <a:rPr lang="en-US" sz="1200" dirty="0">
                <a:solidFill>
                  <a:srgbClr val="0070C0"/>
                </a:solidFill>
                <a:latin typeface="Lucida Console" panose="020B0609040504020204" pitchFamily="49" charset="0"/>
              </a:rPr>
              <a:t>mkdir </a:t>
            </a:r>
            <a:r>
              <a:rPr lang="en-US" sz="1200" dirty="0" smtClean="0">
                <a:solidFill>
                  <a:srgbClr val="0070C0"/>
                </a:solidFill>
                <a:latin typeface="Lucida Console" panose="020B0609040504020204" pitchFamily="49" charset="0"/>
              </a:rPr>
              <a:t>lecture01               </a:t>
            </a:r>
            <a:r>
              <a:rPr lang="en-US" sz="1200" dirty="0" smtClean="0">
                <a:solidFill>
                  <a:srgbClr val="FFC000"/>
                </a:solidFill>
                <a:latin typeface="Lucida Console" panose="020B0609040504020204" pitchFamily="49" charset="0"/>
              </a:rPr>
              <a:t>(Creating a sub-directory for lecture01)</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:\Users\soji\24783&gt;</a:t>
            </a:r>
            <a:r>
              <a:rPr lang="en-US" sz="1200" dirty="0">
                <a:solidFill>
                  <a:srgbClr val="0070C0"/>
                </a:solidFill>
                <a:latin typeface="Lucida Console" panose="020B0609040504020204" pitchFamily="49" charset="0"/>
              </a:rPr>
              <a:t>cd </a:t>
            </a:r>
            <a:r>
              <a:rPr lang="en-US" sz="1200" dirty="0" smtClean="0">
                <a:solidFill>
                  <a:srgbClr val="0070C0"/>
                </a:solidFill>
                <a:latin typeface="Lucida Console" panose="020B0609040504020204" pitchFamily="49" charset="0"/>
              </a:rPr>
              <a:t>lecture01                             </a:t>
            </a:r>
            <a:r>
              <a:rPr lang="en-US" sz="1200" dirty="0" smtClean="0">
                <a:solidFill>
                  <a:srgbClr val="FFC000"/>
                </a:solidFill>
                <a:latin typeface="Lucida Console" panose="020B0609040504020204" pitchFamily="49" charset="0"/>
              </a:rPr>
              <a:t>(Moving to the new directory)</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:\Users\soji\24783\lecture01&gt;</a:t>
            </a:r>
            <a:r>
              <a:rPr lang="en-US" sz="1200" dirty="0">
                <a:solidFill>
                  <a:srgbClr val="0070C0"/>
                </a:solidFill>
                <a:latin typeface="Lucida Console" panose="020B0609040504020204" pitchFamily="49" charset="0"/>
              </a:rPr>
              <a:t>mkdir </a:t>
            </a:r>
            <a:r>
              <a:rPr lang="en-US" sz="1200" dirty="0" err="1">
                <a:solidFill>
                  <a:srgbClr val="0070C0"/>
                </a:solidFill>
                <a:latin typeface="Lucida Console" panose="020B0609040504020204" pitchFamily="49" charset="0"/>
              </a:rPr>
              <a:t>high_low_game</a:t>
            </a:r>
            <a:endParaRPr lang="en-US" sz="1200" dirty="0">
              <a:solidFill>
                <a:srgbClr val="0070C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:\Users\soji\24783\lecture01&gt;</a:t>
            </a:r>
            <a:r>
              <a:rPr lang="en-US" sz="1200" dirty="0">
                <a:solidFill>
                  <a:srgbClr val="0070C0"/>
                </a:solidFill>
                <a:latin typeface="Lucida Console" panose="020B0609040504020204" pitchFamily="49" charset="0"/>
              </a:rPr>
              <a:t>cd </a:t>
            </a:r>
            <a:r>
              <a:rPr lang="en-US" sz="1200" dirty="0" err="1">
                <a:solidFill>
                  <a:srgbClr val="0070C0"/>
                </a:solidFill>
                <a:latin typeface="Lucida Console" panose="020B0609040504020204" pitchFamily="49" charset="0"/>
              </a:rPr>
              <a:t>high_low_game</a:t>
            </a:r>
            <a:endParaRPr lang="en-US" sz="1200" dirty="0">
              <a:solidFill>
                <a:srgbClr val="0070C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:\Users\soji\24783\lecture01\high_low_game&gt;</a:t>
            </a:r>
            <a:r>
              <a:rPr lang="en-US" sz="1200" dirty="0">
                <a:solidFill>
                  <a:srgbClr val="0070C0"/>
                </a:solidFill>
                <a:latin typeface="Lucida Console" panose="020B0609040504020204" pitchFamily="49" charset="0"/>
              </a:rPr>
              <a:t>echo "" &gt;&gt; </a:t>
            </a:r>
            <a:r>
              <a:rPr lang="en-US" sz="1200" dirty="0" smtClean="0">
                <a:solidFill>
                  <a:srgbClr val="0070C0"/>
                </a:solidFill>
                <a:latin typeface="Lucida Console" panose="020B0609040504020204" pitchFamily="49" charset="0"/>
              </a:rPr>
              <a:t>highlow.cpp     </a:t>
            </a:r>
            <a:r>
              <a:rPr lang="en-US" sz="1200" dirty="0" smtClean="0">
                <a:solidFill>
                  <a:srgbClr val="FFC000"/>
                </a:solidFill>
                <a:latin typeface="Lucida Console" panose="020B0609040504020204" pitchFamily="49" charset="0"/>
              </a:rPr>
              <a:t>(Creating a source)</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:\Users\soji\24783\lecture01\high_low_game&gt;</a:t>
            </a:r>
            <a:r>
              <a:rPr lang="en-US" sz="1200" dirty="0">
                <a:solidFill>
                  <a:srgbClr val="0070C0"/>
                </a:solidFill>
                <a:latin typeface="Lucida Console" panose="020B0609040504020204" pitchFamily="49" charset="0"/>
              </a:rPr>
              <a:t>devenv /edit </a:t>
            </a:r>
            <a:r>
              <a:rPr lang="en-US" sz="1200" dirty="0" smtClean="0">
                <a:solidFill>
                  <a:srgbClr val="0070C0"/>
                </a:solidFill>
                <a:latin typeface="Lucida Console" panose="020B0609040504020204" pitchFamily="49" charset="0"/>
              </a:rPr>
              <a:t>highlow.cpp</a:t>
            </a:r>
          </a:p>
          <a:p>
            <a:endParaRPr lang="en-US" sz="1200" dirty="0" smtClean="0">
              <a:solidFill>
                <a:srgbClr val="0070C0"/>
              </a:solidFill>
              <a:latin typeface="Lucida Console" panose="020B0609040504020204" pitchFamily="49" charset="0"/>
            </a:endParaRPr>
          </a:p>
          <a:p>
            <a:r>
              <a:rPr lang="en-US" sz="1200" dirty="0" smtClean="0">
                <a:latin typeface="Lucida Console" panose="020B0609040504020204" pitchFamily="49" charset="0"/>
              </a:rPr>
              <a:t>Edit highlow.cpp</a:t>
            </a:r>
            <a:endParaRPr lang="en-US" sz="1200" dirty="0">
              <a:latin typeface="Lucida Console" panose="020B0609040504020204" pitchFamily="49" charset="0"/>
            </a:endParaRPr>
          </a:p>
          <a:p>
            <a:endParaRPr lang="en-US" sz="1200" dirty="0" smtClean="0">
              <a:solidFill>
                <a:srgbClr val="0070C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:\Users\soji\24783\lecture01\high_low_game&gt;</a:t>
            </a:r>
            <a:r>
              <a:rPr lang="en-US" sz="1200" dirty="0">
                <a:solidFill>
                  <a:srgbClr val="0070C0"/>
                </a:solidFill>
                <a:latin typeface="Lucida Console" panose="020B0609040504020204" pitchFamily="49" charset="0"/>
              </a:rPr>
              <a:t>echo "" &gt;&gt; </a:t>
            </a:r>
            <a:r>
              <a:rPr lang="en-US" sz="1200" dirty="0" smtClean="0">
                <a:solidFill>
                  <a:srgbClr val="0070C0"/>
                </a:solidFill>
                <a:latin typeface="Lucida Console" panose="020B0609040504020204" pitchFamily="49" charset="0"/>
              </a:rPr>
              <a:t>CMakeLists.txt</a:t>
            </a:r>
            <a:r>
              <a:rPr lang="en-US" sz="1200" dirty="0" smtClean="0">
                <a:solidFill>
                  <a:srgbClr val="FFC000"/>
                </a:solidFill>
                <a:latin typeface="Lucida Console" panose="020B0609040504020204" pitchFamily="49" charset="0"/>
              </a:rPr>
              <a:t>(Creating </a:t>
            </a:r>
            <a:r>
              <a:rPr lang="en-US" sz="1200" dirty="0" err="1" smtClean="0">
                <a:solidFill>
                  <a:srgbClr val="FFC000"/>
                </a:solidFill>
                <a:latin typeface="Lucida Console" panose="020B0609040504020204" pitchFamily="49" charset="0"/>
              </a:rPr>
              <a:t>Cmake</a:t>
            </a:r>
            <a:r>
              <a:rPr lang="en-US" sz="1200" dirty="0" smtClean="0">
                <a:solidFill>
                  <a:srgbClr val="FFC000"/>
                </a:solidFill>
                <a:latin typeface="Lucida Console" panose="020B0609040504020204" pitchFamily="49" charset="0"/>
              </a:rPr>
              <a:t> script)</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:\Users\soji\24783\lecture01\high_low_game&gt;</a:t>
            </a:r>
            <a:r>
              <a:rPr lang="en-US" sz="1200" dirty="0">
                <a:solidFill>
                  <a:srgbClr val="0070C0"/>
                </a:solidFill>
                <a:latin typeface="Lucida Console" panose="020B0609040504020204" pitchFamily="49" charset="0"/>
              </a:rPr>
              <a:t>devenv /edit </a:t>
            </a:r>
            <a:r>
              <a:rPr lang="en-US" sz="1200" dirty="0" smtClean="0">
                <a:solidFill>
                  <a:srgbClr val="0070C0"/>
                </a:solidFill>
                <a:latin typeface="Lucida Console" panose="020B0609040504020204" pitchFamily="49" charset="0"/>
              </a:rPr>
              <a:t>CMakeLists.txt</a:t>
            </a:r>
          </a:p>
          <a:p>
            <a:endParaRPr lang="en-US" sz="1200" dirty="0">
              <a:latin typeface="Lucida Console" panose="020B0609040504020204" pitchFamily="49" charset="0"/>
            </a:endParaRPr>
          </a:p>
          <a:p>
            <a:r>
              <a:rPr lang="en-US" sz="1200" dirty="0">
                <a:latin typeface="Lucida Console" panose="020B0609040504020204" pitchFamily="49" charset="0"/>
              </a:rPr>
              <a:t>Edit CMakeLists.txt</a:t>
            </a:r>
          </a:p>
          <a:p>
            <a:endParaRPr lang="en-US" sz="1200" dirty="0">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:\Users\soji\24783\lecture01\high_low_game&gt;</a:t>
            </a:r>
            <a:r>
              <a:rPr lang="en-US" sz="1200" dirty="0">
                <a:solidFill>
                  <a:srgbClr val="0070C0"/>
                </a:solidFill>
                <a:latin typeface="Lucida Console" panose="020B0609040504020204" pitchFamily="49" charset="0"/>
              </a:rPr>
              <a:t>cd </a:t>
            </a:r>
            <a:r>
              <a:rPr lang="en-US" sz="1200" dirty="0" smtClean="0">
                <a:solidFill>
                  <a:srgbClr val="0070C0"/>
                </a:solidFill>
                <a:latin typeface="Lucida Console" panose="020B0609040504020204" pitchFamily="49" charset="0"/>
              </a:rPr>
              <a:t>..                      </a:t>
            </a:r>
            <a:r>
              <a:rPr lang="en-US" sz="1200" dirty="0" smtClean="0">
                <a:solidFill>
                  <a:srgbClr val="FFC000"/>
                </a:solidFill>
                <a:latin typeface="Lucida Console" panose="020B0609040504020204" pitchFamily="49" charset="0"/>
              </a:rPr>
              <a:t>(Go up a directory)</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:\Users\soji\24783\lecture01&gt;</a:t>
            </a:r>
            <a:r>
              <a:rPr lang="en-US" sz="1200" dirty="0">
                <a:solidFill>
                  <a:srgbClr val="0070C0"/>
                </a:solidFill>
                <a:latin typeface="Lucida Console" panose="020B0609040504020204" pitchFamily="49" charset="0"/>
              </a:rPr>
              <a:t>mkdir </a:t>
            </a:r>
            <a:r>
              <a:rPr lang="en-US" sz="1200" dirty="0" smtClean="0">
                <a:solidFill>
                  <a:srgbClr val="0070C0"/>
                </a:solidFill>
                <a:latin typeface="Lucida Console" panose="020B0609040504020204" pitchFamily="49" charset="0"/>
              </a:rPr>
              <a:t>build                     </a:t>
            </a:r>
            <a:r>
              <a:rPr lang="en-US" sz="1200" dirty="0" smtClean="0">
                <a:solidFill>
                  <a:srgbClr val="FFC000"/>
                </a:solidFill>
                <a:latin typeface="Lucida Console" panose="020B0609040504020204" pitchFamily="49" charset="0"/>
              </a:rPr>
              <a:t>(Creating a build directory)</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:\Users\soji\24783\lecture01&gt;</a:t>
            </a:r>
            <a:r>
              <a:rPr lang="en-US" sz="1200" dirty="0">
                <a:solidFill>
                  <a:srgbClr val="0070C0"/>
                </a:solidFill>
                <a:latin typeface="Lucida Console" panose="020B0609040504020204" pitchFamily="49" charset="0"/>
              </a:rPr>
              <a:t>cd </a:t>
            </a:r>
            <a:r>
              <a:rPr lang="en-US" sz="1200" dirty="0" smtClean="0">
                <a:solidFill>
                  <a:srgbClr val="0070C0"/>
                </a:solidFill>
                <a:latin typeface="Lucida Console" panose="020B0609040504020204" pitchFamily="49" charset="0"/>
              </a:rPr>
              <a:t>build                     </a:t>
            </a:r>
            <a:r>
              <a:rPr lang="en-US" sz="1200" dirty="0" smtClean="0">
                <a:solidFill>
                  <a:srgbClr val="FFC000"/>
                </a:solidFill>
                <a:latin typeface="Lucida Console" panose="020B0609040504020204" pitchFamily="49" charset="0"/>
              </a:rPr>
              <a:t>(Moving to the build directory)</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:\Users\soji\24783\lecture01\build&gt;</a:t>
            </a:r>
            <a:r>
              <a:rPr lang="en-US" sz="1200" dirty="0">
                <a:solidFill>
                  <a:srgbClr val="0070C0"/>
                </a:solidFill>
                <a:latin typeface="Lucida Console" panose="020B0609040504020204" pitchFamily="49" charset="0"/>
              </a:rPr>
              <a:t>cmake ..\</a:t>
            </a:r>
            <a:r>
              <a:rPr lang="en-US" sz="1200" dirty="0" err="1" smtClean="0">
                <a:solidFill>
                  <a:srgbClr val="0070C0"/>
                </a:solidFill>
                <a:latin typeface="Lucida Console" panose="020B0609040504020204" pitchFamily="49" charset="0"/>
              </a:rPr>
              <a:t>high_low_game</a:t>
            </a:r>
            <a:endParaRPr lang="en-US" sz="1200" dirty="0" smtClean="0">
              <a:solidFill>
                <a:srgbClr val="0070C0"/>
              </a:solidFill>
              <a:latin typeface="Lucida Console" panose="020B0609040504020204" pitchFamily="49" charset="0"/>
            </a:endParaRPr>
          </a:p>
          <a:p>
            <a:r>
              <a:rPr lang="en-US" sz="1200" dirty="0">
                <a:latin typeface="Lucida Console" panose="020B0609040504020204" pitchFamily="49" charset="0"/>
              </a:rPr>
              <a:t>C:\Users\soji\24783\lecture01\build&gt;</a:t>
            </a:r>
            <a:r>
              <a:rPr lang="en-US" sz="1200" dirty="0">
                <a:solidFill>
                  <a:srgbClr val="0070C0"/>
                </a:solidFill>
                <a:latin typeface="Lucida Console" panose="020B0609040504020204" pitchFamily="49" charset="0"/>
              </a:rPr>
              <a:t>start </a:t>
            </a:r>
            <a:r>
              <a:rPr lang="en-US" sz="1200" dirty="0" smtClean="0">
                <a:solidFill>
                  <a:srgbClr val="0070C0"/>
                </a:solidFill>
                <a:latin typeface="Lucida Console" panose="020B0609040504020204" pitchFamily="49" charset="0"/>
              </a:rPr>
              <a:t>Project.sln</a:t>
            </a:r>
          </a:p>
          <a:p>
            <a:endParaRPr lang="en-US" sz="1200" dirty="0" smtClean="0">
              <a:latin typeface="Lucida Console" panose="020B0609040504020204" pitchFamily="49" charset="0"/>
            </a:endParaRPr>
          </a:p>
          <a:p>
            <a:r>
              <a:rPr lang="en-US" sz="1200" dirty="0" smtClean="0">
                <a:latin typeface="Lucida Console" panose="020B0609040504020204" pitchFamily="49" charset="0"/>
              </a:rPr>
              <a:t>Build a program in Visual Studio</a:t>
            </a:r>
          </a:p>
          <a:p>
            <a:endParaRPr lang="en-US" sz="1200" dirty="0">
              <a:latin typeface="Lucida Console" panose="020B0609040504020204" pitchFamily="49" charset="0"/>
            </a:endParaRPr>
          </a:p>
          <a:p>
            <a:r>
              <a:rPr lang="en-US" sz="1200" dirty="0">
                <a:latin typeface="Lucida Console" panose="020B0609040504020204" pitchFamily="49" charset="0"/>
              </a:rPr>
              <a:t>C:\Users\soji\24783\lecture01\build&gt;</a:t>
            </a:r>
            <a:r>
              <a:rPr lang="en-US" sz="1200" dirty="0">
                <a:solidFill>
                  <a:srgbClr val="0070C0"/>
                </a:solidFill>
                <a:latin typeface="Lucida Console" panose="020B0609040504020204" pitchFamily="49" charset="0"/>
              </a:rPr>
              <a:t>debug\highlow.exe</a:t>
            </a:r>
          </a:p>
          <a:p>
            <a:endParaRPr lang="en-US" sz="1200" dirty="0">
              <a:latin typeface="Lucida Console" panose="020B0609040504020204" pitchFamily="49" charset="0"/>
            </a:endParaRPr>
          </a:p>
        </p:txBody>
      </p:sp>
    </p:spTree>
    <p:extLst>
      <p:ext uri="{BB962C8B-B14F-4D97-AF65-F5344CB8AC3E}">
        <p14:creationId xmlns:p14="http://schemas.microsoft.com/office/powerpoint/2010/main" val="2490483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t>
            </a:r>
            <a:r>
              <a:rPr lang="en-US" dirty="0" err="1" smtClean="0"/>
              <a:t>CMake</a:t>
            </a:r>
            <a:r>
              <a:rPr lang="en-US" dirty="0" smtClean="0"/>
              <a:t> from Command Line</a:t>
            </a:r>
            <a:endParaRPr lang="en-US" dirty="0"/>
          </a:p>
        </p:txBody>
      </p:sp>
      <p:sp>
        <p:nvSpPr>
          <p:cNvPr id="3" name="Content Placeholder 2"/>
          <p:cNvSpPr>
            <a:spLocks noGrp="1"/>
          </p:cNvSpPr>
          <p:nvPr>
            <p:ph idx="1"/>
          </p:nvPr>
        </p:nvSpPr>
        <p:spPr/>
        <p:txBody>
          <a:bodyPr/>
          <a:lstStyle/>
          <a:p>
            <a:r>
              <a:rPr lang="en-US" dirty="0" err="1" smtClean="0"/>
              <a:t>macOS</a:t>
            </a:r>
            <a:r>
              <a:rPr lang="en-US" dirty="0" smtClean="0"/>
              <a:t> and Linux and Windows Power Shell</a:t>
            </a:r>
            <a:endParaRPr lang="en-US" dirty="0"/>
          </a:p>
        </p:txBody>
      </p:sp>
      <p:sp>
        <p:nvSpPr>
          <p:cNvPr id="4" name="TextBox 3"/>
          <p:cNvSpPr txBox="1"/>
          <p:nvPr/>
        </p:nvSpPr>
        <p:spPr>
          <a:xfrm>
            <a:off x="1581913" y="2050595"/>
            <a:ext cx="6967728" cy="3416320"/>
          </a:xfrm>
          <a:prstGeom prst="rect">
            <a:avLst/>
          </a:prstGeom>
          <a:noFill/>
        </p:spPr>
        <p:txBody>
          <a:bodyPr wrap="square" rtlCol="0">
            <a:spAutoFit/>
          </a:bodyPr>
          <a:lstStyle/>
          <a:p>
            <a:r>
              <a:rPr lang="en-US" sz="1200" dirty="0" smtClean="0">
                <a:latin typeface="Lucida Console" panose="020B0609040504020204" pitchFamily="49" charset="0"/>
              </a:rPr>
              <a:t>[~] </a:t>
            </a:r>
            <a:r>
              <a:rPr lang="en-US" sz="1200" dirty="0">
                <a:latin typeface="Lucida Console" panose="020B0609040504020204" pitchFamily="49" charset="0"/>
              </a:rPr>
              <a:t>% </a:t>
            </a:r>
            <a:r>
              <a:rPr lang="en-US" sz="1200" dirty="0">
                <a:solidFill>
                  <a:srgbClr val="00B0F0"/>
                </a:solidFill>
                <a:latin typeface="Lucida Console" panose="020B0609040504020204" pitchFamily="49" charset="0"/>
              </a:rPr>
              <a:t>cd ~</a:t>
            </a:r>
          </a:p>
          <a:p>
            <a:r>
              <a:rPr lang="en-US" sz="1200" dirty="0">
                <a:latin typeface="Lucida Console" panose="020B0609040504020204" pitchFamily="49" charset="0"/>
              </a:rPr>
              <a:t>[~]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24783</a:t>
            </a:r>
          </a:p>
          <a:p>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cd 24783</a:t>
            </a:r>
          </a:p>
          <a:p>
            <a:r>
              <a:rPr lang="en-US" sz="1200" dirty="0">
                <a:latin typeface="Lucida Console" panose="020B0609040504020204" pitchFamily="49" charset="0"/>
              </a:rPr>
              <a:t>[~/24783]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lecture01</a:t>
            </a:r>
          </a:p>
          <a:p>
            <a:r>
              <a:rPr lang="en-US" sz="1200" dirty="0">
                <a:latin typeface="Lucida Console" panose="020B0609040504020204" pitchFamily="49" charset="0"/>
              </a:rPr>
              <a:t>[~/24783] % </a:t>
            </a:r>
            <a:r>
              <a:rPr lang="en-US" sz="1200" dirty="0">
                <a:solidFill>
                  <a:srgbClr val="00B0F0"/>
                </a:solidFill>
                <a:latin typeface="Lucida Console" panose="020B0609040504020204" pitchFamily="49" charset="0"/>
              </a:rPr>
              <a:t>cd lecture01</a:t>
            </a:r>
          </a:p>
          <a:p>
            <a:r>
              <a:rPr lang="en-US" sz="1200" dirty="0">
                <a:latin typeface="Lucida Console" panose="020B0609040504020204" pitchFamily="49" charset="0"/>
              </a:rPr>
              <a:t>[~/24783/lecture01]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a:t>
            </a:r>
            <a:r>
              <a:rPr lang="en-US" sz="1200" dirty="0" err="1">
                <a:solidFill>
                  <a:srgbClr val="00B0F0"/>
                </a:solidFill>
                <a:latin typeface="Lucida Console" panose="020B0609040504020204" pitchFamily="49" charset="0"/>
              </a:rPr>
              <a:t>high_low_game</a:t>
            </a:r>
            <a:endParaRPr lang="en-US" sz="1200" dirty="0">
              <a:solidFill>
                <a:srgbClr val="00B0F0"/>
              </a:solidFill>
              <a:latin typeface="Lucida Console" panose="020B0609040504020204" pitchFamily="49" charset="0"/>
            </a:endParaRPr>
          </a:p>
          <a:p>
            <a:r>
              <a:rPr lang="en-US" sz="1200" dirty="0">
                <a:latin typeface="Lucida Console" panose="020B0609040504020204" pitchFamily="49" charset="0"/>
              </a:rPr>
              <a:t>[~/24783/lecture01] % </a:t>
            </a:r>
            <a:r>
              <a:rPr lang="en-US" sz="1200" dirty="0">
                <a:solidFill>
                  <a:srgbClr val="00B0F0"/>
                </a:solidFill>
                <a:latin typeface="Lucida Console" panose="020B0609040504020204" pitchFamily="49" charset="0"/>
              </a:rPr>
              <a:t>cd </a:t>
            </a:r>
            <a:r>
              <a:rPr lang="en-US" sz="1200" dirty="0" err="1">
                <a:solidFill>
                  <a:srgbClr val="00B0F0"/>
                </a:solidFill>
                <a:latin typeface="Lucida Console" panose="020B0609040504020204" pitchFamily="49" charset="0"/>
              </a:rPr>
              <a:t>high_low_game</a:t>
            </a:r>
            <a:endParaRPr lang="en-US" sz="1200" dirty="0">
              <a:solidFill>
                <a:srgbClr val="00B0F0"/>
              </a:solidFill>
              <a:latin typeface="Lucida Console" panose="020B0609040504020204" pitchFamily="49" charset="0"/>
            </a:endParaRP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echo "" &gt;&gt; highlow.cpp</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open -a </a:t>
            </a:r>
            <a:r>
              <a:rPr lang="en-US" sz="1200" dirty="0" err="1">
                <a:solidFill>
                  <a:srgbClr val="00B0F0"/>
                </a:solidFill>
                <a:latin typeface="Lucida Console" panose="020B0609040504020204" pitchFamily="49" charset="0"/>
              </a:rPr>
              <a:t>xcode</a:t>
            </a:r>
            <a:r>
              <a:rPr lang="en-US" sz="1200" dirty="0">
                <a:solidFill>
                  <a:srgbClr val="00B0F0"/>
                </a:solidFill>
                <a:latin typeface="Lucida Console" panose="020B0609040504020204" pitchFamily="49" charset="0"/>
              </a:rPr>
              <a:t> highlow.cpp</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echo "" &gt;&gt; CMakeLists.txt</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open -a </a:t>
            </a:r>
            <a:r>
              <a:rPr lang="en-US" sz="1200" dirty="0" err="1">
                <a:solidFill>
                  <a:srgbClr val="00B0F0"/>
                </a:solidFill>
                <a:latin typeface="Lucida Console" panose="020B0609040504020204" pitchFamily="49" charset="0"/>
              </a:rPr>
              <a:t>xcode</a:t>
            </a:r>
            <a:r>
              <a:rPr lang="en-US" sz="1200" dirty="0">
                <a:solidFill>
                  <a:srgbClr val="00B0F0"/>
                </a:solidFill>
                <a:latin typeface="Lucida Console" panose="020B0609040504020204" pitchFamily="49" charset="0"/>
              </a:rPr>
              <a:t> CMakeLists.txt</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cd ..</a:t>
            </a:r>
          </a:p>
          <a:p>
            <a:r>
              <a:rPr lang="en-US" sz="1200" dirty="0">
                <a:latin typeface="Lucida Console" panose="020B0609040504020204" pitchFamily="49" charset="0"/>
              </a:rPr>
              <a:t>[~/24783/lecture01]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build</a:t>
            </a:r>
          </a:p>
          <a:p>
            <a:r>
              <a:rPr lang="en-US" sz="1200" dirty="0">
                <a:latin typeface="Lucida Console" panose="020B0609040504020204" pitchFamily="49" charset="0"/>
              </a:rPr>
              <a:t>[~/24783/lecture01] % </a:t>
            </a:r>
            <a:r>
              <a:rPr lang="en-US" sz="1200" dirty="0">
                <a:solidFill>
                  <a:srgbClr val="00B0F0"/>
                </a:solidFill>
                <a:latin typeface="Lucida Console" panose="020B0609040504020204" pitchFamily="49" charset="0"/>
              </a:rPr>
              <a:t>cd build</a:t>
            </a:r>
          </a:p>
          <a:p>
            <a:r>
              <a:rPr lang="en-US" sz="1200" dirty="0">
                <a:latin typeface="Lucida Console" panose="020B0609040504020204" pitchFamily="49" charset="0"/>
              </a:rPr>
              <a:t>[~/24783/lecture01/build] % </a:t>
            </a:r>
            <a:r>
              <a:rPr lang="en-US" sz="1200" dirty="0" err="1">
                <a:solidFill>
                  <a:srgbClr val="00B0F0"/>
                </a:solidFill>
                <a:latin typeface="Lucida Console" panose="020B0609040504020204" pitchFamily="49" charset="0"/>
              </a:rPr>
              <a:t>cmake</a:t>
            </a:r>
            <a:r>
              <a:rPr lang="en-US" sz="1200" dirty="0">
                <a:solidFill>
                  <a:srgbClr val="00B0F0"/>
                </a:solidFill>
                <a:latin typeface="Lucida Console" panose="020B0609040504020204" pitchFamily="49" charset="0"/>
              </a:rPr>
              <a:t> ../</a:t>
            </a:r>
            <a:r>
              <a:rPr lang="en-US" sz="1200" dirty="0" err="1">
                <a:solidFill>
                  <a:srgbClr val="00B0F0"/>
                </a:solidFill>
                <a:latin typeface="Lucida Console" panose="020B0609040504020204" pitchFamily="49" charset="0"/>
              </a:rPr>
              <a:t>high_low_game</a:t>
            </a:r>
            <a:r>
              <a:rPr lang="en-US" sz="1200" dirty="0">
                <a:solidFill>
                  <a:srgbClr val="00B0F0"/>
                </a:solidFill>
                <a:latin typeface="Lucida Console" panose="020B0609040504020204" pitchFamily="49" charset="0"/>
              </a:rPr>
              <a:t>/ -G "</a:t>
            </a:r>
            <a:r>
              <a:rPr lang="en-US" sz="1200" dirty="0" err="1">
                <a:solidFill>
                  <a:srgbClr val="00B0F0"/>
                </a:solidFill>
                <a:latin typeface="Lucida Console" panose="020B0609040504020204" pitchFamily="49" charset="0"/>
              </a:rPr>
              <a:t>Xcode</a:t>
            </a:r>
            <a:r>
              <a:rPr lang="en-US" sz="1200" dirty="0">
                <a:solidFill>
                  <a:srgbClr val="00B0F0"/>
                </a:solidFill>
                <a:latin typeface="Lucida Console" panose="020B0609040504020204" pitchFamily="49" charset="0"/>
              </a:rPr>
              <a:t>"</a:t>
            </a:r>
          </a:p>
          <a:p>
            <a:r>
              <a:rPr lang="en-US" sz="1200" dirty="0">
                <a:latin typeface="Lucida Console" panose="020B0609040504020204" pitchFamily="49" charset="0"/>
              </a:rPr>
              <a:t>[~/24783/lecture01/build] % </a:t>
            </a:r>
            <a:r>
              <a:rPr lang="en-US" sz="1200" dirty="0">
                <a:solidFill>
                  <a:srgbClr val="00B0F0"/>
                </a:solidFill>
                <a:latin typeface="Lucida Console" panose="020B0609040504020204" pitchFamily="49" charset="0"/>
              </a:rPr>
              <a:t>open </a:t>
            </a:r>
            <a:r>
              <a:rPr lang="en-US" sz="1200" dirty="0" err="1">
                <a:solidFill>
                  <a:srgbClr val="00B0F0"/>
                </a:solidFill>
                <a:latin typeface="Lucida Console" panose="020B0609040504020204" pitchFamily="49" charset="0"/>
              </a:rPr>
              <a:t>Project.xcodeproj</a:t>
            </a:r>
            <a:endParaRPr lang="en-US" sz="1200" dirty="0">
              <a:solidFill>
                <a:srgbClr val="00B0F0"/>
              </a:solidFill>
              <a:latin typeface="Lucida Console" panose="020B0609040504020204" pitchFamily="49" charset="0"/>
            </a:endParaRPr>
          </a:p>
          <a:p>
            <a:r>
              <a:rPr lang="en-US" sz="1200" dirty="0">
                <a:latin typeface="Lucida Console" panose="020B0609040504020204" pitchFamily="49" charset="0"/>
              </a:rPr>
              <a:t>[~/24783/lecture01/build] % </a:t>
            </a:r>
            <a:r>
              <a:rPr lang="en-US" sz="1200" dirty="0">
                <a:solidFill>
                  <a:srgbClr val="00B0F0"/>
                </a:solidFill>
                <a:latin typeface="Lucida Console" panose="020B0609040504020204" pitchFamily="49" charset="0"/>
              </a:rPr>
              <a:t>Debug/</a:t>
            </a:r>
            <a:r>
              <a:rPr lang="en-US" sz="1200" dirty="0" err="1">
                <a:solidFill>
                  <a:srgbClr val="00B0F0"/>
                </a:solidFill>
                <a:latin typeface="Lucida Console" panose="020B0609040504020204" pitchFamily="49" charset="0"/>
              </a:rPr>
              <a:t>highlow</a:t>
            </a:r>
            <a:r>
              <a:rPr lang="en-US" sz="1200" dirty="0">
                <a:solidFill>
                  <a:srgbClr val="00B0F0"/>
                </a:solidFill>
                <a:latin typeface="Lucida Console" panose="020B0609040504020204" pitchFamily="49" charset="0"/>
              </a:rPr>
              <a:t> </a:t>
            </a:r>
          </a:p>
          <a:p>
            <a:endParaRPr lang="en-US" sz="1200" dirty="0">
              <a:latin typeface="Lucida Console" panose="020B0609040504020204" pitchFamily="49" charset="0"/>
            </a:endParaRPr>
          </a:p>
        </p:txBody>
      </p:sp>
      <p:sp>
        <p:nvSpPr>
          <p:cNvPr id="5" name="Rounded Rectangle 4"/>
          <p:cNvSpPr/>
          <p:nvPr/>
        </p:nvSpPr>
        <p:spPr>
          <a:xfrm>
            <a:off x="6348072" y="4597637"/>
            <a:ext cx="1102408" cy="31619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8" idx="0"/>
            <a:endCxn id="5" idx="2"/>
          </p:cNvCxnSpPr>
          <p:nvPr/>
        </p:nvCxnSpPr>
        <p:spPr>
          <a:xfrm flipV="1">
            <a:off x="6081476" y="4913832"/>
            <a:ext cx="817800" cy="645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48622" y="5559056"/>
            <a:ext cx="5865708" cy="369332"/>
          </a:xfrm>
          <a:prstGeom prst="rect">
            <a:avLst/>
          </a:prstGeom>
          <a:noFill/>
        </p:spPr>
        <p:txBody>
          <a:bodyPr wrap="none" rtlCol="0">
            <a:spAutoFit/>
          </a:bodyPr>
          <a:lstStyle/>
          <a:p>
            <a:r>
              <a:rPr lang="en-US" dirty="0" smtClean="0"/>
              <a:t>In Linux and PowerShell, you don’t need this –G option.</a:t>
            </a:r>
            <a:endParaRPr lang="en-US" dirty="0"/>
          </a:p>
        </p:txBody>
      </p:sp>
      <p:sp>
        <p:nvSpPr>
          <p:cNvPr id="9" name="Rounded Rectangle 8"/>
          <p:cNvSpPr/>
          <p:nvPr/>
        </p:nvSpPr>
        <p:spPr>
          <a:xfrm>
            <a:off x="4867855" y="3358497"/>
            <a:ext cx="2709017" cy="777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2" idx="2"/>
            <a:endCxn id="9" idx="0"/>
          </p:cNvCxnSpPr>
          <p:nvPr/>
        </p:nvCxnSpPr>
        <p:spPr>
          <a:xfrm>
            <a:off x="5947308" y="1989961"/>
            <a:ext cx="275056" cy="1368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11861" y="1620629"/>
            <a:ext cx="6070893" cy="369332"/>
          </a:xfrm>
          <a:prstGeom prst="rect">
            <a:avLst/>
          </a:prstGeom>
          <a:noFill/>
        </p:spPr>
        <p:txBody>
          <a:bodyPr wrap="none" rtlCol="0">
            <a:spAutoFit/>
          </a:bodyPr>
          <a:lstStyle/>
          <a:p>
            <a:r>
              <a:rPr lang="en-US" dirty="0" smtClean="0"/>
              <a:t>In Linux and PowerShell, use other editor such as </a:t>
            </a:r>
            <a:r>
              <a:rPr lang="en-US" dirty="0" err="1" smtClean="0"/>
              <a:t>emacs</a:t>
            </a:r>
            <a:r>
              <a:rPr lang="en-US" dirty="0" smtClean="0"/>
              <a:t>.</a:t>
            </a:r>
            <a:endParaRPr lang="en-US" dirty="0"/>
          </a:p>
        </p:txBody>
      </p:sp>
    </p:spTree>
    <p:extLst>
      <p:ext uri="{BB962C8B-B14F-4D97-AF65-F5344CB8AC3E}">
        <p14:creationId xmlns:p14="http://schemas.microsoft.com/office/powerpoint/2010/main" val="87778285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3006</TotalTime>
  <Words>3553</Words>
  <Application>Microsoft Office PowerPoint</Application>
  <PresentationFormat>On-screen Show (4:3)</PresentationFormat>
  <Paragraphs>571</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굴림</vt:lpstr>
      <vt:lpstr>Arial</vt:lpstr>
      <vt:lpstr>Consolas</vt:lpstr>
      <vt:lpstr>Lucida Console</vt:lpstr>
      <vt:lpstr>Wingdings</vt:lpstr>
      <vt:lpstr>Default Design</vt:lpstr>
      <vt:lpstr>24-783 Lecture 02 </vt:lpstr>
      <vt:lpstr>Command Terminal Learning Resources</vt:lpstr>
      <vt:lpstr>PowerPoint Presentation</vt:lpstr>
      <vt:lpstr>PowerPoint Presentation</vt:lpstr>
      <vt:lpstr>PowerPoint Presentation</vt:lpstr>
      <vt:lpstr>CMake Example – Console Application</vt:lpstr>
      <vt:lpstr>PowerPoint Presentation</vt:lpstr>
      <vt:lpstr>Running CMake from Command Line</vt:lpstr>
      <vt:lpstr>Running CMake from Command Line</vt:lpstr>
      <vt:lpstr>CMake Example – Console Application</vt:lpstr>
      <vt:lpstr>CMake Example - Library</vt:lpstr>
      <vt:lpstr>CMake Example – Simple Window framework</vt:lpstr>
      <vt:lpstr>PowerPoint Presentation</vt:lpstr>
      <vt:lpstr>CMake Example – Simple Window framework</vt:lpstr>
      <vt:lpstr>CMake Example – Simple Window framework (continued)</vt:lpstr>
      <vt:lpstr>CMake Example – Sub-directories</vt:lpstr>
      <vt:lpstr>CMake Example – Sub-directories</vt:lpstr>
      <vt:lpstr>CMake Example – Sub-directories</vt:lpstr>
      <vt:lpstr>CMake Example – Sub-directories</vt:lpstr>
      <vt:lpstr>CMake Example – Sub-directories</vt:lpstr>
      <vt:lpstr>CMake Example – Sub-directories</vt:lpstr>
      <vt:lpstr>CMake - Adding a new target</vt:lpstr>
      <vt:lpstr>Now CMake is in control</vt:lpstr>
      <vt:lpstr>Version-Controlling System</vt:lpstr>
      <vt:lpstr>Version-Controlling System</vt:lpstr>
      <vt:lpstr>So, what does it do?</vt:lpstr>
      <vt:lpstr>Popular Version-Controlling System</vt:lpstr>
      <vt:lpstr>Setting up SubVersion</vt:lpstr>
      <vt:lpstr>Before Version Control System….</vt:lpstr>
      <vt:lpstr>Problem without Version Control</vt:lpstr>
      <vt:lpstr>With Version-Control System</vt:lpstr>
      <vt:lpstr>SVN Server for this course</vt:lpstr>
      <vt:lpstr>Check out libraries from the repository.</vt:lpstr>
      <vt:lpstr>From this week on….</vt:lpstr>
      <vt:lpstr>PowerPoint Presentation</vt:lpstr>
      <vt:lpstr>Check out your directory.</vt:lpstr>
      <vt:lpstr>Making a sub-directory for a new project</vt:lpstr>
      <vt:lpstr>Set up a project for bouncing ball</vt:lpstr>
      <vt:lpstr>Write a top-level CMakeLists.txt</vt:lpstr>
      <vt:lpstr>Now build and run</vt:lpstr>
      <vt:lpstr>PowerPoint Presentation</vt:lpstr>
      <vt:lpstr>PowerPoint Presentation</vt:lpstr>
      <vt:lpstr>PowerPoint Presentation</vt:lpstr>
      <vt:lpstr>PowerPoint Presentation</vt:lpstr>
      <vt:lpstr>PowerPoint Presentation</vt:lpstr>
      <vt:lpstr>Working from multiple computers</vt:lpstr>
      <vt:lpstr>If you mess up:</vt:lpstr>
      <vt:lpstr>Want to roll back to a specific revision?</vt:lpstr>
      <vt:lpstr>PowerPoint Presentation</vt:lpstr>
      <vt:lpstr>Event-Driven Programming</vt:lpstr>
      <vt:lpstr>PowerPoint Presentation</vt:lpstr>
      <vt:lpstr>Motivation</vt:lpstr>
      <vt:lpstr>PowerPoint Presentation</vt:lpstr>
      <vt:lpstr>PowerPoint Presentation</vt:lpstr>
      <vt:lpstr>Event Driven Programming APIs</vt:lpstr>
      <vt:lpstr>Life Cycles of the APIs</vt:lpstr>
      <vt:lpstr>What about GLUT?</vt:lpstr>
      <vt:lpstr>FsLazyWindow framework</vt:lpstr>
      <vt:lpstr>Compiling the template application as is</vt:lpstr>
    </vt:vector>
  </TitlesOfParts>
  <Company>CMU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soji</dc:creator>
  <cp:lastModifiedBy>Soji Yamakawa</cp:lastModifiedBy>
  <cp:revision>519</cp:revision>
  <dcterms:created xsi:type="dcterms:W3CDTF">2009-08-19T14:18:47Z</dcterms:created>
  <dcterms:modified xsi:type="dcterms:W3CDTF">2019-01-14T18:54:38Z</dcterms:modified>
</cp:coreProperties>
</file>