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83" r:id="rId2"/>
    <p:sldId id="506" r:id="rId3"/>
    <p:sldId id="507" r:id="rId4"/>
    <p:sldId id="508" r:id="rId5"/>
    <p:sldId id="26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511" r:id="rId43"/>
    <p:sldId id="463" r:id="rId44"/>
    <p:sldId id="512" r:id="rId45"/>
    <p:sldId id="464" r:id="rId46"/>
    <p:sldId id="465" r:id="rId47"/>
    <p:sldId id="513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5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write a plain binary tree.  Make</a:t>
            </a:r>
            <a:r>
              <a:rPr lang="en-US" baseline="0" dirty="0"/>
              <a:t> </a:t>
            </a:r>
            <a:r>
              <a:rPr lang="en-US" baseline="0" dirty="0" err="1"/>
              <a:t>left,right,up</a:t>
            </a:r>
            <a:r>
              <a:rPr lang="en-US" baseline="0" dirty="0"/>
              <a:t> of node class as public members.  Then, make them protected, and add Left(),Right(), and Up() functions </a:t>
            </a:r>
            <a:r>
              <a:rPr lang="en-US" baseline="0"/>
              <a:t>for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52171-27E8-424E-AF8F-E680FB935C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y%E2%80%93Stout%E2%80%93Warren_algorithm" TargetMode="External"/><Relationship Id="rId2" Type="http://schemas.openxmlformats.org/officeDocument/2006/relationships/hyperlink" Target="http://web.eecs.umich.edu/~qstout/pap/CACM86.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09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72" y="2603504"/>
            <a:ext cx="4047056" cy="3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Initially, the root pointer is NULL.  (When the tree is empty.)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4037" name="Rounded Rectangle 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cxnSp>
        <p:nvCxnSpPr>
          <p:cNvPr id="44039" name="Straight Arrow Connector 7"/>
          <p:cNvCxnSpPr>
            <a:cxnSpLocks noChangeShapeType="1"/>
            <a:stCxn id="44037" idx="3"/>
            <a:endCxn id="4" idx="1"/>
          </p:cNvCxnSpPr>
          <p:nvPr/>
        </p:nvCxnSpPr>
        <p:spPr bwMode="auto">
          <a:xfrm>
            <a:off x="3200400" y="27813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0784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first node is added, root pointer points to the first node, and the first node’s parent, left, and right are all NULL.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5062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5066" name="Straight Arrow Connector 11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Rounded Rectangle 12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267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0627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second node is added (let’s say the second is greater than the first node) it is added to the right of the first node.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8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92" name="Straight Arrow Connector 1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Arrow Connector 13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Rounded Rectangle 1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6097" name="Straight Arrow Connector 17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18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2578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9184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say the third node is greater than the first, but smaller than the second node.</a:t>
            </a:r>
          </a:p>
          <a:p>
            <a:r>
              <a:rPr lang="en-US" altLang="en-US"/>
              <a:t>It needs to be added to the left of the second node.</a:t>
            </a: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7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Straight Arrow Connector 14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21" name="Oval 16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23" name="Straight Arrow Connector 1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Rounded Rectangle 2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28" name="Straight Arrow Connector 23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30" name="Straight Arrow Connector 25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1" name="Freeform 26"/>
          <p:cNvSpPr>
            <a:spLocks/>
          </p:cNvSpPr>
          <p:nvPr/>
        </p:nvSpPr>
        <p:spPr bwMode="auto">
          <a:xfrm>
            <a:off x="3403600" y="2870200"/>
            <a:ext cx="3414713" cy="2641600"/>
          </a:xfrm>
          <a:custGeom>
            <a:avLst/>
            <a:gdLst>
              <a:gd name="T0" fmla="*/ 0 w 3414183"/>
              <a:gd name="T1" fmla="*/ 0 h 2641600"/>
              <a:gd name="T2" fmla="*/ 1412111 w 3414183"/>
              <a:gd name="T3" fmla="*/ 698500 h 2641600"/>
              <a:gd name="T4" fmla="*/ 3193153 w 3414183"/>
              <a:gd name="T5" fmla="*/ 1308100 h 2641600"/>
              <a:gd name="T6" fmla="*/ 2773331 w 3414183"/>
              <a:gd name="T7" fmla="*/ 2641600 h 2641600"/>
              <a:gd name="T8" fmla="*/ 0 60000 65536"/>
              <a:gd name="T9" fmla="*/ 0 60000 65536"/>
              <a:gd name="T10" fmla="*/ 0 60000 65536"/>
              <a:gd name="T11" fmla="*/ 0 60000 65536"/>
              <a:gd name="T12" fmla="*/ 0 w 3414183"/>
              <a:gd name="T13" fmla="*/ 0 h 2641600"/>
              <a:gd name="T14" fmla="*/ 3414183 w 3414183"/>
              <a:gd name="T15" fmla="*/ 2641600 h 264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4183" h="2641600">
                <a:moveTo>
                  <a:pt x="0" y="0"/>
                </a:moveTo>
                <a:cubicBezTo>
                  <a:pt x="439208" y="240241"/>
                  <a:pt x="878417" y="480483"/>
                  <a:pt x="1409700" y="698500"/>
                </a:cubicBezTo>
                <a:cubicBezTo>
                  <a:pt x="1940983" y="916517"/>
                  <a:pt x="2961217" y="984250"/>
                  <a:pt x="3187700" y="1308100"/>
                </a:cubicBezTo>
                <a:cubicBezTo>
                  <a:pt x="3414183" y="1631950"/>
                  <a:pt x="3091391" y="2136775"/>
                  <a:pt x="2768600" y="26416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0" y="3271838"/>
            <a:ext cx="2590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greater than the root node, so it needs to go right.</a:t>
            </a:r>
            <a:endParaRPr lang="en-US" sz="1200" i="0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808538"/>
            <a:ext cx="25908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smaller than the second node, so it needs to go left, and it is where the third node needs to be connected.</a:t>
            </a:r>
          </a:p>
        </p:txBody>
      </p:sp>
    </p:spTree>
    <p:extLst>
      <p:ext uri="{BB962C8B-B14F-4D97-AF65-F5344CB8AC3E}">
        <p14:creationId xmlns:p14="http://schemas.microsoft.com/office/powerpoint/2010/main" val="21280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building a whole tree, you can iterate through the smallest node to the greatest node as follows. 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48179" name="Freeform 50"/>
          <p:cNvSpPr>
            <a:spLocks/>
          </p:cNvSpPr>
          <p:nvPr/>
        </p:nvSpPr>
        <p:spPr bwMode="auto">
          <a:xfrm>
            <a:off x="704850" y="2832100"/>
            <a:ext cx="3670300" cy="2628900"/>
          </a:xfrm>
          <a:custGeom>
            <a:avLst/>
            <a:gdLst>
              <a:gd name="T0" fmla="*/ 3219450 w 3670300"/>
              <a:gd name="T1" fmla="*/ 0 h 2628900"/>
              <a:gd name="T2" fmla="*/ 3321050 w 3670300"/>
              <a:gd name="T3" fmla="*/ 457200 h 2628900"/>
              <a:gd name="T4" fmla="*/ 1123950 w 3670300"/>
              <a:gd name="T5" fmla="*/ 1282700 h 2628900"/>
              <a:gd name="T6" fmla="*/ 184150 w 3670300"/>
              <a:gd name="T7" fmla="*/ 1866900 h 2628900"/>
              <a:gd name="T8" fmla="*/ 19050 w 3670300"/>
              <a:gd name="T9" fmla="*/ 2628900 h 262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0300"/>
              <a:gd name="T16" fmla="*/ 0 h 2628900"/>
              <a:gd name="T17" fmla="*/ 3670300 w 3670300"/>
              <a:gd name="T18" fmla="*/ 2628900 h 2628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0300" h="2628900">
                <a:moveTo>
                  <a:pt x="3219450" y="0"/>
                </a:moveTo>
                <a:cubicBezTo>
                  <a:pt x="3444875" y="121708"/>
                  <a:pt x="3670300" y="243417"/>
                  <a:pt x="3321050" y="457200"/>
                </a:cubicBezTo>
                <a:cubicBezTo>
                  <a:pt x="2971800" y="670983"/>
                  <a:pt x="1646767" y="1047750"/>
                  <a:pt x="1123950" y="1282700"/>
                </a:cubicBezTo>
                <a:cubicBezTo>
                  <a:pt x="601133" y="1517650"/>
                  <a:pt x="368300" y="1642533"/>
                  <a:pt x="184150" y="1866900"/>
                </a:cubicBezTo>
                <a:cubicBezTo>
                  <a:pt x="0" y="2091267"/>
                  <a:pt x="9525" y="2360083"/>
                  <a:pt x="19050" y="26289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" y="3805238"/>
            <a:ext cx="1676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all the way to the left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50244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Then go up a level.</a:t>
            </a:r>
          </a:p>
        </p:txBody>
      </p:sp>
      <p:sp>
        <p:nvSpPr>
          <p:cNvPr id="48182" name="Freeform 54"/>
          <p:cNvSpPr>
            <a:spLocks/>
          </p:cNvSpPr>
          <p:nvPr/>
        </p:nvSpPr>
        <p:spPr bwMode="auto">
          <a:xfrm>
            <a:off x="2184400" y="4749800"/>
            <a:ext cx="787400" cy="889000"/>
          </a:xfrm>
          <a:custGeom>
            <a:avLst/>
            <a:gdLst>
              <a:gd name="T0" fmla="*/ 0 w 787400"/>
              <a:gd name="T1" fmla="*/ 203200 h 889000"/>
              <a:gd name="T2" fmla="*/ 241300 w 787400"/>
              <a:gd name="T3" fmla="*/ 114300 h 889000"/>
              <a:gd name="T4" fmla="*/ 787400 w 787400"/>
              <a:gd name="T5" fmla="*/ 889000 h 889000"/>
              <a:gd name="T6" fmla="*/ 0 60000 65536"/>
              <a:gd name="T7" fmla="*/ 0 60000 65536"/>
              <a:gd name="T8" fmla="*/ 0 60000 65536"/>
              <a:gd name="T9" fmla="*/ 0 w 787400"/>
              <a:gd name="T10" fmla="*/ 0 h 889000"/>
              <a:gd name="T11" fmla="*/ 787400 w 787400"/>
              <a:gd name="T12" fmla="*/ 889000 h 889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400" h="889000">
                <a:moveTo>
                  <a:pt x="0" y="203200"/>
                </a:moveTo>
                <a:cubicBezTo>
                  <a:pt x="55033" y="101600"/>
                  <a:pt x="110067" y="0"/>
                  <a:pt x="241300" y="114300"/>
                </a:cubicBezTo>
                <a:cubicBezTo>
                  <a:pt x="372533" y="228600"/>
                  <a:pt x="579966" y="558800"/>
                  <a:pt x="787400" y="8890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52530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to the right.</a:t>
            </a:r>
          </a:p>
        </p:txBody>
      </p:sp>
      <p:sp>
        <p:nvSpPr>
          <p:cNvPr id="48184" name="Freeform 56"/>
          <p:cNvSpPr>
            <a:spLocks/>
          </p:cNvSpPr>
          <p:nvPr/>
        </p:nvSpPr>
        <p:spPr bwMode="auto">
          <a:xfrm>
            <a:off x="2552700" y="4800600"/>
            <a:ext cx="1998663" cy="1846263"/>
          </a:xfrm>
          <a:custGeom>
            <a:avLst/>
            <a:gdLst>
              <a:gd name="T0" fmla="*/ 433065 w 1998133"/>
              <a:gd name="T1" fmla="*/ 828111 h 1845733"/>
              <a:gd name="T2" fmla="*/ 534962 w 1998133"/>
              <a:gd name="T3" fmla="*/ 1057434 h 1845733"/>
              <a:gd name="T4" fmla="*/ 25477 w 1998133"/>
              <a:gd name="T5" fmla="*/ 1618001 h 1845733"/>
              <a:gd name="T6" fmla="*/ 382111 w 1998133"/>
              <a:gd name="T7" fmla="*/ 1719923 h 1845733"/>
              <a:gd name="T8" fmla="*/ 878862 w 1998133"/>
              <a:gd name="T9" fmla="*/ 1274018 h 1845733"/>
              <a:gd name="T10" fmla="*/ 1694035 w 1998133"/>
              <a:gd name="T11" fmla="*/ 1821845 h 1845733"/>
              <a:gd name="T12" fmla="*/ 1808669 w 1998133"/>
              <a:gd name="T13" fmla="*/ 1452380 h 1845733"/>
              <a:gd name="T14" fmla="*/ 522218 w 1998133"/>
              <a:gd name="T15" fmla="*/ 0 h 18457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98133"/>
              <a:gd name="T25" fmla="*/ 0 h 1845733"/>
              <a:gd name="T26" fmla="*/ 1998133 w 1998133"/>
              <a:gd name="T27" fmla="*/ 1845733 h 18457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98133" h="1845733">
                <a:moveTo>
                  <a:pt x="431800" y="825500"/>
                </a:moveTo>
                <a:cubicBezTo>
                  <a:pt x="516466" y="874183"/>
                  <a:pt x="601133" y="922867"/>
                  <a:pt x="533400" y="1054100"/>
                </a:cubicBezTo>
                <a:cubicBezTo>
                  <a:pt x="465667" y="1185333"/>
                  <a:pt x="50800" y="1502833"/>
                  <a:pt x="25400" y="1612900"/>
                </a:cubicBezTo>
                <a:cubicBezTo>
                  <a:pt x="0" y="1722967"/>
                  <a:pt x="239183" y="1771650"/>
                  <a:pt x="381000" y="1714500"/>
                </a:cubicBezTo>
                <a:cubicBezTo>
                  <a:pt x="522817" y="1657350"/>
                  <a:pt x="658283" y="1253067"/>
                  <a:pt x="876300" y="1270000"/>
                </a:cubicBezTo>
                <a:cubicBezTo>
                  <a:pt x="1094317" y="1286933"/>
                  <a:pt x="1534584" y="1786467"/>
                  <a:pt x="1689100" y="1816100"/>
                </a:cubicBezTo>
                <a:cubicBezTo>
                  <a:pt x="1843616" y="1845733"/>
                  <a:pt x="1998133" y="1750483"/>
                  <a:pt x="1803400" y="1447800"/>
                </a:cubicBezTo>
                <a:cubicBezTo>
                  <a:pt x="1608667" y="1145117"/>
                  <a:pt x="1064683" y="572558"/>
                  <a:pt x="52070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Freeform 57"/>
          <p:cNvSpPr>
            <a:spLocks/>
          </p:cNvSpPr>
          <p:nvPr/>
        </p:nvSpPr>
        <p:spPr bwMode="auto">
          <a:xfrm>
            <a:off x="277813" y="4965700"/>
            <a:ext cx="1993900" cy="1757363"/>
          </a:xfrm>
          <a:custGeom>
            <a:avLst/>
            <a:gdLst>
              <a:gd name="T0" fmla="*/ 484717 w 1993900"/>
              <a:gd name="T1" fmla="*/ 484206 h 1756833"/>
              <a:gd name="T2" fmla="*/ 573617 w 1993900"/>
              <a:gd name="T3" fmla="*/ 764532 h 1756833"/>
              <a:gd name="T4" fmla="*/ 116417 w 1993900"/>
              <a:gd name="T5" fmla="*/ 1299707 h 1756833"/>
              <a:gd name="T6" fmla="*/ 52917 w 1993900"/>
              <a:gd name="T7" fmla="*/ 1707456 h 1756833"/>
              <a:gd name="T8" fmla="*/ 433917 w 1993900"/>
              <a:gd name="T9" fmla="*/ 1618261 h 1756833"/>
              <a:gd name="T10" fmla="*/ 891117 w 1993900"/>
              <a:gd name="T11" fmla="*/ 1223253 h 1756833"/>
              <a:gd name="T12" fmla="*/ 1094317 w 1993900"/>
              <a:gd name="T13" fmla="*/ 1325191 h 1756833"/>
              <a:gd name="T14" fmla="*/ 1665817 w 1993900"/>
              <a:gd name="T15" fmla="*/ 1758425 h 1756833"/>
              <a:gd name="T16" fmla="*/ 1970617 w 1993900"/>
              <a:gd name="T17" fmla="*/ 1299707 h 1756833"/>
              <a:gd name="T18" fmla="*/ 1526117 w 1993900"/>
              <a:gd name="T19" fmla="*/ 777274 h 1756833"/>
              <a:gd name="T20" fmla="*/ 1881717 w 1993900"/>
              <a:gd name="T21" fmla="*/ 0 h 17568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93900"/>
              <a:gd name="T34" fmla="*/ 0 h 1756833"/>
              <a:gd name="T35" fmla="*/ 1993900 w 1993900"/>
              <a:gd name="T36" fmla="*/ 1756833 h 17568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93900" h="1756833">
                <a:moveTo>
                  <a:pt x="484717" y="482600"/>
                </a:moveTo>
                <a:cubicBezTo>
                  <a:pt x="559858" y="554566"/>
                  <a:pt x="635000" y="626533"/>
                  <a:pt x="573617" y="762000"/>
                </a:cubicBezTo>
                <a:cubicBezTo>
                  <a:pt x="512234" y="897467"/>
                  <a:pt x="203200" y="1138767"/>
                  <a:pt x="116417" y="1295400"/>
                </a:cubicBezTo>
                <a:cubicBezTo>
                  <a:pt x="29634" y="1452033"/>
                  <a:pt x="0" y="1648883"/>
                  <a:pt x="52917" y="1701800"/>
                </a:cubicBezTo>
                <a:cubicBezTo>
                  <a:pt x="105834" y="1754717"/>
                  <a:pt x="294217" y="1693333"/>
                  <a:pt x="433917" y="1612900"/>
                </a:cubicBezTo>
                <a:cubicBezTo>
                  <a:pt x="573617" y="1532467"/>
                  <a:pt x="781050" y="1267883"/>
                  <a:pt x="891117" y="1219200"/>
                </a:cubicBezTo>
                <a:cubicBezTo>
                  <a:pt x="1001184" y="1170517"/>
                  <a:pt x="965200" y="1231900"/>
                  <a:pt x="1094317" y="1320800"/>
                </a:cubicBezTo>
                <a:cubicBezTo>
                  <a:pt x="1223434" y="1409700"/>
                  <a:pt x="1519767" y="1756833"/>
                  <a:pt x="1665817" y="1752600"/>
                </a:cubicBezTo>
                <a:cubicBezTo>
                  <a:pt x="1811867" y="1748367"/>
                  <a:pt x="1993900" y="1458383"/>
                  <a:pt x="1970617" y="1295400"/>
                </a:cubicBezTo>
                <a:cubicBezTo>
                  <a:pt x="1947334" y="1132417"/>
                  <a:pt x="1540934" y="990600"/>
                  <a:pt x="1526117" y="774700"/>
                </a:cubicBezTo>
                <a:cubicBezTo>
                  <a:pt x="1511300" y="558800"/>
                  <a:pt x="1696508" y="279400"/>
                  <a:pt x="1881717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Freeform 58"/>
          <p:cNvSpPr>
            <a:spLocks/>
          </p:cNvSpPr>
          <p:nvPr/>
        </p:nvSpPr>
        <p:spPr bwMode="auto">
          <a:xfrm>
            <a:off x="2903538" y="4046538"/>
            <a:ext cx="3041650" cy="2435225"/>
          </a:xfrm>
          <a:custGeom>
            <a:avLst/>
            <a:gdLst>
              <a:gd name="T0" fmla="*/ 182033 w 3041650"/>
              <a:gd name="T1" fmla="*/ 795429 h 2434166"/>
              <a:gd name="T2" fmla="*/ 182033 w 3041650"/>
              <a:gd name="T3" fmla="*/ 527451 h 2434166"/>
              <a:gd name="T4" fmla="*/ 1274233 w 3041650"/>
              <a:gd name="T5" fmla="*/ 4255 h 2434166"/>
              <a:gd name="T6" fmla="*/ 2836332 w 3041650"/>
              <a:gd name="T7" fmla="*/ 501928 h 2434166"/>
              <a:gd name="T8" fmla="*/ 2506132 w 3041650"/>
              <a:gd name="T9" fmla="*/ 1369670 h 2434166"/>
              <a:gd name="T10" fmla="*/ 1934633 w 3041650"/>
              <a:gd name="T11" fmla="*/ 2045997 h 2434166"/>
              <a:gd name="T12" fmla="*/ 1998133 w 3041650"/>
              <a:gd name="T13" fmla="*/ 2441583 h 2434166"/>
              <a:gd name="T14" fmla="*/ 2582332 w 3041650"/>
              <a:gd name="T15" fmla="*/ 2020474 h 24341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41650"/>
              <a:gd name="T25" fmla="*/ 0 h 2434166"/>
              <a:gd name="T26" fmla="*/ 3041650 w 3041650"/>
              <a:gd name="T27" fmla="*/ 2434166 h 24341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41650" h="2434166">
                <a:moveTo>
                  <a:pt x="182033" y="791633"/>
                </a:moveTo>
                <a:cubicBezTo>
                  <a:pt x="91016" y="723899"/>
                  <a:pt x="0" y="656166"/>
                  <a:pt x="182033" y="524933"/>
                </a:cubicBezTo>
                <a:cubicBezTo>
                  <a:pt x="364066" y="393700"/>
                  <a:pt x="831850" y="8466"/>
                  <a:pt x="1274233" y="4233"/>
                </a:cubicBezTo>
                <a:cubicBezTo>
                  <a:pt x="1716616" y="0"/>
                  <a:pt x="2631016" y="273050"/>
                  <a:pt x="2836333" y="499533"/>
                </a:cubicBezTo>
                <a:cubicBezTo>
                  <a:pt x="3041650" y="726016"/>
                  <a:pt x="2656416" y="1107016"/>
                  <a:pt x="2506133" y="1363133"/>
                </a:cubicBezTo>
                <a:cubicBezTo>
                  <a:pt x="2355850" y="1619250"/>
                  <a:pt x="2019300" y="1858433"/>
                  <a:pt x="1934633" y="2036233"/>
                </a:cubicBezTo>
                <a:cubicBezTo>
                  <a:pt x="1849966" y="2214033"/>
                  <a:pt x="1890183" y="2434166"/>
                  <a:pt x="1998133" y="2429933"/>
                </a:cubicBezTo>
                <a:cubicBezTo>
                  <a:pt x="2106083" y="2425700"/>
                  <a:pt x="2459566" y="2084916"/>
                  <a:pt x="2582333" y="2010833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Freeform 59"/>
          <p:cNvSpPr>
            <a:spLocks/>
          </p:cNvSpPr>
          <p:nvPr/>
        </p:nvSpPr>
        <p:spPr bwMode="auto">
          <a:xfrm>
            <a:off x="4826000" y="3048000"/>
            <a:ext cx="3906838" cy="3582988"/>
          </a:xfrm>
          <a:custGeom>
            <a:avLst/>
            <a:gdLst>
              <a:gd name="T0" fmla="*/ 710144 w 3907367"/>
              <a:gd name="T1" fmla="*/ 3005017 h 3583517"/>
              <a:gd name="T2" fmla="*/ 824273 w 3907367"/>
              <a:gd name="T3" fmla="*/ 2954304 h 3583517"/>
              <a:gd name="T4" fmla="*/ 1280797 w 3907367"/>
              <a:gd name="T5" fmla="*/ 3334686 h 3583517"/>
              <a:gd name="T6" fmla="*/ 1661226 w 3907367"/>
              <a:gd name="T7" fmla="*/ 3360045 h 3583517"/>
              <a:gd name="T8" fmla="*/ 1661226 w 3907367"/>
              <a:gd name="T9" fmla="*/ 3195209 h 3583517"/>
              <a:gd name="T10" fmla="*/ 1306155 w 3907367"/>
              <a:gd name="T11" fmla="*/ 2700717 h 3583517"/>
              <a:gd name="T12" fmla="*/ 1445650 w 3907367"/>
              <a:gd name="T13" fmla="*/ 1914591 h 3583517"/>
              <a:gd name="T14" fmla="*/ 2396731 w 3907367"/>
              <a:gd name="T15" fmla="*/ 2764113 h 3583517"/>
              <a:gd name="T16" fmla="*/ 2105071 w 3907367"/>
              <a:gd name="T17" fmla="*/ 3271287 h 3583517"/>
              <a:gd name="T18" fmla="*/ 2422093 w 3907367"/>
              <a:gd name="T19" fmla="*/ 3486839 h 3583517"/>
              <a:gd name="T20" fmla="*/ 2853253 w 3907367"/>
              <a:gd name="T21" fmla="*/ 3131815 h 3583517"/>
              <a:gd name="T22" fmla="*/ 3157593 w 3907367"/>
              <a:gd name="T23" fmla="*/ 3169853 h 3583517"/>
              <a:gd name="T24" fmla="*/ 3639483 w 3907367"/>
              <a:gd name="T25" fmla="*/ 3550236 h 3583517"/>
              <a:gd name="T26" fmla="*/ 3867737 w 3907367"/>
              <a:gd name="T27" fmla="*/ 3334686 h 3583517"/>
              <a:gd name="T28" fmla="*/ 3436578 w 3907367"/>
              <a:gd name="T29" fmla="*/ 2624633 h 3583517"/>
              <a:gd name="T30" fmla="*/ 1318838 w 3907367"/>
              <a:gd name="T31" fmla="*/ 912915 h 3583517"/>
              <a:gd name="T32" fmla="*/ 0 w 3907367"/>
              <a:gd name="T33" fmla="*/ 0 h 35835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07367"/>
              <a:gd name="T52" fmla="*/ 0 h 3583517"/>
              <a:gd name="T53" fmla="*/ 3907367 w 3907367"/>
              <a:gd name="T54" fmla="*/ 3583517 h 35835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07367" h="3583517">
                <a:moveTo>
                  <a:pt x="711200" y="3009900"/>
                </a:moveTo>
                <a:cubicBezTo>
                  <a:pt x="720725" y="2956983"/>
                  <a:pt x="730250" y="2904067"/>
                  <a:pt x="825500" y="2959100"/>
                </a:cubicBezTo>
                <a:cubicBezTo>
                  <a:pt x="920750" y="3014133"/>
                  <a:pt x="1143000" y="3272367"/>
                  <a:pt x="1282700" y="3340100"/>
                </a:cubicBezTo>
                <a:cubicBezTo>
                  <a:pt x="1422400" y="3407833"/>
                  <a:pt x="1600200" y="3388783"/>
                  <a:pt x="1663700" y="3365500"/>
                </a:cubicBezTo>
                <a:cubicBezTo>
                  <a:pt x="1727200" y="3342217"/>
                  <a:pt x="1722967" y="3310467"/>
                  <a:pt x="1663700" y="3200400"/>
                </a:cubicBezTo>
                <a:cubicBezTo>
                  <a:pt x="1604433" y="3090333"/>
                  <a:pt x="1344083" y="2918883"/>
                  <a:pt x="1308100" y="2705100"/>
                </a:cubicBezTo>
                <a:cubicBezTo>
                  <a:pt x="1272117" y="2491317"/>
                  <a:pt x="1265767" y="1907117"/>
                  <a:pt x="1447800" y="1917700"/>
                </a:cubicBezTo>
                <a:cubicBezTo>
                  <a:pt x="1629833" y="1928283"/>
                  <a:pt x="2290233" y="2542117"/>
                  <a:pt x="2400300" y="2768600"/>
                </a:cubicBezTo>
                <a:cubicBezTo>
                  <a:pt x="2510367" y="2995083"/>
                  <a:pt x="2103967" y="3155950"/>
                  <a:pt x="2108200" y="3276600"/>
                </a:cubicBezTo>
                <a:cubicBezTo>
                  <a:pt x="2112433" y="3397250"/>
                  <a:pt x="2300817" y="3515783"/>
                  <a:pt x="2425700" y="3492500"/>
                </a:cubicBezTo>
                <a:cubicBezTo>
                  <a:pt x="2550583" y="3469217"/>
                  <a:pt x="2734733" y="3189817"/>
                  <a:pt x="2857500" y="3136900"/>
                </a:cubicBezTo>
                <a:cubicBezTo>
                  <a:pt x="2980267" y="3083983"/>
                  <a:pt x="3031067" y="3105150"/>
                  <a:pt x="3162300" y="3175000"/>
                </a:cubicBezTo>
                <a:cubicBezTo>
                  <a:pt x="3293533" y="3244850"/>
                  <a:pt x="3526367" y="3528483"/>
                  <a:pt x="3644900" y="3556000"/>
                </a:cubicBezTo>
                <a:cubicBezTo>
                  <a:pt x="3763433" y="3583517"/>
                  <a:pt x="3907367" y="3494617"/>
                  <a:pt x="3873500" y="3340100"/>
                </a:cubicBezTo>
                <a:cubicBezTo>
                  <a:pt x="3839633" y="3185583"/>
                  <a:pt x="3867150" y="3033183"/>
                  <a:pt x="3441700" y="2628900"/>
                </a:cubicBezTo>
                <a:cubicBezTo>
                  <a:pt x="3016250" y="2224617"/>
                  <a:pt x="1894417" y="1352550"/>
                  <a:pt x="1320800" y="914400"/>
                </a:cubicBezTo>
                <a:cubicBezTo>
                  <a:pt x="747183" y="476250"/>
                  <a:pt x="373591" y="238125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Any lower nodes connected to the right (left) of the node X has greater (smaller) nodal values than X.</a:t>
            </a:r>
          </a:p>
          <a:p>
            <a:r>
              <a:rPr lang="en-US" altLang="en-US" dirty="0"/>
              <a:t>In this case, node Y or any lower node of Y has a greater nodal value than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8684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X is immediate left of W, any node connected to the right of X has a nodal value between X and W.</a:t>
            </a:r>
          </a:p>
          <a:p>
            <a:endParaRPr lang="en-US" altLang="en-US" dirty="0"/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9335" y="46921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X&lt;=Y&lt;=W</a:t>
            </a:r>
          </a:p>
        </p:txBody>
      </p:sp>
    </p:spTree>
    <p:extLst>
      <p:ext uri="{BB962C8B-B14F-4D97-AF65-F5344CB8AC3E}">
        <p14:creationId xmlns:p14="http://schemas.microsoft.com/office/powerpoint/2010/main" val="57287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Or, if X is immediate right of W, any lower node connected to the left of X has a nodal value between W and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34200" y="408253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5400" y="513453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22740" y="4697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W&lt;=Y&lt;=X</a:t>
            </a:r>
          </a:p>
        </p:txBody>
      </p:sp>
    </p:spTree>
    <p:extLst>
      <p:ext uri="{BB962C8B-B14F-4D97-AF65-F5344CB8AC3E}">
        <p14:creationId xmlns:p14="http://schemas.microsoft.com/office/powerpoint/2010/main" val="260179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basic binary-tree.</a:t>
            </a:r>
          </a:p>
          <a:p>
            <a:pPr lvl="1"/>
            <a:r>
              <a:rPr lang="en-US" dirty="0"/>
              <a:t>Bare binary tree with node insertion</a:t>
            </a:r>
          </a:p>
          <a:p>
            <a:pPr lvl="1"/>
            <a:r>
              <a:rPr lang="en-US" dirty="0"/>
              <a:t>Hide node pointers by making them protected/private</a:t>
            </a:r>
          </a:p>
          <a:p>
            <a:pPr lvl="1"/>
            <a:r>
              <a:rPr lang="en-US" dirty="0"/>
              <a:t>Use node handles so that the user of the class does not touch the pointer directly</a:t>
            </a:r>
          </a:p>
          <a:p>
            <a:endParaRPr lang="en-US" dirty="0"/>
          </a:p>
          <a:p>
            <a:r>
              <a:rPr lang="en-US" dirty="0"/>
              <a:t>Make sure it works by traversing with recursion.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Finding the first node:</a:t>
            </a:r>
          </a:p>
          <a:p>
            <a:pPr lvl="1">
              <a:defRPr/>
            </a:pPr>
            <a:r>
              <a:rPr lang="en-US" dirty="0"/>
              <a:t>Starting from the root node, descend to the left until no more left node is found.</a:t>
            </a:r>
          </a:p>
          <a:p>
            <a:pPr>
              <a:defRPr/>
            </a:pPr>
            <a:r>
              <a:rPr lang="en-US" dirty="0"/>
              <a:t>Finding the next node from the current node:</a:t>
            </a:r>
          </a:p>
          <a:p>
            <a:pPr lvl="1">
              <a:defRPr/>
            </a:pPr>
            <a:r>
              <a:rPr lang="en-US" dirty="0"/>
              <a:t>If the node has right sub-tree, the next node is the left-most node of the right sub-tree.</a:t>
            </a:r>
          </a:p>
          <a:p>
            <a:pPr lvl="1">
              <a:defRPr/>
            </a:pPr>
            <a:r>
              <a:rPr lang="en-US" dirty="0"/>
              <a:t>If the node has no right sub-tree (means no right node), the next node is the first parent node that is on the right.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an element in:</a:t>
            </a:r>
          </a:p>
          <a:p>
            <a:pPr lvl="1"/>
            <a:r>
              <a:rPr lang="en-US" dirty="0"/>
              <a:t>An Array O(N)</a:t>
            </a:r>
          </a:p>
          <a:p>
            <a:pPr lvl="1"/>
            <a:r>
              <a:rPr lang="en-US" dirty="0"/>
              <a:t>Hash Table O(1)</a:t>
            </a:r>
          </a:p>
          <a:p>
            <a:pPr lvl="1"/>
            <a:r>
              <a:rPr lang="en-US" dirty="0"/>
              <a:t>Binary Tree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Memory usage:</a:t>
            </a:r>
          </a:p>
          <a:p>
            <a:pPr lvl="1"/>
            <a:r>
              <a:rPr lang="en-US" dirty="0"/>
              <a:t>An Array O(N)</a:t>
            </a:r>
          </a:p>
          <a:p>
            <a:pPr lvl="1"/>
            <a:r>
              <a:rPr lang="en-US" dirty="0"/>
              <a:t>Hash Table O(N)</a:t>
            </a:r>
          </a:p>
          <a:p>
            <a:pPr lvl="1"/>
            <a:r>
              <a:rPr lang="en-US" dirty="0"/>
              <a:t>Binary Tree O(N)</a:t>
            </a:r>
          </a:p>
          <a:p>
            <a:endParaRPr lang="en-US" dirty="0"/>
          </a:p>
          <a:p>
            <a:r>
              <a:rPr lang="en-US" dirty="0"/>
              <a:t>Wait, then why not always use a hash table???</a:t>
            </a:r>
          </a:p>
          <a:p>
            <a:r>
              <a:rPr lang="en-US" dirty="0"/>
              <a:t>OK, then is it always a bad idea to use an array for key-value pairs or an unordered set?</a:t>
            </a:r>
          </a:p>
        </p:txBody>
      </p:sp>
    </p:spTree>
    <p:extLst>
      <p:ext uri="{BB962C8B-B14F-4D97-AF65-F5344CB8AC3E}">
        <p14:creationId xmlns:p14="http://schemas.microsoft.com/office/powerpoint/2010/main" val="83034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current node has a non-null right node,</a:t>
            </a:r>
          </a:p>
          <a:p>
            <a:pPr marL="457200" indent="-457200">
              <a:buAutoNum type="arabicParenBoth"/>
            </a:pPr>
            <a:r>
              <a:rPr lang="en-US" dirty="0"/>
              <a:t>Move right, and then</a:t>
            </a:r>
          </a:p>
          <a:p>
            <a:pPr marL="457200" indent="-457200">
              <a:buAutoNum type="arabicParenBoth"/>
            </a:pPr>
            <a:r>
              <a:rPr lang="en-US" dirty="0"/>
              <a:t>Move left until no more left node exists.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rgbClr val="92D05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endCxn id="1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endCxn id="2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0" name="Freeform 59"/>
          <p:cNvSpPr/>
          <p:nvPr/>
        </p:nvSpPr>
        <p:spPr>
          <a:xfrm>
            <a:off x="5412441" y="3642037"/>
            <a:ext cx="1169894" cy="553445"/>
          </a:xfrm>
          <a:custGeom>
            <a:avLst/>
            <a:gdLst>
              <a:gd name="connsiteX0" fmla="*/ 0 w 1169894"/>
              <a:gd name="connsiteY0" fmla="*/ 22287 h 553445"/>
              <a:gd name="connsiteX1" fmla="*/ 679077 w 1169894"/>
              <a:gd name="connsiteY1" fmla="*/ 62628 h 553445"/>
              <a:gd name="connsiteX2" fmla="*/ 1169894 w 1169894"/>
              <a:gd name="connsiteY2" fmla="*/ 553445 h 5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894" h="553445">
                <a:moveTo>
                  <a:pt x="0" y="22287"/>
                </a:moveTo>
                <a:cubicBezTo>
                  <a:pt x="242047" y="-1806"/>
                  <a:pt x="484095" y="-25898"/>
                  <a:pt x="679077" y="62628"/>
                </a:cubicBezTo>
                <a:cubicBezTo>
                  <a:pt x="874059" y="151154"/>
                  <a:pt x="1021976" y="352299"/>
                  <a:pt x="1169894" y="55344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103159" y="4827494"/>
            <a:ext cx="685800" cy="672353"/>
          </a:xfrm>
          <a:custGeom>
            <a:avLst/>
            <a:gdLst>
              <a:gd name="connsiteX0" fmla="*/ 685800 w 685800"/>
              <a:gd name="connsiteY0" fmla="*/ 0 h 672353"/>
              <a:gd name="connsiteX1" fmla="*/ 154641 w 685800"/>
              <a:gd name="connsiteY1" fmla="*/ 275665 h 672353"/>
              <a:gd name="connsiteX2" fmla="*/ 0 w 685800"/>
              <a:gd name="connsiteY2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72353">
                <a:moveTo>
                  <a:pt x="685800" y="0"/>
                </a:moveTo>
                <a:cubicBezTo>
                  <a:pt x="477370" y="81803"/>
                  <a:pt x="268941" y="163606"/>
                  <a:pt x="154641" y="275665"/>
                </a:cubicBezTo>
                <a:cubicBezTo>
                  <a:pt x="40341" y="387724"/>
                  <a:pt x="20170" y="530038"/>
                  <a:pt x="0" y="6723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4331776" y="4195482"/>
            <a:ext cx="4757980" cy="2433918"/>
          </a:xfrm>
          <a:prstGeom prst="trapezoid">
            <a:avLst>
              <a:gd name="adj" fmla="val 31368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65329" y="4641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sub-tree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199110" y="4826408"/>
            <a:ext cx="1514402" cy="5860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4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node does not have a right sub-tree,</a:t>
            </a:r>
          </a:p>
          <a:p>
            <a:pPr marL="457200" indent="-457200">
              <a:buAutoNum type="arabicParenBoth"/>
            </a:pPr>
            <a:r>
              <a:rPr lang="en-US" dirty="0"/>
              <a:t>Go up until the current node becomes </a:t>
            </a:r>
            <a:r>
              <a:rPr lang="en-US" dirty="0" err="1"/>
              <a:t>nullptr</a:t>
            </a:r>
            <a:r>
              <a:rPr lang="en-US" dirty="0"/>
              <a:t>, or the step-movement was from the left to right.</a:t>
            </a:r>
          </a:p>
          <a:p>
            <a:pPr marL="457200" indent="-457200">
              <a:buAutoNum type="arabicParenBoth"/>
            </a:pP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  <a:endCxn id="1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59" name="Freeform 58"/>
          <p:cNvSpPr/>
          <p:nvPr/>
        </p:nvSpPr>
        <p:spPr>
          <a:xfrm>
            <a:off x="3065929" y="4713194"/>
            <a:ext cx="1027544" cy="948018"/>
          </a:xfrm>
          <a:custGeom>
            <a:avLst/>
            <a:gdLst>
              <a:gd name="connsiteX0" fmla="*/ 1021977 w 1027544"/>
              <a:gd name="connsiteY0" fmla="*/ 948018 h 948018"/>
              <a:gd name="connsiteX1" fmla="*/ 874059 w 1027544"/>
              <a:gd name="connsiteY1" fmla="*/ 376518 h 948018"/>
              <a:gd name="connsiteX2" fmla="*/ 0 w 1027544"/>
              <a:gd name="connsiteY2" fmla="*/ 0 h 9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544" h="948018">
                <a:moveTo>
                  <a:pt x="1021977" y="948018"/>
                </a:moveTo>
                <a:cubicBezTo>
                  <a:pt x="1033182" y="741269"/>
                  <a:pt x="1044388" y="534521"/>
                  <a:pt x="874059" y="376518"/>
                </a:cubicBezTo>
                <a:cubicBezTo>
                  <a:pt x="703730" y="218515"/>
                  <a:pt x="351865" y="10925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191000" y="49530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right to left.  Need to go up one more level.</a:t>
            </a:r>
          </a:p>
        </p:txBody>
      </p:sp>
      <p:sp>
        <p:nvSpPr>
          <p:cNvPr id="61" name="Freeform 60"/>
          <p:cNvSpPr/>
          <p:nvPr/>
        </p:nvSpPr>
        <p:spPr>
          <a:xfrm>
            <a:off x="3079376" y="3987053"/>
            <a:ext cx="1378324" cy="484094"/>
          </a:xfrm>
          <a:custGeom>
            <a:avLst/>
            <a:gdLst>
              <a:gd name="connsiteX0" fmla="*/ 0 w 1378324"/>
              <a:gd name="connsiteY0" fmla="*/ 484094 h 484094"/>
              <a:gd name="connsiteX1" fmla="*/ 1055595 w 1378324"/>
              <a:gd name="connsiteY1" fmla="*/ 349623 h 484094"/>
              <a:gd name="connsiteX2" fmla="*/ 1378324 w 1378324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24" h="484094">
                <a:moveTo>
                  <a:pt x="0" y="484094"/>
                </a:moveTo>
                <a:cubicBezTo>
                  <a:pt x="412937" y="457199"/>
                  <a:pt x="825874" y="430305"/>
                  <a:pt x="1055595" y="349623"/>
                </a:cubicBezTo>
                <a:cubicBezTo>
                  <a:pt x="1285316" y="268941"/>
                  <a:pt x="1331820" y="134470"/>
                  <a:pt x="137832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19600" y="4020234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left to right. Therefore stop here.</a:t>
            </a:r>
          </a:p>
        </p:txBody>
      </p:sp>
    </p:spTree>
    <p:extLst>
      <p:ext uri="{BB962C8B-B14F-4D97-AF65-F5344CB8AC3E}">
        <p14:creationId xmlns:p14="http://schemas.microsoft.com/office/powerpoint/2010/main" val="428539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of an integer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962" y="914400"/>
            <a:ext cx="28911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3606" y="823153"/>
            <a:ext cx="51703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newNode,BinTreeNode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67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3742" y="1082488"/>
            <a:ext cx="430305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3731558"/>
            <a:ext cx="336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Binary-tree is often used for finding a key-value pair.  For this purpose, each node must carry a key and a value.</a:t>
            </a:r>
          </a:p>
        </p:txBody>
      </p:sp>
    </p:spTree>
    <p:extLst>
      <p:ext uri="{BB962C8B-B14F-4D97-AF65-F5344CB8AC3E}">
        <p14:creationId xmlns:p14="http://schemas.microsoft.com/office/powerpoint/2010/main" val="2462464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class Node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Node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</a:t>
            </a:r>
            <a:r>
              <a:rPr lang="en-US" sz="900" dirty="0" err="1">
                <a:latin typeface="Lucida Console" panose="020B0609040504020204" pitchFamily="49" charset="0"/>
              </a:rPr>
              <a:t>GetRoot</a:t>
            </a:r>
            <a:r>
              <a:rPr lang="en-US" sz="900" dirty="0">
                <a:latin typeface="Lucida Console" panose="020B0609040504020204" pitchFamily="49" charset="0"/>
              </a:rPr>
              <a:t>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4711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Free(Node *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delete 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Free(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Add(Node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*Add(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 (</a:t>
            </a:r>
            <a:r>
              <a:rPr lang="en-US" dirty="0" err="1"/>
              <a:t>Cotninued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44442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//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57200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=new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-&gt;key=key;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-&gt;value=value;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Add(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&gt;&gt;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&gt;::Node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srand</a:t>
            </a:r>
            <a:r>
              <a:rPr lang="en-US" sz="900" dirty="0">
                <a:latin typeface="Lucida Console" panose="020B0609040504020204" pitchFamily="49" charset="0"/>
              </a:rPr>
              <a:t>((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)time(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latin typeface="Lucida Console" panose="020B0609040504020204" pitchFamily="49" charset="0"/>
              </a:rPr>
              <a:t>bTree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for(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=0;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&lt;10; ++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bTree.Add</a:t>
            </a:r>
            <a:r>
              <a:rPr lang="en-US" sz="900" dirty="0">
                <a:latin typeface="Lucida Console" panose="020B0609040504020204" pitchFamily="49" charset="0"/>
              </a:rPr>
              <a:t>(rand()%100,0);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Traverse(</a:t>
            </a:r>
            <a:r>
              <a:rPr lang="en-US" sz="900" dirty="0" err="1">
                <a:latin typeface="Lucida Console" panose="020B0609040504020204" pitchFamily="49" charset="0"/>
              </a:rPr>
              <a:t>bTree.GetRoot</a:t>
            </a:r>
            <a:r>
              <a:rPr lang="en-US" sz="9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0;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&lt;&lt;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7371" y="1687606"/>
            <a:ext cx="571500" cy="6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852974" y="1690842"/>
            <a:ext cx="3136835" cy="4582211"/>
          </a:xfrm>
          <a:custGeom>
            <a:avLst/>
            <a:gdLst>
              <a:gd name="connsiteX0" fmla="*/ 2072106 w 2149864"/>
              <a:gd name="connsiteY0" fmla="*/ 443753 h 443753"/>
              <a:gd name="connsiteX1" fmla="*/ 1937636 w 2149864"/>
              <a:gd name="connsiteY1" fmla="*/ 188259 h 443753"/>
              <a:gd name="connsiteX2" fmla="*/ 263477 w 2149864"/>
              <a:gd name="connsiteY2" fmla="*/ 47065 h 443753"/>
              <a:gd name="connsiteX3" fmla="*/ 28153 w 2149864"/>
              <a:gd name="connsiteY3" fmla="*/ 0 h 443753"/>
              <a:gd name="connsiteX0" fmla="*/ 3114253 w 3120409"/>
              <a:gd name="connsiteY0" fmla="*/ 4751569 h 4751569"/>
              <a:gd name="connsiteX1" fmla="*/ 1937636 w 3120409"/>
              <a:gd name="connsiteY1" fmla="*/ 367828 h 4751569"/>
              <a:gd name="connsiteX2" fmla="*/ 263477 w 3120409"/>
              <a:gd name="connsiteY2" fmla="*/ 226634 h 4751569"/>
              <a:gd name="connsiteX3" fmla="*/ 28153 w 3120409"/>
              <a:gd name="connsiteY3" fmla="*/ 179569 h 4751569"/>
              <a:gd name="connsiteX0" fmla="*/ 3127355 w 3136835"/>
              <a:gd name="connsiteY0" fmla="*/ 4582211 h 4582211"/>
              <a:gd name="connsiteX1" fmla="*/ 2253297 w 3136835"/>
              <a:gd name="connsiteY1" fmla="*/ 595158 h 4582211"/>
              <a:gd name="connsiteX2" fmla="*/ 276579 w 3136835"/>
              <a:gd name="connsiteY2" fmla="*/ 57276 h 4582211"/>
              <a:gd name="connsiteX3" fmla="*/ 41255 w 3136835"/>
              <a:gd name="connsiteY3" fmla="*/ 10211 h 45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835" h="4582211">
                <a:moveTo>
                  <a:pt x="3127355" y="4582211"/>
                </a:moveTo>
                <a:cubicBezTo>
                  <a:pt x="3210839" y="4487521"/>
                  <a:pt x="2728426" y="1349314"/>
                  <a:pt x="2253297" y="595158"/>
                </a:cubicBezTo>
                <a:cubicBezTo>
                  <a:pt x="1778168" y="-158998"/>
                  <a:pt x="645253" y="154767"/>
                  <a:pt x="276579" y="57276"/>
                </a:cubicBezTo>
                <a:cubicBezTo>
                  <a:pt x="-92095" y="-40215"/>
                  <a:pt x="-207" y="18055"/>
                  <a:pt x="41255" y="102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46" y="6232988"/>
            <a:ext cx="8444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a bit confusing.  Whenever the compiler identifies that the type can cause an ambiguity, the compiler requires to add a keyword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” in front of the data type.  Very conservative C++ specification (because compiler can tell 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required or not.)  When you get an error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required”</a:t>
            </a:r>
          </a:p>
        </p:txBody>
      </p:sp>
    </p:spTree>
    <p:extLst>
      <p:ext uri="{BB962C8B-B14F-4D97-AF65-F5344CB8AC3E}">
        <p14:creationId xmlns:p14="http://schemas.microsoft.com/office/powerpoint/2010/main" val="383437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Even Better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hide the pointer from the code that uses the binary-tree class.  Use </a:t>
            </a:r>
            <a:r>
              <a:rPr lang="en-US" dirty="0" err="1"/>
              <a:t>NodeHandle</a:t>
            </a:r>
            <a:r>
              <a:rPr lang="en-US" dirty="0"/>
              <a:t> class.</a:t>
            </a:r>
          </a:p>
          <a:p>
            <a:r>
              <a:rPr lang="en-US" dirty="0"/>
              <a:t>Allocation / De-allocation must be of the </a:t>
            </a:r>
            <a:r>
              <a:rPr lang="en-US" dirty="0" err="1"/>
              <a:t>BinaryTree</a:t>
            </a:r>
            <a:r>
              <a:rPr lang="en-US" dirty="0"/>
              <a:t> class's responsibility.  No node-allocation outside of the class.</a:t>
            </a:r>
          </a:p>
          <a:p>
            <a:r>
              <a:rPr lang="en-US" dirty="0"/>
              <a:t>All access must be via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Want to count how many nodes are in the tree.  (Updated on insertion, deletion, and cleaning-up.)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-4006"/>
            <a:ext cx="537415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template &lt;class </a:t>
            </a:r>
            <a:r>
              <a:rPr lang="en-US" sz="1050" dirty="0" err="1">
                <a:latin typeface="Consolas" panose="020B0609020204030204" pitchFamily="49" charset="0"/>
              </a:rPr>
              <a:t>KeyClass,class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*root;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376057" y="1069179"/>
            <a:ext cx="244929" cy="19920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0986" y="1581003"/>
            <a:ext cx="421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handle to be similar to a pointer, but don't want to expose a pointer.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037413" y="3495659"/>
            <a:ext cx="117260" cy="3948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9775" y="3495659"/>
            <a:ext cx="373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this class and sub-classes a direct access to nodes.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778060" y="4692462"/>
            <a:ext cx="169739" cy="6680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5406" y="478554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for navigating.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5442599"/>
            <a:ext cx="147837" cy="761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1018" y="563423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functions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59884" y="6521303"/>
            <a:ext cx="371468" cy="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1352" y="63365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3742" y="152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 of the class</a:t>
            </a:r>
          </a:p>
        </p:txBody>
      </p:sp>
    </p:spTree>
    <p:extLst>
      <p:ext uri="{BB962C8B-B14F-4D97-AF65-F5344CB8AC3E}">
        <p14:creationId xmlns:p14="http://schemas.microsoft.com/office/powerpoint/2010/main" val="152468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Node, </a:t>
            </a:r>
            <a:r>
              <a:rPr lang="en-US" dirty="0" err="1"/>
              <a:t>NodeHandle</a:t>
            </a:r>
            <a:r>
              <a:rPr lang="en-US" dirty="0"/>
              <a:t>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4033" y="914400"/>
            <a:ext cx="43877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Node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*left,*right,*up;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Node() : left(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),right(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),up(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3933" y="914400"/>
            <a:ext cx="40190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Table: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Does not allow two elements with a same key.</a:t>
            </a:r>
          </a:p>
          <a:p>
            <a:pPr lvl="1"/>
            <a:r>
              <a:rPr lang="en-US" dirty="0"/>
              <a:t>Elements are tightly (more tightly) stored.</a:t>
            </a:r>
          </a:p>
          <a:p>
            <a:r>
              <a:rPr lang="en-US" dirty="0"/>
              <a:t>Binary Tree:</a:t>
            </a:r>
          </a:p>
          <a:p>
            <a:pPr lvl="1"/>
            <a:r>
              <a:rPr lang="en-US" dirty="0"/>
              <a:t>Ordered.</a:t>
            </a:r>
          </a:p>
          <a:p>
            <a:pPr lvl="1"/>
            <a:r>
              <a:rPr lang="en-US" dirty="0"/>
              <a:t>Allow multiple elements with a same key (for priority queue or priority queue with updates)</a:t>
            </a:r>
          </a:p>
          <a:p>
            <a:pPr lvl="1"/>
            <a:r>
              <a:rPr lang="en-US" dirty="0"/>
              <a:t>Uses O(N) memory, but each element carries three pointers.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MakeHandle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7815"/>
            <a:ext cx="3650358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Constructor, Null, </a:t>
            </a:r>
            <a:r>
              <a:rPr lang="en-US" dirty="0" err="1"/>
              <a:t>RootNode</a:t>
            </a:r>
            <a:r>
              <a:rPr lang="en-US" dirty="0"/>
              <a:t>, Left, Up,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829" y="1148443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(root);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187" y="1148443"/>
            <a:ext cx="3576620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676899"/>
            <a:ext cx="856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 is to let the user-code navigate within the binary tree without directly exposing a pointer to the nodes. </a:t>
            </a:r>
          </a:p>
        </p:txBody>
      </p:sp>
    </p:spTree>
    <p:extLst>
      <p:ext uri="{BB962C8B-B14F-4D97-AF65-F5344CB8AC3E}">
        <p14:creationId xmlns:p14="http://schemas.microsoft.com/office/powerpoint/2010/main" val="80581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744" y="1404258"/>
            <a:ext cx="75584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54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1083129"/>
            <a:ext cx="387157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=Root();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if(key==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(key).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1358" y="985158"/>
            <a:ext cx="4092787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)-&gt;left=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)-&gt;right=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9" y="985158"/>
            <a:ext cx="5051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=new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-&gt;key=key;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-&gt;value=value;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root=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7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free of 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BinaryTree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dirty="0" err="1">
                <a:latin typeface="Consolas" panose="020B0609020204030204" pitchFamily="49" charset="0"/>
              </a:rPr>
              <a:t>CleanUp</a:t>
            </a:r>
            <a:r>
              <a:rPr lang="en-US" dirty="0">
                <a:latin typeface="Consolas" panose="020B0609020204030204" pitchFamily="49" charset="0"/>
              </a:rPr>
              <a:t>(void);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350" y="2679700"/>
            <a:ext cx="30315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RootNode</a:t>
            </a:r>
            <a:r>
              <a:rPr lang="en-US" sz="1100" dirty="0">
                <a:latin typeface="Consolas" panose="020B0609020204030204" pitchFamily="49" charset="0"/>
              </a:rPr>
              <a:t>()));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(Node *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delete 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First, Last, </a:t>
            </a:r>
            <a:r>
              <a:rPr lang="en-US" dirty="0" err="1"/>
              <a:t>FindNext</a:t>
            </a:r>
            <a:r>
              <a:rPr lang="en-US" dirty="0"/>
              <a:t>, and </a:t>
            </a:r>
            <a:r>
              <a:rPr lang="en-US" dirty="0" err="1"/>
              <a:t>FindPrev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user-program navigate without using recursion.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First(void)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FindNext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Last(void)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FindPrev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Last and </a:t>
            </a:r>
            <a:r>
              <a:rPr lang="en-US" dirty="0" err="1"/>
              <a:t>FindPrev</a:t>
            </a:r>
            <a:r>
              <a:rPr lang="en-US" dirty="0"/>
              <a:t> are symmetric.  Let you do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3095551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81709"/>
            <a:ext cx="51988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First(void)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FindNext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rightHd.IsNotNull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Has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The next node is the left-most of the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Does not have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Go up until it goes up from the left.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upHd.IsNotNull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95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Want to delete one node from the binary tree </a:t>
            </a:r>
            <a:r>
              <a:rPr lang="en-US" u="sng" dirty="0"/>
              <a:t>without breaking the order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4260707" y="2228847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345125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72986" y="3451259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457536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4588807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3995796" y="2760257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792117" y="2760257"/>
            <a:ext cx="182383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390042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3900423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561750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561750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20737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20737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61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Sloppy method.  (1) Connecting the right sub-tree to the right-most node of the left-sub-tree, and then (2) put left sub-tree in position for the node to be deleted.</a:t>
            </a:r>
          </a:p>
        </p:txBody>
      </p:sp>
      <p:sp>
        <p:nvSpPr>
          <p:cNvPr id="4" name="Oval 3"/>
          <p:cNvSpPr/>
          <p:nvPr/>
        </p:nvSpPr>
        <p:spPr>
          <a:xfrm>
            <a:off x="783976" y="233642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1006" y="3558835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6255" y="355883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200198" y="468293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752407" y="4696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19065" y="286783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315386" y="2867833"/>
            <a:ext cx="182383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516204" y="4007999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694489" y="5725085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771699" y="5725085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2131361" y="5314949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516204" y="5314949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>
            <a:off x="3318740" y="6301065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>
            <a:off x="3039505" y="6101603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38282" y="5197288"/>
            <a:ext cx="331447" cy="1190065"/>
          </a:xfrm>
          <a:custGeom>
            <a:avLst/>
            <a:gdLst>
              <a:gd name="connsiteX0" fmla="*/ 282389 w 331447"/>
              <a:gd name="connsiteY0" fmla="*/ 0 h 1190065"/>
              <a:gd name="connsiteX1" fmla="*/ 309283 w 331447"/>
              <a:gd name="connsiteY1" fmla="*/ 463924 h 1190065"/>
              <a:gd name="connsiteX2" fmla="*/ 0 w 331447"/>
              <a:gd name="connsiteY2" fmla="*/ 1190065 h 11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47" h="1190065">
                <a:moveTo>
                  <a:pt x="282389" y="0"/>
                </a:moveTo>
                <a:cubicBezTo>
                  <a:pt x="319368" y="132790"/>
                  <a:pt x="356348" y="265580"/>
                  <a:pt x="309283" y="463924"/>
                </a:cubicBezTo>
                <a:cubicBezTo>
                  <a:pt x="262218" y="662268"/>
                  <a:pt x="131109" y="926166"/>
                  <a:pt x="0" y="11900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32512" y="4403911"/>
            <a:ext cx="598394" cy="595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5312" y="572508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3735" y="403457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6" name="Freeform 25"/>
          <p:cNvSpPr/>
          <p:nvPr/>
        </p:nvSpPr>
        <p:spPr>
          <a:xfrm>
            <a:off x="2312355" y="3839135"/>
            <a:ext cx="545145" cy="968189"/>
          </a:xfrm>
          <a:custGeom>
            <a:avLst/>
            <a:gdLst>
              <a:gd name="connsiteX0" fmla="*/ 34157 w 545145"/>
              <a:gd name="connsiteY0" fmla="*/ 968189 h 968189"/>
              <a:gd name="connsiteX1" fmla="*/ 54327 w 545145"/>
              <a:gd name="connsiteY1" fmla="*/ 463924 h 968189"/>
              <a:gd name="connsiteX2" fmla="*/ 545145 w 545145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45" h="968189">
                <a:moveTo>
                  <a:pt x="34157" y="968189"/>
                </a:moveTo>
                <a:cubicBezTo>
                  <a:pt x="1659" y="796739"/>
                  <a:pt x="-30838" y="625289"/>
                  <a:pt x="54327" y="463924"/>
                </a:cubicBezTo>
                <a:cubicBezTo>
                  <a:pt x="139492" y="302559"/>
                  <a:pt x="342318" y="151279"/>
                  <a:pt x="545145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1278" y="2854535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403557" y="407694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082364" y="4066614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3"/>
            <a:endCxn id="29" idx="0"/>
          </p:cNvCxnSpPr>
          <p:nvPr/>
        </p:nvCxnSpPr>
        <p:spPr>
          <a:xfrm flipH="1">
            <a:off x="5626367" y="3385945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30" idx="0"/>
          </p:cNvCxnSpPr>
          <p:nvPr/>
        </p:nvCxnSpPr>
        <p:spPr>
          <a:xfrm>
            <a:off x="6422688" y="3385945"/>
            <a:ext cx="975682" cy="68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6576655" y="5108762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Rectangle 34"/>
          <p:cNvSpPr/>
          <p:nvPr/>
        </p:nvSpPr>
        <p:spPr>
          <a:xfrm>
            <a:off x="7653865" y="51087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0" idx="2"/>
            <a:endCxn id="34" idx="5"/>
          </p:cNvCxnSpPr>
          <p:nvPr/>
        </p:nvCxnSpPr>
        <p:spPr>
          <a:xfrm flipH="1">
            <a:off x="7013527" y="4698626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3"/>
          </p:cNvCxnSpPr>
          <p:nvPr/>
        </p:nvCxnSpPr>
        <p:spPr>
          <a:xfrm>
            <a:off x="7398370" y="4698626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gular Pentagon 37"/>
          <p:cNvSpPr/>
          <p:nvPr/>
        </p:nvSpPr>
        <p:spPr>
          <a:xfrm>
            <a:off x="8200906" y="568474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5" idx="1"/>
            <a:endCxn id="38" idx="0"/>
          </p:cNvCxnSpPr>
          <p:nvPr/>
        </p:nvCxnSpPr>
        <p:spPr>
          <a:xfrm>
            <a:off x="7921671" y="5485280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Array always evil?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No!  Not at all.</a:t>
            </a:r>
          </a:p>
          <a:p>
            <a:r>
              <a:rPr lang="en-US" dirty="0"/>
              <a:t>In a situation that you know the maximum number of elements is small.</a:t>
            </a:r>
          </a:p>
          <a:p>
            <a:r>
              <a:rPr lang="en-US" dirty="0"/>
              <a:t>For example, many polygonal meshes consist of polygons with mostly triangles and quadrilaterals.  Very few polygons use more than 10 vertices.</a:t>
            </a:r>
          </a:p>
          <a:p>
            <a:r>
              <a:rPr lang="en-US" dirty="0"/>
              <a:t>Often necessary to inquire: Is this vertex used by this polygon?</a:t>
            </a:r>
          </a:p>
          <a:p>
            <a:r>
              <a:rPr lang="en-US" dirty="0"/>
              <a:t>Do you want to make a hash set for each polygon?</a:t>
            </a:r>
          </a:p>
        </p:txBody>
      </p:sp>
    </p:spTree>
    <p:extLst>
      <p:ext uri="{BB962C8B-B14F-4D97-AF65-F5344CB8AC3E}">
        <p14:creationId xmlns:p14="http://schemas.microsoft.com/office/powerpoint/2010/main" val="2334340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sloppy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the tree may increase after deletion.</a:t>
            </a:r>
          </a:p>
          <a:p>
            <a:r>
              <a:rPr lang="en-US" dirty="0"/>
              <a:t>We are deleting a node.  Want to keep the tree height same or even shorter.</a:t>
            </a:r>
          </a:p>
        </p:txBody>
      </p:sp>
    </p:spTree>
    <p:extLst>
      <p:ext uri="{BB962C8B-B14F-4D97-AF65-F5344CB8AC3E}">
        <p14:creationId xmlns:p14="http://schemas.microsoft.com/office/powerpoint/2010/main" val="1677156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method.</a:t>
            </a:r>
          </a:p>
          <a:p>
            <a:r>
              <a:rPr lang="en-US" dirty="0"/>
              <a:t>Want to delete a square in the binary-tree below.</a:t>
            </a:r>
          </a:p>
          <a:p>
            <a:r>
              <a:rPr lang="en-US" dirty="0"/>
              <a:t>Easiest case: The node to be deleted has null left or right.</a:t>
            </a:r>
          </a:p>
          <a:p>
            <a:r>
              <a:rPr lang="en-US" dirty="0"/>
              <a:t>General case.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7" idx="2"/>
            <a:endCxn id="19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</p:spTree>
    <p:extLst>
      <p:ext uri="{BB962C8B-B14F-4D97-AF65-F5344CB8AC3E}">
        <p14:creationId xmlns:p14="http://schemas.microsoft.com/office/powerpoint/2010/main" val="3664329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 :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case: The node being deleted does not have a sub-tree.</a:t>
            </a:r>
          </a:p>
          <a:p>
            <a:pPr lvl="1"/>
            <a:r>
              <a:rPr lang="en-US" dirty="0"/>
              <a:t>If the node has a parent node</a:t>
            </a:r>
          </a:p>
          <a:p>
            <a:pPr lvl="2"/>
            <a:r>
              <a:rPr lang="en-US" dirty="0"/>
              <a:t>If the node is the left of the parent node, nullify left connection from the parent node,</a:t>
            </a:r>
          </a:p>
          <a:p>
            <a:pPr lvl="2"/>
            <a:r>
              <a:rPr lang="en-US" dirty="0"/>
              <a:t>Or right of the parent node</a:t>
            </a:r>
          </a:p>
          <a:p>
            <a:pPr lvl="1"/>
            <a:r>
              <a:rPr lang="en-US" dirty="0"/>
              <a:t>If the node has no parent node</a:t>
            </a:r>
          </a:p>
          <a:p>
            <a:pPr lvl="2"/>
            <a:r>
              <a:rPr lang="en-US" dirty="0"/>
              <a:t>The node is root.  Nullify root node.</a:t>
            </a:r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8946" y="475353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3288" y="5097461"/>
            <a:ext cx="307013" cy="382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47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to be deleted has null left or right, then…</a:t>
            </a:r>
          </a:p>
          <a:p>
            <a:r>
              <a:rPr lang="en-US" dirty="0"/>
              <a:t>Put non-null leaf in place for the deleted node.</a:t>
            </a:r>
          </a:p>
        </p:txBody>
      </p:sp>
      <p:sp>
        <p:nvSpPr>
          <p:cNvPr id="4" name="Oval 3"/>
          <p:cNvSpPr/>
          <p:nvPr/>
        </p:nvSpPr>
        <p:spPr>
          <a:xfrm>
            <a:off x="743619" y="259823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9455" y="391182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5898" y="382064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938647" y="5035923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78708" y="312964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275029" y="3129643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254653" y="4360985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432938" y="60780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510148" y="607807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869810" y="566793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254653" y="566793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9848" y="3767071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96335" y="4360985"/>
            <a:ext cx="537883" cy="49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4193" y="4914900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2282" y="2689409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04561" y="3911821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891647" y="391182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3"/>
            <a:endCxn id="22" idx="0"/>
          </p:cNvCxnSpPr>
          <p:nvPr/>
        </p:nvCxnSpPr>
        <p:spPr>
          <a:xfrm flipH="1">
            <a:off x="5327371" y="3220819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123692" y="3220819"/>
            <a:ext cx="1074968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6385938" y="495396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463148" y="495396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7" idx="5"/>
          </p:cNvCxnSpPr>
          <p:nvPr/>
        </p:nvCxnSpPr>
        <p:spPr>
          <a:xfrm flipH="1">
            <a:off x="6822810" y="454383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7207653" y="454383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37193" y="379079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0148" y="3820645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0148" y="3820645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598269" cy="5059363"/>
          </a:xfrm>
        </p:spPr>
        <p:txBody>
          <a:bodyPr/>
          <a:lstStyle/>
          <a:p>
            <a:r>
              <a:rPr lang="en-US" dirty="0"/>
              <a:t>If        has a parent node:</a:t>
            </a:r>
          </a:p>
          <a:p>
            <a:pPr lvl="1"/>
            <a:r>
              <a:rPr lang="en-US" dirty="0"/>
              <a:t>If           is right of its parent,</a:t>
            </a:r>
          </a:p>
          <a:p>
            <a:pPr lvl="2"/>
            <a:r>
              <a:rPr lang="en-US" dirty="0"/>
              <a:t>connect      to the right of       's parent.</a:t>
            </a:r>
          </a:p>
          <a:p>
            <a:pPr lvl="1"/>
            <a:r>
              <a:rPr lang="en-US" dirty="0"/>
              <a:t>If           is left of its parent,</a:t>
            </a:r>
          </a:p>
          <a:p>
            <a:pPr lvl="2"/>
            <a:r>
              <a:rPr lang="en-US" dirty="0"/>
              <a:t>connect      to the left of       's parent.</a:t>
            </a:r>
          </a:p>
          <a:p>
            <a:r>
              <a:rPr lang="en-US" dirty="0"/>
              <a:t>If not,</a:t>
            </a:r>
          </a:p>
          <a:p>
            <a:pPr lvl="1"/>
            <a:r>
              <a:rPr lang="en-US" dirty="0"/>
              <a:t>        is the root.  Make      the root node.</a:t>
            </a:r>
          </a:p>
          <a:p>
            <a:pPr lvl="1"/>
            <a:endParaRPr lang="en-US" dirty="0"/>
          </a:p>
          <a:p>
            <a:r>
              <a:rPr lang="en-US" dirty="0"/>
              <a:t>Don't forget updating      's parent. </a:t>
            </a:r>
          </a:p>
        </p:txBody>
      </p:sp>
      <p:sp>
        <p:nvSpPr>
          <p:cNvPr id="4" name="Oval 3"/>
          <p:cNvSpPr/>
          <p:nvPr/>
        </p:nvSpPr>
        <p:spPr>
          <a:xfrm>
            <a:off x="6442290" y="266899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8126" y="398257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54569" y="3891403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637318" y="510668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6177379" y="3200401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6973700" y="3200401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7" idx="0"/>
          </p:cNvCxnSpPr>
          <p:nvPr/>
        </p:nvCxnSpPr>
        <p:spPr>
          <a:xfrm flipH="1">
            <a:off x="7953324" y="443174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>
            <a:off x="7131609" y="614882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8208819" y="614882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11" idx="5"/>
          </p:cNvCxnSpPr>
          <p:nvPr/>
        </p:nvCxnSpPr>
        <p:spPr>
          <a:xfrm flipH="1">
            <a:off x="7568481" y="573869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3"/>
          </p:cNvCxnSpPr>
          <p:nvPr/>
        </p:nvCxnSpPr>
        <p:spPr>
          <a:xfrm>
            <a:off x="7953324" y="573869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4178" y="3079699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2864" y="498565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208819" y="389140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08819" y="389140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35528" y="1148737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9056" y="157007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82486" y="1915075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8734" y="2592969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9056" y="225594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2541814" y="1915075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2535042" y="2592832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3875032" y="3404051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801610" y="4184154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left and right of the node to be deleted are non-null, then…</a:t>
            </a:r>
          </a:p>
          <a:p>
            <a:r>
              <a:rPr lang="en-US" dirty="0"/>
              <a:t>The right-most of the left sub-tree need to take position for the deleted node.  (Or, left-most of the right-sub-tree.  It is symmetric.)</a:t>
            </a:r>
          </a:p>
        </p:txBody>
      </p:sp>
      <p:sp>
        <p:nvSpPr>
          <p:cNvPr id="4" name="Oval 3"/>
          <p:cNvSpPr/>
          <p:nvPr/>
        </p:nvSpPr>
        <p:spPr>
          <a:xfrm>
            <a:off x="4300365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2644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035454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831775" y="3409078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20" name="Freeform 19"/>
          <p:cNvSpPr/>
          <p:nvPr/>
        </p:nvSpPr>
        <p:spPr>
          <a:xfrm>
            <a:off x="6763871" y="4565276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0107" y="5096435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 right-most of the left sub-tree may have its left node.</a:t>
            </a:r>
          </a:p>
          <a:p>
            <a:r>
              <a:rPr lang="en-US" dirty="0"/>
              <a:t>So, first detach the right-most of the left sub-tree safely, and then replace.  (Like easiest and second easiest case.)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063160" y="519056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807665" y="478043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578601" y="3489512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1"/>
            <a:endCxn id="19" idx="0"/>
          </p:cNvCxnSpPr>
          <p:nvPr/>
        </p:nvCxnSpPr>
        <p:spPr>
          <a:xfrm flipH="1">
            <a:off x="7101206" y="556708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092" y="4160938"/>
            <a:ext cx="48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Right-most of the left sub-tree may be direct left of the node being deleted.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Then copy connections from         to  </a:t>
            </a:r>
          </a:p>
          <a:p>
            <a:r>
              <a:rPr lang="en-US" dirty="0"/>
              <a:t>Then make connections from          bi-directional.</a:t>
            </a:r>
          </a:p>
          <a:p>
            <a:r>
              <a:rPr lang="en-US" dirty="0"/>
              <a:t>If the parent of         is </a:t>
            </a:r>
            <a:r>
              <a:rPr lang="en-US" dirty="0" err="1"/>
              <a:t>nullptr</a:t>
            </a:r>
            <a:r>
              <a:rPr lang="en-US" dirty="0"/>
              <a:t>, make         the root node.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335836" y="308979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6807665" y="4780430"/>
            <a:ext cx="393405" cy="6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7101206" y="5458869"/>
            <a:ext cx="99864" cy="63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0753" y="152019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584929" y="152019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4" idx="3"/>
            <a:endCxn id="4" idx="5"/>
          </p:cNvCxnSpPr>
          <p:nvPr/>
        </p:nvCxnSpPr>
        <p:spPr>
          <a:xfrm flipH="1" flipV="1">
            <a:off x="5646505" y="2333314"/>
            <a:ext cx="957137" cy="756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7" idx="0"/>
          </p:cNvCxnSpPr>
          <p:nvPr/>
        </p:nvCxnSpPr>
        <p:spPr>
          <a:xfrm>
            <a:off x="6603642" y="3466316"/>
            <a:ext cx="204023" cy="68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1"/>
            <a:endCxn id="8" idx="0"/>
          </p:cNvCxnSpPr>
          <p:nvPr/>
        </p:nvCxnSpPr>
        <p:spPr>
          <a:xfrm>
            <a:off x="6603642" y="3466316"/>
            <a:ext cx="1694376" cy="69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1640753" y="2302297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21420" y="2596567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2714007" y="310706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9664" y="296647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09664" y="296647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dis-connecting and connecting.</a:t>
            </a:r>
          </a:p>
          <a:p>
            <a:r>
              <a:rPr lang="en-US" dirty="0"/>
              <a:t>Easy to make a mistake.</a:t>
            </a:r>
          </a:p>
          <a:p>
            <a:r>
              <a:rPr lang="en-US" dirty="0"/>
              <a:t>But, doable.  Each step is very simple.</a:t>
            </a:r>
          </a:p>
        </p:txBody>
      </p:sp>
    </p:spTree>
    <p:extLst>
      <p:ext uri="{BB962C8B-B14F-4D97-AF65-F5344CB8AC3E}">
        <p14:creationId xmlns:p14="http://schemas.microsoft.com/office/powerpoint/2010/main" val="426186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 //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is a root.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6198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542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95449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83958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6894836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Delete(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Right most of left. Always Simple-Detachable.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Also, since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 of itself has failed, it must have a left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RMOL=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(RMOL))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// Now, RMOL needs to take position of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(RMOL);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95445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3945311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 // Cannot delete a null node.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03021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 </a:t>
            </a:r>
          </a:p>
          <a:p>
            <a:r>
              <a:rPr lang="en-US" dirty="0"/>
              <a:t>Visualize how the binary-tree is constructed.</a:t>
            </a:r>
          </a:p>
          <a:p>
            <a:r>
              <a:rPr lang="en-US" dirty="0"/>
              <a:t>Test deletion and insertion in graphical interface.</a:t>
            </a:r>
          </a:p>
          <a:p>
            <a:r>
              <a:rPr lang="en-US" dirty="0"/>
              <a:t>Interactively apply a binary-tree operation called tree rotation.</a:t>
            </a:r>
          </a:p>
          <a:p>
            <a:r>
              <a:rPr lang="en-US" dirty="0"/>
              <a:t>Implement and verify tree-rebalancing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271198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Window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level takes 40 pixels vertically.</a:t>
            </a:r>
          </a:p>
          <a:p>
            <a:r>
              <a:rPr lang="en-US" dirty="0"/>
              <a:t>The top-level (root) takes from 0 to 800 horizontally.</a:t>
            </a:r>
          </a:p>
          <a:p>
            <a:r>
              <a:rPr lang="en-US" dirty="0"/>
              <a:t>The second level nodes take left and right halves of the top-level node.</a:t>
            </a:r>
          </a:p>
          <a:p>
            <a:r>
              <a:rPr lang="en-US" dirty="0"/>
              <a:t>Can be drawn by recursion.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3250" y="3524250"/>
            <a:ext cx="4375150" cy="323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6250" y="35433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6250" y="40005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6250" y="4000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86250" y="44577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6250" y="44513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86250" y="49085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6250" y="49085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6250" y="53657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6250" y="53721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6250" y="58293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50" y="58356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6250" y="62928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6250" y="6299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6250" y="67564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228" y="35872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pixels</a:t>
            </a:r>
          </a:p>
        </p:txBody>
      </p: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6600825" y="4000500"/>
            <a:ext cx="0" cy="275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46795" y="354965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Top-level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661" y="40222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3046" y="40168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864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43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6874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5750" y="44740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43992" y="44804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10222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43696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4855" y="4908550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7986" y="4908549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01689" y="4949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46705" y="49466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362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174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24631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89308" y="49503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6005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95035" y="4937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6635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9338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693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8862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77264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48505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12689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46657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33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87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0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14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26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80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53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7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43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97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02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56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867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21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01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655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480281" y="6283323"/>
            <a:ext cx="4121150" cy="460375"/>
            <a:chOff x="4435831" y="4924423"/>
            <a:chExt cx="4121150" cy="9334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435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89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62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16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528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82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55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9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645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899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04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458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769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023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302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556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8718550" y="6292850"/>
            <a:ext cx="0" cy="4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95550" y="313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40569" y="31549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1992585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project.</a:t>
            </a:r>
          </a:p>
          <a:p>
            <a:r>
              <a:rPr lang="en-US" dirty="0"/>
              <a:t>Copy main.cpp from the </a:t>
            </a:r>
            <a:r>
              <a:rPr lang="en-US" dirty="0" err="1"/>
              <a:t>FsLazyWindow</a:t>
            </a:r>
            <a:r>
              <a:rPr lang="en-US" dirty="0"/>
              <a:t> template.</a:t>
            </a:r>
          </a:p>
          <a:p>
            <a:r>
              <a:rPr lang="en-US" dirty="0"/>
              <a:t>You need to add two libraries:</a:t>
            </a:r>
          </a:p>
          <a:p>
            <a:pPr lvl="1"/>
            <a:r>
              <a:rPr lang="en-US" dirty="0" err="1"/>
              <a:t>fslazywindow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ysbitmapfont</a:t>
            </a:r>
            <a:endParaRPr lang="en-US" dirty="0"/>
          </a:p>
          <a:p>
            <a:r>
              <a:rPr lang="en-US" dirty="0" err="1"/>
              <a:t>Ysbitmapfont</a:t>
            </a:r>
            <a:r>
              <a:rPr lang="en-US" dirty="0"/>
              <a:t> library is the same font-drawing library used in 24780.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0" y="4616450"/>
            <a:ext cx="777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add_executable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main.cpp </a:t>
            </a:r>
            <a:r>
              <a:rPr lang="en-US" sz="1400" dirty="0" err="1">
                <a:latin typeface="Consolas" panose="020B0609020204030204" pitchFamily="49" charset="0"/>
              </a:rPr>
              <a:t>bintree.h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target_link_libraries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fslazywindow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ysbitmapfont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790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structure that needs to be stored in the application class is a binary tree.</a:t>
            </a:r>
          </a:p>
          <a:p>
            <a:r>
              <a:rPr lang="en-US" dirty="0"/>
              <a:t>In the initialization, add 50 random numbers to the tree.</a:t>
            </a:r>
          </a:p>
          <a:p>
            <a:r>
              <a:rPr lang="en-US" dirty="0"/>
              <a:t>In Interval, at this point, you don't have to do anything.</a:t>
            </a:r>
          </a:p>
          <a:p>
            <a:r>
              <a:rPr lang="en-US" dirty="0"/>
              <a:t>In Draw, visualize the tree.</a:t>
            </a:r>
          </a:p>
          <a:p>
            <a:endParaRPr lang="en-US" dirty="0"/>
          </a:p>
          <a:p>
            <a:r>
              <a:rPr lang="en-US" dirty="0"/>
              <a:t>Cut-out Binary-Tree code in </a:t>
            </a:r>
            <a:r>
              <a:rPr lang="en-US" dirty="0" err="1"/>
              <a:t>bintree.h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4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the </a:t>
            </a:r>
            <a:r>
              <a:rPr lang="en-US" dirty="0" err="1"/>
              <a:t>FsLazyWindowApplication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following headers at the beginning of main.cpp</a:t>
            </a:r>
            <a:br>
              <a:rPr lang="en-US" dirty="0"/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stdio.h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stdlib.h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time.h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ysglfontdata.h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#include &lt;</a:t>
            </a:r>
            <a:r>
              <a:rPr lang="en-US" sz="1050" dirty="0" err="1">
                <a:latin typeface="Consolas" panose="020B0609020204030204" pitchFamily="49" charset="0"/>
              </a:rPr>
              <a:t>fslazywindow.h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#include "</a:t>
            </a:r>
            <a:r>
              <a:rPr lang="en-US" sz="1050" dirty="0" err="1">
                <a:latin typeface="Consolas" panose="020B0609020204030204" pitchFamily="49" charset="0"/>
              </a:rPr>
              <a:t>bintree.h</a:t>
            </a:r>
            <a:r>
              <a:rPr lang="en-US" sz="1050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/>
              <a:t>Add a member variable in </a:t>
            </a:r>
            <a:r>
              <a:rPr lang="en-US" dirty="0" err="1"/>
              <a:t>FsLazyWindowApplication</a:t>
            </a:r>
            <a:r>
              <a:rPr lang="en-US" dirty="0"/>
              <a:t> class as:</a:t>
            </a:r>
            <a:br>
              <a:rPr lang="en-US" dirty="0"/>
            </a:b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latin typeface="Lucida Console" panose="020B0609040504020204" pitchFamily="49" charset="0"/>
              </a:rPr>
              <a:t>btree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In Initialize, do the following: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srand</a:t>
            </a:r>
            <a:r>
              <a:rPr lang="en-US" sz="1400" dirty="0">
                <a:latin typeface="Lucida Console" panose="020B0609040504020204" pitchFamily="49" charset="0"/>
              </a:rPr>
              <a:t>((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)time(</a:t>
            </a:r>
            <a:r>
              <a:rPr lang="en-US" sz="1400" dirty="0" err="1">
                <a:latin typeface="Lucida Console" panose="020B0609040504020204" pitchFamily="49" charset="0"/>
              </a:rPr>
              <a:t>nullptr</a:t>
            </a:r>
            <a:r>
              <a:rPr lang="en-US" sz="1400" dirty="0">
                <a:latin typeface="Lucida Console" panose="020B0609040504020204" pitchFamily="49" charset="0"/>
              </a:rPr>
              <a:t>));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for(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=0;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&lt;50; ++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tree.Insert</a:t>
            </a:r>
            <a:r>
              <a:rPr lang="en-US" sz="1400" dirty="0">
                <a:latin typeface="Lucida Console" panose="020B0609040504020204" pitchFamily="49" charset="0"/>
              </a:rPr>
              <a:t>(rand()%100,0);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34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member-function: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498" y="1772905"/>
            <a:ext cx="741100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x=(x0+x1)/2,y=y0+yStep/2;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glColor3ub(0,0,0);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glBegin</a:t>
            </a:r>
            <a:r>
              <a:rPr lang="en-US" sz="1050" dirty="0">
                <a:latin typeface="Consolas" panose="020B0609020204030204" pitchFamily="49" charset="0"/>
              </a:rPr>
              <a:t>(GL_LINES);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sprintf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(x0,(x0+x1)/2,y0+yStep,yStep,x,y,tree.Left(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22950" y="4502150"/>
            <a:ext cx="171450" cy="438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2500" y="4533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54300" y="3733800"/>
            <a:ext cx="255270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38450" y="4903232"/>
            <a:ext cx="1250950" cy="6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7000" y="3383518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node takes left-half of the current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400" y="5272033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node takes right-half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7255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purposes</a:t>
            </a:r>
          </a:p>
          <a:p>
            <a:pPr lvl="1"/>
            <a:r>
              <a:rPr lang="en-US" altLang="en-US" dirty="0"/>
              <a:t>Efficiently sort objects</a:t>
            </a:r>
          </a:p>
          <a:p>
            <a:pPr lvl="1"/>
            <a:r>
              <a:rPr lang="en-US" altLang="en-US" dirty="0"/>
              <a:t>Efficiently find an object.</a:t>
            </a:r>
          </a:p>
          <a:p>
            <a:pPr lvl="1"/>
            <a:r>
              <a:rPr lang="en-US" altLang="en-US" dirty="0"/>
              <a:t>Very useful when you need a priority queue.</a:t>
            </a: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3505200" y="25908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2004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>
            <a:off x="4724400" y="32004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Oval 8"/>
          <p:cNvSpPr>
            <a:spLocks noChangeArrowheads="1"/>
          </p:cNvSpPr>
          <p:nvPr/>
        </p:nvSpPr>
        <p:spPr bwMode="auto">
          <a:xfrm>
            <a:off x="1447800" y="3505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4" name="Oval 10"/>
          <p:cNvSpPr>
            <a:spLocks noChangeArrowheads="1"/>
          </p:cNvSpPr>
          <p:nvPr/>
        </p:nvSpPr>
        <p:spPr bwMode="auto">
          <a:xfrm>
            <a:off x="5410200" y="3581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5" name="Oval 12"/>
          <p:cNvSpPr>
            <a:spLocks noChangeArrowheads="1"/>
          </p:cNvSpPr>
          <p:nvPr/>
        </p:nvSpPr>
        <p:spPr bwMode="auto">
          <a:xfrm>
            <a:off x="3810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6" name="Oval 14"/>
          <p:cNvSpPr>
            <a:spLocks noChangeArrowheads="1"/>
          </p:cNvSpPr>
          <p:nvPr/>
        </p:nvSpPr>
        <p:spPr bwMode="auto">
          <a:xfrm>
            <a:off x="25908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7" name="Oval 16"/>
          <p:cNvSpPr>
            <a:spLocks noChangeArrowheads="1"/>
          </p:cNvSpPr>
          <p:nvPr/>
        </p:nvSpPr>
        <p:spPr bwMode="auto">
          <a:xfrm>
            <a:off x="47244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8" name="Oval 18"/>
          <p:cNvSpPr>
            <a:spLocks noChangeArrowheads="1"/>
          </p:cNvSpPr>
          <p:nvPr/>
        </p:nvSpPr>
        <p:spPr bwMode="auto">
          <a:xfrm>
            <a:off x="69342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9" name="Straight Arrow Connector 22"/>
          <p:cNvCxnSpPr>
            <a:cxnSpLocks noChangeShapeType="1"/>
            <a:endCxn id="39945" idx="0"/>
          </p:cNvCxnSpPr>
          <p:nvPr/>
        </p:nvCxnSpPr>
        <p:spPr bwMode="auto">
          <a:xfrm rot="10800000" flipV="1">
            <a:off x="1295400" y="41148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Arrow Connector 23"/>
          <p:cNvCxnSpPr>
            <a:cxnSpLocks noChangeShapeType="1"/>
          </p:cNvCxnSpPr>
          <p:nvPr/>
        </p:nvCxnSpPr>
        <p:spPr bwMode="auto">
          <a:xfrm>
            <a:off x="2743200" y="41148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Arrow Connector 28"/>
          <p:cNvCxnSpPr>
            <a:cxnSpLocks noChangeShapeType="1"/>
            <a:endCxn id="39947" idx="0"/>
          </p:cNvCxnSpPr>
          <p:nvPr/>
        </p:nvCxnSpPr>
        <p:spPr bwMode="auto">
          <a:xfrm rot="5400000">
            <a:off x="5524500" y="43053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29"/>
          <p:cNvCxnSpPr>
            <a:cxnSpLocks noChangeShapeType="1"/>
            <a:endCxn id="39948" idx="0"/>
          </p:cNvCxnSpPr>
          <p:nvPr/>
        </p:nvCxnSpPr>
        <p:spPr bwMode="auto">
          <a:xfrm>
            <a:off x="6705600" y="41910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886200" y="27432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36576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7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91200" y="37338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36154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the </a:t>
            </a:r>
            <a:r>
              <a:rPr lang="en-US" dirty="0" err="1"/>
              <a:t>FsLazyWindowApplication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function must look like:</a:t>
            </a:r>
          </a:p>
          <a:p>
            <a:pPr marL="0" indent="0">
              <a:buNone/>
            </a:pP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DrawNode</a:t>
            </a:r>
            <a:r>
              <a:rPr lang="en-US" sz="1200" dirty="0">
                <a:latin typeface="Lucida Console" panose="020B0609040504020204" pitchFamily="49" charset="0"/>
              </a:rPr>
              <a:t>(0,800,0,40, 400,20, </a:t>
            </a:r>
            <a:r>
              <a:rPr lang="en-US" sz="1200" dirty="0" err="1">
                <a:latin typeface="Lucida Console" panose="020B0609040504020204" pitchFamily="49" charset="0"/>
              </a:rPr>
              <a:t>tree.RootNode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accept Windows-size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4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FsGetWindowSize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glViewport</a:t>
            </a:r>
            <a:r>
              <a:rPr lang="en-US" sz="1400" dirty="0">
                <a:latin typeface="Lucida Console" panose="020B0609040504020204" pitchFamily="49" charset="0"/>
              </a:rPr>
              <a:t>(0,0,wid,hei);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glMatrixMode</a:t>
            </a:r>
            <a:r>
              <a:rPr lang="en-US" sz="1400" dirty="0">
                <a:latin typeface="Lucida Console" panose="020B0609040504020204" pitchFamily="49" charset="0"/>
              </a:rPr>
              <a:t>(GL_PROJECTION);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glLoadIdentity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glOrtho</a:t>
            </a:r>
            <a:r>
              <a:rPr lang="en-US" sz="1400" dirty="0">
                <a:latin typeface="Lucida Console" panose="020B0609040504020204" pitchFamily="49" charset="0"/>
              </a:rPr>
              <a:t>(0,(float)wid-1,(float)hei-1,0,-1,1);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glClear</a:t>
            </a:r>
            <a:r>
              <a:rPr lang="en-US" sz="14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Draw(</a:t>
            </a:r>
            <a:r>
              <a:rPr lang="en-US" sz="1400" dirty="0" err="1">
                <a:latin typeface="Lucida Console" panose="020B0609040504020204" pitchFamily="49" charset="0"/>
              </a:rPr>
              <a:t>btree.GetRoot</a:t>
            </a:r>
            <a:r>
              <a:rPr lang="en-US" sz="1400" dirty="0">
                <a:latin typeface="Lucida Console" panose="020B0609040504020204" pitchFamily="49" charset="0"/>
              </a:rPr>
              <a:t>(),0,wid,40,40);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FsSwapBuffers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needRedraw</a:t>
            </a:r>
            <a:r>
              <a:rPr lang="en-US" sz="14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18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a node where the mouse cursor is on.</a:t>
            </a:r>
          </a:p>
          <a:p>
            <a:r>
              <a:rPr lang="en-US" dirty="0"/>
              <a:t>Press DEL to delete the highlighted node.</a:t>
            </a:r>
          </a:p>
          <a:p>
            <a:r>
              <a:rPr lang="en-US" dirty="0"/>
              <a:t>Press INSERT to insert a new node.</a:t>
            </a:r>
          </a:p>
        </p:txBody>
      </p:sp>
    </p:spTree>
    <p:extLst>
      <p:ext uri="{BB962C8B-B14F-4D97-AF65-F5344CB8AC3E}">
        <p14:creationId xmlns:p14="http://schemas.microsoft.com/office/powerpoint/2010/main" val="1382585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which node the mouse cursor is 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 for storing highlighted node.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BinaryTree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int,int</a:t>
            </a:r>
            <a:r>
              <a:rPr lang="en-US" sz="1600" dirty="0"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latin typeface="Consolas" panose="020B0609020204030204" pitchFamily="49" charset="0"/>
              </a:rPr>
              <a:t>NodeHandle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mouseOn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Nullify it in the constructor.</a:t>
            </a:r>
          </a:p>
          <a:p>
            <a:r>
              <a:rPr lang="en-US" dirty="0"/>
              <a:t>Add the following function declarations in </a:t>
            </a:r>
            <a:r>
              <a:rPr lang="en-US" dirty="0" err="1"/>
              <a:t>FsLazyWindowApplication</a:t>
            </a:r>
            <a:r>
              <a:rPr lang="en-US" dirty="0"/>
              <a:t> class.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public: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my)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private: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*node,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my,int</a:t>
            </a:r>
            <a:r>
              <a:rPr lang="en-US" sz="1400" dirty="0">
                <a:latin typeface="Lucida Console" panose="020B0609040504020204" pitchFamily="49" charset="0"/>
              </a:rPr>
              <a:t> x0,int x1,int </a:t>
            </a:r>
            <a:r>
              <a:rPr lang="en-US" sz="1400" dirty="0" err="1">
                <a:latin typeface="Lucida Console" panose="020B0609040504020204" pitchFamily="49" charset="0"/>
              </a:rPr>
              <a:t>y,int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yStep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0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786" y="1104900"/>
            <a:ext cx="7744428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mx,int</a:t>
            </a:r>
            <a:r>
              <a:rPr lang="en-US" sz="1050" dirty="0">
                <a:latin typeface="Consolas" panose="020B0609020204030204" pitchFamily="49" charset="0"/>
              </a:rPr>
              <a:t> my)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wid,hei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FsGetWindowSize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wid,hei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return 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(mx,my,0,wid,0,40, </a:t>
            </a:r>
            <a:r>
              <a:rPr lang="en-US" sz="1050" dirty="0" err="1">
                <a:latin typeface="Consolas" panose="020B0609020204030204" pitchFamily="49" charset="0"/>
              </a:rPr>
              <a:t>tree.RootNode</a:t>
            </a:r>
            <a:r>
              <a:rPr lang="en-US" sz="105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my,int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if(x0&lt;=mx &amp;&amp; mx&lt;x1 &amp;&amp; y0&lt;=my &amp;&amp; my&lt;y0+yStep)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fromLeft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(mx,my,x0,(x0+x1)/2,y0+yStep,yStep,tree.Left(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fromLeft.IsNotNull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fromLeft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fromRight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mx,my</a:t>
            </a:r>
            <a:r>
              <a:rPr lang="en-US" sz="1050" dirty="0">
                <a:latin typeface="Consolas" panose="020B0609020204030204" pitchFamily="49" charset="0"/>
              </a:rPr>
              <a:t>,(x0+x1)/2,x1,y0+yStep,yStep,tree.Right(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fromRight.IsNotNull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fromRight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return </a:t>
            </a:r>
            <a:r>
              <a:rPr lang="en-US" sz="1050" dirty="0" err="1">
                <a:latin typeface="Consolas" panose="020B0609020204030204" pitchFamily="49" charset="0"/>
              </a:rPr>
              <a:t>tree.Null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28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0" y="914400"/>
            <a:ext cx="350288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::Interval(void)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auto key=</a:t>
            </a:r>
            <a:r>
              <a:rPr lang="en-US" sz="1050" dirty="0" err="1">
                <a:latin typeface="Consolas" panose="020B0609020204030204" pitchFamily="49" charset="0"/>
              </a:rPr>
              <a:t>FsInkey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if(FSKEY_ESC==key)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SetMustTerminate</a:t>
            </a:r>
            <a:r>
              <a:rPr lang="en-US" sz="105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lb,mb,rb,mx,my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auto </a:t>
            </a:r>
            <a:r>
              <a:rPr lang="en-US" sz="1050" dirty="0" err="1">
                <a:latin typeface="Consolas" panose="020B0609020204030204" pitchFamily="49" charset="0"/>
              </a:rPr>
              <a:t>evt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FsGetMouseEvent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lb,mb,rb,mx,my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auto pick=</a:t>
            </a:r>
            <a:r>
              <a:rPr lang="en-US" sz="1050" dirty="0" err="1">
                <a:latin typeface="Consolas" panose="020B0609020204030204" pitchFamily="49" charset="0"/>
              </a:rPr>
              <a:t>FindNodeFromMouseCoord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mx,my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if(pick!=</a:t>
            </a:r>
            <a:r>
              <a:rPr lang="en-US" sz="1050" dirty="0" err="1">
                <a:latin typeface="Consolas" panose="020B0609020204030204" pitchFamily="49" charset="0"/>
              </a:rPr>
              <a:t>mouseOn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mouseOn</a:t>
            </a:r>
            <a:r>
              <a:rPr lang="en-US" sz="1050" dirty="0">
                <a:latin typeface="Consolas" panose="020B0609020204030204" pitchFamily="49" charset="0"/>
              </a:rPr>
              <a:t>=pick;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needRedraw</a:t>
            </a:r>
            <a:r>
              <a:rPr lang="en-US" sz="1050" dirty="0">
                <a:latin typeface="Consolas" panose="020B0609020204030204" pitchFamily="49" charset="0"/>
              </a:rPr>
              <a:t>=true;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89500" y="2266950"/>
            <a:ext cx="114300" cy="14287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3856" y="2414809"/>
            <a:ext cx="38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the node pointed by the mouse cursor</a:t>
            </a:r>
          </a:p>
        </p:txBody>
      </p:sp>
    </p:spTree>
    <p:extLst>
      <p:ext uri="{BB962C8B-B14F-4D97-AF65-F5344CB8AC3E}">
        <p14:creationId xmlns:p14="http://schemas.microsoft.com/office/powerpoint/2010/main" val="17763468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94" y="1227725"/>
            <a:ext cx="7411003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FsLazyWindowApplication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x=(x0+x1)/2,y=y0+yStep/2;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mouseOn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glColor3ub(255,0,0);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glColor3ub(0,0,0);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glBegin</a:t>
            </a:r>
            <a:r>
              <a:rPr lang="en-US" sz="1050" dirty="0">
                <a:latin typeface="Consolas" panose="020B0609020204030204" pitchFamily="49" charset="0"/>
              </a:rPr>
              <a:t>(GL_LINES);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sprintf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(x0,(x0+x1)/2,y0+yStep,yStep,x,y,tree.Left(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597150" y="2279650"/>
            <a:ext cx="139700" cy="10795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6850" y="254635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color if the mouse is on the node.</a:t>
            </a:r>
          </a:p>
        </p:txBody>
      </p:sp>
    </p:spTree>
    <p:extLst>
      <p:ext uri="{BB962C8B-B14F-4D97-AF65-F5344CB8AC3E}">
        <p14:creationId xmlns:p14="http://schemas.microsoft.com/office/powerpoint/2010/main" val="14841039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Unbalanced tree is inefficient.  Want to transform an unbalanced tree into a balanced tree.</a:t>
            </a:r>
          </a:p>
          <a:p>
            <a:r>
              <a:rPr lang="en-US" dirty="0"/>
              <a:t>Transform a binary tree without breaking the node order.</a:t>
            </a:r>
          </a:p>
        </p:txBody>
      </p:sp>
    </p:spTree>
    <p:extLst>
      <p:ext uri="{BB962C8B-B14F-4D97-AF65-F5344CB8AC3E}">
        <p14:creationId xmlns:p14="http://schemas.microsoft.com/office/powerpoint/2010/main" val="45603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sub-tree of node B is between nodes A and B.  I.e., every node in the sub-tree’s key must be between the keys of A and B.  Therefore, 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6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trees below are equivalent.</a:t>
            </a:r>
          </a:p>
          <a:p>
            <a:r>
              <a:rPr lang="en-US" dirty="0"/>
              <a:t>The node can be ‘rotated’ without breaking the node order.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3"/>
            <a:endCxn id="3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7"/>
            <a:endCxn id="3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2"/>
            <a:endCxn id="4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8674" y="4873790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rved Down Arrow 63"/>
          <p:cNvSpPr/>
          <p:nvPr/>
        </p:nvSpPr>
        <p:spPr>
          <a:xfrm>
            <a:off x="2173276" y="2623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4536646" y="2623283"/>
            <a:ext cx="1201091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Linked list makes a linear connection between objects.</a:t>
            </a:r>
          </a:p>
          <a:p>
            <a:r>
              <a:rPr lang="en-US" altLang="en-US"/>
              <a:t>Binary tree makes a tree-like structure.</a:t>
            </a:r>
          </a:p>
          <a:p>
            <a:r>
              <a:rPr lang="en-US" altLang="en-US"/>
              <a:t>Each node has pointers - left, right, and can also have parent.</a:t>
            </a:r>
          </a:p>
        </p:txBody>
      </p:sp>
      <p:sp>
        <p:nvSpPr>
          <p:cNvPr id="4096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66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8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0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0970" name="Oval 12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2" name="Oval 14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4" name="Oval 17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6" name="Oval 19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8" name="Oval 21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80" name="Oval 23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82" name="Straight Arrow Connector 26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Straight Arrow Connector 2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Straight Arrow Connector 30"/>
          <p:cNvCxnSpPr>
            <a:cxnSpLocks noChangeShapeType="1"/>
            <a:endCxn id="4097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Arrow Connector 32"/>
          <p:cNvCxnSpPr>
            <a:cxnSpLocks noChangeShapeType="1"/>
            <a:endCxn id="21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34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Arrow Connector 3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Arrow Connector 38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Arrow Connector 42"/>
          <p:cNvCxnSpPr>
            <a:cxnSpLocks noChangeShapeType="1"/>
            <a:endCxn id="4097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Straight Arrow Connector 44"/>
          <p:cNvCxnSpPr>
            <a:cxnSpLocks noChangeShapeType="1"/>
            <a:endCxn id="4098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Straight Arrow Connector 48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0996" name="Straight Arrow Connector 51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0" name="Straight Arrow Connector 55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1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4" name="Straight Arrow Connector 59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5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6995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 can be rotated left only if it has the right node.</a:t>
            </a:r>
          </a:p>
          <a:p>
            <a:pPr marL="457200" indent="-457200">
              <a:buAutoNum type="arabicPeriod"/>
            </a:pPr>
            <a:r>
              <a:rPr lang="en-US" dirty="0"/>
              <a:t>Connect B to where A is currently connected.</a:t>
            </a:r>
          </a:p>
          <a:p>
            <a:pPr marL="457200" indent="-457200">
              <a:buAutoNum type="arabicPeriod"/>
            </a:pPr>
            <a:r>
              <a:rPr lang="en-US" dirty="0"/>
              <a:t>Connect left-sub-node of B (node C)to the right of A.  Node C may be NULL.  Parent of C must be updated only when C is not NULL.</a:t>
            </a:r>
          </a:p>
          <a:p>
            <a:pPr marL="457200" indent="-457200">
              <a:buAutoNum type="arabicPeriod"/>
            </a:pPr>
            <a:r>
              <a:rPr lang="en-US" dirty="0"/>
              <a:t>Connect A to the left of </a:t>
            </a:r>
            <a:r>
              <a:rPr lang="en-US"/>
              <a:t>B.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58455" y="4210270"/>
            <a:ext cx="2373501" cy="2401090"/>
            <a:chOff x="4367709" y="2623283"/>
            <a:chExt cx="4024929" cy="4071714"/>
          </a:xfrm>
        </p:grpSpPr>
        <p:sp>
          <p:nvSpPr>
            <p:cNvPr id="4" name="Oval 3"/>
            <p:cNvSpPr/>
            <p:nvPr/>
          </p:nvSpPr>
          <p:spPr>
            <a:xfrm>
              <a:off x="4855430" y="3354803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37434" y="4231714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7709" y="4231714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332129" y="5053256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8" name="Regular Pentagon 7"/>
            <p:cNvSpPr/>
            <p:nvPr/>
          </p:nvSpPr>
          <p:spPr>
            <a:xfrm>
              <a:off x="7884338" y="5066702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  <a:endCxn id="6" idx="0"/>
            </p:cNvCxnSpPr>
            <p:nvPr/>
          </p:nvCxnSpPr>
          <p:spPr>
            <a:xfrm flipH="1">
              <a:off x="4590519" y="3886213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5" idx="0"/>
            </p:cNvCxnSpPr>
            <p:nvPr/>
          </p:nvCxnSpPr>
          <p:spPr>
            <a:xfrm>
              <a:off x="5386840" y="3886213"/>
              <a:ext cx="1888811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 flipH="1">
              <a:off x="6648135" y="4680878"/>
              <a:ext cx="627516" cy="372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7275651" y="4680878"/>
              <a:ext cx="862837" cy="38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xagon 12"/>
            <p:cNvSpPr/>
            <p:nvPr/>
          </p:nvSpPr>
          <p:spPr>
            <a:xfrm>
              <a:off x="5826420" y="6095404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6903630" y="6095404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2"/>
              <a:endCxn id="13" idx="5"/>
            </p:cNvCxnSpPr>
            <p:nvPr/>
          </p:nvCxnSpPr>
          <p:spPr>
            <a:xfrm flipH="1">
              <a:off x="6263292" y="5685268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3"/>
            </p:cNvCxnSpPr>
            <p:nvPr/>
          </p:nvCxnSpPr>
          <p:spPr>
            <a:xfrm>
              <a:off x="6648135" y="5685268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85183" y="4977516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rved Down Arrow 17"/>
            <p:cNvSpPr/>
            <p:nvPr/>
          </p:nvSpPr>
          <p:spPr>
            <a:xfrm flipH="1">
              <a:off x="4536646" y="2623283"/>
              <a:ext cx="1201091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2197" y="4221012"/>
            <a:ext cx="2159897" cy="2468310"/>
            <a:chOff x="325426" y="2623283"/>
            <a:chExt cx="3472192" cy="3967988"/>
          </a:xfrm>
        </p:grpSpPr>
        <p:sp>
          <p:nvSpPr>
            <p:cNvPr id="20" name="Oval 19"/>
            <p:cNvSpPr/>
            <p:nvPr/>
          </p:nvSpPr>
          <p:spPr>
            <a:xfrm>
              <a:off x="813147" y="4142316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2992" y="3216932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426" y="5019227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595620" y="4949530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3289318" y="4206734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0" idx="3"/>
              <a:endCxn id="22" idx="0"/>
            </p:cNvCxnSpPr>
            <p:nvPr/>
          </p:nvCxnSpPr>
          <p:spPr>
            <a:xfrm flipH="1">
              <a:off x="548236" y="4673726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7"/>
              <a:endCxn id="21" idx="2"/>
            </p:cNvCxnSpPr>
            <p:nvPr/>
          </p:nvCxnSpPr>
          <p:spPr>
            <a:xfrm flipV="1">
              <a:off x="1344557" y="3666096"/>
              <a:ext cx="1366652" cy="567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5"/>
              <a:endCxn id="23" idx="0"/>
            </p:cNvCxnSpPr>
            <p:nvPr/>
          </p:nvCxnSpPr>
          <p:spPr>
            <a:xfrm>
              <a:off x="1344557" y="4673726"/>
              <a:ext cx="567069" cy="27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24" idx="0"/>
            </p:cNvCxnSpPr>
            <p:nvPr/>
          </p:nvCxnSpPr>
          <p:spPr>
            <a:xfrm>
              <a:off x="2711209" y="3666096"/>
              <a:ext cx="832259" cy="540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/>
            <p:cNvSpPr/>
            <p:nvPr/>
          </p:nvSpPr>
          <p:spPr>
            <a:xfrm>
              <a:off x="1089911" y="5991678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167121" y="5991678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3" idx="2"/>
              <a:endCxn id="29" idx="5"/>
            </p:cNvCxnSpPr>
            <p:nvPr/>
          </p:nvCxnSpPr>
          <p:spPr>
            <a:xfrm flipH="1">
              <a:off x="1526783" y="5581542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0" idx="3"/>
            </p:cNvCxnSpPr>
            <p:nvPr/>
          </p:nvCxnSpPr>
          <p:spPr>
            <a:xfrm>
              <a:off x="1911626" y="5581542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48674" y="4873790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2173276" y="2623283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198289" y="4955020"/>
            <a:ext cx="644055" cy="5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RotateLeft</a:t>
            </a:r>
            <a:r>
              <a:rPr lang="en-US" dirty="0"/>
              <a:t> functions in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Left-Rotate the node when the user presses the L key.</a:t>
            </a:r>
          </a:p>
        </p:txBody>
      </p:sp>
    </p:spTree>
    <p:extLst>
      <p:ext uri="{BB962C8B-B14F-4D97-AF65-F5344CB8AC3E}">
        <p14:creationId xmlns:p14="http://schemas.microsoft.com/office/powerpoint/2010/main" val="2476530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215900"/>
            <a:ext cx="42402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RotateLeft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 &amp;&amp;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-&gt;right-&gt;left;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root=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82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4-1: Re-balancing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Write your own </a:t>
            </a:r>
            <a:r>
              <a:rPr lang="en-US" dirty="0" err="1"/>
              <a:t>RotateRight</a:t>
            </a:r>
            <a:r>
              <a:rPr lang="en-US" dirty="0"/>
              <a:t> function. It is symmetric with </a:t>
            </a:r>
            <a:r>
              <a:rPr lang="en-US" dirty="0" err="1"/>
              <a:t>RotateLeft</a:t>
            </a:r>
            <a:r>
              <a:rPr lang="en-US" dirty="0"/>
              <a:t>.  Should be easy.</a:t>
            </a:r>
          </a:p>
          <a:p>
            <a:pPr marL="457200" indent="-457200">
              <a:buAutoNum type="arabicPeriod"/>
            </a:pPr>
            <a:r>
              <a:rPr lang="en-US" dirty="0"/>
              <a:t>Implement a tree-rebalancing function.  Tree re-balancing can be done with three functions.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TreeToVine</a:t>
            </a:r>
            <a:r>
              <a:rPr lang="en-US" dirty="0"/>
              <a:t>(void);</a:t>
            </a:r>
          </a:p>
          <a:p>
            <a:pPr marL="857250" lvl="1" indent="-457200"/>
            <a:r>
              <a:rPr lang="en-US" dirty="0"/>
              <a:t>void Compress(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VineToTree</a:t>
            </a:r>
            <a:r>
              <a:rPr lang="en-US" dirty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algorithm is based on:</a:t>
            </a:r>
          </a:p>
          <a:p>
            <a:pPr marL="0" indent="0">
              <a:buNone/>
            </a:pPr>
            <a:r>
              <a:rPr lang="en-US" dirty="0"/>
              <a:t>Quentin F. Stout and Bette L. Warren, “T</a:t>
            </a:r>
            <a:r>
              <a:rPr lang="en-US" i="1" dirty="0"/>
              <a:t>ree Rebalancing in Optimal Time and Space</a:t>
            </a:r>
            <a:r>
              <a:rPr lang="en-US" dirty="0"/>
              <a:t>,” Communications of the ACM, September 1986, Volume 29, Number 9, pp. 902-908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http://web.eecs.umich.edu/~qstout/pap/CACM86.pdf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https://en.wikipedia.org/wiki/Day%E2%80%93Stout%E2%80%93Warren_algorithm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19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to Vine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</a:t>
            </a:r>
            <a:r>
              <a:rPr lang="en-US" dirty="0" err="1"/>
              <a:t>sequene</a:t>
            </a:r>
            <a:r>
              <a:rPr lang="en-US" dirty="0"/>
              <a:t> </a:t>
            </a:r>
            <a:r>
              <a:rPr lang="en-US"/>
              <a:t>of right </a:t>
            </a:r>
            <a:r>
              <a:rPr lang="en-US" dirty="0"/>
              <a:t>rotation staring from the root node, until the tree becomes a linear </a:t>
            </a:r>
          </a:p>
        </p:txBody>
      </p:sp>
      <p:sp>
        <p:nvSpPr>
          <p:cNvPr id="4" name="Oval 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07080" y="4949530"/>
            <a:ext cx="444382" cy="4086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78670" y="2805367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2798" y="309718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2658" y="563148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1305" y="258200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611588" y="432357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/>
          <p:nvPr/>
        </p:nvSpPr>
        <p:spPr>
          <a:xfrm>
            <a:off x="8432650" y="6193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6095384" y="378142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87150" y="508858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21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an input parameter N.  Vine node </a:t>
            </a:r>
            <a:r>
              <a:rPr lang="en-US" i="1" dirty="0" err="1"/>
              <a:t>i</a:t>
            </a:r>
            <a:r>
              <a:rPr lang="en-US" dirty="0"/>
              <a:t> (zero-based) is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node connected from the rood by right pointer.</a:t>
            </a:r>
          </a:p>
          <a:p>
            <a:r>
              <a:rPr lang="en-US" dirty="0"/>
              <a:t>Apply left rotation to </a:t>
            </a:r>
            <a:r>
              <a:rPr lang="en-US" i="1" dirty="0" err="1"/>
              <a:t>i</a:t>
            </a:r>
            <a:r>
              <a:rPr lang="en-US" dirty="0"/>
              <a:t>=0, </a:t>
            </a:r>
            <a:r>
              <a:rPr lang="en-US" i="1" dirty="0" err="1"/>
              <a:t>i</a:t>
            </a:r>
            <a:r>
              <a:rPr lang="en-US" dirty="0"/>
              <a:t>=2,…,</a:t>
            </a:r>
            <a:r>
              <a:rPr lang="en-US" i="1" dirty="0" err="1"/>
              <a:t>i</a:t>
            </a:r>
            <a:r>
              <a:rPr lang="en-US" dirty="0"/>
              <a:t>=2*(N-1).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755" y="2702818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5883" y="2994632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743" y="552893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390" y="2479458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94673" y="422102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815735" y="60908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478469" y="36788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0235" y="498603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973" y="2513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1983" y="299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3782" y="3571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8251" y="41126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7863" y="47161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2177" y="5228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4035" y="58601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=6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33978" y="4007978"/>
            <a:ext cx="506388" cy="4739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05355" y="310036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8183" y="47488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50673" y="3960802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379193" y="389572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/>
          <p:nvPr/>
        </p:nvSpPr>
        <p:spPr>
          <a:xfrm>
            <a:off x="7725899" y="548365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835086" y="46154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769181" y="55652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1" idx="3"/>
            <a:endCxn id="23" idx="0"/>
          </p:cNvCxnSpPr>
          <p:nvPr/>
        </p:nvCxnSpPr>
        <p:spPr>
          <a:xfrm flipH="1">
            <a:off x="5673483" y="3631776"/>
            <a:ext cx="223048" cy="3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4" idx="0"/>
          </p:cNvCxnSpPr>
          <p:nvPr/>
        </p:nvCxnSpPr>
        <p:spPr>
          <a:xfrm>
            <a:off x="6336765" y="3631776"/>
            <a:ext cx="358434" cy="26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1"/>
            <a:endCxn id="26" idx="5"/>
          </p:cNvCxnSpPr>
          <p:nvPr/>
        </p:nvCxnSpPr>
        <p:spPr>
          <a:xfrm flipH="1">
            <a:off x="6271958" y="4211734"/>
            <a:ext cx="107235" cy="40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2" idx="0"/>
          </p:cNvCxnSpPr>
          <p:nvPr/>
        </p:nvCxnSpPr>
        <p:spPr>
          <a:xfrm>
            <a:off x="7011205" y="4211734"/>
            <a:ext cx="465195" cy="53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  <a:endCxn id="27" idx="3"/>
          </p:cNvCxnSpPr>
          <p:nvPr/>
        </p:nvCxnSpPr>
        <p:spPr>
          <a:xfrm flipH="1">
            <a:off x="7036987" y="5198055"/>
            <a:ext cx="439413" cy="367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5" idx="0"/>
          </p:cNvCxnSpPr>
          <p:nvPr/>
        </p:nvCxnSpPr>
        <p:spPr>
          <a:xfrm>
            <a:off x="7476400" y="5198055"/>
            <a:ext cx="503649" cy="28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601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Vine to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sequence of compression to convert a vine to a balanced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=(node count)</a:t>
            </a:r>
          </a:p>
          <a:p>
            <a:pPr marL="0" indent="0">
              <a:buNone/>
            </a:pPr>
            <a:r>
              <a:rPr lang="en-US" sz="1800" dirty="0" err="1"/>
              <a:t>lc</a:t>
            </a:r>
            <a:r>
              <a:rPr lang="en-US" sz="1800" dirty="0"/>
              <a:t>=sz+1-2</a:t>
            </a:r>
            <a:r>
              <a:rPr lang="en-US" sz="1800" baseline="30000" dirty="0"/>
              <a:t>int(log2(sz+1))</a:t>
            </a:r>
          </a:p>
          <a:p>
            <a:pPr marL="0" indent="0">
              <a:buNone/>
            </a:pPr>
            <a:r>
              <a:rPr lang="en-US" sz="1800" dirty="0"/>
              <a:t>Compress(</a:t>
            </a:r>
            <a:r>
              <a:rPr lang="en-US" sz="1800" dirty="0" err="1"/>
              <a:t>lc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</a:t>
            </a:r>
            <a:r>
              <a:rPr lang="en-US" sz="1800" dirty="0" err="1"/>
              <a:t>sz-lc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while(1&lt;</a:t>
            </a:r>
            <a:r>
              <a:rPr lang="en-US" sz="1800" dirty="0" err="1"/>
              <a:t>sz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Compress(</a:t>
            </a:r>
            <a:r>
              <a:rPr lang="en-US" sz="1800" dirty="0" err="1"/>
              <a:t>sz</a:t>
            </a:r>
            <a:r>
              <a:rPr lang="en-US" sz="1800" dirty="0"/>
              <a:t>/2)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sz</a:t>
            </a:r>
            <a:r>
              <a:rPr lang="en-US" sz="1800" dirty="0"/>
              <a:t>/=2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38316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compression will make some leaves on the left of the vine nodes.  These left nodes will become the deepest nodes in the end.</a:t>
            </a:r>
            <a:endParaRPr lang="en-US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6572" y="2409914"/>
            <a:ext cx="3743058" cy="38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22304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546" y="255367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3892" y="287688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7238" y="32001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10584" y="35233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23930" y="38465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37276" y="416976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50622" y="4492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3968" y="481619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7314" y="51394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0660" y="546263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04006" y="57858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7350" y="61090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61874" y="3649054"/>
            <a:ext cx="555476" cy="520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66873" y="2820110"/>
            <a:ext cx="2858573" cy="2926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79784" y="426194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93130" y="458516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06476" y="490838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19822" y="52315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3166" y="555482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15484" y="2938230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32805" y="334737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3483" y="3728422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531664" y="415313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4689" y="309755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53642" y="27459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0525" y="3491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5294" y="311282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9359" y="38900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6946" y="35361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0365" y="43147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66438" y="39387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subsequent left rotations will make the tree perfectly balanced with deepest nodes on the left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39254" y="2811564"/>
            <a:ext cx="2449082" cy="25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3837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0901" y="2818884"/>
            <a:ext cx="652100" cy="6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12643" y="3226505"/>
            <a:ext cx="327240" cy="35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62371" y="4030408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64734" y="3579888"/>
            <a:ext cx="697092" cy="73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8978" y="33858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931" y="30342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1129" y="340230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60149" y="26192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1048" y="419201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8635" y="383812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12185" y="42321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33195" y="341291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71149" y="4526004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7210" y="502764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53570" y="466454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554" y="43198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336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0493" y="48492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40896" y="3578111"/>
            <a:ext cx="445221" cy="519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83637" y="2880581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34195" y="3388222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35415" y="3444368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74762" y="4095871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70770" y="344046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75987" y="42215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583" y="32191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24576" y="42976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621931" y="405577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52253" y="341141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07396" y="4329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2962" y="382305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56806" y="437113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66054" y="2900920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7505" y="268830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0813" y="31959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007836" y="4095871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19458" y="4095871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4940" y="3869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58138" y="42380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33439" y="42574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61026" y="39035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77480" y="38370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6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4-2: AVL-Tree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is a kind of self-balancing binary tree.</a:t>
            </a:r>
          </a:p>
          <a:p>
            <a:r>
              <a:rPr lang="en-US" dirty="0"/>
              <a:t>It keeps the height difference between the left and right sub-trees less than 2.</a:t>
            </a:r>
          </a:p>
          <a:p>
            <a:r>
              <a:rPr lang="en-US" dirty="0"/>
              <a:t>When a node is inserted or deleted, the balance of the upper nodes may change.</a:t>
            </a:r>
          </a:p>
          <a:p>
            <a:r>
              <a:rPr lang="en-US" dirty="0"/>
              <a:t>If the balance becomes -2 or smaller, or 2 or greater, it performs re-balancing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like a linked list is retained by head and tail pointers, a binary tree is retained by a pointer for the root node.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199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2006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Straight Arrow Connector 23"/>
          <p:cNvCxnSpPr>
            <a:cxnSpLocks noChangeShapeType="1"/>
            <a:endCxn id="41998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Arrow Connector 29"/>
          <p:cNvCxnSpPr>
            <a:cxnSpLocks noChangeShapeType="1"/>
            <a:endCxn id="42002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Arrow Connector 30"/>
          <p:cNvCxnSpPr>
            <a:cxnSpLocks noChangeShapeType="1"/>
            <a:endCxn id="42004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0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4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8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32" name="Straight Arrow Connector 4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Rounded Rectangle 5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</p:spTree>
    <p:extLst>
      <p:ext uri="{BB962C8B-B14F-4D97-AF65-F5344CB8AC3E}">
        <p14:creationId xmlns:p14="http://schemas.microsoft.com/office/powerpoint/2010/main" val="2582946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of node: </a:t>
            </a:r>
            <a:r>
              <a:rPr lang="en-US" dirty="0" err="1"/>
              <a:t>heightL-heightR</a:t>
            </a:r>
            <a:endParaRPr lang="en-US" dirty="0"/>
          </a:p>
          <a:p>
            <a:r>
              <a:rPr lang="en-US" dirty="0"/>
              <a:t>Positive balance=Left heavy</a:t>
            </a:r>
          </a:p>
          <a:p>
            <a:r>
              <a:rPr lang="en-US"/>
              <a:t>Negative balance=Right </a:t>
            </a:r>
            <a:r>
              <a:rPr lang="en-US" dirty="0"/>
              <a:t>heavy</a:t>
            </a:r>
          </a:p>
        </p:txBody>
      </p:sp>
    </p:spTree>
    <p:extLst>
      <p:ext uri="{BB962C8B-B14F-4D97-AF65-F5344CB8AC3E}">
        <p14:creationId xmlns:p14="http://schemas.microsoft.com/office/powerpoint/2010/main" val="29029752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 flipV="1">
            <a:off x="726218" y="525917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6032" y="54609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25964" y="5203086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4895" y="542078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Left-Left 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also left-heavy.</a:t>
            </a:r>
          </a:p>
          <a:p>
            <a:r>
              <a:rPr lang="en-US" dirty="0"/>
              <a:t>Called Left-Left case.</a:t>
            </a:r>
          </a:p>
          <a:p>
            <a:r>
              <a:rPr lang="en-US" dirty="0"/>
              <a:t>Balance is recovered by applying a Right rotation to the off-balance node.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210140" y="558110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59954" y="578286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50" idx="3"/>
          </p:cNvCxnSpPr>
          <p:nvPr/>
        </p:nvCxnSpPr>
        <p:spPr>
          <a:xfrm flipV="1">
            <a:off x="4909886" y="5000477"/>
            <a:ext cx="821843" cy="87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668817" y="57427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ight Arrow 63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01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Left-Right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right-heavy.</a:t>
            </a:r>
          </a:p>
          <a:p>
            <a:r>
              <a:rPr lang="en-US" dirty="0"/>
              <a:t>L-R case.</a:t>
            </a:r>
          </a:p>
          <a:p>
            <a:r>
              <a:rPr lang="en-US" dirty="0"/>
              <a:t>Applying the same rotation doesn’t help.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385672" y="5291773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99505" y="554541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85418" y="5235685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8368" y="550525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29" name="Curved Down Arrow 28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sp>
        <p:nvSpPr>
          <p:cNvPr id="31" name="Right Arrow 30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6031272" y="6085912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183906" y="62700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77" idx="3"/>
          </p:cNvCxnSpPr>
          <p:nvPr/>
        </p:nvCxnSpPr>
        <p:spPr>
          <a:xfrm flipV="1">
            <a:off x="5225777" y="5000477"/>
            <a:ext cx="505952" cy="54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675411" y="6085912"/>
            <a:ext cx="355861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2769" y="62299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5731" y="422038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Balance=2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75411" y="3610576"/>
            <a:ext cx="274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help.</a:t>
            </a:r>
          </a:p>
        </p:txBody>
      </p:sp>
    </p:spTree>
    <p:extLst>
      <p:ext uri="{BB962C8B-B14F-4D97-AF65-F5344CB8AC3E}">
        <p14:creationId xmlns:p14="http://schemas.microsoft.com/office/powerpoint/2010/main" val="2840272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Solution of L-R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the tree is self-balancing, and if the balance is kept between -1 and 1, applying one left rotation will make B left-heavy.</a:t>
            </a:r>
          </a:p>
          <a:p>
            <a:r>
              <a:rPr lang="en-US" dirty="0"/>
              <a:t>It converts a L-R case into a L-L case.</a:t>
            </a:r>
          </a:p>
          <a:p>
            <a:r>
              <a:rPr lang="en-US" dirty="0"/>
              <a:t>Then apply a Right rotation to A.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470913" y="5501000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84746" y="575463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70659" y="5444912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93609" y="571448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5248" y="3893396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5806" y="4401037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777026" y="4457183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598" y="52343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5194" y="42319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7665" y="3913735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9116" y="37011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9447" y="5108686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66551" y="488279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299749" y="52508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202637" y="49164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rot="10800000">
            <a:off x="736687" y="4749649"/>
            <a:ext cx="790414" cy="340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84543" y="4680489"/>
            <a:ext cx="588935" cy="581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998189" y="5635436"/>
            <a:ext cx="340657" cy="25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1796" y="58064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93435" y="3985332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15470" y="4492973"/>
            <a:ext cx="1290625" cy="146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945213" y="4549119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2306" y="57718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3381" y="432388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175852" y="4005671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57303" y="37930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17634" y="5200622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41259" y="54202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5121046" y="50014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6370824" y="5008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0879" y="531974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>
            <a:off x="5480591" y="4210381"/>
            <a:ext cx="865218" cy="371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42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Right-heavy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R-R and R-L cases are symmetric to L-L and L-R cases.</a:t>
            </a:r>
          </a:p>
        </p:txBody>
      </p:sp>
    </p:spTree>
    <p:extLst>
      <p:ext uri="{BB962C8B-B14F-4D97-AF65-F5344CB8AC3E}">
        <p14:creationId xmlns:p14="http://schemas.microsoft.com/office/powerpoint/2010/main" val="1962428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nodes need to be re-balanced?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insertion:  If X is the node that is just inserted, the nodes above X must be checked for re-balancing.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129231" y="5051549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99839" y="524382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3566" y="3443945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3198" y="3951586"/>
            <a:ext cx="553028" cy="634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435344" y="4007732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52094" y="4027017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93512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103255" y="4642328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533577" y="3997970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88720" y="491585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4286" y="44096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8130" y="49576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65983" y="3464284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7434" y="325166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2137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07765" y="4659235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24869" y="4433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8067" y="48014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0955" y="446695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8804" y="44235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66315" y="3417376"/>
            <a:ext cx="1804207" cy="2022529"/>
          </a:xfrm>
          <a:custGeom>
            <a:avLst/>
            <a:gdLst>
              <a:gd name="connsiteX0" fmla="*/ 665082 w 1804207"/>
              <a:gd name="connsiteY0" fmla="*/ 2022529 h 2022529"/>
              <a:gd name="connsiteX1" fmla="*/ 37400 w 1804207"/>
              <a:gd name="connsiteY1" fmla="*/ 1418095 h 2022529"/>
              <a:gd name="connsiteX2" fmla="*/ 114892 w 1804207"/>
              <a:gd name="connsiteY2" fmla="*/ 906651 h 2022529"/>
              <a:gd name="connsiteX3" fmla="*/ 471353 w 1804207"/>
              <a:gd name="connsiteY3" fmla="*/ 426204 h 2022529"/>
              <a:gd name="connsiteX4" fmla="*/ 1804207 w 1804207"/>
              <a:gd name="connsiteY4" fmla="*/ 0 h 202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207" h="2022529">
                <a:moveTo>
                  <a:pt x="665082" y="2022529"/>
                </a:moveTo>
                <a:cubicBezTo>
                  <a:pt x="397090" y="1813302"/>
                  <a:pt x="129098" y="1604075"/>
                  <a:pt x="37400" y="1418095"/>
                </a:cubicBezTo>
                <a:cubicBezTo>
                  <a:pt x="-54298" y="1232115"/>
                  <a:pt x="42567" y="1071966"/>
                  <a:pt x="114892" y="906651"/>
                </a:cubicBezTo>
                <a:cubicBezTo>
                  <a:pt x="187217" y="741336"/>
                  <a:pt x="189801" y="577312"/>
                  <a:pt x="471353" y="426204"/>
                </a:cubicBezTo>
                <a:cubicBezTo>
                  <a:pt x="752905" y="275096"/>
                  <a:pt x="1278556" y="137548"/>
                  <a:pt x="180420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common usage of a binary tree is for sorting and finding objects quickly.</a:t>
            </a:r>
          </a:p>
          <a:p>
            <a:r>
              <a:rPr lang="en-US" altLang="en-US"/>
              <a:t>Each tree node (someone calls it a leaf) needs to be comparable.</a:t>
            </a:r>
          </a:p>
        </p:txBody>
      </p:sp>
    </p:spTree>
    <p:extLst>
      <p:ext uri="{BB962C8B-B14F-4D97-AF65-F5344CB8AC3E}">
        <p14:creationId xmlns:p14="http://schemas.microsoft.com/office/powerpoint/2010/main" val="20083918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7652</Words>
  <Application>Microsoft Office PowerPoint</Application>
  <PresentationFormat>On-screen Show (4:3)</PresentationFormat>
  <Paragraphs>1428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Consolas</vt:lpstr>
      <vt:lpstr>Lucida Console</vt:lpstr>
      <vt:lpstr>Default Design</vt:lpstr>
      <vt:lpstr>24-783 Lecture 09</vt:lpstr>
      <vt:lpstr>Quick Recap</vt:lpstr>
      <vt:lpstr>PowerPoint Presentation</vt:lpstr>
      <vt:lpstr>Is Array always evil?</vt:lpstr>
      <vt:lpstr>PowerPoint Presentation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PowerPoint Presentation</vt:lpstr>
      <vt:lpstr>Binary tree</vt:lpstr>
      <vt:lpstr>Finding the next node</vt:lpstr>
      <vt:lpstr>Finding the next node</vt:lpstr>
      <vt:lpstr>Binary tree of an integer</vt:lpstr>
      <vt:lpstr>Templated version</vt:lpstr>
      <vt:lpstr>Better protected version</vt:lpstr>
      <vt:lpstr>Better protected version (Cotninued)</vt:lpstr>
      <vt:lpstr>PowerPoint Presentation</vt:lpstr>
      <vt:lpstr>Make it Even Better Protected</vt:lpstr>
      <vt:lpstr>PowerPoint Presentation</vt:lpstr>
      <vt:lpstr>Implementation of Node, NodeHandle classes</vt:lpstr>
      <vt:lpstr>Implementation of GetNode, MakeHandle</vt:lpstr>
      <vt:lpstr>Constructor, Null, RootNode, Left, Up, Right</vt:lpstr>
      <vt:lpstr>PowerPoint Presentation</vt:lpstr>
      <vt:lpstr>PowerPoint Presentation</vt:lpstr>
      <vt:lpstr>PowerPoint Presentation</vt:lpstr>
      <vt:lpstr>Make it free of memory leak</vt:lpstr>
      <vt:lpstr>Add First, Last, FindNext, and FindPrev</vt:lpstr>
      <vt:lpstr>PowerPoint Presentation</vt:lpstr>
      <vt:lpstr>Deleting a binary-tree node</vt:lpstr>
      <vt:lpstr>Deleting a binary-tree node</vt:lpstr>
      <vt:lpstr>Problem of the sloppy method</vt:lpstr>
      <vt:lpstr>Deleting a binary-tree node</vt:lpstr>
      <vt:lpstr>Deleting a binary-tree node : Easiest case</vt:lpstr>
      <vt:lpstr>Deleting a binary-tree node: Second easiest case</vt:lpstr>
      <vt:lpstr>Deleting a binary-tree node: Second easiest case</vt:lpstr>
      <vt:lpstr>Deleting a binary-tree node: General Case</vt:lpstr>
      <vt:lpstr>Deleting a binary-tree node: General Case</vt:lpstr>
      <vt:lpstr>Deleting a binary-tree node: General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a binary tree</vt:lpstr>
      <vt:lpstr>Nodes and Window Regions</vt:lpstr>
      <vt:lpstr>PowerPoint Presentation</vt:lpstr>
      <vt:lpstr>PowerPoint Presentation</vt:lpstr>
      <vt:lpstr>Change to the FsLazyWindowApplication</vt:lpstr>
      <vt:lpstr>PowerPoint Presentation</vt:lpstr>
      <vt:lpstr>Change to the FsLazyWindowApplication</vt:lpstr>
      <vt:lpstr>To accept Windows-size change</vt:lpstr>
      <vt:lpstr>Make it Interactive</vt:lpstr>
      <vt:lpstr>Identify which node the mouse cursor is on.</vt:lpstr>
      <vt:lpstr>New functions</vt:lpstr>
      <vt:lpstr>Interval function</vt:lpstr>
      <vt:lpstr>Draw function</vt:lpstr>
      <vt:lpstr>Tree Rotation</vt:lpstr>
      <vt:lpstr>Tree rotation.</vt:lpstr>
      <vt:lpstr>Tree rotation.</vt:lpstr>
      <vt:lpstr>Left rotation</vt:lpstr>
      <vt:lpstr>PowerPoint Presentation</vt:lpstr>
      <vt:lpstr>PowerPoint Presentation</vt:lpstr>
      <vt:lpstr>Problem Set 4-1: Re-balancing a Binary Tree</vt:lpstr>
      <vt:lpstr>Tree to Vine</vt:lpstr>
      <vt:lpstr>Compress</vt:lpstr>
      <vt:lpstr>Vine to Tree</vt:lpstr>
      <vt:lpstr>PowerPoint Presentation</vt:lpstr>
      <vt:lpstr>PowerPoint Presentation</vt:lpstr>
      <vt:lpstr>Problem Set 4-2: AVL-Tree</vt:lpstr>
      <vt:lpstr>PowerPoint Presentation</vt:lpstr>
      <vt:lpstr>Re-balancing Left-Left case </vt:lpstr>
      <vt:lpstr>Re-balancing Left-Right case</vt:lpstr>
      <vt:lpstr>Observation and Solution of L-R case</vt:lpstr>
      <vt:lpstr>Right-heavy situations</vt:lpstr>
      <vt:lpstr>Which nodes need to be re-balanced?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546</cp:revision>
  <dcterms:created xsi:type="dcterms:W3CDTF">2009-08-19T14:18:47Z</dcterms:created>
  <dcterms:modified xsi:type="dcterms:W3CDTF">2019-02-18T18:16:30Z</dcterms:modified>
</cp:coreProperties>
</file>