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83" r:id="rId2"/>
    <p:sldId id="527" r:id="rId3"/>
    <p:sldId id="424" r:id="rId4"/>
    <p:sldId id="264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6" r:id="rId16"/>
    <p:sldId id="459" r:id="rId17"/>
    <p:sldId id="460" r:id="rId18"/>
    <p:sldId id="461" r:id="rId19"/>
    <p:sldId id="530" r:id="rId20"/>
    <p:sldId id="531" r:id="rId21"/>
    <p:sldId id="532" r:id="rId22"/>
    <p:sldId id="533" r:id="rId23"/>
    <p:sldId id="534" r:id="rId24"/>
    <p:sldId id="535" r:id="rId25"/>
    <p:sldId id="536" r:id="rId26"/>
    <p:sldId id="468" r:id="rId27"/>
    <p:sldId id="469" r:id="rId28"/>
    <p:sldId id="470" r:id="rId29"/>
    <p:sldId id="471" r:id="rId30"/>
    <p:sldId id="472" r:id="rId31"/>
    <p:sldId id="473" r:id="rId32"/>
    <p:sldId id="474" r:id="rId33"/>
    <p:sldId id="475" r:id="rId34"/>
    <p:sldId id="476" r:id="rId35"/>
    <p:sldId id="477" r:id="rId36"/>
    <p:sldId id="478" r:id="rId37"/>
    <p:sldId id="479" r:id="rId38"/>
    <p:sldId id="480" r:id="rId39"/>
    <p:sldId id="481" r:id="rId40"/>
    <p:sldId id="482" r:id="rId41"/>
    <p:sldId id="483" r:id="rId42"/>
    <p:sldId id="484" r:id="rId43"/>
    <p:sldId id="485" r:id="rId44"/>
    <p:sldId id="486" r:id="rId45"/>
    <p:sldId id="487" r:id="rId46"/>
    <p:sldId id="488" r:id="rId47"/>
    <p:sldId id="489" r:id="rId48"/>
    <p:sldId id="490" r:id="rId49"/>
    <p:sldId id="491" r:id="rId50"/>
    <p:sldId id="492" r:id="rId51"/>
    <p:sldId id="493" r:id="rId52"/>
    <p:sldId id="494" r:id="rId53"/>
    <p:sldId id="495" r:id="rId54"/>
    <p:sldId id="496" r:id="rId55"/>
    <p:sldId id="497" r:id="rId56"/>
    <p:sldId id="498" r:id="rId57"/>
    <p:sldId id="499" r:id="rId58"/>
    <p:sldId id="500" r:id="rId59"/>
    <p:sldId id="501" r:id="rId60"/>
    <p:sldId id="502" r:id="rId61"/>
    <p:sldId id="503" r:id="rId62"/>
    <p:sldId id="504" r:id="rId63"/>
    <p:sldId id="505" r:id="rId6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CB6D5-09E4-4610-88CA-DFB2CE3AAC59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EA0FF-337F-4458-917A-769BA419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9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FA322-6F3F-4DC0-87DD-C2243BD40E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357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9005-ABF8-4206-A7D8-6B64D35F11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499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1E539-E3A0-4ACA-8410-6BBB64C731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4055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BEA70-0706-42DF-B69B-B92068D80B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480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2500B-4EAB-4352-950A-83638A46CB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437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AD067-94AF-4CC4-A3F4-94BC229338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754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F1812-1DE0-4021-BADA-FFAFA5A10F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308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3109A-EB99-4320-890D-5E88143228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415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6F314-25DC-4377-AD01-A920945A22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991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0ED3A-E24C-4B6A-90A2-C196FD3C67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329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225BB-6760-4477-80E2-E9464DB153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16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9013F-5B2C-4E9D-9745-5981D3CFC2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059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E37565C6-0CEA-42B8-A9C2-60D46C6627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SSiPd6iMkFGbwtxcLaXL1gdIVt7aV8G3ZVgGJ5PDfr0/edit?usp=shar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y%E2%80%93Stout%E2%80%93Warren_algorithm" TargetMode="External"/><Relationship Id="rId2" Type="http://schemas.openxmlformats.org/officeDocument/2006/relationships/hyperlink" Target="http://web.eecs.umich.edu/~qstout/pap/CACM86.pdf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521"/>
            <a:ext cx="7772400" cy="1470025"/>
          </a:xfrm>
        </p:spPr>
        <p:txBody>
          <a:bodyPr/>
          <a:lstStyle/>
          <a:p>
            <a:r>
              <a:rPr lang="en-US" dirty="0" smtClean="0"/>
              <a:t>24-783 </a:t>
            </a:r>
            <a:r>
              <a:rPr lang="en-US" smtClean="0"/>
              <a:t>Lecture 10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473" y="2603506"/>
            <a:ext cx="4047054" cy="303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744" y="1404258"/>
            <a:ext cx="755847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nsolas" panose="020B0609020204030204" pitchFamily="49" charset="0"/>
              </a:rPr>
              <a:t>    long </a:t>
            </a:r>
            <a:r>
              <a:rPr lang="en-US" sz="1050" dirty="0" err="1">
                <a:latin typeface="Consolas" panose="020B0609020204030204" pitchFamily="49" charset="0"/>
              </a:rPr>
              <a:t>long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int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GetN</a:t>
            </a:r>
            <a:r>
              <a:rPr lang="en-US" sz="1050" dirty="0">
                <a:latin typeface="Consolas" panose="020B0609020204030204" pitchFamily="49" charset="0"/>
              </a:rPr>
              <a:t>(void)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nElem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</a:t>
            </a:r>
            <a:r>
              <a:rPr lang="en-US" sz="1050" dirty="0" err="1" smtClean="0">
                <a:latin typeface="Consolas" panose="020B0609020204030204" pitchFamily="49" charset="0"/>
              </a:rPr>
              <a:t>const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KeyClass</a:t>
            </a:r>
            <a:r>
              <a:rPr lang="en-US" sz="1050" dirty="0">
                <a:latin typeface="Consolas" panose="020B0609020204030204" pitchFamily="49" charset="0"/>
              </a:rPr>
              <a:t> &amp;</a:t>
            </a:r>
            <a:r>
              <a:rPr lang="en-US" sz="1050" dirty="0" err="1">
                <a:latin typeface="Consolas" panose="020B0609020204030204" pitchFamily="49" charset="0"/>
              </a:rPr>
              <a:t>GetKey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// </a:t>
            </a:r>
            <a:r>
              <a:rPr lang="en-US" sz="1050" dirty="0">
                <a:latin typeface="Consolas" panose="020B0609020204030204" pitchFamily="49" charset="0"/>
              </a:rPr>
              <a:t>This will crash if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.  Therefore,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 must be non-null to use this function.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)-&gt;key;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</a:t>
            </a:r>
            <a:r>
              <a:rPr lang="en-US" sz="1050" dirty="0" err="1" smtClean="0">
                <a:latin typeface="Consolas" panose="020B0609020204030204" pitchFamily="49" charset="0"/>
              </a:rPr>
              <a:t>ValueClass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>
                <a:latin typeface="Consolas" panose="020B0609020204030204" pitchFamily="49" charset="0"/>
              </a:rPr>
              <a:t>&amp;</a:t>
            </a:r>
            <a:r>
              <a:rPr lang="en-US" sz="1050" dirty="0" err="1">
                <a:latin typeface="Consolas" panose="020B0609020204030204" pitchFamily="49" charset="0"/>
              </a:rPr>
              <a:t>GetValue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// </a:t>
            </a:r>
            <a:r>
              <a:rPr lang="en-US" sz="1050" dirty="0">
                <a:latin typeface="Consolas" panose="020B0609020204030204" pitchFamily="49" charset="0"/>
              </a:rPr>
              <a:t>This will crash if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.  Therefore,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 must be non-null to use this function.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)-&gt;value;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</a:t>
            </a:r>
            <a:r>
              <a:rPr lang="en-US" sz="1050" dirty="0" err="1" smtClean="0">
                <a:latin typeface="Consolas" panose="020B0609020204030204" pitchFamily="49" charset="0"/>
              </a:rPr>
              <a:t>const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ValueClass</a:t>
            </a:r>
            <a:r>
              <a:rPr lang="en-US" sz="1050" dirty="0">
                <a:latin typeface="Consolas" panose="020B0609020204030204" pitchFamily="49" charset="0"/>
              </a:rPr>
              <a:t> &amp;</a:t>
            </a:r>
            <a:r>
              <a:rPr lang="en-US" sz="1050" dirty="0" err="1">
                <a:latin typeface="Consolas" panose="020B0609020204030204" pitchFamily="49" charset="0"/>
              </a:rPr>
              <a:t>GetValue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// </a:t>
            </a:r>
            <a:r>
              <a:rPr lang="en-US" sz="1050" dirty="0">
                <a:latin typeface="Consolas" panose="020B0609020204030204" pitchFamily="49" charset="0"/>
              </a:rPr>
              <a:t>This will crash if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.  Therefore,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 must be non-null to use this function.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)-&gt;value;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</a:t>
            </a:r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693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1" y="1083129"/>
            <a:ext cx="3871573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nsolas" panose="020B0609020204030204" pitchFamily="49" charset="0"/>
              </a:rPr>
              <a:t>   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</a:t>
            </a:r>
            <a:r>
              <a:rPr lang="en-US" sz="1050" dirty="0" err="1" smtClean="0">
                <a:latin typeface="Consolas" panose="020B0609020204030204" pitchFamily="49" charset="0"/>
              </a:rPr>
              <a:t>NodeHandle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FindNode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KeyClass</a:t>
            </a:r>
            <a:r>
              <a:rPr lang="en-US" sz="1050" dirty="0">
                <a:latin typeface="Consolas" panose="020B0609020204030204" pitchFamily="49" charset="0"/>
              </a:rPr>
              <a:t> &amp;key)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auto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=Root();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while(</a:t>
            </a:r>
            <a:r>
              <a:rPr lang="en-US" sz="1050" dirty="0" err="1" smtClean="0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if(key</a:t>
            </a:r>
            <a:r>
              <a:rPr lang="en-US" sz="1050" dirty="0">
                <a:latin typeface="Consolas" panose="020B0609020204030204" pitchFamily="49" charset="0"/>
              </a:rPr>
              <a:t>==</a:t>
            </a:r>
            <a:r>
              <a:rPr lang="en-US" sz="1050" dirty="0" err="1">
                <a:latin typeface="Consolas" panose="020B0609020204030204" pitchFamily="49" charset="0"/>
              </a:rPr>
              <a:t>GetKey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return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if(key&lt;</a:t>
            </a:r>
            <a:r>
              <a:rPr lang="en-US" sz="1050" dirty="0" err="1" smtClean="0">
                <a:latin typeface="Consolas" panose="020B0609020204030204" pitchFamily="49" charset="0"/>
              </a:rPr>
              <a:t>GetKey</a:t>
            </a:r>
            <a:r>
              <a:rPr lang="en-US" sz="1050" dirty="0" smtClean="0">
                <a:latin typeface="Consolas" panose="020B0609020204030204" pitchFamily="49" charset="0"/>
              </a:rPr>
              <a:t>(</a:t>
            </a:r>
            <a:r>
              <a:rPr lang="en-US" sz="1050" dirty="0" err="1" smtClean="0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ndHd</a:t>
            </a:r>
            <a:r>
              <a:rPr lang="en-US" sz="1050" dirty="0" smtClean="0">
                <a:latin typeface="Consolas" panose="020B0609020204030204" pitchFamily="49" charset="0"/>
              </a:rPr>
              <a:t>=Left(</a:t>
            </a:r>
            <a:r>
              <a:rPr lang="en-US" sz="1050" dirty="0" err="1" smtClean="0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else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ndHd</a:t>
            </a:r>
            <a:r>
              <a:rPr lang="en-US" sz="1050" dirty="0" smtClean="0">
                <a:latin typeface="Consolas" panose="020B0609020204030204" pitchFamily="49" charset="0"/>
              </a:rPr>
              <a:t>=Right(</a:t>
            </a:r>
            <a:r>
              <a:rPr lang="en-US" sz="1050" dirty="0" err="1" smtClean="0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return </a:t>
            </a:r>
            <a:r>
              <a:rPr lang="en-US" sz="1050" dirty="0">
                <a:latin typeface="Consolas" panose="020B0609020204030204" pitchFamily="49" charset="0"/>
              </a:rPr>
              <a:t>Null();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bool </a:t>
            </a:r>
            <a:r>
              <a:rPr lang="en-US" sz="1050" dirty="0" err="1">
                <a:latin typeface="Consolas" panose="020B0609020204030204" pitchFamily="49" charset="0"/>
              </a:rPr>
              <a:t>IsKeyIncluded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KeyClass</a:t>
            </a:r>
            <a:r>
              <a:rPr lang="en-US" sz="1050" dirty="0">
                <a:latin typeface="Consolas" panose="020B0609020204030204" pitchFamily="49" charset="0"/>
              </a:rPr>
              <a:t> &amp;key)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FindNode</a:t>
            </a:r>
            <a:r>
              <a:rPr lang="en-US" sz="1050" dirty="0">
                <a:latin typeface="Consolas" panose="020B0609020204030204" pitchFamily="49" charset="0"/>
              </a:rPr>
              <a:t>(key).</a:t>
            </a:r>
            <a:r>
              <a:rPr lang="en-US" sz="1050" dirty="0" err="1">
                <a:latin typeface="Consolas" panose="020B0609020204030204" pitchFamily="49" charset="0"/>
              </a:rPr>
              <a:t>IsNotNull</a:t>
            </a:r>
            <a:r>
              <a:rPr lang="en-US" sz="105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}</a:t>
            </a:r>
            <a:endParaRPr lang="en-US" sz="1050" dirty="0">
              <a:latin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349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71358" y="985158"/>
            <a:ext cx="4092787" cy="6070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nsolas" panose="020B0609020204030204" pitchFamily="49" charset="0"/>
              </a:rPr>
              <a:t>        else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while(</a:t>
            </a:r>
            <a:r>
              <a:rPr lang="en-US" sz="1050" dirty="0" err="1" smtClean="0">
                <a:latin typeface="Consolas" panose="020B0609020204030204" pitchFamily="49" charset="0"/>
              </a:rPr>
              <a:t>ndHd.IsNotNull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if(key&lt;</a:t>
            </a:r>
            <a:r>
              <a:rPr lang="en-US" sz="1050" dirty="0" err="1" smtClean="0">
                <a:latin typeface="Consolas" panose="020B0609020204030204" pitchFamily="49" charset="0"/>
              </a:rPr>
              <a:t>GetKey</a:t>
            </a:r>
            <a:r>
              <a:rPr lang="en-US" sz="1050" dirty="0" smtClean="0">
                <a:latin typeface="Consolas" panose="020B0609020204030204" pitchFamily="49" charset="0"/>
              </a:rPr>
              <a:t>(</a:t>
            </a:r>
            <a:r>
              <a:rPr lang="en-US" sz="1050" dirty="0" err="1" smtClean="0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if(Left(</a:t>
            </a:r>
            <a:r>
              <a:rPr lang="en-US" sz="1050" dirty="0" err="1" smtClean="0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)!=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ndHd</a:t>
            </a:r>
            <a:r>
              <a:rPr lang="en-US" sz="1050" dirty="0" smtClean="0">
                <a:latin typeface="Consolas" panose="020B0609020204030204" pitchFamily="49" charset="0"/>
              </a:rPr>
              <a:t>=Left(</a:t>
            </a:r>
            <a:r>
              <a:rPr lang="en-US" sz="1050" dirty="0" err="1" smtClean="0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else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GetNode</a:t>
            </a:r>
            <a:r>
              <a:rPr lang="en-US" sz="1050" dirty="0" smtClean="0">
                <a:latin typeface="Consolas" panose="020B0609020204030204" pitchFamily="49" charset="0"/>
              </a:rPr>
              <a:t>(</a:t>
            </a:r>
            <a:r>
              <a:rPr lang="en-US" sz="1050" dirty="0" err="1" smtClean="0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)-&gt;left=</a:t>
            </a:r>
            <a:r>
              <a:rPr lang="en-US" sz="1050" dirty="0" err="1">
                <a:latin typeface="Consolas" panose="020B0609020204030204" pitchFamily="49" charset="0"/>
              </a:rPr>
              <a:t>newNode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newNode</a:t>
            </a:r>
            <a:r>
              <a:rPr lang="en-US" sz="1050" dirty="0" smtClean="0">
                <a:latin typeface="Consolas" panose="020B0609020204030204" pitchFamily="49" charset="0"/>
              </a:rPr>
              <a:t>-</a:t>
            </a:r>
            <a:r>
              <a:rPr lang="en-US" sz="1050" dirty="0">
                <a:latin typeface="Consolas" panose="020B0609020204030204" pitchFamily="49" charset="0"/>
              </a:rPr>
              <a:t>&gt;up=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    break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else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if(Right(</a:t>
            </a:r>
            <a:r>
              <a:rPr lang="en-US" sz="1050" dirty="0" err="1" smtClean="0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)!=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ndHd</a:t>
            </a:r>
            <a:r>
              <a:rPr lang="en-US" sz="1050" dirty="0" smtClean="0">
                <a:latin typeface="Consolas" panose="020B0609020204030204" pitchFamily="49" charset="0"/>
              </a:rPr>
              <a:t>=Right(</a:t>
            </a:r>
            <a:r>
              <a:rPr lang="en-US" sz="1050" dirty="0" err="1" smtClean="0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else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GetNode</a:t>
            </a:r>
            <a:r>
              <a:rPr lang="en-US" sz="1050" dirty="0" smtClean="0">
                <a:latin typeface="Consolas" panose="020B0609020204030204" pitchFamily="49" charset="0"/>
              </a:rPr>
              <a:t>(</a:t>
            </a:r>
            <a:r>
              <a:rPr lang="en-US" sz="1050" dirty="0" err="1" smtClean="0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)-&gt;right=</a:t>
            </a:r>
            <a:r>
              <a:rPr lang="en-US" sz="1050" dirty="0" err="1">
                <a:latin typeface="Consolas" panose="020B0609020204030204" pitchFamily="49" charset="0"/>
              </a:rPr>
              <a:t>newNode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newNode</a:t>
            </a:r>
            <a:r>
              <a:rPr lang="en-US" sz="1050" dirty="0" smtClean="0">
                <a:latin typeface="Consolas" panose="020B0609020204030204" pitchFamily="49" charset="0"/>
              </a:rPr>
              <a:t>-</a:t>
            </a:r>
            <a:r>
              <a:rPr lang="en-US" sz="1050" dirty="0">
                <a:latin typeface="Consolas" panose="020B0609020204030204" pitchFamily="49" charset="0"/>
              </a:rPr>
              <a:t>&gt;up=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    break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</a:t>
            </a:r>
            <a:r>
              <a:rPr lang="en-US" sz="1050" dirty="0" err="1" smtClean="0">
                <a:latin typeface="Consolas" panose="020B0609020204030204" pitchFamily="49" charset="0"/>
              </a:rPr>
              <a:t>nElem</a:t>
            </a:r>
            <a:r>
              <a:rPr lang="en-US" sz="105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MakeHandle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newNode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};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429" y="985158"/>
            <a:ext cx="50513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nsolas" panose="020B0609020204030204" pitchFamily="49" charset="0"/>
              </a:rPr>
              <a:t>    </a:t>
            </a:r>
            <a:r>
              <a:rPr lang="en-US" sz="1050" dirty="0" err="1" smtClean="0">
                <a:latin typeface="Consolas" panose="020B0609020204030204" pitchFamily="49" charset="0"/>
              </a:rPr>
              <a:t>NodeHandle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>
                <a:latin typeface="Consolas" panose="020B0609020204030204" pitchFamily="49" charset="0"/>
              </a:rPr>
              <a:t>Insert(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KeyClass</a:t>
            </a:r>
            <a:r>
              <a:rPr lang="en-US" sz="1050" dirty="0">
                <a:latin typeface="Consolas" panose="020B0609020204030204" pitchFamily="49" charset="0"/>
              </a:rPr>
              <a:t> &amp;</a:t>
            </a:r>
            <a:r>
              <a:rPr lang="en-US" sz="1050" dirty="0" err="1">
                <a:latin typeface="Consolas" panose="020B0609020204030204" pitchFamily="49" charset="0"/>
              </a:rPr>
              <a:t>key,const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ValueClass</a:t>
            </a:r>
            <a:r>
              <a:rPr lang="en-US" sz="1050" dirty="0">
                <a:latin typeface="Consolas" panose="020B0609020204030204" pitchFamily="49" charset="0"/>
              </a:rPr>
              <a:t> &amp;value)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auto </a:t>
            </a:r>
            <a:r>
              <a:rPr lang="en-US" sz="1050" dirty="0" err="1">
                <a:latin typeface="Consolas" panose="020B0609020204030204" pitchFamily="49" charset="0"/>
              </a:rPr>
              <a:t>newNode</a:t>
            </a:r>
            <a:r>
              <a:rPr lang="en-US" sz="1050" dirty="0">
                <a:latin typeface="Consolas" panose="020B0609020204030204" pitchFamily="49" charset="0"/>
              </a:rPr>
              <a:t>=new Node;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</a:t>
            </a:r>
            <a:r>
              <a:rPr lang="en-US" sz="1050" dirty="0" err="1" smtClean="0">
                <a:latin typeface="Consolas" panose="020B0609020204030204" pitchFamily="49" charset="0"/>
              </a:rPr>
              <a:t>newNode</a:t>
            </a:r>
            <a:r>
              <a:rPr lang="en-US" sz="1050" dirty="0" smtClean="0">
                <a:latin typeface="Consolas" panose="020B0609020204030204" pitchFamily="49" charset="0"/>
              </a:rPr>
              <a:t>-</a:t>
            </a:r>
            <a:r>
              <a:rPr lang="en-US" sz="1050" dirty="0">
                <a:latin typeface="Consolas" panose="020B0609020204030204" pitchFamily="49" charset="0"/>
              </a:rPr>
              <a:t>&gt;key=key;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</a:t>
            </a:r>
            <a:r>
              <a:rPr lang="en-US" sz="1050" dirty="0" err="1" smtClean="0">
                <a:latin typeface="Consolas" panose="020B0609020204030204" pitchFamily="49" charset="0"/>
              </a:rPr>
              <a:t>newNode</a:t>
            </a:r>
            <a:r>
              <a:rPr lang="en-US" sz="1050" dirty="0" smtClean="0">
                <a:latin typeface="Consolas" panose="020B0609020204030204" pitchFamily="49" charset="0"/>
              </a:rPr>
              <a:t>-</a:t>
            </a:r>
            <a:r>
              <a:rPr lang="en-US" sz="1050" dirty="0">
                <a:latin typeface="Consolas" panose="020B0609020204030204" pitchFamily="49" charset="0"/>
              </a:rPr>
              <a:t>&gt;value=value;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auto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RootNode</a:t>
            </a:r>
            <a:r>
              <a:rPr lang="en-US" sz="105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if(</a:t>
            </a:r>
            <a:r>
              <a:rPr lang="en-US" sz="1050" dirty="0" err="1" smtClean="0">
                <a:latin typeface="Consolas" panose="020B0609020204030204" pitchFamily="49" charset="0"/>
              </a:rPr>
              <a:t>ndHd.IsNull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root=</a:t>
            </a:r>
            <a:r>
              <a:rPr lang="en-US" sz="1050" dirty="0" err="1" smtClean="0">
                <a:latin typeface="Consolas" panose="020B0609020204030204" pitchFamily="49" charset="0"/>
              </a:rPr>
              <a:t>newNode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}</a:t>
            </a:r>
            <a:endParaRPr lang="en-US" sz="1050" dirty="0">
              <a:latin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6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it free of memory leak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nsolas" panose="020B0609020204030204" pitchFamily="49" charset="0"/>
              </a:rPr>
              <a:t>    ~</a:t>
            </a:r>
            <a:r>
              <a:rPr lang="en-US" dirty="0" err="1">
                <a:latin typeface="Consolas" panose="020B0609020204030204" pitchFamily="49" charset="0"/>
              </a:rPr>
              <a:t>BinaryTree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void </a:t>
            </a:r>
            <a:r>
              <a:rPr lang="en-US" dirty="0" err="1">
                <a:latin typeface="Consolas" panose="020B0609020204030204" pitchFamily="49" charset="0"/>
              </a:rPr>
              <a:t>CleanUp</a:t>
            </a:r>
            <a:r>
              <a:rPr lang="en-US" dirty="0">
                <a:latin typeface="Consolas" panose="020B0609020204030204" pitchFamily="49" charset="0"/>
              </a:rPr>
              <a:t>(void);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1350" y="2679700"/>
            <a:ext cx="303159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public: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void </a:t>
            </a:r>
            <a:r>
              <a:rPr lang="en-US" sz="1100" dirty="0" err="1">
                <a:latin typeface="Consolas" panose="020B0609020204030204" pitchFamily="49" charset="0"/>
              </a:rPr>
              <a:t>CleanUp</a:t>
            </a:r>
            <a:r>
              <a:rPr lang="en-US" sz="1100" dirty="0">
                <a:latin typeface="Consolas" panose="020B0609020204030204" pitchFamily="49" charset="0"/>
              </a:rPr>
              <a:t>(void)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latin typeface="Consolas" panose="020B0609020204030204" pitchFamily="49" charset="0"/>
              </a:rPr>
              <a:t>CleanUp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latin typeface="Consolas" panose="020B0609020204030204" pitchFamily="49" charset="0"/>
              </a:rPr>
              <a:t>GetNode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latin typeface="Consolas" panose="020B0609020204030204" pitchFamily="49" charset="0"/>
              </a:rPr>
              <a:t>RootNode</a:t>
            </a:r>
            <a:r>
              <a:rPr lang="en-US" sz="1100" dirty="0">
                <a:latin typeface="Consolas" panose="020B0609020204030204" pitchFamily="49" charset="0"/>
              </a:rPr>
              <a:t>()));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}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void </a:t>
            </a:r>
            <a:r>
              <a:rPr lang="en-US" sz="1100" dirty="0" err="1">
                <a:latin typeface="Consolas" panose="020B0609020204030204" pitchFamily="49" charset="0"/>
              </a:rPr>
              <a:t>CleanUp</a:t>
            </a:r>
            <a:r>
              <a:rPr lang="en-US" sz="1100" dirty="0">
                <a:latin typeface="Consolas" panose="020B0609020204030204" pitchFamily="49" charset="0"/>
              </a:rPr>
              <a:t>(Node *</a:t>
            </a:r>
            <a:r>
              <a:rPr lang="en-US" sz="1100" dirty="0" err="1">
                <a:latin typeface="Consolas" panose="020B0609020204030204" pitchFamily="49" charset="0"/>
              </a:rPr>
              <a:t>nodePtr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    if(</a:t>
            </a:r>
            <a:r>
              <a:rPr lang="en-US" sz="1100" dirty="0" err="1" smtClean="0">
                <a:latin typeface="Consolas" panose="020B0609020204030204" pitchFamily="49" charset="0"/>
              </a:rPr>
              <a:t>nullptr</a:t>
            </a:r>
            <a:r>
              <a:rPr lang="en-US" sz="1100" dirty="0">
                <a:latin typeface="Consolas" panose="020B0609020204030204" pitchFamily="49" charset="0"/>
              </a:rPr>
              <a:t>!=</a:t>
            </a:r>
            <a:r>
              <a:rPr lang="en-US" sz="1100" dirty="0" err="1">
                <a:latin typeface="Consolas" panose="020B0609020204030204" pitchFamily="49" charset="0"/>
              </a:rPr>
              <a:t>nodePtr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</a:t>
            </a:r>
            <a:r>
              <a:rPr lang="en-US" sz="1100" dirty="0" err="1" smtClean="0">
                <a:latin typeface="Consolas" panose="020B0609020204030204" pitchFamily="49" charset="0"/>
              </a:rPr>
              <a:t>CleanUp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latin typeface="Consolas" panose="020B0609020204030204" pitchFamily="49" charset="0"/>
              </a:rPr>
              <a:t>nodePtr</a:t>
            </a:r>
            <a:r>
              <a:rPr lang="en-US" sz="1100" dirty="0" smtClean="0">
                <a:latin typeface="Consolas" panose="020B0609020204030204" pitchFamily="49" charset="0"/>
              </a:rPr>
              <a:t>-</a:t>
            </a:r>
            <a:r>
              <a:rPr lang="en-US" sz="1100" dirty="0">
                <a:latin typeface="Consolas" panose="020B0609020204030204" pitchFamily="49" charset="0"/>
              </a:rPr>
              <a:t>&gt;left);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</a:t>
            </a:r>
            <a:r>
              <a:rPr lang="en-US" sz="1100" dirty="0" err="1" smtClean="0">
                <a:latin typeface="Consolas" panose="020B0609020204030204" pitchFamily="49" charset="0"/>
              </a:rPr>
              <a:t>CleanUp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latin typeface="Consolas" panose="020B0609020204030204" pitchFamily="49" charset="0"/>
              </a:rPr>
              <a:t>nodePtr</a:t>
            </a:r>
            <a:r>
              <a:rPr lang="en-US" sz="1100" dirty="0" smtClean="0">
                <a:latin typeface="Consolas" panose="020B0609020204030204" pitchFamily="49" charset="0"/>
              </a:rPr>
              <a:t>-</a:t>
            </a:r>
            <a:r>
              <a:rPr lang="en-US" sz="1100" dirty="0">
                <a:latin typeface="Consolas" panose="020B0609020204030204" pitchFamily="49" charset="0"/>
              </a:rPr>
              <a:t>&gt;right);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delete </a:t>
            </a:r>
            <a:r>
              <a:rPr lang="en-US" sz="1100" dirty="0" err="1">
                <a:latin typeface="Consolas" panose="020B0609020204030204" pitchFamily="49" charset="0"/>
              </a:rPr>
              <a:t>nodePtr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}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}</a:t>
            </a:r>
            <a:endParaRPr lang="en-US" sz="1100" dirty="0">
              <a:latin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142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First, Last, </a:t>
            </a:r>
            <a:r>
              <a:rPr lang="en-US" dirty="0" err="1" smtClean="0"/>
              <a:t>FindNext</a:t>
            </a:r>
            <a:r>
              <a:rPr lang="en-US" dirty="0" smtClean="0"/>
              <a:t>, and </a:t>
            </a:r>
            <a:r>
              <a:rPr lang="en-US" dirty="0" err="1" smtClean="0"/>
              <a:t>FindPrev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the user-program navigate without using recursion.</a:t>
            </a:r>
          </a:p>
          <a:p>
            <a:pPr marL="457200" lvl="1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NodeHandle</a:t>
            </a:r>
            <a:r>
              <a:rPr lang="en-US" dirty="0" smtClean="0"/>
              <a:t> </a:t>
            </a:r>
            <a:r>
              <a:rPr lang="en-US" dirty="0"/>
              <a:t>First(void)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NodeHandle</a:t>
            </a:r>
            <a:r>
              <a:rPr lang="en-US" dirty="0" smtClean="0"/>
              <a:t> </a:t>
            </a:r>
            <a:r>
              <a:rPr lang="en-US" dirty="0" err="1"/>
              <a:t>FindNext</a:t>
            </a:r>
            <a:r>
              <a:rPr lang="en-US" dirty="0"/>
              <a:t>(</a:t>
            </a:r>
            <a:r>
              <a:rPr lang="en-US" dirty="0" err="1"/>
              <a:t>NodeHandle</a:t>
            </a:r>
            <a:r>
              <a:rPr lang="en-US" dirty="0"/>
              <a:t> </a:t>
            </a:r>
            <a:r>
              <a:rPr lang="en-US" dirty="0" err="1"/>
              <a:t>ndHd</a:t>
            </a:r>
            <a:r>
              <a:rPr lang="en-US" dirty="0"/>
              <a:t>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NodeHandle</a:t>
            </a:r>
            <a:r>
              <a:rPr lang="en-US" dirty="0" smtClean="0"/>
              <a:t> </a:t>
            </a:r>
            <a:r>
              <a:rPr lang="en-US" dirty="0"/>
              <a:t>Last(void)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NodeHandle</a:t>
            </a:r>
            <a:r>
              <a:rPr lang="en-US" dirty="0" smtClean="0"/>
              <a:t> </a:t>
            </a:r>
            <a:r>
              <a:rPr lang="en-US" dirty="0" err="1"/>
              <a:t>FindPrev</a:t>
            </a:r>
            <a:r>
              <a:rPr lang="en-US" dirty="0"/>
              <a:t>(</a:t>
            </a:r>
            <a:r>
              <a:rPr lang="en-US" dirty="0" err="1"/>
              <a:t>NodeHandle</a:t>
            </a:r>
            <a:r>
              <a:rPr lang="en-US" dirty="0"/>
              <a:t> </a:t>
            </a:r>
            <a:r>
              <a:rPr lang="en-US" dirty="0" err="1"/>
              <a:t>ndHd</a:t>
            </a:r>
            <a:r>
              <a:rPr lang="en-US" dirty="0"/>
              <a:t>) </a:t>
            </a:r>
            <a:r>
              <a:rPr lang="en-US" dirty="0" err="1"/>
              <a:t>const</a:t>
            </a:r>
            <a:r>
              <a:rPr lang="en-US" dirty="0" smtClean="0"/>
              <a:t>;</a:t>
            </a:r>
          </a:p>
          <a:p>
            <a:pPr lvl="1"/>
            <a:endParaRPr lang="en-US" dirty="0"/>
          </a:p>
          <a:p>
            <a:r>
              <a:rPr lang="en-US" dirty="0" smtClean="0"/>
              <a:t>Last and </a:t>
            </a:r>
            <a:r>
              <a:rPr lang="en-US" dirty="0" err="1" smtClean="0"/>
              <a:t>FindPrev</a:t>
            </a:r>
            <a:r>
              <a:rPr lang="en-US" dirty="0" smtClean="0"/>
              <a:t> are symmetric.  Let you do in the assignment.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128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100" y="181709"/>
            <a:ext cx="519885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nsolas" panose="020B0609020204030204" pitchFamily="49" charset="0"/>
              </a:rPr>
              <a:t>    </a:t>
            </a:r>
            <a:r>
              <a:rPr lang="en-US" sz="1050" dirty="0" err="1" smtClean="0">
                <a:latin typeface="Consolas" panose="020B0609020204030204" pitchFamily="49" charset="0"/>
              </a:rPr>
              <a:t>NodeHandle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>
                <a:latin typeface="Consolas" panose="020B0609020204030204" pitchFamily="49" charset="0"/>
              </a:rPr>
              <a:t>First(void)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auto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RootNode</a:t>
            </a:r>
            <a:r>
              <a:rPr lang="en-US" sz="105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while(Left(</a:t>
            </a:r>
            <a:r>
              <a:rPr lang="en-US" sz="1050" dirty="0" err="1" smtClean="0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).</a:t>
            </a:r>
            <a:r>
              <a:rPr lang="en-US" sz="1050" dirty="0" err="1">
                <a:latin typeface="Consolas" panose="020B0609020204030204" pitchFamily="49" charset="0"/>
              </a:rPr>
              <a:t>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ndHd</a:t>
            </a:r>
            <a:r>
              <a:rPr lang="en-US" sz="1050" dirty="0" smtClean="0">
                <a:latin typeface="Consolas" panose="020B0609020204030204" pitchFamily="49" charset="0"/>
              </a:rPr>
              <a:t>=Left(</a:t>
            </a:r>
            <a:r>
              <a:rPr lang="en-US" sz="1050" dirty="0" err="1" smtClean="0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</a:t>
            </a:r>
            <a:r>
              <a:rPr lang="en-US" sz="1050" dirty="0" err="1" smtClean="0">
                <a:latin typeface="Consolas" panose="020B0609020204030204" pitchFamily="49" charset="0"/>
              </a:rPr>
              <a:t>NodeHandle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FindNext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auto </a:t>
            </a:r>
            <a:r>
              <a:rPr lang="en-US" sz="1050" dirty="0" err="1">
                <a:latin typeface="Consolas" panose="020B0609020204030204" pitchFamily="49" charset="0"/>
              </a:rPr>
              <a:t>rightHd</a:t>
            </a:r>
            <a:r>
              <a:rPr lang="en-US" sz="1050" dirty="0">
                <a:latin typeface="Consolas" panose="020B0609020204030204" pitchFamily="49" charset="0"/>
              </a:rPr>
              <a:t>=Right(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if(</a:t>
            </a:r>
            <a:r>
              <a:rPr lang="en-US" sz="1050" dirty="0" err="1" smtClean="0">
                <a:latin typeface="Consolas" panose="020B0609020204030204" pitchFamily="49" charset="0"/>
              </a:rPr>
              <a:t>rightHd.IsNotNull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// </a:t>
            </a:r>
            <a:r>
              <a:rPr lang="en-US" sz="1050" dirty="0">
                <a:latin typeface="Consolas" panose="020B0609020204030204" pitchFamily="49" charset="0"/>
              </a:rPr>
              <a:t>Has a right sub-tree.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// </a:t>
            </a:r>
            <a:r>
              <a:rPr lang="en-US" sz="1050" dirty="0">
                <a:latin typeface="Consolas" panose="020B0609020204030204" pitchFamily="49" charset="0"/>
              </a:rPr>
              <a:t>The next node is the left-most of the right sub-tree.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ndHd</a:t>
            </a:r>
            <a:r>
              <a:rPr lang="en-US" sz="1050" dirty="0" smtClean="0">
                <a:latin typeface="Consolas" panose="020B0609020204030204" pitchFamily="49" charset="0"/>
              </a:rPr>
              <a:t>=Right(</a:t>
            </a:r>
            <a:r>
              <a:rPr lang="en-US" sz="1050" dirty="0" err="1" smtClean="0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while(Left(</a:t>
            </a:r>
            <a:r>
              <a:rPr lang="en-US" sz="1050" dirty="0" err="1" smtClean="0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).</a:t>
            </a:r>
            <a:r>
              <a:rPr lang="en-US" sz="1050" dirty="0" err="1">
                <a:latin typeface="Consolas" panose="020B0609020204030204" pitchFamily="49" charset="0"/>
              </a:rPr>
              <a:t>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ndHd</a:t>
            </a:r>
            <a:r>
              <a:rPr lang="en-US" sz="1050" dirty="0" smtClean="0">
                <a:latin typeface="Consolas" panose="020B0609020204030204" pitchFamily="49" charset="0"/>
              </a:rPr>
              <a:t>=Left(</a:t>
            </a:r>
            <a:r>
              <a:rPr lang="en-US" sz="1050" dirty="0" err="1" smtClean="0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else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// </a:t>
            </a:r>
            <a:r>
              <a:rPr lang="en-US" sz="1050" dirty="0">
                <a:latin typeface="Consolas" panose="020B0609020204030204" pitchFamily="49" charset="0"/>
              </a:rPr>
              <a:t>Does not have a right sub-tree.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// </a:t>
            </a:r>
            <a:r>
              <a:rPr lang="en-US" sz="1050" dirty="0">
                <a:latin typeface="Consolas" panose="020B0609020204030204" pitchFamily="49" charset="0"/>
              </a:rPr>
              <a:t>Go up until it goes up from the left.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while(</a:t>
            </a:r>
            <a:r>
              <a:rPr lang="en-US" sz="1050" dirty="0" err="1" smtClean="0">
                <a:latin typeface="Consolas" panose="020B0609020204030204" pitchFamily="49" charset="0"/>
              </a:rPr>
              <a:t>ndHd.IsNotNull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auto 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=Up(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if(</a:t>
            </a:r>
            <a:r>
              <a:rPr lang="en-US" sz="1050" dirty="0" err="1" smtClean="0">
                <a:latin typeface="Consolas" panose="020B0609020204030204" pitchFamily="49" charset="0"/>
              </a:rPr>
              <a:t>upHd.IsNotNull</a:t>
            </a:r>
            <a:r>
              <a:rPr lang="en-US" sz="1050" dirty="0">
                <a:latin typeface="Consolas" panose="020B0609020204030204" pitchFamily="49" charset="0"/>
              </a:rPr>
              <a:t>() &amp;&amp;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==Left(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return 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ndHd</a:t>
            </a:r>
            <a:r>
              <a:rPr lang="en-US" sz="1050" dirty="0" smtClean="0">
                <a:latin typeface="Consolas" panose="020B0609020204030204" pitchFamily="49" charset="0"/>
              </a:rPr>
              <a:t>=</a:t>
            </a:r>
            <a:r>
              <a:rPr lang="en-US" sz="1050" dirty="0" err="1" smtClean="0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return </a:t>
            </a:r>
            <a:r>
              <a:rPr lang="en-US" sz="1050" dirty="0">
                <a:latin typeface="Consolas" panose="020B0609020204030204" pitchFamily="49" charset="0"/>
              </a:rPr>
              <a:t>Null();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}</a:t>
            </a:r>
            <a:endParaRPr lang="en-US" sz="1050" dirty="0">
              <a:latin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474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binary-tree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Want to delete one node from the binary tree </a:t>
            </a:r>
            <a:r>
              <a:rPr lang="en-US" u="sng" dirty="0" smtClean="0"/>
              <a:t>without breaking the order in the tree.</a:t>
            </a:r>
            <a:endParaRPr lang="en-US" u="sng" dirty="0"/>
          </a:p>
        </p:txBody>
      </p:sp>
      <p:sp>
        <p:nvSpPr>
          <p:cNvPr id="4" name="Oval 3"/>
          <p:cNvSpPr/>
          <p:nvPr/>
        </p:nvSpPr>
        <p:spPr>
          <a:xfrm>
            <a:off x="4260707" y="2228847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77737" y="3451259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772986" y="3451259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5676929" y="4575361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7229138" y="4588807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3995796" y="2760257"/>
            <a:ext cx="356087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4792117" y="2760257"/>
            <a:ext cx="1823837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flipH="1">
            <a:off x="5992935" y="3900423"/>
            <a:ext cx="623019" cy="67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0"/>
          </p:cNvCxnSpPr>
          <p:nvPr/>
        </p:nvCxnSpPr>
        <p:spPr>
          <a:xfrm>
            <a:off x="6615954" y="3900423"/>
            <a:ext cx="867334" cy="688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5171220" y="5617509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6248430" y="5617509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5608092" y="5207373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4" idx="3"/>
          </p:cNvCxnSpPr>
          <p:nvPr/>
        </p:nvCxnSpPr>
        <p:spPr>
          <a:xfrm>
            <a:off x="5992935" y="5207373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961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binary-tree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Sloppy method.  (1) Connecting the right sub-tree to the right-most node of the left-sub-tree, and then (2) put left sub-tree in position for the node to be deleted.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83976" y="2336423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01006" y="3558835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6255" y="3558835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2200198" y="4682937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3752407" y="4696383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519065" y="2867833"/>
            <a:ext cx="356087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1315386" y="2867833"/>
            <a:ext cx="1823837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flipH="1">
            <a:off x="2516204" y="4007999"/>
            <a:ext cx="623019" cy="67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1694489" y="5725085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2771699" y="5725085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2131361" y="5314949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4" idx="3"/>
          </p:cNvCxnSpPr>
          <p:nvPr/>
        </p:nvCxnSpPr>
        <p:spPr>
          <a:xfrm>
            <a:off x="2516204" y="5314949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gular Pentagon 18"/>
          <p:cNvSpPr/>
          <p:nvPr/>
        </p:nvSpPr>
        <p:spPr>
          <a:xfrm>
            <a:off x="3318740" y="6301065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4" idx="1"/>
            <a:endCxn id="19" idx="0"/>
          </p:cNvCxnSpPr>
          <p:nvPr/>
        </p:nvCxnSpPr>
        <p:spPr>
          <a:xfrm>
            <a:off x="3039505" y="6101603"/>
            <a:ext cx="533385" cy="199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3738282" y="5197288"/>
            <a:ext cx="331447" cy="1190065"/>
          </a:xfrm>
          <a:custGeom>
            <a:avLst/>
            <a:gdLst>
              <a:gd name="connsiteX0" fmla="*/ 282389 w 331447"/>
              <a:gd name="connsiteY0" fmla="*/ 0 h 1190065"/>
              <a:gd name="connsiteX1" fmla="*/ 309283 w 331447"/>
              <a:gd name="connsiteY1" fmla="*/ 463924 h 1190065"/>
              <a:gd name="connsiteX2" fmla="*/ 0 w 331447"/>
              <a:gd name="connsiteY2" fmla="*/ 1190065 h 11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447" h="1190065">
                <a:moveTo>
                  <a:pt x="282389" y="0"/>
                </a:moveTo>
                <a:cubicBezTo>
                  <a:pt x="319368" y="132790"/>
                  <a:pt x="356348" y="265580"/>
                  <a:pt x="309283" y="463924"/>
                </a:cubicBezTo>
                <a:cubicBezTo>
                  <a:pt x="262218" y="662268"/>
                  <a:pt x="131109" y="926166"/>
                  <a:pt x="0" y="119006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4632512" y="4403911"/>
            <a:ext cx="598394" cy="5950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75312" y="5725085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23735" y="4034579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2312355" y="3839135"/>
            <a:ext cx="545145" cy="968189"/>
          </a:xfrm>
          <a:custGeom>
            <a:avLst/>
            <a:gdLst>
              <a:gd name="connsiteX0" fmla="*/ 34157 w 545145"/>
              <a:gd name="connsiteY0" fmla="*/ 968189 h 968189"/>
              <a:gd name="connsiteX1" fmla="*/ 54327 w 545145"/>
              <a:gd name="connsiteY1" fmla="*/ 463924 h 968189"/>
              <a:gd name="connsiteX2" fmla="*/ 545145 w 545145"/>
              <a:gd name="connsiteY2" fmla="*/ 0 h 968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145" h="968189">
                <a:moveTo>
                  <a:pt x="34157" y="968189"/>
                </a:moveTo>
                <a:cubicBezTo>
                  <a:pt x="1659" y="796739"/>
                  <a:pt x="-30838" y="625289"/>
                  <a:pt x="54327" y="463924"/>
                </a:cubicBezTo>
                <a:cubicBezTo>
                  <a:pt x="139492" y="302559"/>
                  <a:pt x="342318" y="151279"/>
                  <a:pt x="545145" y="0"/>
                </a:cubicBezTo>
              </a:path>
            </a:pathLst>
          </a:custGeom>
          <a:noFill/>
          <a:ln>
            <a:solidFill>
              <a:srgbClr val="FF33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891278" y="2854535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5403557" y="4076947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/>
          <p:cNvSpPr/>
          <p:nvPr/>
        </p:nvSpPr>
        <p:spPr>
          <a:xfrm>
            <a:off x="7082364" y="4066614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7" idx="3"/>
            <a:endCxn id="29" idx="0"/>
          </p:cNvCxnSpPr>
          <p:nvPr/>
        </p:nvCxnSpPr>
        <p:spPr>
          <a:xfrm flipH="1">
            <a:off x="5626367" y="3385945"/>
            <a:ext cx="356087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5"/>
            <a:endCxn id="30" idx="0"/>
          </p:cNvCxnSpPr>
          <p:nvPr/>
        </p:nvCxnSpPr>
        <p:spPr>
          <a:xfrm>
            <a:off x="6422688" y="3385945"/>
            <a:ext cx="975682" cy="680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Hexagon 33"/>
          <p:cNvSpPr/>
          <p:nvPr/>
        </p:nvSpPr>
        <p:spPr>
          <a:xfrm>
            <a:off x="6576655" y="5108762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 Diagonal Corner Rectangle 34"/>
          <p:cNvSpPr/>
          <p:nvPr/>
        </p:nvSpPr>
        <p:spPr>
          <a:xfrm>
            <a:off x="7653865" y="5108762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0" idx="2"/>
            <a:endCxn id="34" idx="5"/>
          </p:cNvCxnSpPr>
          <p:nvPr/>
        </p:nvCxnSpPr>
        <p:spPr>
          <a:xfrm flipH="1">
            <a:off x="7013527" y="4698626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5" idx="3"/>
          </p:cNvCxnSpPr>
          <p:nvPr/>
        </p:nvCxnSpPr>
        <p:spPr>
          <a:xfrm>
            <a:off x="7398370" y="4698626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gular Pentagon 37"/>
          <p:cNvSpPr/>
          <p:nvPr/>
        </p:nvSpPr>
        <p:spPr>
          <a:xfrm>
            <a:off x="8200906" y="5684742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5" idx="1"/>
            <a:endCxn id="38" idx="0"/>
          </p:cNvCxnSpPr>
          <p:nvPr/>
        </p:nvCxnSpPr>
        <p:spPr>
          <a:xfrm>
            <a:off x="7921671" y="5485280"/>
            <a:ext cx="533385" cy="199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99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of the sloppy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height of the tree may increase after deletion.</a:t>
            </a:r>
          </a:p>
          <a:p>
            <a:r>
              <a:rPr lang="en-US" dirty="0" smtClean="0"/>
              <a:t>We are deleting a node.  Want to keep the tree height same or even shorter.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56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binary-tree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method.</a:t>
            </a:r>
          </a:p>
          <a:p>
            <a:r>
              <a:rPr lang="en-US" dirty="0" smtClean="0"/>
              <a:t>Want to delete a square in the binary-tree below.</a:t>
            </a:r>
          </a:p>
          <a:p>
            <a:r>
              <a:rPr lang="en-US" dirty="0" smtClean="0"/>
              <a:t>Easiest case: The node to be deleted has null left or right.</a:t>
            </a:r>
          </a:p>
          <a:p>
            <a:r>
              <a:rPr lang="en-US" dirty="0" smtClean="0"/>
              <a:t>General case.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19030" y="2877668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77737" y="4100080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231309" y="4100080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5676929" y="5224182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7229138" y="5237628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3"/>
            <a:endCxn id="6" idx="0"/>
          </p:cNvCxnSpPr>
          <p:nvPr/>
        </p:nvCxnSpPr>
        <p:spPr>
          <a:xfrm flipH="1">
            <a:off x="5454119" y="3409078"/>
            <a:ext cx="356087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5"/>
            <a:endCxn id="5" idx="0"/>
          </p:cNvCxnSpPr>
          <p:nvPr/>
        </p:nvCxnSpPr>
        <p:spPr>
          <a:xfrm>
            <a:off x="6250440" y="3409078"/>
            <a:ext cx="365514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2"/>
            <a:endCxn id="7" idx="0"/>
          </p:cNvCxnSpPr>
          <p:nvPr/>
        </p:nvCxnSpPr>
        <p:spPr>
          <a:xfrm flipH="1">
            <a:off x="5992935" y="4549244"/>
            <a:ext cx="623019" cy="67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8" idx="0"/>
          </p:cNvCxnSpPr>
          <p:nvPr/>
        </p:nvCxnSpPr>
        <p:spPr>
          <a:xfrm>
            <a:off x="6615954" y="4549244"/>
            <a:ext cx="867334" cy="688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exagon 18"/>
          <p:cNvSpPr/>
          <p:nvPr/>
        </p:nvSpPr>
        <p:spPr>
          <a:xfrm>
            <a:off x="5171220" y="6266330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Diagonal Corner Rectangle 19"/>
          <p:cNvSpPr/>
          <p:nvPr/>
        </p:nvSpPr>
        <p:spPr>
          <a:xfrm>
            <a:off x="6248430" y="6266330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7" idx="2"/>
            <a:endCxn id="19" idx="5"/>
          </p:cNvCxnSpPr>
          <p:nvPr/>
        </p:nvCxnSpPr>
        <p:spPr>
          <a:xfrm flipH="1">
            <a:off x="5608092" y="5856194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0" idx="3"/>
          </p:cNvCxnSpPr>
          <p:nvPr/>
        </p:nvCxnSpPr>
        <p:spPr>
          <a:xfrm>
            <a:off x="5992935" y="5856194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928130" y="3955330"/>
            <a:ext cx="206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this!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 GAMING NIGHT!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your Calendar</a:t>
            </a:r>
          </a:p>
          <a:p>
            <a:r>
              <a:rPr lang="en-US" dirty="0" smtClean="0"/>
              <a:t>CMU </a:t>
            </a:r>
            <a:r>
              <a:rPr lang="en-US" dirty="0" smtClean="0"/>
              <a:t>Computer Club will present RETRO GAMING NIGHT</a:t>
            </a:r>
          </a:p>
          <a:p>
            <a:r>
              <a:rPr lang="en-US" dirty="0" smtClean="0"/>
              <a:t>When?	Saturday </a:t>
            </a:r>
            <a:r>
              <a:rPr lang="en-US" dirty="0" smtClean="0"/>
              <a:t>April 20  1800-2200</a:t>
            </a:r>
            <a:endParaRPr lang="en-US" dirty="0" smtClean="0"/>
          </a:p>
          <a:p>
            <a:r>
              <a:rPr lang="en-US" dirty="0" smtClean="0"/>
              <a:t>Where?	</a:t>
            </a:r>
            <a:r>
              <a:rPr lang="en-US" dirty="0" smtClean="0"/>
              <a:t>NSH Atrium</a:t>
            </a:r>
            <a:endParaRPr lang="en-US" dirty="0" smtClean="0"/>
          </a:p>
          <a:p>
            <a:r>
              <a:rPr lang="en-US" dirty="0" smtClean="0"/>
              <a:t>Rare opportunity to see and actually play some computer games that was making a history.</a:t>
            </a:r>
          </a:p>
          <a:p>
            <a:r>
              <a:rPr lang="en-US" dirty="0" smtClean="0"/>
              <a:t>I'll bring in some computers from 1985 and 1991, too.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9" y="4396636"/>
            <a:ext cx="2573403" cy="19300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250" y="4447783"/>
            <a:ext cx="2511468" cy="188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39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binary-tree node : Easiest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Easiest case: The node being deleted does not have a sub-tree.</a:t>
            </a:r>
          </a:p>
          <a:p>
            <a:pPr lvl="1"/>
            <a:r>
              <a:rPr lang="en-US" dirty="0" smtClean="0"/>
              <a:t>If the node has a parent node</a:t>
            </a:r>
          </a:p>
          <a:p>
            <a:pPr lvl="2"/>
            <a:r>
              <a:rPr lang="en-US" dirty="0" smtClean="0"/>
              <a:t>If the node is the left of the parent node, nullify left connection from the parent node,</a:t>
            </a:r>
          </a:p>
          <a:p>
            <a:pPr lvl="2"/>
            <a:r>
              <a:rPr lang="en-US" dirty="0" smtClean="0"/>
              <a:t>Or right of the parent node</a:t>
            </a:r>
          </a:p>
          <a:p>
            <a:pPr lvl="1"/>
            <a:r>
              <a:rPr lang="en-US" dirty="0" smtClean="0"/>
              <a:t>If the node has no parent node</a:t>
            </a:r>
          </a:p>
          <a:p>
            <a:pPr lvl="2"/>
            <a:r>
              <a:rPr lang="en-US" dirty="0" smtClean="0"/>
              <a:t>The node is root.  Nullify root node.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19030" y="2877668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77737" y="4100080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231309" y="4100080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5676929" y="5224182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7229138" y="5237628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5454119" y="3409078"/>
            <a:ext cx="356087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6250440" y="3409078"/>
            <a:ext cx="365514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flipH="1">
            <a:off x="5992935" y="4549244"/>
            <a:ext cx="623019" cy="67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0"/>
          </p:cNvCxnSpPr>
          <p:nvPr/>
        </p:nvCxnSpPr>
        <p:spPr>
          <a:xfrm>
            <a:off x="6615954" y="4549244"/>
            <a:ext cx="867334" cy="688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5171220" y="6266330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6248430" y="6266330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5608092" y="5856194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4" idx="3"/>
          </p:cNvCxnSpPr>
          <p:nvPr/>
        </p:nvCxnSpPr>
        <p:spPr>
          <a:xfrm>
            <a:off x="5992935" y="5856194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18946" y="4753532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this!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483288" y="5097461"/>
            <a:ext cx="307013" cy="382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257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binary-tree node: Second easiest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node to be deleted has null left or right, then…</a:t>
            </a:r>
          </a:p>
          <a:p>
            <a:r>
              <a:rPr lang="en-US" dirty="0" smtClean="0"/>
              <a:t>Put non-null leaf in place for the deleted node.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43619" y="2598233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39455" y="3911821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5898" y="3820645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1938647" y="5035923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478708" y="3129643"/>
            <a:ext cx="356087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1275029" y="3129643"/>
            <a:ext cx="1602643" cy="782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flipH="1">
            <a:off x="2254653" y="4360985"/>
            <a:ext cx="623019" cy="67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1432938" y="6078071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2510148" y="6078071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1869810" y="5667935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4" idx="3"/>
          </p:cNvCxnSpPr>
          <p:nvPr/>
        </p:nvCxnSpPr>
        <p:spPr>
          <a:xfrm>
            <a:off x="2254653" y="5667935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89848" y="3767071"/>
            <a:ext cx="206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this!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4296335" y="4360985"/>
            <a:ext cx="537883" cy="493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84193" y="4914900"/>
            <a:ext cx="1905655" cy="170105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592282" y="2689409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104561" y="3911821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/>
          <p:cNvSpPr/>
          <p:nvPr/>
        </p:nvSpPr>
        <p:spPr>
          <a:xfrm>
            <a:off x="6891647" y="3911821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0" idx="3"/>
            <a:endCxn id="22" idx="0"/>
          </p:cNvCxnSpPr>
          <p:nvPr/>
        </p:nvCxnSpPr>
        <p:spPr>
          <a:xfrm flipH="1">
            <a:off x="5327371" y="3220819"/>
            <a:ext cx="356087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5"/>
          </p:cNvCxnSpPr>
          <p:nvPr/>
        </p:nvCxnSpPr>
        <p:spPr>
          <a:xfrm>
            <a:off x="6123692" y="3220819"/>
            <a:ext cx="1074968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Hexagon 26"/>
          <p:cNvSpPr/>
          <p:nvPr/>
        </p:nvSpPr>
        <p:spPr>
          <a:xfrm>
            <a:off x="6385938" y="4953969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 Diagonal Corner Rectangle 27"/>
          <p:cNvSpPr/>
          <p:nvPr/>
        </p:nvSpPr>
        <p:spPr>
          <a:xfrm>
            <a:off x="7463148" y="4953969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3" idx="2"/>
            <a:endCxn id="27" idx="5"/>
          </p:cNvCxnSpPr>
          <p:nvPr/>
        </p:nvCxnSpPr>
        <p:spPr>
          <a:xfrm flipH="1">
            <a:off x="6822810" y="4543833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8" idx="3"/>
          </p:cNvCxnSpPr>
          <p:nvPr/>
        </p:nvCxnSpPr>
        <p:spPr>
          <a:xfrm>
            <a:off x="7207653" y="4543833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237193" y="3790798"/>
            <a:ext cx="1905655" cy="170105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510148" y="3820645"/>
            <a:ext cx="754345" cy="6231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510148" y="3820645"/>
            <a:ext cx="754345" cy="5367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932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binary-tree node: Second easiest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598269" cy="5059363"/>
          </a:xfrm>
        </p:spPr>
        <p:txBody>
          <a:bodyPr/>
          <a:lstStyle/>
          <a:p>
            <a:r>
              <a:rPr lang="en-US" dirty="0" smtClean="0"/>
              <a:t>If        has a parent node:</a:t>
            </a:r>
          </a:p>
          <a:p>
            <a:pPr lvl="1"/>
            <a:r>
              <a:rPr lang="en-US" dirty="0" smtClean="0"/>
              <a:t>If           is right of its parent,</a:t>
            </a:r>
          </a:p>
          <a:p>
            <a:pPr lvl="2"/>
            <a:r>
              <a:rPr lang="en-US" dirty="0" smtClean="0"/>
              <a:t>connect      to the right of       's parent.</a:t>
            </a:r>
          </a:p>
          <a:p>
            <a:pPr lvl="1"/>
            <a:r>
              <a:rPr lang="en-US" dirty="0" smtClean="0"/>
              <a:t>If           is left of its parent,</a:t>
            </a:r>
          </a:p>
          <a:p>
            <a:pPr lvl="2"/>
            <a:r>
              <a:rPr lang="en-US" dirty="0" smtClean="0"/>
              <a:t>connect      to the left of       's parent.</a:t>
            </a:r>
          </a:p>
          <a:p>
            <a:r>
              <a:rPr lang="en-US" dirty="0" smtClean="0"/>
              <a:t>If not,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is the root.  Make      the root node.</a:t>
            </a:r>
          </a:p>
          <a:p>
            <a:pPr lvl="1"/>
            <a:endParaRPr lang="en-US" dirty="0"/>
          </a:p>
          <a:p>
            <a:r>
              <a:rPr lang="en-US" dirty="0" smtClean="0"/>
              <a:t>Don't forget updating      's parent.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442290" y="2668991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38126" y="3982579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954569" y="3891403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7637318" y="5106681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3"/>
            <a:endCxn id="6" idx="0"/>
          </p:cNvCxnSpPr>
          <p:nvPr/>
        </p:nvCxnSpPr>
        <p:spPr>
          <a:xfrm flipH="1">
            <a:off x="6177379" y="3200401"/>
            <a:ext cx="356087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5" idx="0"/>
          </p:cNvCxnSpPr>
          <p:nvPr/>
        </p:nvCxnSpPr>
        <p:spPr>
          <a:xfrm>
            <a:off x="6973700" y="3200401"/>
            <a:ext cx="1602643" cy="782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2"/>
            <a:endCxn id="7" idx="0"/>
          </p:cNvCxnSpPr>
          <p:nvPr/>
        </p:nvCxnSpPr>
        <p:spPr>
          <a:xfrm flipH="1">
            <a:off x="7953324" y="4431743"/>
            <a:ext cx="623019" cy="67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exagon 10"/>
          <p:cNvSpPr/>
          <p:nvPr/>
        </p:nvSpPr>
        <p:spPr>
          <a:xfrm>
            <a:off x="7131609" y="6148829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Rectangle 11"/>
          <p:cNvSpPr/>
          <p:nvPr/>
        </p:nvSpPr>
        <p:spPr>
          <a:xfrm>
            <a:off x="8208819" y="6148829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7" idx="2"/>
            <a:endCxn id="11" idx="5"/>
          </p:cNvCxnSpPr>
          <p:nvPr/>
        </p:nvCxnSpPr>
        <p:spPr>
          <a:xfrm flipH="1">
            <a:off x="7568481" y="5738693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2" idx="3"/>
          </p:cNvCxnSpPr>
          <p:nvPr/>
        </p:nvCxnSpPr>
        <p:spPr>
          <a:xfrm>
            <a:off x="7953324" y="5738693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04178" y="3079699"/>
            <a:ext cx="206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this!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82864" y="4985658"/>
            <a:ext cx="1905655" cy="170105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8208819" y="3891403"/>
            <a:ext cx="754345" cy="6231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208819" y="3891403"/>
            <a:ext cx="754345" cy="5367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235528" y="1148737"/>
            <a:ext cx="301932" cy="284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709056" y="1570074"/>
            <a:ext cx="301932" cy="284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282486" y="1915075"/>
            <a:ext cx="301932" cy="284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158734" y="2592969"/>
            <a:ext cx="301932" cy="284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09056" y="2255944"/>
            <a:ext cx="301932" cy="284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/>
          <p:cNvSpPr/>
          <p:nvPr/>
        </p:nvSpPr>
        <p:spPr>
          <a:xfrm>
            <a:off x="2541814" y="1915075"/>
            <a:ext cx="283702" cy="28370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/>
          <p:cNvSpPr/>
          <p:nvPr/>
        </p:nvSpPr>
        <p:spPr>
          <a:xfrm>
            <a:off x="2535042" y="2592832"/>
            <a:ext cx="283702" cy="28370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/>
          <p:cNvSpPr/>
          <p:nvPr/>
        </p:nvSpPr>
        <p:spPr>
          <a:xfrm>
            <a:off x="3875032" y="3404051"/>
            <a:ext cx="283702" cy="28370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/>
        </p:nvSpPr>
        <p:spPr>
          <a:xfrm>
            <a:off x="3801610" y="4184154"/>
            <a:ext cx="283702" cy="28370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21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binary-tree node: </a:t>
            </a:r>
            <a:r>
              <a:rPr lang="en-US" dirty="0" smtClean="0"/>
              <a:t>General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both left and right of the node to be deleted are non-null, then…</a:t>
            </a:r>
          </a:p>
          <a:p>
            <a:r>
              <a:rPr lang="en-US" dirty="0" smtClean="0"/>
              <a:t>The right-most of the left sub-tree need to take position for the deleted node.  (Or, left-most of the right-sub-tree. </a:t>
            </a:r>
            <a:r>
              <a:rPr lang="en-US" dirty="0"/>
              <a:t> </a:t>
            </a:r>
            <a:r>
              <a:rPr lang="en-US" dirty="0" smtClean="0"/>
              <a:t>It is symmetric.)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300365" y="2877668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77737" y="4100080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812644" y="4100080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5676929" y="5224182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7229138" y="5237628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4035454" y="3409078"/>
            <a:ext cx="356087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4831775" y="3409078"/>
            <a:ext cx="1784179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flipH="1">
            <a:off x="5992935" y="4549244"/>
            <a:ext cx="623019" cy="67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0"/>
          </p:cNvCxnSpPr>
          <p:nvPr/>
        </p:nvCxnSpPr>
        <p:spPr>
          <a:xfrm>
            <a:off x="6615954" y="4549244"/>
            <a:ext cx="867334" cy="688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5171220" y="6266330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6248430" y="6266330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5608092" y="5856194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4" idx="3"/>
          </p:cNvCxnSpPr>
          <p:nvPr/>
        </p:nvCxnSpPr>
        <p:spPr>
          <a:xfrm>
            <a:off x="5992935" y="5856194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28130" y="3955330"/>
            <a:ext cx="206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this!</a:t>
            </a:r>
            <a:endParaRPr lang="en-US" dirty="0"/>
          </a:p>
        </p:txBody>
      </p:sp>
      <p:sp>
        <p:nvSpPr>
          <p:cNvPr id="20" name="Freeform 19"/>
          <p:cNvSpPr/>
          <p:nvPr/>
        </p:nvSpPr>
        <p:spPr>
          <a:xfrm>
            <a:off x="6763871" y="4565276"/>
            <a:ext cx="316054" cy="1858408"/>
          </a:xfrm>
          <a:custGeom>
            <a:avLst/>
            <a:gdLst>
              <a:gd name="connsiteX0" fmla="*/ 20170 w 275728"/>
              <a:gd name="connsiteY0" fmla="*/ 1855695 h 1886449"/>
              <a:gd name="connsiteX1" fmla="*/ 275664 w 275728"/>
              <a:gd name="connsiteY1" fmla="*/ 1633818 h 1886449"/>
              <a:gd name="connsiteX2" fmla="*/ 0 w 275728"/>
              <a:gd name="connsiteY2" fmla="*/ 0 h 1886449"/>
              <a:gd name="connsiteX0" fmla="*/ 20170 w 316054"/>
              <a:gd name="connsiteY0" fmla="*/ 1855695 h 1858408"/>
              <a:gd name="connsiteX1" fmla="*/ 316005 w 316054"/>
              <a:gd name="connsiteY1" fmla="*/ 1095936 h 1858408"/>
              <a:gd name="connsiteX2" fmla="*/ 0 w 316054"/>
              <a:gd name="connsiteY2" fmla="*/ 0 h 185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054" h="1858408">
                <a:moveTo>
                  <a:pt x="20170" y="1855695"/>
                </a:moveTo>
                <a:cubicBezTo>
                  <a:pt x="149598" y="1899397"/>
                  <a:pt x="319367" y="1405218"/>
                  <a:pt x="316005" y="1095936"/>
                </a:cubicBezTo>
                <a:cubicBezTo>
                  <a:pt x="312643" y="786654"/>
                  <a:pt x="136151" y="662268"/>
                  <a:pt x="0" y="0"/>
                </a:cubicBezTo>
              </a:path>
            </a:pathLst>
          </a:custGeom>
          <a:noFill/>
          <a:ln>
            <a:solidFill>
              <a:srgbClr val="FF33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040107" y="5096435"/>
            <a:ext cx="1905655" cy="170105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21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binary-tree node: General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3926541" cy="5059363"/>
          </a:xfrm>
        </p:spPr>
        <p:txBody>
          <a:bodyPr/>
          <a:lstStyle/>
          <a:p>
            <a:r>
              <a:rPr lang="en-US" dirty="0" smtClean="0"/>
              <a:t>The right-most of the left sub-tree may have its left node.</a:t>
            </a:r>
          </a:p>
          <a:p>
            <a:r>
              <a:rPr lang="en-US" dirty="0" smtClean="0"/>
              <a:t>So, first detach the right-most of the left sub-tree safely, and then replace.  (Like easiest and second easiest case.)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115095" y="1801904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92467" y="3024316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27374" y="3024316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6491659" y="4148418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8043868" y="4161864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4850184" y="2333314"/>
            <a:ext cx="356087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5646505" y="2333314"/>
            <a:ext cx="1784179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flipH="1">
            <a:off x="6807665" y="3473480"/>
            <a:ext cx="623019" cy="67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0"/>
          </p:cNvCxnSpPr>
          <p:nvPr/>
        </p:nvCxnSpPr>
        <p:spPr>
          <a:xfrm>
            <a:off x="7430684" y="3473480"/>
            <a:ext cx="867334" cy="688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5985950" y="5190566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7063160" y="5190566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6422822" y="4780430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4" idx="3"/>
          </p:cNvCxnSpPr>
          <p:nvPr/>
        </p:nvCxnSpPr>
        <p:spPr>
          <a:xfrm>
            <a:off x="6807665" y="4780430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7578601" y="3489512"/>
            <a:ext cx="316054" cy="1858408"/>
          </a:xfrm>
          <a:custGeom>
            <a:avLst/>
            <a:gdLst>
              <a:gd name="connsiteX0" fmla="*/ 20170 w 275728"/>
              <a:gd name="connsiteY0" fmla="*/ 1855695 h 1886449"/>
              <a:gd name="connsiteX1" fmla="*/ 275664 w 275728"/>
              <a:gd name="connsiteY1" fmla="*/ 1633818 h 1886449"/>
              <a:gd name="connsiteX2" fmla="*/ 0 w 275728"/>
              <a:gd name="connsiteY2" fmla="*/ 0 h 1886449"/>
              <a:gd name="connsiteX0" fmla="*/ 20170 w 316054"/>
              <a:gd name="connsiteY0" fmla="*/ 1855695 h 1858408"/>
              <a:gd name="connsiteX1" fmla="*/ 316005 w 316054"/>
              <a:gd name="connsiteY1" fmla="*/ 1095936 h 1858408"/>
              <a:gd name="connsiteX2" fmla="*/ 0 w 316054"/>
              <a:gd name="connsiteY2" fmla="*/ 0 h 185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054" h="1858408">
                <a:moveTo>
                  <a:pt x="20170" y="1855695"/>
                </a:moveTo>
                <a:cubicBezTo>
                  <a:pt x="149598" y="1899397"/>
                  <a:pt x="319367" y="1405218"/>
                  <a:pt x="316005" y="1095936"/>
                </a:cubicBezTo>
                <a:cubicBezTo>
                  <a:pt x="312643" y="786654"/>
                  <a:pt x="136151" y="662268"/>
                  <a:pt x="0" y="0"/>
                </a:cubicBezTo>
              </a:path>
            </a:pathLst>
          </a:custGeom>
          <a:noFill/>
          <a:ln>
            <a:solidFill>
              <a:srgbClr val="FF33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854837" y="4020671"/>
            <a:ext cx="1905655" cy="260200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6871447" y="6098241"/>
            <a:ext cx="459518" cy="383241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4" idx="1"/>
            <a:endCxn id="19" idx="0"/>
          </p:cNvCxnSpPr>
          <p:nvPr/>
        </p:nvCxnSpPr>
        <p:spPr>
          <a:xfrm flipH="1">
            <a:off x="7101206" y="5567084"/>
            <a:ext cx="229760" cy="53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5092" y="4160938"/>
            <a:ext cx="4816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Right-most of the left sub-tree may be direct left of the node being deleted.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0396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binary-tree node: General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3926541" cy="5059363"/>
          </a:xfrm>
        </p:spPr>
        <p:txBody>
          <a:bodyPr/>
          <a:lstStyle/>
          <a:p>
            <a:r>
              <a:rPr lang="en-US" dirty="0" smtClean="0"/>
              <a:t>Then copy connections from         to  </a:t>
            </a:r>
          </a:p>
          <a:p>
            <a:r>
              <a:rPr lang="en-US" dirty="0" smtClean="0"/>
              <a:t>Then make connections from          bi-directional.</a:t>
            </a:r>
          </a:p>
          <a:p>
            <a:r>
              <a:rPr lang="en-US" dirty="0" smtClean="0"/>
              <a:t>If the parent of         is </a:t>
            </a:r>
            <a:r>
              <a:rPr lang="en-US" dirty="0" err="1" smtClean="0"/>
              <a:t>nullptr</a:t>
            </a:r>
            <a:r>
              <a:rPr lang="en-US" dirty="0" smtClean="0"/>
              <a:t>, make         the root node.</a:t>
            </a:r>
          </a:p>
          <a:p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5115095" y="1801904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92467" y="3024316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27374" y="3024316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6491659" y="4148418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8043868" y="4161864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4850184" y="2333314"/>
            <a:ext cx="356087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5646505" y="2333314"/>
            <a:ext cx="1784179" cy="6910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flipH="1">
            <a:off x="6807665" y="3473480"/>
            <a:ext cx="623019" cy="6749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0"/>
          </p:cNvCxnSpPr>
          <p:nvPr/>
        </p:nvCxnSpPr>
        <p:spPr>
          <a:xfrm>
            <a:off x="7430684" y="3473480"/>
            <a:ext cx="867334" cy="6883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5985950" y="5190566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6335836" y="3089798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6422822" y="4780430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</p:cNvCxnSpPr>
          <p:nvPr/>
        </p:nvCxnSpPr>
        <p:spPr>
          <a:xfrm>
            <a:off x="6807665" y="4780430"/>
            <a:ext cx="393405" cy="678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854837" y="4020671"/>
            <a:ext cx="1905655" cy="260200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6871447" y="6098241"/>
            <a:ext cx="459518" cy="383241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19" idx="0"/>
          </p:cNvCxnSpPr>
          <p:nvPr/>
        </p:nvCxnSpPr>
        <p:spPr>
          <a:xfrm flipH="1">
            <a:off x="7101206" y="5458869"/>
            <a:ext cx="99864" cy="639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640753" y="1520194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 Diagonal Corner Rectangle 27"/>
          <p:cNvSpPr/>
          <p:nvPr/>
        </p:nvSpPr>
        <p:spPr>
          <a:xfrm>
            <a:off x="2584929" y="1520194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14" idx="3"/>
            <a:endCxn id="4" idx="5"/>
          </p:cNvCxnSpPr>
          <p:nvPr/>
        </p:nvCxnSpPr>
        <p:spPr>
          <a:xfrm flipH="1" flipV="1">
            <a:off x="5646505" y="2333314"/>
            <a:ext cx="957137" cy="756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4" idx="1"/>
            <a:endCxn id="7" idx="0"/>
          </p:cNvCxnSpPr>
          <p:nvPr/>
        </p:nvCxnSpPr>
        <p:spPr>
          <a:xfrm>
            <a:off x="6603642" y="3466316"/>
            <a:ext cx="204023" cy="682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4" idx="1"/>
            <a:endCxn id="8" idx="0"/>
          </p:cNvCxnSpPr>
          <p:nvPr/>
        </p:nvCxnSpPr>
        <p:spPr>
          <a:xfrm>
            <a:off x="6603642" y="3466316"/>
            <a:ext cx="1694376" cy="695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Diagonal Corner Rectangle 36"/>
          <p:cNvSpPr/>
          <p:nvPr/>
        </p:nvSpPr>
        <p:spPr>
          <a:xfrm>
            <a:off x="1640753" y="2302297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921420" y="2596567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 Diagonal Corner Rectangle 38"/>
          <p:cNvSpPr/>
          <p:nvPr/>
        </p:nvSpPr>
        <p:spPr>
          <a:xfrm>
            <a:off x="2714007" y="3107064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7109664" y="2966473"/>
            <a:ext cx="754345" cy="6231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7109664" y="2966473"/>
            <a:ext cx="754345" cy="5367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84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Bunch of dis-connecting and connecting.</a:t>
            </a:r>
          </a:p>
          <a:p>
            <a:r>
              <a:rPr lang="en-US" dirty="0" smtClean="0"/>
              <a:t>Easy to make a mistake.</a:t>
            </a:r>
          </a:p>
          <a:p>
            <a:r>
              <a:rPr lang="en-US" dirty="0" smtClean="0"/>
              <a:t>But, doable.  Each step is very simple.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65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800" y="82550"/>
            <a:ext cx="6894836" cy="6717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</a:t>
            </a:r>
            <a:r>
              <a:rPr lang="en-US" sz="1050" dirty="0" err="1" smtClean="0">
                <a:latin typeface="Consolas" panose="020B0609020204030204" pitchFamily="49" charset="0"/>
              </a:rPr>
              <a:t>NodeHandle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RightMostOf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while(Right(</a:t>
            </a:r>
            <a:r>
              <a:rPr lang="en-US" sz="1050" dirty="0" err="1" smtClean="0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).</a:t>
            </a:r>
            <a:r>
              <a:rPr lang="en-US" sz="1050" dirty="0" err="1">
                <a:latin typeface="Consolas" panose="020B0609020204030204" pitchFamily="49" charset="0"/>
              </a:rPr>
              <a:t>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ndHd</a:t>
            </a:r>
            <a:r>
              <a:rPr lang="en-US" sz="1050" dirty="0" smtClean="0">
                <a:latin typeface="Consolas" panose="020B0609020204030204" pitchFamily="49" charset="0"/>
              </a:rPr>
              <a:t>=Right(</a:t>
            </a:r>
            <a:r>
              <a:rPr lang="en-US" sz="1050" dirty="0" err="1" smtClean="0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bool </a:t>
            </a:r>
            <a:r>
              <a:rPr lang="en-US" sz="1050" dirty="0" err="1">
                <a:latin typeface="Consolas" panose="020B0609020204030204" pitchFamily="49" charset="0"/>
              </a:rPr>
              <a:t>SimpleDetach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if(</a:t>
            </a:r>
            <a:r>
              <a:rPr lang="en-US" sz="1050" dirty="0" err="1" smtClean="0">
                <a:latin typeface="Consolas" panose="020B0609020204030204" pitchFamily="49" charset="0"/>
              </a:rPr>
              <a:t>ndHd.IsNotNull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auto 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=Up(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auto </a:t>
            </a:r>
            <a:r>
              <a:rPr lang="en-US" sz="1050" dirty="0" err="1">
                <a:latin typeface="Consolas" panose="020B0609020204030204" pitchFamily="49" charset="0"/>
              </a:rPr>
              <a:t>rightHd</a:t>
            </a:r>
            <a:r>
              <a:rPr lang="en-US" sz="1050" dirty="0">
                <a:latin typeface="Consolas" panose="020B0609020204030204" pitchFamily="49" charset="0"/>
              </a:rPr>
              <a:t>=Right(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auto </a:t>
            </a:r>
            <a:r>
              <a:rPr lang="en-US" sz="1050" dirty="0" err="1">
                <a:latin typeface="Consolas" panose="020B0609020204030204" pitchFamily="49" charset="0"/>
              </a:rPr>
              <a:t>leftHd</a:t>
            </a:r>
            <a:r>
              <a:rPr lang="en-US" sz="1050" dirty="0">
                <a:latin typeface="Consolas" panose="020B0609020204030204" pitchFamily="49" charset="0"/>
              </a:rPr>
              <a:t>=Left(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if(</a:t>
            </a:r>
            <a:r>
              <a:rPr lang="en-US" sz="1050" dirty="0" err="1" smtClean="0">
                <a:latin typeface="Consolas" panose="020B0609020204030204" pitchFamily="49" charset="0"/>
              </a:rPr>
              <a:t>rightHd.IsNull</a:t>
            </a:r>
            <a:r>
              <a:rPr lang="en-US" sz="1050" dirty="0">
                <a:latin typeface="Consolas" panose="020B0609020204030204" pitchFamily="49" charset="0"/>
              </a:rPr>
              <a:t>() &amp;&amp; </a:t>
            </a:r>
            <a:r>
              <a:rPr lang="en-US" sz="1050" dirty="0" err="1">
                <a:latin typeface="Consolas" panose="020B0609020204030204" pitchFamily="49" charset="0"/>
              </a:rPr>
              <a:t>leftHd.IsNull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if(</a:t>
            </a:r>
            <a:r>
              <a:rPr lang="en-US" sz="1050" dirty="0" err="1" smtClean="0">
                <a:latin typeface="Consolas" panose="020B0609020204030204" pitchFamily="49" charset="0"/>
              </a:rPr>
              <a:t>upHd.IsNull</a:t>
            </a:r>
            <a:r>
              <a:rPr lang="en-US" sz="1050" dirty="0">
                <a:latin typeface="Consolas" panose="020B0609020204030204" pitchFamily="49" charset="0"/>
              </a:rPr>
              <a:t>()) //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 is a root.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root=</a:t>
            </a:r>
            <a:r>
              <a:rPr lang="en-US" sz="1050" dirty="0" err="1" smtClean="0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else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auto </a:t>
            </a:r>
            <a:r>
              <a:rPr lang="en-US" sz="1050" dirty="0" err="1" smtClean="0">
                <a:latin typeface="Consolas" panose="020B0609020204030204" pitchFamily="49" charset="0"/>
              </a:rPr>
              <a:t>upPtr</a:t>
            </a:r>
            <a:r>
              <a:rPr lang="en-US" sz="1050" dirty="0" smtClean="0">
                <a:latin typeface="Consolas" panose="020B0609020204030204" pitchFamily="49" charset="0"/>
              </a:rPr>
              <a:t>=</a:t>
            </a:r>
            <a:r>
              <a:rPr lang="en-US" sz="1050" dirty="0" err="1" smtClean="0">
                <a:latin typeface="Consolas" panose="020B0609020204030204" pitchFamily="49" charset="0"/>
              </a:rPr>
              <a:t>GetNode</a:t>
            </a:r>
            <a:r>
              <a:rPr lang="en-US" sz="1050" dirty="0" smtClean="0">
                <a:latin typeface="Consolas" panose="020B0609020204030204" pitchFamily="49" charset="0"/>
              </a:rPr>
              <a:t>(</a:t>
            </a:r>
            <a:r>
              <a:rPr lang="en-US" sz="1050" dirty="0" err="1" smtClean="0">
                <a:latin typeface="Consolas" panose="020B0609020204030204" pitchFamily="49" charset="0"/>
              </a:rPr>
              <a:t>upHd</a:t>
            </a:r>
            <a:r>
              <a:rPr lang="en-US" sz="105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if(Left(</a:t>
            </a:r>
            <a:r>
              <a:rPr lang="en-US" sz="1050" dirty="0" err="1" smtClean="0">
                <a:latin typeface="Consolas" panose="020B0609020204030204" pitchFamily="49" charset="0"/>
              </a:rPr>
              <a:t>upHd</a:t>
            </a:r>
            <a:r>
              <a:rPr lang="en-US" sz="1050" dirty="0" smtClean="0">
                <a:latin typeface="Consolas" panose="020B0609020204030204" pitchFamily="49" charset="0"/>
              </a:rPr>
              <a:t>)==</a:t>
            </a:r>
            <a:r>
              <a:rPr lang="en-US" sz="1050" dirty="0" err="1" smtClean="0">
                <a:latin typeface="Consolas" panose="020B0609020204030204" pitchFamily="49" charset="0"/>
              </a:rPr>
              <a:t>ndHd</a:t>
            </a:r>
            <a:r>
              <a:rPr lang="en-US" sz="105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upPtr</a:t>
            </a:r>
            <a:r>
              <a:rPr lang="en-US" sz="1050" dirty="0" smtClean="0">
                <a:latin typeface="Consolas" panose="020B0609020204030204" pitchFamily="49" charset="0"/>
              </a:rPr>
              <a:t>-&gt;left=</a:t>
            </a:r>
            <a:r>
              <a:rPr lang="en-US" sz="1050" dirty="0" err="1" smtClean="0">
                <a:latin typeface="Consolas" panose="020B0609020204030204" pitchFamily="49" charset="0"/>
              </a:rPr>
              <a:t>nullptr</a:t>
            </a:r>
            <a:r>
              <a:rPr lang="en-US" sz="105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else if(Right(</a:t>
            </a:r>
            <a:r>
              <a:rPr lang="en-US" sz="1050" dirty="0" err="1" smtClean="0">
                <a:latin typeface="Consolas" panose="020B0609020204030204" pitchFamily="49" charset="0"/>
              </a:rPr>
              <a:t>upHd</a:t>
            </a:r>
            <a:r>
              <a:rPr lang="en-US" sz="1050" dirty="0" smtClean="0">
                <a:latin typeface="Consolas" panose="020B0609020204030204" pitchFamily="49" charset="0"/>
              </a:rPr>
              <a:t>)==</a:t>
            </a:r>
            <a:r>
              <a:rPr lang="en-US" sz="1050" dirty="0" err="1" smtClean="0">
                <a:latin typeface="Consolas" panose="020B0609020204030204" pitchFamily="49" charset="0"/>
              </a:rPr>
              <a:t>ndHd</a:t>
            </a:r>
            <a:r>
              <a:rPr lang="en-US" sz="105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upPtr</a:t>
            </a:r>
            <a:r>
              <a:rPr lang="en-US" sz="1050" dirty="0" smtClean="0">
                <a:latin typeface="Consolas" panose="020B0609020204030204" pitchFamily="49" charset="0"/>
              </a:rPr>
              <a:t>-&gt;right=</a:t>
            </a:r>
            <a:r>
              <a:rPr lang="en-US" sz="1050" dirty="0" err="1" smtClean="0">
                <a:latin typeface="Consolas" panose="020B0609020204030204" pitchFamily="49" charset="0"/>
              </a:rPr>
              <a:t>nullptr</a:t>
            </a:r>
            <a:r>
              <a:rPr lang="en-US" sz="105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else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fprintf</a:t>
            </a:r>
            <a:r>
              <a:rPr lang="en-US" sz="1050" dirty="0" smtClean="0">
                <a:latin typeface="Consolas" panose="020B0609020204030204" pitchFamily="49" charset="0"/>
              </a:rPr>
              <a:t>(</a:t>
            </a:r>
            <a:r>
              <a:rPr lang="en-US" sz="1050" dirty="0" err="1" smtClean="0">
                <a:latin typeface="Consolas" panose="020B0609020204030204" pitchFamily="49" charset="0"/>
              </a:rPr>
              <a:t>stderr</a:t>
            </a:r>
            <a:r>
              <a:rPr lang="en-US" sz="1050" dirty="0" smtClean="0">
                <a:latin typeface="Consolas" panose="020B0609020204030204" pitchFamily="49" charset="0"/>
              </a:rPr>
              <a:t>,"Error! Internal Tree Data Structure is broken.\n");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    return false;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}</a:t>
            </a:r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853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800" y="82550"/>
            <a:ext cx="6894836" cy="5424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50" dirty="0" smtClean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else if(</a:t>
            </a:r>
            <a:r>
              <a:rPr lang="en-US" sz="1050" dirty="0" err="1" smtClean="0">
                <a:latin typeface="Consolas" panose="020B0609020204030204" pitchFamily="49" charset="0"/>
              </a:rPr>
              <a:t>rightHd.IsNull</a:t>
            </a:r>
            <a:r>
              <a:rPr lang="en-US" sz="1050" dirty="0" smtClean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if(</a:t>
            </a:r>
            <a:r>
              <a:rPr lang="en-US" sz="1050" dirty="0" err="1" smtClean="0">
                <a:latin typeface="Consolas" panose="020B0609020204030204" pitchFamily="49" charset="0"/>
              </a:rPr>
              <a:t>upHd.IsNull</a:t>
            </a:r>
            <a:r>
              <a:rPr lang="en-US" sz="1050" dirty="0" smtClean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root=</a:t>
            </a:r>
            <a:r>
              <a:rPr lang="en-US" sz="1050" dirty="0" err="1" smtClean="0">
                <a:latin typeface="Consolas" panose="020B0609020204030204" pitchFamily="49" charset="0"/>
              </a:rPr>
              <a:t>GetNode</a:t>
            </a:r>
            <a:r>
              <a:rPr lang="en-US" sz="1050" dirty="0" smtClean="0">
                <a:latin typeface="Consolas" panose="020B0609020204030204" pitchFamily="49" charset="0"/>
              </a:rPr>
              <a:t>(</a:t>
            </a:r>
            <a:r>
              <a:rPr lang="en-US" sz="1050" dirty="0" err="1" smtClean="0">
                <a:latin typeface="Consolas" panose="020B0609020204030204" pitchFamily="49" charset="0"/>
              </a:rPr>
              <a:t>leftHd</a:t>
            </a:r>
            <a:r>
              <a:rPr lang="en-US" sz="105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root-&gt;up=</a:t>
            </a:r>
            <a:r>
              <a:rPr lang="en-US" sz="1050" dirty="0" err="1" smtClean="0">
                <a:latin typeface="Consolas" panose="020B0609020204030204" pitchFamily="49" charset="0"/>
              </a:rPr>
              <a:t>nullptr</a:t>
            </a:r>
            <a:r>
              <a:rPr lang="en-US" sz="105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return true;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else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// Connect </a:t>
            </a:r>
            <a:r>
              <a:rPr lang="en-US" sz="1050" dirty="0" err="1" smtClean="0">
                <a:latin typeface="Consolas" panose="020B0609020204030204" pitchFamily="49" charset="0"/>
              </a:rPr>
              <a:t>upHd</a:t>
            </a:r>
            <a:r>
              <a:rPr lang="en-US" sz="1050" dirty="0" smtClean="0">
                <a:latin typeface="Consolas" panose="020B0609020204030204" pitchFamily="49" charset="0"/>
              </a:rPr>
              <a:t> and </a:t>
            </a:r>
            <a:r>
              <a:rPr lang="en-US" sz="1050" dirty="0" err="1" smtClean="0">
                <a:latin typeface="Consolas" panose="020B0609020204030204" pitchFamily="49" charset="0"/>
              </a:rPr>
              <a:t>leftHd</a:t>
            </a:r>
            <a:endParaRPr lang="en-US" sz="1050" dirty="0" smtClean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auto </a:t>
            </a:r>
            <a:r>
              <a:rPr lang="en-US" sz="1050" dirty="0" err="1" smtClean="0">
                <a:latin typeface="Consolas" panose="020B0609020204030204" pitchFamily="49" charset="0"/>
              </a:rPr>
              <a:t>upPtr</a:t>
            </a:r>
            <a:r>
              <a:rPr lang="en-US" sz="1050" dirty="0" smtClean="0">
                <a:latin typeface="Consolas" panose="020B0609020204030204" pitchFamily="49" charset="0"/>
              </a:rPr>
              <a:t>=</a:t>
            </a:r>
            <a:r>
              <a:rPr lang="en-US" sz="1050" dirty="0" err="1" smtClean="0">
                <a:latin typeface="Consolas" panose="020B0609020204030204" pitchFamily="49" charset="0"/>
              </a:rPr>
              <a:t>GetNode</a:t>
            </a:r>
            <a:r>
              <a:rPr lang="en-US" sz="1050" dirty="0" smtClean="0">
                <a:latin typeface="Consolas" panose="020B0609020204030204" pitchFamily="49" charset="0"/>
              </a:rPr>
              <a:t>(</a:t>
            </a:r>
            <a:r>
              <a:rPr lang="en-US" sz="1050" dirty="0" err="1" smtClean="0">
                <a:latin typeface="Consolas" panose="020B0609020204030204" pitchFamily="49" charset="0"/>
              </a:rPr>
              <a:t>upHd</a:t>
            </a:r>
            <a:r>
              <a:rPr lang="en-US" sz="105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auto </a:t>
            </a:r>
            <a:r>
              <a:rPr lang="en-US" sz="1050" dirty="0" err="1" smtClean="0">
                <a:latin typeface="Consolas" panose="020B0609020204030204" pitchFamily="49" charset="0"/>
              </a:rPr>
              <a:t>leftPtr</a:t>
            </a:r>
            <a:r>
              <a:rPr lang="en-US" sz="1050" dirty="0" smtClean="0">
                <a:latin typeface="Consolas" panose="020B0609020204030204" pitchFamily="49" charset="0"/>
              </a:rPr>
              <a:t>=</a:t>
            </a:r>
            <a:r>
              <a:rPr lang="en-US" sz="1050" dirty="0" err="1" smtClean="0">
                <a:latin typeface="Consolas" panose="020B0609020204030204" pitchFamily="49" charset="0"/>
              </a:rPr>
              <a:t>GetNode</a:t>
            </a:r>
            <a:r>
              <a:rPr lang="en-US" sz="1050" dirty="0" smtClean="0">
                <a:latin typeface="Consolas" panose="020B0609020204030204" pitchFamily="49" charset="0"/>
              </a:rPr>
              <a:t>(</a:t>
            </a:r>
            <a:r>
              <a:rPr lang="en-US" sz="1050" dirty="0" err="1" smtClean="0">
                <a:latin typeface="Consolas" panose="020B0609020204030204" pitchFamily="49" charset="0"/>
              </a:rPr>
              <a:t>leftHd</a:t>
            </a:r>
            <a:r>
              <a:rPr lang="en-US" sz="105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if(Left(</a:t>
            </a:r>
            <a:r>
              <a:rPr lang="en-US" sz="1050" dirty="0" err="1" smtClean="0">
                <a:latin typeface="Consolas" panose="020B0609020204030204" pitchFamily="49" charset="0"/>
              </a:rPr>
              <a:t>upHd</a:t>
            </a:r>
            <a:r>
              <a:rPr lang="en-US" sz="1050" dirty="0" smtClean="0">
                <a:latin typeface="Consolas" panose="020B0609020204030204" pitchFamily="49" charset="0"/>
              </a:rPr>
              <a:t>)==</a:t>
            </a:r>
            <a:r>
              <a:rPr lang="en-US" sz="1050" dirty="0" err="1" smtClean="0">
                <a:latin typeface="Consolas" panose="020B0609020204030204" pitchFamily="49" charset="0"/>
              </a:rPr>
              <a:t>ndHd</a:t>
            </a:r>
            <a:r>
              <a:rPr lang="en-US" sz="105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upPtr</a:t>
            </a:r>
            <a:r>
              <a:rPr lang="en-US" sz="1050" dirty="0" smtClean="0">
                <a:latin typeface="Consolas" panose="020B0609020204030204" pitchFamily="49" charset="0"/>
              </a:rPr>
              <a:t>-&gt;left=</a:t>
            </a:r>
            <a:r>
              <a:rPr lang="en-US" sz="1050" dirty="0" err="1" smtClean="0">
                <a:latin typeface="Consolas" panose="020B0609020204030204" pitchFamily="49" charset="0"/>
              </a:rPr>
              <a:t>leftPtr</a:t>
            </a:r>
            <a:r>
              <a:rPr lang="en-US" sz="105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leftPtr</a:t>
            </a:r>
            <a:r>
              <a:rPr lang="en-US" sz="1050" dirty="0" smtClean="0">
                <a:latin typeface="Consolas" panose="020B0609020204030204" pitchFamily="49" charset="0"/>
              </a:rPr>
              <a:t>-&gt;up=</a:t>
            </a:r>
            <a:r>
              <a:rPr lang="en-US" sz="1050" dirty="0" err="1" smtClean="0">
                <a:latin typeface="Consolas" panose="020B0609020204030204" pitchFamily="49" charset="0"/>
              </a:rPr>
              <a:t>upPtr</a:t>
            </a:r>
            <a:r>
              <a:rPr lang="en-US" sz="105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    return true;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else if(Right(</a:t>
            </a:r>
            <a:r>
              <a:rPr lang="en-US" sz="1050" dirty="0" err="1" smtClean="0">
                <a:latin typeface="Consolas" panose="020B0609020204030204" pitchFamily="49" charset="0"/>
              </a:rPr>
              <a:t>upHd</a:t>
            </a:r>
            <a:r>
              <a:rPr lang="en-US" sz="1050" dirty="0" smtClean="0">
                <a:latin typeface="Consolas" panose="020B0609020204030204" pitchFamily="49" charset="0"/>
              </a:rPr>
              <a:t>)==</a:t>
            </a:r>
            <a:r>
              <a:rPr lang="en-US" sz="1050" dirty="0" err="1" smtClean="0">
                <a:latin typeface="Consolas" panose="020B0609020204030204" pitchFamily="49" charset="0"/>
              </a:rPr>
              <a:t>ndHd</a:t>
            </a:r>
            <a:r>
              <a:rPr lang="en-US" sz="105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upPtr</a:t>
            </a:r>
            <a:r>
              <a:rPr lang="en-US" sz="1050" dirty="0" smtClean="0">
                <a:latin typeface="Consolas" panose="020B0609020204030204" pitchFamily="49" charset="0"/>
              </a:rPr>
              <a:t>-&gt;right=</a:t>
            </a:r>
            <a:r>
              <a:rPr lang="en-US" sz="1050" dirty="0" err="1" smtClean="0">
                <a:latin typeface="Consolas" panose="020B0609020204030204" pitchFamily="49" charset="0"/>
              </a:rPr>
              <a:t>leftPtr</a:t>
            </a:r>
            <a:r>
              <a:rPr lang="en-US" sz="105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leftPtr</a:t>
            </a:r>
            <a:r>
              <a:rPr lang="en-US" sz="1050" dirty="0" smtClean="0">
                <a:latin typeface="Consolas" panose="020B0609020204030204" pitchFamily="49" charset="0"/>
              </a:rPr>
              <a:t>-&gt;up=</a:t>
            </a:r>
            <a:r>
              <a:rPr lang="en-US" sz="1050" dirty="0" err="1" smtClean="0">
                <a:latin typeface="Consolas" panose="020B0609020204030204" pitchFamily="49" charset="0"/>
              </a:rPr>
              <a:t>upPtr</a:t>
            </a:r>
            <a:r>
              <a:rPr lang="en-US" sz="105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    return true;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else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fprintf</a:t>
            </a:r>
            <a:r>
              <a:rPr lang="en-US" sz="1050" dirty="0" smtClean="0">
                <a:latin typeface="Consolas" panose="020B0609020204030204" pitchFamily="49" charset="0"/>
              </a:rPr>
              <a:t>(</a:t>
            </a:r>
            <a:r>
              <a:rPr lang="en-US" sz="1050" dirty="0" err="1" smtClean="0">
                <a:latin typeface="Consolas" panose="020B0609020204030204" pitchFamily="49" charset="0"/>
              </a:rPr>
              <a:t>stderr</a:t>
            </a:r>
            <a:r>
              <a:rPr lang="en-US" sz="1050" dirty="0" smtClean="0">
                <a:latin typeface="Consolas" panose="020B0609020204030204" pitchFamily="49" charset="0"/>
              </a:rPr>
              <a:t>,"Error! Internal Tree Data Structure is broken.\n");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    return false;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3495449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800" y="82550"/>
            <a:ext cx="6894836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50" dirty="0" smtClean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else if(</a:t>
            </a:r>
            <a:r>
              <a:rPr lang="en-US" sz="1050" dirty="0" err="1" smtClean="0">
                <a:latin typeface="Consolas" panose="020B0609020204030204" pitchFamily="49" charset="0"/>
              </a:rPr>
              <a:t>leftHd.IsNull</a:t>
            </a:r>
            <a:r>
              <a:rPr lang="en-US" sz="1050" dirty="0" smtClean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if(</a:t>
            </a:r>
            <a:r>
              <a:rPr lang="en-US" sz="1050" dirty="0" err="1" smtClean="0">
                <a:latin typeface="Consolas" panose="020B0609020204030204" pitchFamily="49" charset="0"/>
              </a:rPr>
              <a:t>upHd.IsNull</a:t>
            </a:r>
            <a:r>
              <a:rPr lang="en-US" sz="1050" dirty="0" smtClean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root=</a:t>
            </a:r>
            <a:r>
              <a:rPr lang="en-US" sz="1050" dirty="0" err="1" smtClean="0">
                <a:latin typeface="Consolas" panose="020B0609020204030204" pitchFamily="49" charset="0"/>
              </a:rPr>
              <a:t>GetNode</a:t>
            </a:r>
            <a:r>
              <a:rPr lang="en-US" sz="1050" dirty="0" smtClean="0">
                <a:latin typeface="Consolas" panose="020B0609020204030204" pitchFamily="49" charset="0"/>
              </a:rPr>
              <a:t>(</a:t>
            </a:r>
            <a:r>
              <a:rPr lang="en-US" sz="1050" dirty="0" err="1" smtClean="0">
                <a:latin typeface="Consolas" panose="020B0609020204030204" pitchFamily="49" charset="0"/>
              </a:rPr>
              <a:t>rightHd</a:t>
            </a:r>
            <a:r>
              <a:rPr lang="en-US" sz="105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root-&gt;up=</a:t>
            </a:r>
            <a:r>
              <a:rPr lang="en-US" sz="1050" dirty="0" err="1" smtClean="0">
                <a:latin typeface="Consolas" panose="020B0609020204030204" pitchFamily="49" charset="0"/>
              </a:rPr>
              <a:t>nullptr</a:t>
            </a:r>
            <a:r>
              <a:rPr lang="en-US" sz="105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return true;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else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// Connect </a:t>
            </a:r>
            <a:r>
              <a:rPr lang="en-US" sz="1050" dirty="0" err="1" smtClean="0">
                <a:latin typeface="Consolas" panose="020B0609020204030204" pitchFamily="49" charset="0"/>
              </a:rPr>
              <a:t>upHd</a:t>
            </a:r>
            <a:r>
              <a:rPr lang="en-US" sz="1050" dirty="0" smtClean="0">
                <a:latin typeface="Consolas" panose="020B0609020204030204" pitchFamily="49" charset="0"/>
              </a:rPr>
              <a:t> and </a:t>
            </a:r>
            <a:r>
              <a:rPr lang="en-US" sz="1050" dirty="0" err="1" smtClean="0">
                <a:latin typeface="Consolas" panose="020B0609020204030204" pitchFamily="49" charset="0"/>
              </a:rPr>
              <a:t>rightHd</a:t>
            </a:r>
            <a:endParaRPr lang="en-US" sz="1050" dirty="0" smtClean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auto </a:t>
            </a:r>
            <a:r>
              <a:rPr lang="en-US" sz="1050" dirty="0" err="1" smtClean="0">
                <a:latin typeface="Consolas" panose="020B0609020204030204" pitchFamily="49" charset="0"/>
              </a:rPr>
              <a:t>upPtr</a:t>
            </a:r>
            <a:r>
              <a:rPr lang="en-US" sz="1050" dirty="0" smtClean="0">
                <a:latin typeface="Consolas" panose="020B0609020204030204" pitchFamily="49" charset="0"/>
              </a:rPr>
              <a:t>=</a:t>
            </a:r>
            <a:r>
              <a:rPr lang="en-US" sz="1050" dirty="0" err="1" smtClean="0">
                <a:latin typeface="Consolas" panose="020B0609020204030204" pitchFamily="49" charset="0"/>
              </a:rPr>
              <a:t>GetNode</a:t>
            </a:r>
            <a:r>
              <a:rPr lang="en-US" sz="1050" dirty="0" smtClean="0">
                <a:latin typeface="Consolas" panose="020B0609020204030204" pitchFamily="49" charset="0"/>
              </a:rPr>
              <a:t>(</a:t>
            </a:r>
            <a:r>
              <a:rPr lang="en-US" sz="1050" dirty="0" err="1" smtClean="0">
                <a:latin typeface="Consolas" panose="020B0609020204030204" pitchFamily="49" charset="0"/>
              </a:rPr>
              <a:t>upHd</a:t>
            </a:r>
            <a:r>
              <a:rPr lang="en-US" sz="105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auto </a:t>
            </a:r>
            <a:r>
              <a:rPr lang="en-US" sz="1050" dirty="0" err="1" smtClean="0">
                <a:latin typeface="Consolas" panose="020B0609020204030204" pitchFamily="49" charset="0"/>
              </a:rPr>
              <a:t>rightPtr</a:t>
            </a:r>
            <a:r>
              <a:rPr lang="en-US" sz="1050" dirty="0" smtClean="0">
                <a:latin typeface="Consolas" panose="020B0609020204030204" pitchFamily="49" charset="0"/>
              </a:rPr>
              <a:t>=</a:t>
            </a:r>
            <a:r>
              <a:rPr lang="en-US" sz="1050" dirty="0" err="1" smtClean="0">
                <a:latin typeface="Consolas" panose="020B0609020204030204" pitchFamily="49" charset="0"/>
              </a:rPr>
              <a:t>GetNode</a:t>
            </a:r>
            <a:r>
              <a:rPr lang="en-US" sz="1050" dirty="0" smtClean="0">
                <a:latin typeface="Consolas" panose="020B0609020204030204" pitchFamily="49" charset="0"/>
              </a:rPr>
              <a:t>(</a:t>
            </a:r>
            <a:r>
              <a:rPr lang="en-US" sz="1050" dirty="0" err="1" smtClean="0">
                <a:latin typeface="Consolas" panose="020B0609020204030204" pitchFamily="49" charset="0"/>
              </a:rPr>
              <a:t>rightHd</a:t>
            </a:r>
            <a:r>
              <a:rPr lang="en-US" sz="105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if(Left(</a:t>
            </a:r>
            <a:r>
              <a:rPr lang="en-US" sz="1050" dirty="0" err="1" smtClean="0">
                <a:latin typeface="Consolas" panose="020B0609020204030204" pitchFamily="49" charset="0"/>
              </a:rPr>
              <a:t>upHd</a:t>
            </a:r>
            <a:r>
              <a:rPr lang="en-US" sz="1050" dirty="0" smtClean="0">
                <a:latin typeface="Consolas" panose="020B0609020204030204" pitchFamily="49" charset="0"/>
              </a:rPr>
              <a:t>)==</a:t>
            </a:r>
            <a:r>
              <a:rPr lang="en-US" sz="1050" dirty="0" err="1" smtClean="0">
                <a:latin typeface="Consolas" panose="020B0609020204030204" pitchFamily="49" charset="0"/>
              </a:rPr>
              <a:t>ndHd</a:t>
            </a:r>
            <a:r>
              <a:rPr lang="en-US" sz="105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upPtr</a:t>
            </a:r>
            <a:r>
              <a:rPr lang="en-US" sz="1050" dirty="0" smtClean="0">
                <a:latin typeface="Consolas" panose="020B0609020204030204" pitchFamily="49" charset="0"/>
              </a:rPr>
              <a:t>-&gt;left=</a:t>
            </a:r>
            <a:r>
              <a:rPr lang="en-US" sz="1050" dirty="0" err="1" smtClean="0">
                <a:latin typeface="Consolas" panose="020B0609020204030204" pitchFamily="49" charset="0"/>
              </a:rPr>
              <a:t>rightPtr</a:t>
            </a:r>
            <a:r>
              <a:rPr lang="en-US" sz="105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rightPtr</a:t>
            </a:r>
            <a:r>
              <a:rPr lang="en-US" sz="1050" dirty="0" smtClean="0">
                <a:latin typeface="Consolas" panose="020B0609020204030204" pitchFamily="49" charset="0"/>
              </a:rPr>
              <a:t>-&gt;up=</a:t>
            </a:r>
            <a:r>
              <a:rPr lang="en-US" sz="1050" dirty="0" err="1" smtClean="0">
                <a:latin typeface="Consolas" panose="020B0609020204030204" pitchFamily="49" charset="0"/>
              </a:rPr>
              <a:t>upPtr</a:t>
            </a:r>
            <a:r>
              <a:rPr lang="en-US" sz="105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    return true;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else if(Right(</a:t>
            </a:r>
            <a:r>
              <a:rPr lang="en-US" sz="1050" dirty="0" err="1" smtClean="0">
                <a:latin typeface="Consolas" panose="020B0609020204030204" pitchFamily="49" charset="0"/>
              </a:rPr>
              <a:t>upHd</a:t>
            </a:r>
            <a:r>
              <a:rPr lang="en-US" sz="1050" dirty="0" smtClean="0">
                <a:latin typeface="Consolas" panose="020B0609020204030204" pitchFamily="49" charset="0"/>
              </a:rPr>
              <a:t>)==</a:t>
            </a:r>
            <a:r>
              <a:rPr lang="en-US" sz="1050" dirty="0" err="1" smtClean="0">
                <a:latin typeface="Consolas" panose="020B0609020204030204" pitchFamily="49" charset="0"/>
              </a:rPr>
              <a:t>ndHd</a:t>
            </a:r>
            <a:r>
              <a:rPr lang="en-US" sz="105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upPtr</a:t>
            </a:r>
            <a:r>
              <a:rPr lang="en-US" sz="1050" dirty="0" smtClean="0">
                <a:latin typeface="Consolas" panose="020B0609020204030204" pitchFamily="49" charset="0"/>
              </a:rPr>
              <a:t>-&gt;right=</a:t>
            </a:r>
            <a:r>
              <a:rPr lang="en-US" sz="1050" dirty="0" err="1" smtClean="0">
                <a:latin typeface="Consolas" panose="020B0609020204030204" pitchFamily="49" charset="0"/>
              </a:rPr>
              <a:t>rightPtr</a:t>
            </a:r>
            <a:r>
              <a:rPr lang="en-US" sz="105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rightPtr</a:t>
            </a:r>
            <a:r>
              <a:rPr lang="en-US" sz="1050" dirty="0" smtClean="0">
                <a:latin typeface="Consolas" panose="020B0609020204030204" pitchFamily="49" charset="0"/>
              </a:rPr>
              <a:t>-&gt;up=</a:t>
            </a:r>
            <a:r>
              <a:rPr lang="en-US" sz="1050" dirty="0" err="1" smtClean="0">
                <a:latin typeface="Consolas" panose="020B0609020204030204" pitchFamily="49" charset="0"/>
              </a:rPr>
              <a:t>upPtr</a:t>
            </a:r>
            <a:r>
              <a:rPr lang="en-US" sz="105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    return true;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else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fprintf</a:t>
            </a:r>
            <a:r>
              <a:rPr lang="en-US" sz="1050" dirty="0" smtClean="0">
                <a:latin typeface="Consolas" panose="020B0609020204030204" pitchFamily="49" charset="0"/>
              </a:rPr>
              <a:t>(</a:t>
            </a:r>
            <a:r>
              <a:rPr lang="en-US" sz="1050" dirty="0" err="1" smtClean="0">
                <a:latin typeface="Consolas" panose="020B0609020204030204" pitchFamily="49" charset="0"/>
              </a:rPr>
              <a:t>stderr</a:t>
            </a:r>
            <a:r>
              <a:rPr lang="en-US" sz="1050" dirty="0" smtClean="0">
                <a:latin typeface="Consolas" panose="020B0609020204030204" pitchFamily="49" charset="0"/>
              </a:rPr>
              <a:t>,"Error! Internal Tree Data Structure is broken.\n");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    return false;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else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return false;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return false;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}</a:t>
            </a:r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95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Finalizing Project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pick a time slot on </a:t>
            </a:r>
            <a:r>
              <a:rPr lang="en-US" dirty="0"/>
              <a:t>the Google Doc: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docs.google.com/spreadsheets/d/1SSiPd6iMkFGbwtxcLaXL1gdIVt7aV8G3ZVgGJ5PDfr0/edit?usp=sharing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to </a:t>
            </a:r>
            <a:r>
              <a:rPr lang="en-US" dirty="0" smtClean="0"/>
              <a:t>discuss about project topic.</a:t>
            </a:r>
          </a:p>
          <a:p>
            <a:endParaRPr lang="en-US" dirty="0" smtClean="0"/>
          </a:p>
          <a:p>
            <a:r>
              <a:rPr lang="en-US" dirty="0" smtClean="0"/>
              <a:t>Location</a:t>
            </a:r>
            <a:r>
              <a:rPr lang="en-US" dirty="0" smtClean="0"/>
              <a:t>: </a:t>
            </a:r>
            <a:r>
              <a:rPr lang="en-US" dirty="0" err="1" smtClean="0"/>
              <a:t>Ph.D</a:t>
            </a:r>
            <a:r>
              <a:rPr lang="en-US" dirty="0" smtClean="0"/>
              <a:t> </a:t>
            </a:r>
            <a:r>
              <a:rPr lang="en-US" dirty="0" smtClean="0"/>
              <a:t>Suite </a:t>
            </a:r>
            <a:r>
              <a:rPr lang="en-US" dirty="0" smtClean="0"/>
              <a:t>or in Scott Hall Café if you choose to meet during my office hour.</a:t>
            </a:r>
            <a:endParaRPr lang="en-US" dirty="0" smtClean="0"/>
          </a:p>
          <a:p>
            <a:r>
              <a:rPr lang="en-US" dirty="0" smtClean="0"/>
              <a:t>Ideally, everyone in your team should come to the meeting, but if it is not possible, at least majority of the team members should join the discussion.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98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100" y="0"/>
            <a:ext cx="6894836" cy="6878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bool </a:t>
            </a:r>
            <a:r>
              <a:rPr lang="en-US" sz="1050" dirty="0">
                <a:latin typeface="Consolas" panose="020B0609020204030204" pitchFamily="49" charset="0"/>
              </a:rPr>
              <a:t>Delete(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if(true</a:t>
            </a:r>
            <a:r>
              <a:rPr lang="en-US" sz="1050" dirty="0">
                <a:latin typeface="Consolas" panose="020B0609020204030204" pitchFamily="49" charset="0"/>
              </a:rPr>
              <a:t>==</a:t>
            </a:r>
            <a:r>
              <a:rPr lang="en-US" sz="1050" dirty="0" err="1">
                <a:latin typeface="Consolas" panose="020B0609020204030204" pitchFamily="49" charset="0"/>
              </a:rPr>
              <a:t>SimpleDetach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delete 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--</a:t>
            </a:r>
            <a:r>
              <a:rPr lang="en-US" sz="1050" dirty="0" err="1">
                <a:latin typeface="Consolas" panose="020B0609020204030204" pitchFamily="49" charset="0"/>
              </a:rPr>
              <a:t>nElem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return </a:t>
            </a:r>
            <a:r>
              <a:rPr lang="en-US" sz="1050" dirty="0">
                <a:latin typeface="Consolas" panose="020B0609020204030204" pitchFamily="49" charset="0"/>
              </a:rPr>
              <a:t>true;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else </a:t>
            </a:r>
            <a:r>
              <a:rPr lang="en-US" sz="1050" dirty="0">
                <a:latin typeface="Consolas" panose="020B0609020204030204" pitchFamily="49" charset="0"/>
              </a:rPr>
              <a:t>if(</a:t>
            </a:r>
            <a:r>
              <a:rPr lang="en-US" sz="1050" dirty="0" err="1">
                <a:latin typeface="Consolas" panose="020B0609020204030204" pitchFamily="49" charset="0"/>
              </a:rPr>
              <a:t>ndHd.IsNotNull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// </a:t>
            </a:r>
            <a:r>
              <a:rPr lang="en-US" sz="1050" dirty="0">
                <a:latin typeface="Consolas" panose="020B0609020204030204" pitchFamily="49" charset="0"/>
              </a:rPr>
              <a:t>Right most of left. Always Simple-Detachable.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// </a:t>
            </a:r>
            <a:r>
              <a:rPr lang="en-US" sz="1050" dirty="0">
                <a:latin typeface="Consolas" panose="020B0609020204030204" pitchFamily="49" charset="0"/>
              </a:rPr>
              <a:t>Also, since </a:t>
            </a:r>
            <a:r>
              <a:rPr lang="en-US" sz="1050" dirty="0" err="1">
                <a:latin typeface="Consolas" panose="020B0609020204030204" pitchFamily="49" charset="0"/>
              </a:rPr>
              <a:t>SimpleDetach</a:t>
            </a:r>
            <a:r>
              <a:rPr lang="en-US" sz="1050" dirty="0">
                <a:latin typeface="Consolas" panose="020B0609020204030204" pitchFamily="49" charset="0"/>
              </a:rPr>
              <a:t> of itself has failed, it must have a left sub-tree.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auto </a:t>
            </a:r>
            <a:r>
              <a:rPr lang="en-US" sz="1050" dirty="0">
                <a:latin typeface="Consolas" panose="020B0609020204030204" pitchFamily="49" charset="0"/>
              </a:rPr>
              <a:t>RMOL=</a:t>
            </a:r>
            <a:r>
              <a:rPr lang="en-US" sz="1050" dirty="0" err="1">
                <a:latin typeface="Consolas" panose="020B0609020204030204" pitchFamily="49" charset="0"/>
              </a:rPr>
              <a:t>RightMostOf</a:t>
            </a:r>
            <a:r>
              <a:rPr lang="en-US" sz="1050" dirty="0">
                <a:latin typeface="Consolas" panose="020B0609020204030204" pitchFamily="49" charset="0"/>
              </a:rPr>
              <a:t>(Left(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if(true</a:t>
            </a:r>
            <a:r>
              <a:rPr lang="en-US" sz="1050" dirty="0">
                <a:latin typeface="Consolas" panose="020B0609020204030204" pitchFamily="49" charset="0"/>
              </a:rPr>
              <a:t>==</a:t>
            </a:r>
            <a:r>
              <a:rPr lang="en-US" sz="1050" dirty="0" err="1">
                <a:latin typeface="Consolas" panose="020B0609020204030204" pitchFamily="49" charset="0"/>
              </a:rPr>
              <a:t>SimpleDetach</a:t>
            </a:r>
            <a:r>
              <a:rPr lang="en-US" sz="1050" dirty="0">
                <a:latin typeface="Consolas" panose="020B0609020204030204" pitchFamily="49" charset="0"/>
              </a:rPr>
              <a:t>(RMOL))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// </a:t>
            </a:r>
            <a:r>
              <a:rPr lang="en-US" sz="1050" dirty="0">
                <a:latin typeface="Consolas" panose="020B0609020204030204" pitchFamily="49" charset="0"/>
              </a:rPr>
              <a:t>Now, RMOL needs to take position of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.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auto </a:t>
            </a:r>
            <a:r>
              <a:rPr lang="en-US" sz="1050" dirty="0" err="1">
                <a:latin typeface="Consolas" panose="020B0609020204030204" pitchFamily="49" charset="0"/>
              </a:rPr>
              <a:t>RMOLptr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(RMOL);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auto 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(Up(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auto </a:t>
            </a:r>
            <a:r>
              <a:rPr lang="en-US" sz="1050" dirty="0" err="1">
                <a:latin typeface="Consolas" panose="020B0609020204030204" pitchFamily="49" charset="0"/>
              </a:rPr>
              <a:t>leftPtr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(Left(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auto 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(Right(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));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if(</a:t>
            </a:r>
            <a:r>
              <a:rPr lang="en-US" sz="1050" dirty="0" err="1" smtClean="0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==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root=</a:t>
            </a:r>
            <a:r>
              <a:rPr lang="en-US" sz="1050" dirty="0" err="1" smtClean="0">
                <a:latin typeface="Consolas" panose="020B0609020204030204" pitchFamily="49" charset="0"/>
              </a:rPr>
              <a:t>RMOLptr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root-</a:t>
            </a:r>
            <a:r>
              <a:rPr lang="en-US" sz="1050" dirty="0">
                <a:latin typeface="Consolas" panose="020B0609020204030204" pitchFamily="49" charset="0"/>
              </a:rPr>
              <a:t>&gt;up=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else </a:t>
            </a:r>
            <a:r>
              <a:rPr lang="en-US" sz="1050" dirty="0">
                <a:latin typeface="Consolas" panose="020B0609020204030204" pitchFamily="49" charset="0"/>
              </a:rPr>
              <a:t>if(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-&gt;left==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upPtr</a:t>
            </a:r>
            <a:r>
              <a:rPr lang="en-US" sz="1050" dirty="0" smtClean="0">
                <a:latin typeface="Consolas" panose="020B0609020204030204" pitchFamily="49" charset="0"/>
              </a:rPr>
              <a:t>-</a:t>
            </a:r>
            <a:r>
              <a:rPr lang="en-US" sz="1050" dirty="0">
                <a:latin typeface="Consolas" panose="020B0609020204030204" pitchFamily="49" charset="0"/>
              </a:rPr>
              <a:t>&gt;left=</a:t>
            </a:r>
            <a:r>
              <a:rPr lang="en-US" sz="1050" dirty="0" err="1">
                <a:latin typeface="Consolas" panose="020B0609020204030204" pitchFamily="49" charset="0"/>
              </a:rPr>
              <a:t>RMOLptr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RMOLptr</a:t>
            </a:r>
            <a:r>
              <a:rPr lang="en-US" sz="1050" dirty="0" smtClean="0">
                <a:latin typeface="Consolas" panose="020B0609020204030204" pitchFamily="49" charset="0"/>
              </a:rPr>
              <a:t>-</a:t>
            </a:r>
            <a:r>
              <a:rPr lang="en-US" sz="1050" dirty="0">
                <a:latin typeface="Consolas" panose="020B0609020204030204" pitchFamily="49" charset="0"/>
              </a:rPr>
              <a:t>&gt;up=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else </a:t>
            </a:r>
            <a:r>
              <a:rPr lang="en-US" sz="1050" dirty="0">
                <a:latin typeface="Consolas" panose="020B0609020204030204" pitchFamily="49" charset="0"/>
              </a:rPr>
              <a:t>if(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-&gt;right==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upPtr</a:t>
            </a:r>
            <a:r>
              <a:rPr lang="en-US" sz="1050" dirty="0" smtClean="0">
                <a:latin typeface="Consolas" panose="020B0609020204030204" pitchFamily="49" charset="0"/>
              </a:rPr>
              <a:t>-</a:t>
            </a:r>
            <a:r>
              <a:rPr lang="en-US" sz="1050" dirty="0">
                <a:latin typeface="Consolas" panose="020B0609020204030204" pitchFamily="49" charset="0"/>
              </a:rPr>
              <a:t>&gt;right=</a:t>
            </a:r>
            <a:r>
              <a:rPr lang="en-US" sz="1050" dirty="0" err="1">
                <a:latin typeface="Consolas" panose="020B0609020204030204" pitchFamily="49" charset="0"/>
              </a:rPr>
              <a:t>RMOLptr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RMOLptr</a:t>
            </a:r>
            <a:r>
              <a:rPr lang="en-US" sz="1050" dirty="0" smtClean="0">
                <a:latin typeface="Consolas" panose="020B0609020204030204" pitchFamily="49" charset="0"/>
              </a:rPr>
              <a:t>-</a:t>
            </a:r>
            <a:r>
              <a:rPr lang="en-US" sz="1050" dirty="0">
                <a:latin typeface="Consolas" panose="020B0609020204030204" pitchFamily="49" charset="0"/>
              </a:rPr>
              <a:t>&gt;up=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else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fprintf</a:t>
            </a:r>
            <a:r>
              <a:rPr lang="en-US" sz="1050" dirty="0" smtClean="0">
                <a:latin typeface="Consolas" panose="020B0609020204030204" pitchFamily="49" charset="0"/>
              </a:rPr>
              <a:t>(</a:t>
            </a:r>
            <a:r>
              <a:rPr lang="en-US" sz="1050" dirty="0" err="1" smtClean="0">
                <a:latin typeface="Consolas" panose="020B0609020204030204" pitchFamily="49" charset="0"/>
              </a:rPr>
              <a:t>stderr</a:t>
            </a:r>
            <a:r>
              <a:rPr lang="en-US" sz="1050" dirty="0">
                <a:latin typeface="Consolas" panose="020B0609020204030204" pitchFamily="49" charset="0"/>
              </a:rPr>
              <a:t>,"Error! Internal Tree Data Structure is broken.\n");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return </a:t>
            </a:r>
            <a:r>
              <a:rPr lang="en-US" sz="1050" dirty="0">
                <a:latin typeface="Consolas" panose="020B0609020204030204" pitchFamily="49" charset="0"/>
              </a:rPr>
              <a:t>false;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}</a:t>
            </a:r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445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100" y="0"/>
            <a:ext cx="3945311" cy="3162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RMOLptr</a:t>
            </a:r>
            <a:r>
              <a:rPr lang="en-US" sz="1050" dirty="0" smtClean="0">
                <a:latin typeface="Consolas" panose="020B0609020204030204" pitchFamily="49" charset="0"/>
              </a:rPr>
              <a:t>-</a:t>
            </a:r>
            <a:r>
              <a:rPr lang="en-US" sz="1050" dirty="0">
                <a:latin typeface="Consolas" panose="020B0609020204030204" pitchFamily="49" charset="0"/>
              </a:rPr>
              <a:t>&gt;left=</a:t>
            </a:r>
            <a:r>
              <a:rPr lang="en-US" sz="1050" dirty="0" err="1">
                <a:latin typeface="Consolas" panose="020B0609020204030204" pitchFamily="49" charset="0"/>
              </a:rPr>
              <a:t>leftPtr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if(</a:t>
            </a:r>
            <a:r>
              <a:rPr lang="en-US" sz="1050" dirty="0" err="1" smtClean="0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leftPtr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leftPtr</a:t>
            </a:r>
            <a:r>
              <a:rPr lang="en-US" sz="1050" dirty="0" smtClean="0">
                <a:latin typeface="Consolas" panose="020B0609020204030204" pitchFamily="49" charset="0"/>
              </a:rPr>
              <a:t>-</a:t>
            </a:r>
            <a:r>
              <a:rPr lang="en-US" sz="1050" dirty="0">
                <a:latin typeface="Consolas" panose="020B0609020204030204" pitchFamily="49" charset="0"/>
              </a:rPr>
              <a:t>&gt;up=</a:t>
            </a:r>
            <a:r>
              <a:rPr lang="en-US" sz="1050" dirty="0" err="1">
                <a:latin typeface="Consolas" panose="020B0609020204030204" pitchFamily="49" charset="0"/>
              </a:rPr>
              <a:t>RMOLptr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RMOLptr</a:t>
            </a:r>
            <a:r>
              <a:rPr lang="en-US" sz="1050" dirty="0" smtClean="0">
                <a:latin typeface="Consolas" panose="020B0609020204030204" pitchFamily="49" charset="0"/>
              </a:rPr>
              <a:t>-</a:t>
            </a:r>
            <a:r>
              <a:rPr lang="en-US" sz="1050" dirty="0">
                <a:latin typeface="Consolas" panose="020B0609020204030204" pitchFamily="49" charset="0"/>
              </a:rPr>
              <a:t>&gt;right=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if(</a:t>
            </a:r>
            <a:r>
              <a:rPr lang="en-US" sz="1050" dirty="0" err="1" smtClean="0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rightPtr</a:t>
            </a:r>
            <a:r>
              <a:rPr lang="en-US" sz="1050" dirty="0" smtClean="0">
                <a:latin typeface="Consolas" panose="020B0609020204030204" pitchFamily="49" charset="0"/>
              </a:rPr>
              <a:t>-</a:t>
            </a:r>
            <a:r>
              <a:rPr lang="en-US" sz="1050" dirty="0">
                <a:latin typeface="Consolas" panose="020B0609020204030204" pitchFamily="49" charset="0"/>
              </a:rPr>
              <a:t>&gt;up=</a:t>
            </a:r>
            <a:r>
              <a:rPr lang="en-US" sz="1050" dirty="0" err="1">
                <a:latin typeface="Consolas" panose="020B0609020204030204" pitchFamily="49" charset="0"/>
              </a:rPr>
              <a:t>RMOLptr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}</a:t>
            </a:r>
            <a:endParaRPr lang="en-US" sz="1050" dirty="0">
              <a:latin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delete 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--</a:t>
            </a:r>
            <a:r>
              <a:rPr lang="en-US" sz="1050" dirty="0" err="1">
                <a:latin typeface="Consolas" panose="020B0609020204030204" pitchFamily="49" charset="0"/>
              </a:rPr>
              <a:t>nElem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return </a:t>
            </a:r>
            <a:r>
              <a:rPr lang="en-US" sz="1050" dirty="0">
                <a:latin typeface="Consolas" panose="020B0609020204030204" pitchFamily="49" charset="0"/>
              </a:rPr>
              <a:t>true;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return </a:t>
            </a:r>
            <a:r>
              <a:rPr lang="en-US" sz="1050" dirty="0">
                <a:latin typeface="Consolas" panose="020B0609020204030204" pitchFamily="49" charset="0"/>
              </a:rPr>
              <a:t>false; // Cannot delete a null node.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}</a:t>
            </a:r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021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a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Goal:  </a:t>
            </a:r>
          </a:p>
          <a:p>
            <a:r>
              <a:rPr lang="en-US" dirty="0" smtClean="0"/>
              <a:t>Visualize how the binary-tree is constructed.</a:t>
            </a:r>
          </a:p>
          <a:p>
            <a:r>
              <a:rPr lang="en-US" dirty="0" smtClean="0"/>
              <a:t>Test deletion and insertion in graphical interface.</a:t>
            </a:r>
          </a:p>
          <a:p>
            <a:r>
              <a:rPr lang="en-US" dirty="0" smtClean="0"/>
              <a:t>Interactively apply a binary-tree operation called tree rotation.</a:t>
            </a:r>
          </a:p>
          <a:p>
            <a:r>
              <a:rPr lang="en-US" dirty="0" smtClean="0"/>
              <a:t>Implement and verify tree-rebalancing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98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 and Window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level takes 40 pixels vertically.</a:t>
            </a:r>
          </a:p>
          <a:p>
            <a:r>
              <a:rPr lang="en-US" dirty="0" smtClean="0"/>
              <a:t>The top-level (root) takes from 0 to 800 horizontally.</a:t>
            </a:r>
          </a:p>
          <a:p>
            <a:r>
              <a:rPr lang="en-US" dirty="0" smtClean="0"/>
              <a:t>The second level nodes take left and right halves of the top-level node.</a:t>
            </a:r>
          </a:p>
          <a:p>
            <a:r>
              <a:rPr lang="en-US" dirty="0"/>
              <a:t>Can be drawn by recursion.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3250" y="3524250"/>
            <a:ext cx="4375150" cy="323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286250" y="35433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86250" y="4000500"/>
            <a:ext cx="4699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86250" y="40005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86250" y="4457700"/>
            <a:ext cx="4699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86250" y="445135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86250" y="4908550"/>
            <a:ext cx="4699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86250" y="490855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86250" y="5365750"/>
            <a:ext cx="4699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86250" y="53721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286250" y="5829300"/>
            <a:ext cx="4699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86250" y="583565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86250" y="6292850"/>
            <a:ext cx="4699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86250" y="62992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286250" y="6756400"/>
            <a:ext cx="4699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48228" y="358723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 pixels</a:t>
            </a:r>
            <a:endParaRPr lang="en-US" dirty="0"/>
          </a:p>
        </p:txBody>
      </p:sp>
      <p:cxnSp>
        <p:nvCxnSpPr>
          <p:cNvPr id="24" name="Straight Connector 23"/>
          <p:cNvCxnSpPr>
            <a:endCxn id="4" idx="2"/>
          </p:cNvCxnSpPr>
          <p:nvPr/>
        </p:nvCxnSpPr>
        <p:spPr>
          <a:xfrm>
            <a:off x="6600825" y="4000500"/>
            <a:ext cx="0" cy="2755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46795" y="3549651"/>
            <a:ext cx="110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Top-level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73661" y="402221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2nd Level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63046" y="401689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2nd Level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5486400" y="4457700"/>
            <a:ext cx="0" cy="2298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734300" y="4457700"/>
            <a:ext cx="0" cy="2298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343400" y="446139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3rd Level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476874" y="446139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3rd Level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35750" y="447409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3rd Level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43992" y="448044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3rd Level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910222" y="4914901"/>
            <a:ext cx="0" cy="1841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043696" y="4914901"/>
            <a:ext cx="0" cy="1841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154855" y="4908550"/>
            <a:ext cx="0" cy="1841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247986" y="4908549"/>
            <a:ext cx="0" cy="1841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401689" y="494931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4th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946705" y="494665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4th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524362" y="495565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4th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071746" y="494296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4th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624631" y="495565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4th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189308" y="495034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4th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760056" y="494296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4th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295035" y="493764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4th</a:t>
            </a:r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4663533" y="5365750"/>
            <a:ext cx="0" cy="1384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99338" y="5365750"/>
            <a:ext cx="0" cy="1384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769333" y="5365750"/>
            <a:ext cx="0" cy="1384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308862" y="5372100"/>
            <a:ext cx="0" cy="1384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877264" y="5365750"/>
            <a:ext cx="0" cy="1384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448505" y="5372100"/>
            <a:ext cx="0" cy="1384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012689" y="5365750"/>
            <a:ext cx="0" cy="1384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546657" y="5365750"/>
            <a:ext cx="0" cy="1384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533900" y="582929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787900" y="582929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060950" y="582929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314950" y="582929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626100" y="583564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880100" y="583564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153150" y="583564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407150" y="583564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743700" y="582294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997700" y="582294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302500" y="582294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556500" y="582294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867650" y="582929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121650" y="582929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401050" y="582929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8655050" y="582929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4480281" y="6283323"/>
            <a:ext cx="4121150" cy="460375"/>
            <a:chOff x="4435831" y="4924423"/>
            <a:chExt cx="4121150" cy="93345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435831" y="493077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689831" y="493077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962881" y="493077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216881" y="493077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528031" y="493712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5782031" y="493712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055081" y="493712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309081" y="493712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6645631" y="492442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899631" y="492442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7204431" y="492442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7458431" y="492442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7769581" y="493077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8023581" y="493077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8302981" y="493077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8556981" y="493077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Connector 117"/>
          <p:cNvCxnSpPr/>
          <p:nvPr/>
        </p:nvCxnSpPr>
        <p:spPr>
          <a:xfrm>
            <a:off x="8718550" y="6292850"/>
            <a:ext cx="0" cy="463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295550" y="31300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8440569" y="315491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85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a project.</a:t>
            </a:r>
          </a:p>
          <a:p>
            <a:r>
              <a:rPr lang="en-US" dirty="0" smtClean="0"/>
              <a:t>Copy main.cpp from the </a:t>
            </a:r>
            <a:r>
              <a:rPr lang="en-US" dirty="0" err="1" smtClean="0"/>
              <a:t>FsLazyWindow</a:t>
            </a:r>
            <a:r>
              <a:rPr lang="en-US" dirty="0" smtClean="0"/>
              <a:t> template.</a:t>
            </a:r>
          </a:p>
          <a:p>
            <a:r>
              <a:rPr lang="en-US" dirty="0" smtClean="0"/>
              <a:t>You need to add two libraries:</a:t>
            </a:r>
          </a:p>
          <a:p>
            <a:pPr lvl="1"/>
            <a:r>
              <a:rPr lang="en-US" dirty="0" err="1" smtClean="0"/>
              <a:t>fslazywindow</a:t>
            </a:r>
            <a:r>
              <a:rPr lang="en-US" dirty="0" smtClean="0"/>
              <a:t>, and</a:t>
            </a:r>
          </a:p>
          <a:p>
            <a:pPr lvl="1"/>
            <a:r>
              <a:rPr lang="en-US" dirty="0" err="1" smtClean="0"/>
              <a:t>ysbitmapfont</a:t>
            </a:r>
            <a:endParaRPr lang="en-US" dirty="0" smtClean="0"/>
          </a:p>
          <a:p>
            <a:r>
              <a:rPr lang="en-US" dirty="0" err="1" smtClean="0"/>
              <a:t>Ysbitmapfont</a:t>
            </a:r>
            <a:r>
              <a:rPr lang="en-US" dirty="0" smtClean="0"/>
              <a:t> library is the same font-drawing library used in 24780.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2200" y="4616450"/>
            <a:ext cx="777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</a:rPr>
              <a:t>add_executable</a:t>
            </a:r>
            <a:r>
              <a:rPr lang="en-US" sz="1400" dirty="0" smtClean="0"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</a:rPr>
              <a:t>binary_tree_visualizer</a:t>
            </a:r>
            <a:r>
              <a:rPr lang="en-US" sz="1400" dirty="0" smtClean="0">
                <a:latin typeface="Consolas" panose="020B0609020204030204" pitchFamily="49" charset="0"/>
              </a:rPr>
              <a:t> main.cpp </a:t>
            </a:r>
            <a:r>
              <a:rPr lang="en-US" sz="1400" dirty="0" err="1" smtClean="0">
                <a:latin typeface="Consolas" panose="020B0609020204030204" pitchFamily="49" charset="0"/>
              </a:rPr>
              <a:t>bintree.h</a:t>
            </a:r>
            <a:r>
              <a:rPr lang="en-US" sz="14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target_link_libraries</a:t>
            </a:r>
            <a:r>
              <a:rPr lang="en-US" sz="1400" dirty="0" smtClean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binary_tree_visualizer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fslazywindow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ysbitmapfont</a:t>
            </a:r>
            <a:r>
              <a:rPr lang="en-US" sz="1400" dirty="0" smtClean="0">
                <a:latin typeface="Consolas" panose="020B0609020204030204" pitchFamily="49" charset="0"/>
              </a:rPr>
              <a:t>)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790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structure that needs to be stored in the application class is a binary tree.</a:t>
            </a:r>
          </a:p>
          <a:p>
            <a:r>
              <a:rPr lang="en-US" dirty="0" smtClean="0"/>
              <a:t>In the initialization, add 50 random numbers to the tree.</a:t>
            </a:r>
          </a:p>
          <a:p>
            <a:r>
              <a:rPr lang="en-US" dirty="0" smtClean="0"/>
              <a:t>In Interval, at this point, you don't have to do anything.</a:t>
            </a:r>
          </a:p>
          <a:p>
            <a:r>
              <a:rPr lang="en-US" dirty="0" smtClean="0"/>
              <a:t>In Draw, visualize the tree.</a:t>
            </a:r>
          </a:p>
          <a:p>
            <a:endParaRPr lang="en-US" dirty="0"/>
          </a:p>
          <a:p>
            <a:r>
              <a:rPr lang="en-US" dirty="0" smtClean="0"/>
              <a:t>Cut-out Binary-Tree code in </a:t>
            </a:r>
            <a:r>
              <a:rPr lang="en-US" dirty="0" err="1" smtClean="0"/>
              <a:t>bintree.h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446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to the </a:t>
            </a:r>
            <a:r>
              <a:rPr lang="en-US" dirty="0" err="1" smtClean="0"/>
              <a:t>FsLazyWindowApplication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following headers at the beginning of main.cpp</a:t>
            </a:r>
            <a:br>
              <a:rPr lang="en-US" dirty="0" smtClean="0"/>
            </a:br>
            <a:r>
              <a:rPr lang="en-US" sz="1050" dirty="0">
                <a:latin typeface="Consolas" panose="020B0609020204030204" pitchFamily="49" charset="0"/>
              </a:rPr>
              <a:t>#include &lt;</a:t>
            </a:r>
            <a:r>
              <a:rPr lang="en-US" sz="1050" dirty="0" err="1">
                <a:latin typeface="Consolas" panose="020B0609020204030204" pitchFamily="49" charset="0"/>
              </a:rPr>
              <a:t>stdio.h</a:t>
            </a:r>
            <a:r>
              <a:rPr lang="en-US" sz="1050" dirty="0" smtClean="0">
                <a:latin typeface="Consolas" panose="020B0609020204030204" pitchFamily="49" charset="0"/>
              </a:rPr>
              <a:t>&gt;</a:t>
            </a:r>
            <a:br>
              <a:rPr lang="en-US" sz="1050" dirty="0" smtClean="0">
                <a:latin typeface="Consolas" panose="020B0609020204030204" pitchFamily="49" charset="0"/>
              </a:rPr>
            </a:br>
            <a:r>
              <a:rPr lang="en-US" sz="1050" dirty="0" smtClean="0">
                <a:latin typeface="Consolas" panose="020B0609020204030204" pitchFamily="49" charset="0"/>
              </a:rPr>
              <a:t>#</a:t>
            </a:r>
            <a:r>
              <a:rPr lang="en-US" sz="1050" dirty="0">
                <a:latin typeface="Consolas" panose="020B0609020204030204" pitchFamily="49" charset="0"/>
              </a:rPr>
              <a:t>include &lt;</a:t>
            </a:r>
            <a:r>
              <a:rPr lang="en-US" sz="1050" dirty="0" err="1">
                <a:latin typeface="Consolas" panose="020B0609020204030204" pitchFamily="49" charset="0"/>
              </a:rPr>
              <a:t>stdlib.h</a:t>
            </a:r>
            <a:r>
              <a:rPr lang="en-US" sz="1050" dirty="0" smtClean="0">
                <a:latin typeface="Consolas" panose="020B0609020204030204" pitchFamily="49" charset="0"/>
              </a:rPr>
              <a:t>&gt;</a:t>
            </a:r>
            <a:br>
              <a:rPr lang="en-US" sz="1050" dirty="0" smtClean="0">
                <a:latin typeface="Consolas" panose="020B0609020204030204" pitchFamily="49" charset="0"/>
              </a:rPr>
            </a:br>
            <a:r>
              <a:rPr lang="en-US" sz="1050" dirty="0" smtClean="0">
                <a:latin typeface="Consolas" panose="020B0609020204030204" pitchFamily="49" charset="0"/>
              </a:rPr>
              <a:t>#</a:t>
            </a:r>
            <a:r>
              <a:rPr lang="en-US" sz="1050" dirty="0">
                <a:latin typeface="Consolas" panose="020B0609020204030204" pitchFamily="49" charset="0"/>
              </a:rPr>
              <a:t>include &lt;</a:t>
            </a:r>
            <a:r>
              <a:rPr lang="en-US" sz="1050" dirty="0" err="1">
                <a:latin typeface="Consolas" panose="020B0609020204030204" pitchFamily="49" charset="0"/>
              </a:rPr>
              <a:t>time.h</a:t>
            </a:r>
            <a:r>
              <a:rPr lang="en-US" sz="1050" dirty="0" smtClean="0">
                <a:latin typeface="Consolas" panose="020B0609020204030204" pitchFamily="49" charset="0"/>
              </a:rPr>
              <a:t>&gt;</a:t>
            </a:r>
            <a:br>
              <a:rPr lang="en-US" sz="1050" dirty="0" smtClean="0">
                <a:latin typeface="Consolas" panose="020B0609020204030204" pitchFamily="49" charset="0"/>
              </a:rPr>
            </a:br>
            <a:r>
              <a:rPr lang="en-US" sz="1050" dirty="0" smtClean="0">
                <a:latin typeface="Consolas" panose="020B0609020204030204" pitchFamily="49" charset="0"/>
              </a:rPr>
              <a:t>#</a:t>
            </a:r>
            <a:r>
              <a:rPr lang="en-US" sz="1050" dirty="0">
                <a:latin typeface="Consolas" panose="020B0609020204030204" pitchFamily="49" charset="0"/>
              </a:rPr>
              <a:t>include &lt;</a:t>
            </a:r>
            <a:r>
              <a:rPr lang="en-US" sz="1050" dirty="0" err="1">
                <a:latin typeface="Consolas" panose="020B0609020204030204" pitchFamily="49" charset="0"/>
              </a:rPr>
              <a:t>ysglfontdata.h</a:t>
            </a:r>
            <a:r>
              <a:rPr lang="en-US" sz="1050" dirty="0" smtClean="0">
                <a:latin typeface="Consolas" panose="020B0609020204030204" pitchFamily="49" charset="0"/>
              </a:rPr>
              <a:t>&gt;</a:t>
            </a:r>
            <a:br>
              <a:rPr lang="en-US" sz="1050" dirty="0" smtClean="0">
                <a:latin typeface="Consolas" panose="020B0609020204030204" pitchFamily="49" charset="0"/>
              </a:rPr>
            </a:br>
            <a:r>
              <a:rPr lang="en-US" sz="1050" dirty="0" smtClean="0">
                <a:latin typeface="Consolas" panose="020B0609020204030204" pitchFamily="49" charset="0"/>
              </a:rPr>
              <a:t>#</a:t>
            </a:r>
            <a:r>
              <a:rPr lang="en-US" sz="1050" dirty="0">
                <a:latin typeface="Consolas" panose="020B0609020204030204" pitchFamily="49" charset="0"/>
              </a:rPr>
              <a:t>include &lt;</a:t>
            </a:r>
            <a:r>
              <a:rPr lang="en-US" sz="1050" dirty="0" err="1">
                <a:latin typeface="Consolas" panose="020B0609020204030204" pitchFamily="49" charset="0"/>
              </a:rPr>
              <a:t>fslazywindow.h</a:t>
            </a:r>
            <a:r>
              <a:rPr lang="en-US" sz="1050" dirty="0" smtClean="0">
                <a:latin typeface="Consolas" panose="020B0609020204030204" pitchFamily="49" charset="0"/>
              </a:rPr>
              <a:t>&gt;</a:t>
            </a:r>
            <a:br>
              <a:rPr lang="en-US" sz="1050" dirty="0" smtClean="0">
                <a:latin typeface="Consolas" panose="020B0609020204030204" pitchFamily="49" charset="0"/>
              </a:rPr>
            </a:br>
            <a:r>
              <a:rPr lang="en-US" sz="1050" dirty="0" smtClean="0">
                <a:latin typeface="Consolas" panose="020B0609020204030204" pitchFamily="49" charset="0"/>
              </a:rPr>
              <a:t>#</a:t>
            </a:r>
            <a:r>
              <a:rPr lang="en-US" sz="1050" dirty="0">
                <a:latin typeface="Consolas" panose="020B0609020204030204" pitchFamily="49" charset="0"/>
              </a:rPr>
              <a:t>include "</a:t>
            </a:r>
            <a:r>
              <a:rPr lang="en-US" sz="1050" dirty="0" err="1">
                <a:latin typeface="Consolas" panose="020B0609020204030204" pitchFamily="49" charset="0"/>
              </a:rPr>
              <a:t>bintree.h</a:t>
            </a:r>
            <a:r>
              <a:rPr lang="en-US" sz="1050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 smtClean="0"/>
              <a:t>Add a member variable in </a:t>
            </a:r>
            <a:r>
              <a:rPr lang="en-US" dirty="0" err="1" smtClean="0"/>
              <a:t>FsLazyWindowApplication</a:t>
            </a:r>
            <a:r>
              <a:rPr lang="en-US" dirty="0" smtClean="0"/>
              <a:t> class as:</a:t>
            </a:r>
            <a:br>
              <a:rPr lang="en-US" dirty="0" smtClean="0"/>
            </a:br>
            <a:r>
              <a:rPr lang="en-US" sz="1400" dirty="0" err="1" smtClean="0">
                <a:latin typeface="Lucida Console" panose="020B0609040504020204" pitchFamily="49" charset="0"/>
              </a:rPr>
              <a:t>BinaryTree</a:t>
            </a:r>
            <a:r>
              <a:rPr lang="en-US" sz="1400" dirty="0" smtClean="0">
                <a:latin typeface="Lucida Console" panose="020B0609040504020204" pitchFamily="49" charset="0"/>
              </a:rPr>
              <a:t> &lt;</a:t>
            </a:r>
            <a:r>
              <a:rPr lang="en-US" sz="1400" dirty="0" err="1" smtClean="0">
                <a:latin typeface="Lucida Console" panose="020B0609040504020204" pitchFamily="49" charset="0"/>
              </a:rPr>
              <a:t>int,int</a:t>
            </a:r>
            <a:r>
              <a:rPr lang="en-US" sz="1400" dirty="0" smtClean="0">
                <a:latin typeface="Lucida Console" panose="020B0609040504020204" pitchFamily="49" charset="0"/>
              </a:rPr>
              <a:t>&gt; </a:t>
            </a:r>
            <a:r>
              <a:rPr lang="en-US" sz="1400" dirty="0" err="1" smtClean="0">
                <a:latin typeface="Lucida Console" panose="020B0609040504020204" pitchFamily="49" charset="0"/>
              </a:rPr>
              <a:t>btree</a:t>
            </a:r>
            <a:r>
              <a:rPr lang="en-US" sz="1400" dirty="0" smtClean="0">
                <a:latin typeface="Lucida Console" panose="020B0609040504020204" pitchFamily="49" charset="0"/>
              </a:rPr>
              <a:t>;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en-US" dirty="0" smtClean="0"/>
              <a:t>In Initialize, do the following: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 smtClean="0">
                <a:latin typeface="Lucida Console" panose="020B0609040504020204" pitchFamily="49" charset="0"/>
              </a:rPr>
              <a:t>     </a:t>
            </a:r>
            <a:r>
              <a:rPr lang="en-US" sz="1400" dirty="0" err="1" smtClean="0">
                <a:latin typeface="Lucida Console" panose="020B0609040504020204" pitchFamily="49" charset="0"/>
              </a:rPr>
              <a:t>srand</a:t>
            </a:r>
            <a:r>
              <a:rPr lang="en-US" sz="1400" dirty="0">
                <a:latin typeface="Lucida Console" panose="020B0609040504020204" pitchFamily="49" charset="0"/>
              </a:rPr>
              <a:t>((</a:t>
            </a:r>
            <a:r>
              <a:rPr lang="en-US" sz="1400" dirty="0" err="1">
                <a:latin typeface="Lucida Console" panose="020B0609040504020204" pitchFamily="49" charset="0"/>
              </a:rPr>
              <a:t>int</a:t>
            </a:r>
            <a:r>
              <a:rPr lang="en-US" sz="1400" dirty="0">
                <a:latin typeface="Lucida Console" panose="020B0609040504020204" pitchFamily="49" charset="0"/>
              </a:rPr>
              <a:t>)time(</a:t>
            </a:r>
            <a:r>
              <a:rPr lang="en-US" sz="1400" dirty="0" err="1">
                <a:latin typeface="Lucida Console" panose="020B0609040504020204" pitchFamily="49" charset="0"/>
              </a:rPr>
              <a:t>nullptr</a:t>
            </a:r>
            <a:r>
              <a:rPr lang="en-US" sz="1400" dirty="0" smtClean="0">
                <a:latin typeface="Lucida Console" panose="020B0609040504020204" pitchFamily="49" charset="0"/>
              </a:rPr>
              <a:t>));</a:t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    for(</a:t>
            </a:r>
            <a:r>
              <a:rPr lang="en-US" sz="1400" dirty="0" err="1" smtClean="0">
                <a:latin typeface="Lucida Console" panose="020B0609040504020204" pitchFamily="49" charset="0"/>
              </a:rPr>
              <a:t>int</a:t>
            </a:r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</a:rPr>
              <a:t>=0; </a:t>
            </a:r>
            <a:r>
              <a:rPr lang="en-US" sz="1400" dirty="0" err="1">
                <a:latin typeface="Lucida Console" panose="020B06090405040202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</a:rPr>
              <a:t>&lt;50; ++</a:t>
            </a:r>
            <a:r>
              <a:rPr lang="en-US" sz="1400" dirty="0" err="1">
                <a:latin typeface="Lucida Console" panose="020B0609040504020204" pitchFamily="49" charset="0"/>
              </a:rPr>
              <a:t>i</a:t>
            </a:r>
            <a:r>
              <a:rPr lang="en-US" sz="1400" dirty="0" smtClean="0">
                <a:latin typeface="Lucida Console" panose="020B0609040504020204" pitchFamily="49" charset="0"/>
              </a:rPr>
              <a:t>)</a:t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    {</a:t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        </a:t>
            </a:r>
            <a:r>
              <a:rPr lang="en-US" sz="1400" dirty="0" err="1" smtClean="0">
                <a:latin typeface="Lucida Console" panose="020B0609040504020204" pitchFamily="49" charset="0"/>
              </a:rPr>
              <a:t>tree.Insert</a:t>
            </a:r>
            <a:r>
              <a:rPr lang="en-US" sz="1400" dirty="0" smtClean="0">
                <a:latin typeface="Lucida Console" panose="020B0609040504020204" pitchFamily="49" charset="0"/>
              </a:rPr>
              <a:t>(rand</a:t>
            </a:r>
            <a:r>
              <a:rPr lang="en-US" sz="1400" dirty="0">
                <a:latin typeface="Lucida Console" panose="020B0609040504020204" pitchFamily="49" charset="0"/>
              </a:rPr>
              <a:t>()%100,0</a:t>
            </a:r>
            <a:r>
              <a:rPr lang="en-US" sz="1400" dirty="0" smtClean="0">
                <a:latin typeface="Lucida Console" panose="020B0609040504020204" pitchFamily="49" charset="0"/>
              </a:rPr>
              <a:t>);</a:t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    }</a:t>
            </a:r>
            <a:endParaRPr lang="en-US" sz="1400" dirty="0">
              <a:latin typeface="Lucida Console" panose="020B0609040504020204" pitchFamily="49" charset="0"/>
            </a:endParaRPr>
          </a:p>
          <a:p>
            <a:endParaRPr lang="en-US" sz="1400" dirty="0" smtClean="0">
              <a:latin typeface="Lucida Console" panose="020B06090405040202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34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</a:t>
            </a:r>
            <a:r>
              <a:rPr lang="en-US" dirty="0" smtClean="0"/>
              <a:t>member-function: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6498" y="1772905"/>
            <a:ext cx="7411003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void </a:t>
            </a:r>
            <a:r>
              <a:rPr lang="en-US" sz="1050" dirty="0" err="1">
                <a:latin typeface="Consolas" panose="020B0609020204030204" pitchFamily="49" charset="0"/>
              </a:rPr>
              <a:t>FsLazyWindowApplication</a:t>
            </a:r>
            <a:r>
              <a:rPr lang="en-US" sz="1050" dirty="0">
                <a:latin typeface="Consolas" panose="020B0609020204030204" pitchFamily="49" charset="0"/>
              </a:rPr>
              <a:t>::</a:t>
            </a:r>
            <a:r>
              <a:rPr lang="en-US" sz="1050" dirty="0" err="1">
                <a:latin typeface="Consolas" panose="020B0609020204030204" pitchFamily="49" charset="0"/>
              </a:rPr>
              <a:t>DrawNode</a:t>
            </a:r>
            <a:r>
              <a:rPr lang="en-US" sz="1050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</a:rPr>
              <a:t>   </a:t>
            </a:r>
            <a:r>
              <a:rPr lang="en-US" sz="1050" dirty="0" err="1" smtClean="0">
                <a:latin typeface="Consolas" panose="020B0609020204030204" pitchFamily="49" charset="0"/>
              </a:rPr>
              <a:t>int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>
                <a:latin typeface="Consolas" panose="020B0609020204030204" pitchFamily="49" charset="0"/>
              </a:rPr>
              <a:t>x0,int x1,int y0,int </a:t>
            </a:r>
            <a:r>
              <a:rPr lang="en-US" sz="1050" dirty="0" err="1">
                <a:latin typeface="Consolas" panose="020B0609020204030204" pitchFamily="49" charset="0"/>
              </a:rPr>
              <a:t>yStep,int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prevX,int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prevY,BinaryTree</a:t>
            </a:r>
            <a:r>
              <a:rPr lang="en-US" sz="1050" dirty="0">
                <a:latin typeface="Consolas" panose="020B0609020204030204" pitchFamily="49" charset="0"/>
              </a:rPr>
              <a:t>&lt;</a:t>
            </a:r>
            <a:r>
              <a:rPr lang="en-US" sz="1050" dirty="0" err="1">
                <a:latin typeface="Consolas" panose="020B0609020204030204" pitchFamily="49" charset="0"/>
              </a:rPr>
              <a:t>int,int</a:t>
            </a:r>
            <a:r>
              <a:rPr lang="en-US" sz="1050" dirty="0">
                <a:latin typeface="Consolas" panose="020B0609020204030204" pitchFamily="49" charset="0"/>
              </a:rPr>
              <a:t>&gt;::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if(</a:t>
            </a:r>
            <a:r>
              <a:rPr lang="en-US" sz="1050" dirty="0" err="1" smtClean="0">
                <a:latin typeface="Consolas" panose="020B0609020204030204" pitchFamily="49" charset="0"/>
              </a:rPr>
              <a:t>ndHd.IsNotNull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</a:t>
            </a:r>
            <a:r>
              <a:rPr lang="en-US" sz="1050" dirty="0" err="1" smtClean="0">
                <a:latin typeface="Consolas" panose="020B0609020204030204" pitchFamily="49" charset="0"/>
              </a:rPr>
              <a:t>int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>
                <a:latin typeface="Consolas" panose="020B0609020204030204" pitchFamily="49" charset="0"/>
              </a:rPr>
              <a:t>x=(x0+x1)/2,y=y0+yStep/2;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glColor3ub(0,0,0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</a:t>
            </a:r>
            <a:r>
              <a:rPr lang="en-US" sz="1050" dirty="0" err="1" smtClean="0">
                <a:latin typeface="Consolas" panose="020B0609020204030204" pitchFamily="49" charset="0"/>
              </a:rPr>
              <a:t>glBegin</a:t>
            </a:r>
            <a:r>
              <a:rPr lang="en-US" sz="1050" dirty="0" smtClean="0">
                <a:latin typeface="Consolas" panose="020B0609020204030204" pitchFamily="49" charset="0"/>
              </a:rPr>
              <a:t>(GL_LINES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glVertex2i(</a:t>
            </a:r>
            <a:r>
              <a:rPr lang="en-US" sz="1050" dirty="0" err="1" smtClean="0">
                <a:latin typeface="Consolas" panose="020B0609020204030204" pitchFamily="49" charset="0"/>
              </a:rPr>
              <a:t>prevX,prevY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glVertex2i(</a:t>
            </a:r>
            <a:r>
              <a:rPr lang="en-US" sz="1050" dirty="0" err="1" smtClean="0">
                <a:latin typeface="Consolas" panose="020B0609020204030204" pitchFamily="49" charset="0"/>
              </a:rPr>
              <a:t>x,y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</a:t>
            </a:r>
            <a:r>
              <a:rPr lang="en-US" sz="1050" dirty="0" err="1" smtClean="0">
                <a:latin typeface="Consolas" panose="020B0609020204030204" pitchFamily="49" charset="0"/>
              </a:rPr>
              <a:t>glEnd</a:t>
            </a:r>
            <a:r>
              <a:rPr lang="en-US" sz="1050" dirty="0">
                <a:latin typeface="Consolas" panose="020B0609020204030204" pitchFamily="49" charset="0"/>
              </a:rPr>
              <a:t>();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glRasterPos2i(</a:t>
            </a:r>
            <a:r>
              <a:rPr lang="en-US" sz="1050" dirty="0" err="1" smtClean="0">
                <a:latin typeface="Consolas" panose="020B0609020204030204" pitchFamily="49" charset="0"/>
              </a:rPr>
              <a:t>x,y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char </a:t>
            </a:r>
            <a:r>
              <a:rPr lang="en-US" sz="1050" dirty="0" err="1">
                <a:latin typeface="Consolas" panose="020B0609020204030204" pitchFamily="49" charset="0"/>
              </a:rPr>
              <a:t>str</a:t>
            </a:r>
            <a:r>
              <a:rPr lang="en-US" sz="1050" dirty="0">
                <a:latin typeface="Consolas" panose="020B0609020204030204" pitchFamily="49" charset="0"/>
              </a:rPr>
              <a:t>[256];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</a:t>
            </a:r>
            <a:r>
              <a:rPr lang="en-US" sz="1050" dirty="0" err="1" smtClean="0">
                <a:latin typeface="Consolas" panose="020B0609020204030204" pitchFamily="49" charset="0"/>
              </a:rPr>
              <a:t>sprintf</a:t>
            </a:r>
            <a:r>
              <a:rPr lang="en-US" sz="1050" dirty="0" smtClean="0">
                <a:latin typeface="Consolas" panose="020B0609020204030204" pitchFamily="49" charset="0"/>
              </a:rPr>
              <a:t>(</a:t>
            </a:r>
            <a:r>
              <a:rPr lang="en-US" sz="1050" dirty="0" err="1" smtClean="0">
                <a:latin typeface="Consolas" panose="020B0609020204030204" pitchFamily="49" charset="0"/>
              </a:rPr>
              <a:t>str</a:t>
            </a:r>
            <a:r>
              <a:rPr lang="en-US" sz="1050" dirty="0">
                <a:latin typeface="Consolas" panose="020B0609020204030204" pitchFamily="49" charset="0"/>
              </a:rPr>
              <a:t>,"%d",</a:t>
            </a:r>
            <a:r>
              <a:rPr lang="en-US" sz="1050" dirty="0" err="1">
                <a:latin typeface="Consolas" panose="020B0609020204030204" pitchFamily="49" charset="0"/>
              </a:rPr>
              <a:t>tree.GetKey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YsGlDrawFontBitmap12x16(</a:t>
            </a:r>
            <a:r>
              <a:rPr lang="en-US" sz="1050" dirty="0" err="1" smtClean="0">
                <a:latin typeface="Consolas" panose="020B0609020204030204" pitchFamily="49" charset="0"/>
              </a:rPr>
              <a:t>str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</a:t>
            </a:r>
            <a:r>
              <a:rPr lang="en-US" sz="1050" dirty="0" err="1" smtClean="0">
                <a:latin typeface="Consolas" panose="020B0609020204030204" pitchFamily="49" charset="0"/>
              </a:rPr>
              <a:t>DrawNode</a:t>
            </a:r>
            <a:r>
              <a:rPr lang="en-US" sz="1050" dirty="0" smtClean="0">
                <a:latin typeface="Consolas" panose="020B0609020204030204" pitchFamily="49" charset="0"/>
              </a:rPr>
              <a:t>(x0</a:t>
            </a:r>
            <a:r>
              <a:rPr lang="en-US" sz="1050" dirty="0">
                <a:latin typeface="Consolas" panose="020B0609020204030204" pitchFamily="49" charset="0"/>
              </a:rPr>
              <a:t>,(x0+x1)/2,y0+yStep,yStep,x,y,tree.Left(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</a:t>
            </a:r>
            <a:r>
              <a:rPr lang="en-US" sz="1050" dirty="0" err="1" smtClean="0">
                <a:latin typeface="Consolas" panose="020B0609020204030204" pitchFamily="49" charset="0"/>
              </a:rPr>
              <a:t>DrawNode</a:t>
            </a:r>
            <a:r>
              <a:rPr lang="en-US" sz="1050" dirty="0">
                <a:latin typeface="Consolas" panose="020B0609020204030204" pitchFamily="49" charset="0"/>
              </a:rPr>
              <a:t>((x0+x1)/2,x1,y0+yStep,yStep,x,y,tree.Right(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}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822950" y="4502150"/>
            <a:ext cx="171450" cy="43815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32500" y="45339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654300" y="3733800"/>
            <a:ext cx="2552700" cy="819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838450" y="4903232"/>
            <a:ext cx="1250950" cy="669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07000" y="3383518"/>
            <a:ext cx="320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 node takes left-half of the current node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89400" y="5272033"/>
            <a:ext cx="320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node takes right-half of the current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855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to the </a:t>
            </a:r>
            <a:r>
              <a:rPr lang="en-US" dirty="0" err="1" smtClean="0"/>
              <a:t>FsLazyWindowApplication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function must look like:</a:t>
            </a:r>
          </a:p>
          <a:p>
            <a:pPr marL="0" indent="0">
              <a:buNone/>
            </a:pPr>
            <a:r>
              <a:rPr lang="en-US" sz="1200" dirty="0" smtClean="0">
                <a:latin typeface="Lucida Console" panose="020B0609040504020204" pitchFamily="49" charset="0"/>
              </a:rPr>
              <a:t/>
            </a:r>
            <a:br>
              <a:rPr lang="en-US" sz="1200" dirty="0" smtClean="0">
                <a:latin typeface="Lucida Console" panose="020B0609040504020204" pitchFamily="49" charset="0"/>
              </a:rPr>
            </a:br>
            <a:r>
              <a:rPr lang="en-US" sz="1200" dirty="0" smtClean="0">
                <a:latin typeface="Lucida Console" panose="020B0609040504020204" pitchFamily="49" charset="0"/>
              </a:rPr>
              <a:t/>
            </a:r>
            <a:br>
              <a:rPr lang="en-US" sz="1200" dirty="0" smtClean="0">
                <a:latin typeface="Lucida Console" panose="020B0609040504020204" pitchFamily="49" charset="0"/>
              </a:rPr>
            </a:br>
            <a:r>
              <a:rPr lang="en-US" sz="1200" dirty="0" smtClean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FsLazyWindowApplication</a:t>
            </a:r>
            <a:r>
              <a:rPr lang="en-US" sz="1200" dirty="0">
                <a:latin typeface="Lucida Console" panose="020B0609040504020204" pitchFamily="49" charset="0"/>
              </a:rPr>
              <a:t>::Draw(void)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glClear</a:t>
            </a:r>
            <a:r>
              <a:rPr lang="en-US" sz="1200" dirty="0" smtClean="0">
                <a:latin typeface="Lucida Console" panose="020B0609040504020204" pitchFamily="49" charset="0"/>
              </a:rPr>
              <a:t>(GL_COLOR_BUFFER_BIT|GL_DEPTH_BUFFER_BIT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DrawNode</a:t>
            </a:r>
            <a:r>
              <a:rPr lang="en-US" sz="1200" dirty="0" smtClean="0">
                <a:latin typeface="Lucida Console" panose="020B0609040504020204" pitchFamily="49" charset="0"/>
              </a:rPr>
              <a:t>(0,800,0,40</a:t>
            </a:r>
            <a:r>
              <a:rPr lang="en-US" sz="1200" dirty="0">
                <a:latin typeface="Lucida Console" panose="020B0609040504020204" pitchFamily="49" charset="0"/>
              </a:rPr>
              <a:t>, 400,20, </a:t>
            </a:r>
            <a:r>
              <a:rPr lang="en-US" sz="1200" dirty="0" err="1">
                <a:latin typeface="Lucida Console" panose="020B0609040504020204" pitchFamily="49" charset="0"/>
              </a:rPr>
              <a:t>tree.RootNode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FsSwapBuffers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needRedraw</a:t>
            </a:r>
            <a:r>
              <a:rPr lang="en-US" sz="1200" dirty="0" smtClean="0">
                <a:latin typeface="Lucida Console" panose="020B0609040504020204" pitchFamily="49" charset="0"/>
              </a:rPr>
              <a:t>=false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73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accept Windows-size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void </a:t>
            </a:r>
            <a:r>
              <a:rPr lang="en-US" sz="1400" dirty="0" err="1">
                <a:latin typeface="Lucida Console" panose="020B0609040504020204" pitchFamily="49" charset="0"/>
              </a:rPr>
              <a:t>FsLazyWindowApplication</a:t>
            </a:r>
            <a:r>
              <a:rPr lang="en-US" sz="1400" dirty="0">
                <a:latin typeface="Lucida Console" panose="020B0609040504020204" pitchFamily="49" charset="0"/>
              </a:rPr>
              <a:t>::Draw(void)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int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wid,hei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FsGetWindowSize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wid,hei</a:t>
            </a:r>
            <a:r>
              <a:rPr lang="en-US" sz="1400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glViewport</a:t>
            </a:r>
            <a:r>
              <a:rPr lang="en-US" sz="1400" dirty="0">
                <a:latin typeface="Lucida Console" panose="020B0609040504020204" pitchFamily="49" charset="0"/>
              </a:rPr>
              <a:t>(0,0,wid,hei);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glMatrixMode</a:t>
            </a:r>
            <a:r>
              <a:rPr lang="en-US" sz="1400" dirty="0">
                <a:latin typeface="Lucida Console" panose="020B0609040504020204" pitchFamily="49" charset="0"/>
              </a:rPr>
              <a:t>(GL_PROJECTION);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glLoadIdentity</a:t>
            </a:r>
            <a:r>
              <a:rPr lang="en-US" sz="1400" dirty="0">
                <a:latin typeface="Lucida Console" panose="020B06090405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glOrtho</a:t>
            </a:r>
            <a:r>
              <a:rPr lang="en-US" sz="1400" dirty="0">
                <a:latin typeface="Lucida Console" panose="020B0609040504020204" pitchFamily="49" charset="0"/>
              </a:rPr>
              <a:t>(0,(float)wid-1,(float)hei-1,0,-1,1);</a:t>
            </a:r>
          </a:p>
          <a:p>
            <a:pPr marL="0" indent="0">
              <a:buNone/>
            </a:pP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glClear</a:t>
            </a:r>
            <a:r>
              <a:rPr lang="en-US" sz="1400" dirty="0">
                <a:latin typeface="Lucida Console" panose="020B0609040504020204" pitchFamily="49" charset="0"/>
              </a:rPr>
              <a:t>(GL_COLOR_BUFFER_BIT|GL_DEPTH_BUFFER_BIT);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Draw(</a:t>
            </a:r>
            <a:r>
              <a:rPr lang="en-US" sz="1400" dirty="0" err="1">
                <a:latin typeface="Lucida Console" panose="020B0609040504020204" pitchFamily="49" charset="0"/>
              </a:rPr>
              <a:t>btree.GetRoot</a:t>
            </a:r>
            <a:r>
              <a:rPr lang="en-US" sz="1400" dirty="0">
                <a:latin typeface="Lucida Console" panose="020B0609040504020204" pitchFamily="49" charset="0"/>
              </a:rPr>
              <a:t>(),0,wid,40,40);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FsSwapBuffers</a:t>
            </a:r>
            <a:r>
              <a:rPr lang="en-US" sz="1400" dirty="0">
                <a:latin typeface="Lucida Console" panose="020B06090405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needRedraw</a:t>
            </a:r>
            <a:r>
              <a:rPr lang="en-US" sz="1400" dirty="0">
                <a:latin typeface="Lucida Console" panose="020B0609040504020204" pitchFamily="49" charset="0"/>
              </a:rPr>
              <a:t>=false;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91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31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it Interactive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Highlight a node where the mouse cursor is on.</a:t>
            </a:r>
          </a:p>
          <a:p>
            <a:r>
              <a:rPr lang="en-US" dirty="0" smtClean="0"/>
              <a:t>Press DEL to delete the highlighted node.</a:t>
            </a:r>
          </a:p>
          <a:p>
            <a:r>
              <a:rPr lang="en-US" dirty="0" smtClean="0"/>
              <a:t>Press INSERT to insert a new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857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which node the mouse cursor is 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 variable for storing highlighted node.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BinaryTree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int,int</a:t>
            </a:r>
            <a:r>
              <a:rPr lang="en-US" sz="1600" dirty="0">
                <a:latin typeface="Consolas" panose="020B0609020204030204" pitchFamily="49" charset="0"/>
              </a:rPr>
              <a:t>&gt;::</a:t>
            </a:r>
            <a:r>
              <a:rPr lang="en-US" sz="1600" dirty="0" err="1">
                <a:latin typeface="Consolas" panose="020B0609020204030204" pitchFamily="49" charset="0"/>
              </a:rPr>
              <a:t>NodeHandle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mouseOn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/>
              <a:t>Nullify it in the constructor.</a:t>
            </a:r>
            <a:endParaRPr lang="en-US" dirty="0"/>
          </a:p>
          <a:p>
            <a:r>
              <a:rPr lang="en-US" dirty="0" smtClean="0"/>
              <a:t>Add the following function declarations in </a:t>
            </a:r>
            <a:r>
              <a:rPr lang="en-US" dirty="0" err="1" smtClean="0"/>
              <a:t>FsLazyWindowApplication</a:t>
            </a:r>
            <a:r>
              <a:rPr lang="en-US" dirty="0" smtClean="0"/>
              <a:t> class.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>
                <a:latin typeface="Lucida Console" panose="020B0609040504020204" pitchFamily="49" charset="0"/>
              </a:rPr>
              <a:t>public</a:t>
            </a:r>
            <a:r>
              <a:rPr lang="en-US" sz="1400" dirty="0" smtClean="0">
                <a:latin typeface="Lucida Console" panose="020B0609040504020204" pitchFamily="49" charset="0"/>
              </a:rPr>
              <a:t>:</a:t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    </a:t>
            </a:r>
            <a:r>
              <a:rPr lang="en-US" sz="1400" dirty="0" err="1" smtClean="0">
                <a:latin typeface="Lucida Console" panose="020B0609040504020204" pitchFamily="49" charset="0"/>
              </a:rPr>
              <a:t>const</a:t>
            </a:r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BinaryTree</a:t>
            </a:r>
            <a:r>
              <a:rPr lang="en-US" sz="1400" dirty="0">
                <a:latin typeface="Lucida Console" panose="020B0609040504020204" pitchFamily="49" charset="0"/>
              </a:rPr>
              <a:t> &lt;</a:t>
            </a:r>
            <a:r>
              <a:rPr lang="en-US" sz="1400" dirty="0" err="1">
                <a:latin typeface="Lucida Console" panose="020B0609040504020204" pitchFamily="49" charset="0"/>
              </a:rPr>
              <a:t>int,int</a:t>
            </a:r>
            <a:r>
              <a:rPr lang="en-US" sz="1400" dirty="0">
                <a:latin typeface="Lucida Console" panose="020B0609040504020204" pitchFamily="49" charset="0"/>
              </a:rPr>
              <a:t>&gt;::Node *</a:t>
            </a:r>
            <a:r>
              <a:rPr lang="en-US" sz="1400" dirty="0" err="1">
                <a:latin typeface="Lucida Console" panose="020B0609040504020204" pitchFamily="49" charset="0"/>
              </a:rPr>
              <a:t>PickedNode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int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mx,int</a:t>
            </a:r>
            <a:r>
              <a:rPr lang="en-US" sz="1400" dirty="0">
                <a:latin typeface="Lucida Console" panose="020B0609040504020204" pitchFamily="49" charset="0"/>
              </a:rPr>
              <a:t> my) </a:t>
            </a:r>
            <a:r>
              <a:rPr lang="en-US" sz="1400" dirty="0" err="1">
                <a:latin typeface="Lucida Console" panose="020B0609040504020204" pitchFamily="49" charset="0"/>
              </a:rPr>
              <a:t>const</a:t>
            </a:r>
            <a:r>
              <a:rPr lang="en-US" sz="1400" dirty="0" smtClean="0">
                <a:latin typeface="Lucida Console" panose="020B0609040504020204" pitchFamily="49" charset="0"/>
              </a:rPr>
              <a:t>;</a:t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private:</a:t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    </a:t>
            </a:r>
            <a:r>
              <a:rPr lang="en-US" sz="1400" dirty="0" err="1" smtClean="0">
                <a:latin typeface="Lucida Console" panose="020B0609040504020204" pitchFamily="49" charset="0"/>
              </a:rPr>
              <a:t>const</a:t>
            </a:r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BinaryTree</a:t>
            </a:r>
            <a:r>
              <a:rPr lang="en-US" sz="1400" dirty="0">
                <a:latin typeface="Lucida Console" panose="020B0609040504020204" pitchFamily="49" charset="0"/>
              </a:rPr>
              <a:t> &lt;</a:t>
            </a:r>
            <a:r>
              <a:rPr lang="en-US" sz="1400" dirty="0" err="1">
                <a:latin typeface="Lucida Console" panose="020B0609040504020204" pitchFamily="49" charset="0"/>
              </a:rPr>
              <a:t>int,int</a:t>
            </a:r>
            <a:r>
              <a:rPr lang="en-US" sz="1400" dirty="0">
                <a:latin typeface="Lucida Console" panose="020B0609040504020204" pitchFamily="49" charset="0"/>
              </a:rPr>
              <a:t>&gt;::Node *</a:t>
            </a:r>
            <a:r>
              <a:rPr lang="en-US" sz="1400" dirty="0" err="1">
                <a:latin typeface="Lucida Console" panose="020B0609040504020204" pitchFamily="49" charset="0"/>
              </a:rPr>
              <a:t>PickedNode</a:t>
            </a:r>
            <a:r>
              <a:rPr lang="en-US" sz="1400" dirty="0" smtClean="0">
                <a:latin typeface="Lucida Console" panose="020B0609040504020204" pitchFamily="49" charset="0"/>
              </a:rPr>
              <a:t>(</a:t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        </a:t>
            </a:r>
            <a:r>
              <a:rPr lang="en-US" sz="1400" dirty="0" err="1">
                <a:latin typeface="Lucida Console" panose="020B0609040504020204" pitchFamily="49" charset="0"/>
              </a:rPr>
              <a:t>const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BinaryTree</a:t>
            </a:r>
            <a:r>
              <a:rPr lang="en-US" sz="1400" dirty="0">
                <a:latin typeface="Lucida Console" panose="020B0609040504020204" pitchFamily="49" charset="0"/>
              </a:rPr>
              <a:t> &lt;</a:t>
            </a:r>
            <a:r>
              <a:rPr lang="en-US" sz="1400" dirty="0" err="1">
                <a:latin typeface="Lucida Console" panose="020B0609040504020204" pitchFamily="49" charset="0"/>
              </a:rPr>
              <a:t>int,int</a:t>
            </a:r>
            <a:r>
              <a:rPr lang="en-US" sz="1400" dirty="0">
                <a:latin typeface="Lucida Console" panose="020B0609040504020204" pitchFamily="49" charset="0"/>
              </a:rPr>
              <a:t>&gt;::Node *node</a:t>
            </a:r>
            <a:r>
              <a:rPr lang="en-US" sz="1400" dirty="0" smtClean="0">
                <a:latin typeface="Lucida Console" panose="020B0609040504020204" pitchFamily="49" charset="0"/>
              </a:rPr>
              <a:t>,</a:t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        </a:t>
            </a:r>
            <a:r>
              <a:rPr lang="en-US" sz="1400" dirty="0" err="1">
                <a:latin typeface="Lucida Console" panose="020B0609040504020204" pitchFamily="49" charset="0"/>
              </a:rPr>
              <a:t>int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mx,int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my,int</a:t>
            </a:r>
            <a:r>
              <a:rPr lang="en-US" sz="1400" dirty="0">
                <a:latin typeface="Lucida Console" panose="020B0609040504020204" pitchFamily="49" charset="0"/>
              </a:rPr>
              <a:t> x0,int x1,int </a:t>
            </a:r>
            <a:r>
              <a:rPr lang="en-US" sz="1400" dirty="0" err="1">
                <a:latin typeface="Lucida Console" panose="020B0609040504020204" pitchFamily="49" charset="0"/>
              </a:rPr>
              <a:t>y,int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yStep</a:t>
            </a:r>
            <a:r>
              <a:rPr lang="en-US" sz="1400" dirty="0">
                <a:latin typeface="Lucida Console" panose="020B0609040504020204" pitchFamily="49" charset="0"/>
              </a:rPr>
              <a:t>) </a:t>
            </a:r>
            <a:r>
              <a:rPr lang="en-US" sz="1400" dirty="0" err="1">
                <a:latin typeface="Lucida Console" panose="020B0609040504020204" pitchFamily="49" charset="0"/>
              </a:rPr>
              <a:t>const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58206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9786" y="1104900"/>
            <a:ext cx="7744428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latin typeface="Consolas" panose="020B0609020204030204" pitchFamily="49" charset="0"/>
              </a:rPr>
              <a:t>BinaryTree</a:t>
            </a:r>
            <a:r>
              <a:rPr lang="en-US" sz="1050" dirty="0">
                <a:latin typeface="Consolas" panose="020B0609020204030204" pitchFamily="49" charset="0"/>
              </a:rPr>
              <a:t> &lt;</a:t>
            </a:r>
            <a:r>
              <a:rPr lang="en-US" sz="1050" dirty="0" err="1">
                <a:latin typeface="Consolas" panose="020B0609020204030204" pitchFamily="49" charset="0"/>
              </a:rPr>
              <a:t>int,int</a:t>
            </a:r>
            <a:r>
              <a:rPr lang="en-US" sz="1050" dirty="0">
                <a:latin typeface="Consolas" panose="020B0609020204030204" pitchFamily="49" charset="0"/>
              </a:rPr>
              <a:t>&gt;::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FsLazyWindowApplication</a:t>
            </a:r>
            <a:r>
              <a:rPr lang="en-US" sz="1050" dirty="0">
                <a:latin typeface="Consolas" panose="020B0609020204030204" pitchFamily="49" charset="0"/>
              </a:rPr>
              <a:t>::</a:t>
            </a:r>
            <a:r>
              <a:rPr lang="en-US" sz="1050" dirty="0" err="1">
                <a:latin typeface="Consolas" panose="020B0609020204030204" pitchFamily="49" charset="0"/>
              </a:rPr>
              <a:t>FindNodeFromMouseCoord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int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mx,int</a:t>
            </a:r>
            <a:r>
              <a:rPr lang="en-US" sz="1050" dirty="0">
                <a:latin typeface="Consolas" panose="020B0609020204030204" pitchFamily="49" charset="0"/>
              </a:rPr>
              <a:t> my)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</a:t>
            </a:r>
            <a:r>
              <a:rPr lang="en-US" sz="1050" dirty="0" err="1" smtClean="0">
                <a:latin typeface="Consolas" panose="020B0609020204030204" pitchFamily="49" charset="0"/>
              </a:rPr>
              <a:t>int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wid,hei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</a:t>
            </a:r>
            <a:r>
              <a:rPr lang="en-US" sz="1050" dirty="0" err="1" smtClean="0">
                <a:latin typeface="Consolas" panose="020B0609020204030204" pitchFamily="49" charset="0"/>
              </a:rPr>
              <a:t>FsGetWindowSize</a:t>
            </a:r>
            <a:r>
              <a:rPr lang="en-US" sz="1050" dirty="0" smtClean="0">
                <a:latin typeface="Consolas" panose="020B0609020204030204" pitchFamily="49" charset="0"/>
              </a:rPr>
              <a:t>(</a:t>
            </a:r>
            <a:r>
              <a:rPr lang="en-US" sz="1050" dirty="0" err="1" smtClean="0">
                <a:latin typeface="Consolas" panose="020B0609020204030204" pitchFamily="49" charset="0"/>
              </a:rPr>
              <a:t>wid,hei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return </a:t>
            </a:r>
            <a:r>
              <a:rPr lang="en-US" sz="1050" dirty="0" err="1">
                <a:latin typeface="Consolas" panose="020B0609020204030204" pitchFamily="49" charset="0"/>
              </a:rPr>
              <a:t>FindNodeFromMouseCoord</a:t>
            </a:r>
            <a:r>
              <a:rPr lang="en-US" sz="1050" dirty="0">
                <a:latin typeface="Consolas" panose="020B0609020204030204" pitchFamily="49" charset="0"/>
              </a:rPr>
              <a:t>(mx,my,0,wid,0,40, </a:t>
            </a:r>
            <a:r>
              <a:rPr lang="en-US" sz="1050" dirty="0" err="1">
                <a:latin typeface="Consolas" panose="020B0609020204030204" pitchFamily="49" charset="0"/>
              </a:rPr>
              <a:t>tree.RootNode</a:t>
            </a:r>
            <a:r>
              <a:rPr lang="en-US" sz="105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}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BinaryTree</a:t>
            </a:r>
            <a:r>
              <a:rPr lang="en-US" sz="1050" dirty="0">
                <a:latin typeface="Consolas" panose="020B0609020204030204" pitchFamily="49" charset="0"/>
              </a:rPr>
              <a:t> &lt;</a:t>
            </a:r>
            <a:r>
              <a:rPr lang="en-US" sz="1050" dirty="0" err="1">
                <a:latin typeface="Consolas" panose="020B0609020204030204" pitchFamily="49" charset="0"/>
              </a:rPr>
              <a:t>int,int</a:t>
            </a:r>
            <a:r>
              <a:rPr lang="en-US" sz="1050" dirty="0">
                <a:latin typeface="Consolas" panose="020B0609020204030204" pitchFamily="49" charset="0"/>
              </a:rPr>
              <a:t>&gt;::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FsLazyWindowApplication</a:t>
            </a:r>
            <a:r>
              <a:rPr lang="en-US" sz="1050" dirty="0">
                <a:latin typeface="Consolas" panose="020B0609020204030204" pitchFamily="49" charset="0"/>
              </a:rPr>
              <a:t>::</a:t>
            </a:r>
            <a:r>
              <a:rPr lang="en-US" sz="1050" dirty="0" err="1">
                <a:latin typeface="Consolas" panose="020B0609020204030204" pitchFamily="49" charset="0"/>
              </a:rPr>
              <a:t>FindNodeFromMouseCoord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int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mx,int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my,int</a:t>
            </a:r>
            <a:r>
              <a:rPr lang="en-US" sz="1050" dirty="0">
                <a:latin typeface="Consolas" panose="020B0609020204030204" pitchFamily="49" charset="0"/>
              </a:rPr>
              <a:t> x0,int x1,int y0,int </a:t>
            </a:r>
            <a:r>
              <a:rPr lang="en-US" sz="1050" dirty="0" err="1">
                <a:latin typeface="Consolas" panose="020B0609020204030204" pitchFamily="49" charset="0"/>
              </a:rPr>
              <a:t>yStep,BinaryTree</a:t>
            </a:r>
            <a:r>
              <a:rPr lang="en-US" sz="1050" dirty="0">
                <a:latin typeface="Consolas" panose="020B0609020204030204" pitchFamily="49" charset="0"/>
              </a:rPr>
              <a:t>&lt;</a:t>
            </a:r>
            <a:r>
              <a:rPr lang="en-US" sz="1050" dirty="0" err="1">
                <a:latin typeface="Consolas" panose="020B0609020204030204" pitchFamily="49" charset="0"/>
              </a:rPr>
              <a:t>int,int</a:t>
            </a:r>
            <a:r>
              <a:rPr lang="en-US" sz="1050" dirty="0">
                <a:latin typeface="Consolas" panose="020B0609020204030204" pitchFamily="49" charset="0"/>
              </a:rPr>
              <a:t>&gt;::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if(</a:t>
            </a:r>
            <a:r>
              <a:rPr lang="en-US" sz="1050" dirty="0" err="1" smtClean="0">
                <a:latin typeface="Consolas" panose="020B0609020204030204" pitchFamily="49" charset="0"/>
              </a:rPr>
              <a:t>ndHd.IsNotNull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if(x0</a:t>
            </a:r>
            <a:r>
              <a:rPr lang="en-US" sz="1050" dirty="0">
                <a:latin typeface="Consolas" panose="020B0609020204030204" pitchFamily="49" charset="0"/>
              </a:rPr>
              <a:t>&lt;=mx &amp;&amp; mx&lt;x1 &amp;&amp; y0&lt;=my &amp;&amp; my&lt;y0+yStep)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auto </a:t>
            </a:r>
            <a:r>
              <a:rPr lang="en-US" sz="1050" dirty="0" err="1">
                <a:latin typeface="Consolas" panose="020B0609020204030204" pitchFamily="49" charset="0"/>
              </a:rPr>
              <a:t>fromLeft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FindNodeFromMouseCoord</a:t>
            </a:r>
            <a:r>
              <a:rPr lang="en-US" sz="1050" dirty="0">
                <a:latin typeface="Consolas" panose="020B0609020204030204" pitchFamily="49" charset="0"/>
              </a:rPr>
              <a:t>(mx,my,x0,(x0+x1)/2,y0+yStep,yStep,tree.Left(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if(</a:t>
            </a:r>
            <a:r>
              <a:rPr lang="en-US" sz="1050" dirty="0" err="1" smtClean="0">
                <a:latin typeface="Consolas" panose="020B0609020204030204" pitchFamily="49" charset="0"/>
              </a:rPr>
              <a:t>fromLeft.IsNotNull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fromLeft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auto </a:t>
            </a:r>
            <a:r>
              <a:rPr lang="en-US" sz="1050" dirty="0" err="1">
                <a:latin typeface="Consolas" panose="020B0609020204030204" pitchFamily="49" charset="0"/>
              </a:rPr>
              <a:t>fromRight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FindNodeFromMouseCoord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mx,my</a:t>
            </a:r>
            <a:r>
              <a:rPr lang="en-US" sz="1050" dirty="0">
                <a:latin typeface="Consolas" panose="020B0609020204030204" pitchFamily="49" charset="0"/>
              </a:rPr>
              <a:t>,(x0+x1)/2,x1,y0+yStep,yStep,tree.Right(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if(</a:t>
            </a:r>
            <a:r>
              <a:rPr lang="en-US" sz="1050" dirty="0" err="1" smtClean="0">
                <a:latin typeface="Consolas" panose="020B0609020204030204" pitchFamily="49" charset="0"/>
              </a:rPr>
              <a:t>fromRight.IsNotNull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fromRight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return </a:t>
            </a:r>
            <a:r>
              <a:rPr lang="en-US" sz="1050" dirty="0" err="1">
                <a:latin typeface="Consolas" panose="020B0609020204030204" pitchFamily="49" charset="0"/>
              </a:rPr>
              <a:t>tree.Null</a:t>
            </a:r>
            <a:r>
              <a:rPr lang="en-US" sz="105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}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1288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Interval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700" y="914400"/>
            <a:ext cx="3502882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nsolas" panose="020B0609020204030204" pitchFamily="49" charset="0"/>
              </a:rPr>
              <a:t>void </a:t>
            </a:r>
            <a:r>
              <a:rPr lang="en-US" sz="1050" dirty="0" err="1">
                <a:latin typeface="Consolas" panose="020B0609020204030204" pitchFamily="49" charset="0"/>
              </a:rPr>
              <a:t>FsLazyWindowApplication</a:t>
            </a:r>
            <a:r>
              <a:rPr lang="en-US" sz="1050" dirty="0">
                <a:latin typeface="Consolas" panose="020B0609020204030204" pitchFamily="49" charset="0"/>
              </a:rPr>
              <a:t>::Interval(void)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auto </a:t>
            </a:r>
            <a:r>
              <a:rPr lang="en-US" sz="1050" dirty="0">
                <a:latin typeface="Consolas" panose="020B0609020204030204" pitchFamily="49" charset="0"/>
              </a:rPr>
              <a:t>key=</a:t>
            </a:r>
            <a:r>
              <a:rPr lang="en-US" sz="1050" dirty="0" err="1">
                <a:latin typeface="Consolas" panose="020B0609020204030204" pitchFamily="49" charset="0"/>
              </a:rPr>
              <a:t>FsInkey</a:t>
            </a:r>
            <a:r>
              <a:rPr lang="en-US" sz="105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if(FSKEY_ESC</a:t>
            </a:r>
            <a:r>
              <a:rPr lang="en-US" sz="1050" dirty="0">
                <a:latin typeface="Consolas" panose="020B0609020204030204" pitchFamily="49" charset="0"/>
              </a:rPr>
              <a:t>==key)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</a:t>
            </a:r>
            <a:r>
              <a:rPr lang="en-US" sz="1050" dirty="0" err="1" smtClean="0">
                <a:latin typeface="Consolas" panose="020B0609020204030204" pitchFamily="49" charset="0"/>
              </a:rPr>
              <a:t>SetMustTerminate</a:t>
            </a:r>
            <a:r>
              <a:rPr lang="en-US" sz="1050" dirty="0" smtClean="0">
                <a:latin typeface="Consolas" panose="020B0609020204030204" pitchFamily="49" charset="0"/>
              </a:rPr>
              <a:t>(true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}</a:t>
            </a:r>
            <a:endParaRPr lang="en-US" sz="1050" dirty="0">
              <a:latin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</a:t>
            </a:r>
            <a:r>
              <a:rPr lang="en-US" sz="1050" dirty="0" err="1" smtClean="0">
                <a:latin typeface="Consolas" panose="020B0609020204030204" pitchFamily="49" charset="0"/>
              </a:rPr>
              <a:t>int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lb,mb,rb,mx,my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auto </a:t>
            </a:r>
            <a:r>
              <a:rPr lang="en-US" sz="1050" dirty="0" err="1">
                <a:latin typeface="Consolas" panose="020B0609020204030204" pitchFamily="49" charset="0"/>
              </a:rPr>
              <a:t>evt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FsGetMouseEvent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lb,mb,rb,mx,my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auto </a:t>
            </a:r>
            <a:r>
              <a:rPr lang="en-US" sz="1050" dirty="0">
                <a:latin typeface="Consolas" panose="020B0609020204030204" pitchFamily="49" charset="0"/>
              </a:rPr>
              <a:t>pick=</a:t>
            </a:r>
            <a:r>
              <a:rPr lang="en-US" sz="1050" dirty="0" err="1">
                <a:latin typeface="Consolas" panose="020B0609020204030204" pitchFamily="49" charset="0"/>
              </a:rPr>
              <a:t>FindNodeFromMouseCoord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mx,my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if(pick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mouseOn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</a:t>
            </a:r>
            <a:r>
              <a:rPr lang="en-US" sz="1050" dirty="0" err="1" smtClean="0">
                <a:latin typeface="Consolas" panose="020B0609020204030204" pitchFamily="49" charset="0"/>
              </a:rPr>
              <a:t>mouseOn</a:t>
            </a:r>
            <a:r>
              <a:rPr lang="en-US" sz="1050" dirty="0" smtClean="0">
                <a:latin typeface="Consolas" panose="020B0609020204030204" pitchFamily="49" charset="0"/>
              </a:rPr>
              <a:t>=pick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</a:t>
            </a:r>
            <a:r>
              <a:rPr lang="en-US" sz="1050" dirty="0" err="1" smtClean="0">
                <a:latin typeface="Consolas" panose="020B0609020204030204" pitchFamily="49" charset="0"/>
              </a:rPr>
              <a:t>needRedraw</a:t>
            </a:r>
            <a:r>
              <a:rPr lang="en-US" sz="1050" dirty="0" smtClean="0">
                <a:latin typeface="Consolas" panose="020B0609020204030204" pitchFamily="49" charset="0"/>
              </a:rPr>
              <a:t>=true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}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889500" y="2266950"/>
            <a:ext cx="114300" cy="142875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43856" y="2414809"/>
            <a:ext cx="3891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Cache the node pointed by the mouse cursor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468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494" y="1227725"/>
            <a:ext cx="7411003" cy="477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void </a:t>
            </a:r>
            <a:r>
              <a:rPr lang="en-US" sz="1050" dirty="0" err="1">
                <a:latin typeface="Consolas" panose="020B0609020204030204" pitchFamily="49" charset="0"/>
              </a:rPr>
              <a:t>FsLazyWindowApplication</a:t>
            </a:r>
            <a:r>
              <a:rPr lang="en-US" sz="1050" dirty="0">
                <a:latin typeface="Consolas" panose="020B0609020204030204" pitchFamily="49" charset="0"/>
              </a:rPr>
              <a:t>::</a:t>
            </a:r>
            <a:r>
              <a:rPr lang="en-US" sz="1050" dirty="0" err="1">
                <a:latin typeface="Consolas" panose="020B0609020204030204" pitchFamily="49" charset="0"/>
              </a:rPr>
              <a:t>DrawNode</a:t>
            </a:r>
            <a:r>
              <a:rPr lang="en-US" sz="1050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</a:rPr>
              <a:t>   </a:t>
            </a:r>
            <a:r>
              <a:rPr lang="en-US" sz="1050" dirty="0" err="1" smtClean="0">
                <a:latin typeface="Consolas" panose="020B0609020204030204" pitchFamily="49" charset="0"/>
              </a:rPr>
              <a:t>int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>
                <a:latin typeface="Consolas" panose="020B0609020204030204" pitchFamily="49" charset="0"/>
              </a:rPr>
              <a:t>x0,int x1,int y0,int </a:t>
            </a:r>
            <a:r>
              <a:rPr lang="en-US" sz="1050" dirty="0" err="1">
                <a:latin typeface="Consolas" panose="020B0609020204030204" pitchFamily="49" charset="0"/>
              </a:rPr>
              <a:t>yStep,int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prevX,int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prevY,BinaryTree</a:t>
            </a:r>
            <a:r>
              <a:rPr lang="en-US" sz="1050" dirty="0">
                <a:latin typeface="Consolas" panose="020B0609020204030204" pitchFamily="49" charset="0"/>
              </a:rPr>
              <a:t>&lt;</a:t>
            </a:r>
            <a:r>
              <a:rPr lang="en-US" sz="1050" dirty="0" err="1">
                <a:latin typeface="Consolas" panose="020B0609020204030204" pitchFamily="49" charset="0"/>
              </a:rPr>
              <a:t>int,int</a:t>
            </a:r>
            <a:r>
              <a:rPr lang="en-US" sz="1050" dirty="0">
                <a:latin typeface="Consolas" panose="020B0609020204030204" pitchFamily="49" charset="0"/>
              </a:rPr>
              <a:t>&gt;::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if(</a:t>
            </a:r>
            <a:r>
              <a:rPr lang="en-US" sz="1050" dirty="0" err="1" smtClean="0">
                <a:latin typeface="Consolas" panose="020B0609020204030204" pitchFamily="49" charset="0"/>
              </a:rPr>
              <a:t>ndHd.IsNotNull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</a:t>
            </a:r>
            <a:r>
              <a:rPr lang="en-US" sz="1050" dirty="0" err="1" smtClean="0">
                <a:latin typeface="Consolas" panose="020B0609020204030204" pitchFamily="49" charset="0"/>
              </a:rPr>
              <a:t>int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>
                <a:latin typeface="Consolas" panose="020B0609020204030204" pitchFamily="49" charset="0"/>
              </a:rPr>
              <a:t>x=(x0+x1)/2,y=y0+yStep/2;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if(</a:t>
            </a:r>
            <a:r>
              <a:rPr lang="en-US" sz="1050" dirty="0" err="1" smtClean="0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==</a:t>
            </a:r>
            <a:r>
              <a:rPr lang="en-US" sz="1050" dirty="0" err="1">
                <a:latin typeface="Consolas" panose="020B0609020204030204" pitchFamily="49" charset="0"/>
              </a:rPr>
              <a:t>mouseOn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glColor3ub(255,0,0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else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glColor3ub(0,0,0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</a:t>
            </a:r>
            <a:r>
              <a:rPr lang="en-US" sz="1050" dirty="0" err="1" smtClean="0">
                <a:latin typeface="Consolas" panose="020B0609020204030204" pitchFamily="49" charset="0"/>
              </a:rPr>
              <a:t>glBegin</a:t>
            </a:r>
            <a:r>
              <a:rPr lang="en-US" sz="1050" dirty="0" smtClean="0">
                <a:latin typeface="Consolas" panose="020B0609020204030204" pitchFamily="49" charset="0"/>
              </a:rPr>
              <a:t>(GL_LINES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glVertex2i(</a:t>
            </a:r>
            <a:r>
              <a:rPr lang="en-US" sz="1050" dirty="0" err="1" smtClean="0">
                <a:latin typeface="Consolas" panose="020B0609020204030204" pitchFamily="49" charset="0"/>
              </a:rPr>
              <a:t>prevX,prevY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glVertex2i(</a:t>
            </a:r>
            <a:r>
              <a:rPr lang="en-US" sz="1050" dirty="0" err="1" smtClean="0">
                <a:latin typeface="Consolas" panose="020B0609020204030204" pitchFamily="49" charset="0"/>
              </a:rPr>
              <a:t>x,y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</a:t>
            </a:r>
            <a:r>
              <a:rPr lang="en-US" sz="1050" dirty="0" err="1" smtClean="0">
                <a:latin typeface="Consolas" panose="020B0609020204030204" pitchFamily="49" charset="0"/>
              </a:rPr>
              <a:t>glEnd</a:t>
            </a:r>
            <a:r>
              <a:rPr lang="en-US" sz="1050" dirty="0">
                <a:latin typeface="Consolas" panose="020B0609020204030204" pitchFamily="49" charset="0"/>
              </a:rPr>
              <a:t>();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glRasterPos2i(</a:t>
            </a:r>
            <a:r>
              <a:rPr lang="en-US" sz="1050" dirty="0" err="1" smtClean="0">
                <a:latin typeface="Consolas" panose="020B0609020204030204" pitchFamily="49" charset="0"/>
              </a:rPr>
              <a:t>x,y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char </a:t>
            </a:r>
            <a:r>
              <a:rPr lang="en-US" sz="1050" dirty="0" err="1">
                <a:latin typeface="Consolas" panose="020B0609020204030204" pitchFamily="49" charset="0"/>
              </a:rPr>
              <a:t>str</a:t>
            </a:r>
            <a:r>
              <a:rPr lang="en-US" sz="1050" dirty="0">
                <a:latin typeface="Consolas" panose="020B0609020204030204" pitchFamily="49" charset="0"/>
              </a:rPr>
              <a:t>[256];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</a:t>
            </a:r>
            <a:r>
              <a:rPr lang="en-US" sz="1050" dirty="0" err="1" smtClean="0">
                <a:latin typeface="Consolas" panose="020B0609020204030204" pitchFamily="49" charset="0"/>
              </a:rPr>
              <a:t>sprintf</a:t>
            </a:r>
            <a:r>
              <a:rPr lang="en-US" sz="1050" dirty="0" smtClean="0">
                <a:latin typeface="Consolas" panose="020B0609020204030204" pitchFamily="49" charset="0"/>
              </a:rPr>
              <a:t>(</a:t>
            </a:r>
            <a:r>
              <a:rPr lang="en-US" sz="1050" dirty="0" err="1" smtClean="0">
                <a:latin typeface="Consolas" panose="020B0609020204030204" pitchFamily="49" charset="0"/>
              </a:rPr>
              <a:t>str</a:t>
            </a:r>
            <a:r>
              <a:rPr lang="en-US" sz="1050" dirty="0">
                <a:latin typeface="Consolas" panose="020B0609020204030204" pitchFamily="49" charset="0"/>
              </a:rPr>
              <a:t>,"%d",</a:t>
            </a:r>
            <a:r>
              <a:rPr lang="en-US" sz="1050" dirty="0" err="1">
                <a:latin typeface="Consolas" panose="020B0609020204030204" pitchFamily="49" charset="0"/>
              </a:rPr>
              <a:t>tree.GetKey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YsGlDrawFontBitmap12x16(</a:t>
            </a:r>
            <a:r>
              <a:rPr lang="en-US" sz="1050" dirty="0" err="1" smtClean="0">
                <a:latin typeface="Consolas" panose="020B0609020204030204" pitchFamily="49" charset="0"/>
              </a:rPr>
              <a:t>str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</a:t>
            </a:r>
            <a:r>
              <a:rPr lang="en-US" sz="1050" dirty="0" err="1" smtClean="0">
                <a:latin typeface="Consolas" panose="020B0609020204030204" pitchFamily="49" charset="0"/>
              </a:rPr>
              <a:t>DrawNode</a:t>
            </a:r>
            <a:r>
              <a:rPr lang="en-US" sz="1050" dirty="0" smtClean="0">
                <a:latin typeface="Consolas" panose="020B0609020204030204" pitchFamily="49" charset="0"/>
              </a:rPr>
              <a:t>(x0</a:t>
            </a:r>
            <a:r>
              <a:rPr lang="en-US" sz="1050" dirty="0">
                <a:latin typeface="Consolas" panose="020B0609020204030204" pitchFamily="49" charset="0"/>
              </a:rPr>
              <a:t>,(x0+x1)/2,y0+yStep,yStep,x,y,tree.Left(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</a:t>
            </a:r>
            <a:r>
              <a:rPr lang="en-US" sz="1050" dirty="0" err="1" smtClean="0">
                <a:latin typeface="Consolas" panose="020B0609020204030204" pitchFamily="49" charset="0"/>
              </a:rPr>
              <a:t>DrawNode</a:t>
            </a:r>
            <a:r>
              <a:rPr lang="en-US" sz="1050" dirty="0">
                <a:latin typeface="Consolas" panose="020B0609020204030204" pitchFamily="49" charset="0"/>
              </a:rPr>
              <a:t>((x0+x1)/2,x1,y0+yStep,yStep,x,y,tree.Right(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}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2597150" y="2279650"/>
            <a:ext cx="139700" cy="10795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36850" y="2546350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color if the mouse is on the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039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Unbalanced tree is inefficient.  Want to transform an unbalanced tree into a balanced tree.</a:t>
            </a:r>
          </a:p>
          <a:p>
            <a:r>
              <a:rPr lang="en-US" dirty="0" smtClean="0"/>
              <a:t>Transform a binary tree without breaking the node 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31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rotation.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left sub-tree of node B is between nodes A and B.  I.e., every node in the sub-tree’s key must be between the keys of A and B.  Therefore,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855430" y="3354803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37434" y="4231714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67709" y="4231714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6332129" y="5053256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7884338" y="5066702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4590519" y="3886213"/>
            <a:ext cx="356087" cy="34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5386840" y="3886213"/>
            <a:ext cx="1888811" cy="34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flipH="1">
            <a:off x="6648135" y="4680878"/>
            <a:ext cx="627516" cy="372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8" idx="0"/>
          </p:cNvCxnSpPr>
          <p:nvPr/>
        </p:nvCxnSpPr>
        <p:spPr>
          <a:xfrm>
            <a:off x="7275651" y="4680878"/>
            <a:ext cx="862837" cy="385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5826420" y="6095404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6903630" y="6095404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6263292" y="5685268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4" idx="3"/>
          </p:cNvCxnSpPr>
          <p:nvPr/>
        </p:nvCxnSpPr>
        <p:spPr>
          <a:xfrm>
            <a:off x="6648135" y="5685268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685183" y="4977516"/>
            <a:ext cx="1828686" cy="17174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66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rotation.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trees below are equivalent.</a:t>
            </a:r>
          </a:p>
          <a:p>
            <a:r>
              <a:rPr lang="en-US" dirty="0" smtClean="0"/>
              <a:t>The node can be ‘rotated’ without breaking the node order.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855430" y="3354803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37434" y="4231714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67709" y="4231714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6332129" y="5053256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7884338" y="5066702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4590519" y="3886213"/>
            <a:ext cx="356087" cy="34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5386840" y="3886213"/>
            <a:ext cx="1888811" cy="34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flipH="1">
            <a:off x="6648135" y="4680878"/>
            <a:ext cx="627516" cy="372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8" idx="0"/>
          </p:cNvCxnSpPr>
          <p:nvPr/>
        </p:nvCxnSpPr>
        <p:spPr>
          <a:xfrm>
            <a:off x="7275651" y="4680878"/>
            <a:ext cx="862837" cy="385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5826420" y="6095404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6903630" y="6095404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6263292" y="5685268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4" idx="3"/>
          </p:cNvCxnSpPr>
          <p:nvPr/>
        </p:nvCxnSpPr>
        <p:spPr>
          <a:xfrm>
            <a:off x="6648135" y="5685268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685183" y="4977516"/>
            <a:ext cx="1828686" cy="17174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13147" y="4142316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72992" y="3216932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25426" y="5019227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/>
          <p:cNvSpPr/>
          <p:nvPr/>
        </p:nvSpPr>
        <p:spPr>
          <a:xfrm>
            <a:off x="1595620" y="4949530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gular Pentagon 37"/>
          <p:cNvSpPr/>
          <p:nvPr/>
        </p:nvSpPr>
        <p:spPr>
          <a:xfrm>
            <a:off x="3289318" y="4206734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4" idx="3"/>
            <a:endCxn id="36" idx="0"/>
          </p:cNvCxnSpPr>
          <p:nvPr/>
        </p:nvCxnSpPr>
        <p:spPr>
          <a:xfrm flipH="1">
            <a:off x="548236" y="4673726"/>
            <a:ext cx="356087" cy="34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4" idx="7"/>
            <a:endCxn id="35" idx="2"/>
          </p:cNvCxnSpPr>
          <p:nvPr/>
        </p:nvCxnSpPr>
        <p:spPr>
          <a:xfrm flipV="1">
            <a:off x="1344557" y="3666096"/>
            <a:ext cx="1366652" cy="567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4" idx="5"/>
            <a:endCxn id="37" idx="0"/>
          </p:cNvCxnSpPr>
          <p:nvPr/>
        </p:nvCxnSpPr>
        <p:spPr>
          <a:xfrm>
            <a:off x="1344557" y="4673726"/>
            <a:ext cx="567069" cy="275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5" idx="2"/>
            <a:endCxn id="38" idx="0"/>
          </p:cNvCxnSpPr>
          <p:nvPr/>
        </p:nvCxnSpPr>
        <p:spPr>
          <a:xfrm>
            <a:off x="2711209" y="3666096"/>
            <a:ext cx="832259" cy="540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Hexagon 42"/>
          <p:cNvSpPr/>
          <p:nvPr/>
        </p:nvSpPr>
        <p:spPr>
          <a:xfrm>
            <a:off x="1089911" y="5991678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 Diagonal Corner Rectangle 43"/>
          <p:cNvSpPr/>
          <p:nvPr/>
        </p:nvSpPr>
        <p:spPr>
          <a:xfrm>
            <a:off x="2167121" y="5991678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37" idx="2"/>
            <a:endCxn id="43" idx="5"/>
          </p:cNvCxnSpPr>
          <p:nvPr/>
        </p:nvCxnSpPr>
        <p:spPr>
          <a:xfrm flipH="1">
            <a:off x="1526783" y="5581542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4" idx="3"/>
          </p:cNvCxnSpPr>
          <p:nvPr/>
        </p:nvCxnSpPr>
        <p:spPr>
          <a:xfrm>
            <a:off x="1911626" y="5581542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48674" y="4873790"/>
            <a:ext cx="1828686" cy="17174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rved Down Arrow 63"/>
          <p:cNvSpPr/>
          <p:nvPr/>
        </p:nvSpPr>
        <p:spPr>
          <a:xfrm>
            <a:off x="2173276" y="2623283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Curved Down Arrow 64"/>
          <p:cNvSpPr/>
          <p:nvPr/>
        </p:nvSpPr>
        <p:spPr>
          <a:xfrm flipH="1">
            <a:off x="4536646" y="2623283"/>
            <a:ext cx="1201091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1866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A can be rotated left only if it has the right node.</a:t>
            </a:r>
          </a:p>
          <a:p>
            <a:pPr marL="457200" indent="-457200">
              <a:buAutoNum type="arabicPeriod"/>
            </a:pPr>
            <a:r>
              <a:rPr lang="en-US" dirty="0" smtClean="0"/>
              <a:t>Connect B to where A is currently connected.</a:t>
            </a:r>
          </a:p>
          <a:p>
            <a:pPr marL="457200" indent="-457200">
              <a:buAutoNum type="arabicPeriod"/>
            </a:pPr>
            <a:r>
              <a:rPr lang="en-US" dirty="0" smtClean="0"/>
              <a:t>Connect left-sub-node of B (node C)to the right of A.  Node C may be NULL.  Parent of C must be updated only when C is not NULL.</a:t>
            </a:r>
          </a:p>
          <a:p>
            <a:pPr marL="457200" indent="-457200">
              <a:buAutoNum type="arabicPeriod"/>
            </a:pPr>
            <a:r>
              <a:rPr lang="en-US" dirty="0" smtClean="0"/>
              <a:t>Connect A to the left of </a:t>
            </a:r>
            <a:r>
              <a:rPr lang="en-US" smtClean="0"/>
              <a:t>B.</a:t>
            </a:r>
            <a:endParaRPr lang="en-US" dirty="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1558455" y="4210270"/>
            <a:ext cx="2373501" cy="2401090"/>
            <a:chOff x="4367709" y="2623283"/>
            <a:chExt cx="4024929" cy="4071714"/>
          </a:xfrm>
        </p:grpSpPr>
        <p:sp>
          <p:nvSpPr>
            <p:cNvPr id="4" name="Oval 3"/>
            <p:cNvSpPr/>
            <p:nvPr/>
          </p:nvSpPr>
          <p:spPr>
            <a:xfrm>
              <a:off x="4855430" y="3354803"/>
              <a:ext cx="622586" cy="62258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37434" y="4231714"/>
              <a:ext cx="476434" cy="4491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367709" y="4231714"/>
              <a:ext cx="445620" cy="4456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332129" y="5053256"/>
              <a:ext cx="632012" cy="632012"/>
            </a:xfrm>
            <a:prstGeom prst="diamon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gular Pentagon 7"/>
            <p:cNvSpPr/>
            <p:nvPr/>
          </p:nvSpPr>
          <p:spPr>
            <a:xfrm>
              <a:off x="7884338" y="5066702"/>
              <a:ext cx="508300" cy="484096"/>
            </a:xfrm>
            <a:prstGeom prst="pentag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4" idx="3"/>
              <a:endCxn id="6" idx="0"/>
            </p:cNvCxnSpPr>
            <p:nvPr/>
          </p:nvCxnSpPr>
          <p:spPr>
            <a:xfrm flipH="1">
              <a:off x="4590519" y="3886213"/>
              <a:ext cx="356087" cy="3455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4" idx="5"/>
              <a:endCxn id="5" idx="0"/>
            </p:cNvCxnSpPr>
            <p:nvPr/>
          </p:nvCxnSpPr>
          <p:spPr>
            <a:xfrm>
              <a:off x="5386840" y="3886213"/>
              <a:ext cx="1888811" cy="3455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2"/>
              <a:endCxn id="7" idx="0"/>
            </p:cNvCxnSpPr>
            <p:nvPr/>
          </p:nvCxnSpPr>
          <p:spPr>
            <a:xfrm flipH="1">
              <a:off x="6648135" y="4680878"/>
              <a:ext cx="627516" cy="3723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2"/>
              <a:endCxn id="8" idx="0"/>
            </p:cNvCxnSpPr>
            <p:nvPr/>
          </p:nvCxnSpPr>
          <p:spPr>
            <a:xfrm>
              <a:off x="7275651" y="4680878"/>
              <a:ext cx="862837" cy="385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exagon 12"/>
            <p:cNvSpPr/>
            <p:nvPr/>
          </p:nvSpPr>
          <p:spPr>
            <a:xfrm>
              <a:off x="5826420" y="6095404"/>
              <a:ext cx="547810" cy="443753"/>
            </a:xfrm>
            <a:prstGeom prst="hexag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 Diagonal Corner Rectangle 13"/>
            <p:cNvSpPr/>
            <p:nvPr/>
          </p:nvSpPr>
          <p:spPr>
            <a:xfrm>
              <a:off x="6903630" y="6095404"/>
              <a:ext cx="535611" cy="376518"/>
            </a:xfrm>
            <a:prstGeom prst="round2Diag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7" idx="2"/>
              <a:endCxn id="13" idx="5"/>
            </p:cNvCxnSpPr>
            <p:nvPr/>
          </p:nvCxnSpPr>
          <p:spPr>
            <a:xfrm flipH="1">
              <a:off x="6263292" y="5685268"/>
              <a:ext cx="384843" cy="410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14" idx="3"/>
            </p:cNvCxnSpPr>
            <p:nvPr/>
          </p:nvCxnSpPr>
          <p:spPr>
            <a:xfrm>
              <a:off x="6648135" y="5685268"/>
              <a:ext cx="523301" cy="410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85183" y="4977516"/>
              <a:ext cx="1828686" cy="171748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rved Down Arrow 17"/>
            <p:cNvSpPr/>
            <p:nvPr/>
          </p:nvSpPr>
          <p:spPr>
            <a:xfrm flipH="1">
              <a:off x="4536646" y="2623283"/>
              <a:ext cx="1201091" cy="73152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52197" y="4221012"/>
            <a:ext cx="2159897" cy="2468310"/>
            <a:chOff x="325426" y="2623283"/>
            <a:chExt cx="3472192" cy="3967988"/>
          </a:xfrm>
        </p:grpSpPr>
        <p:sp>
          <p:nvSpPr>
            <p:cNvPr id="20" name="Oval 19"/>
            <p:cNvSpPr/>
            <p:nvPr/>
          </p:nvSpPr>
          <p:spPr>
            <a:xfrm>
              <a:off x="813147" y="4142316"/>
              <a:ext cx="622586" cy="62258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72992" y="3216932"/>
              <a:ext cx="476434" cy="4491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25426" y="5019227"/>
              <a:ext cx="445620" cy="4456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595620" y="4949530"/>
              <a:ext cx="632012" cy="632012"/>
            </a:xfrm>
            <a:prstGeom prst="diamon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gular Pentagon 23"/>
            <p:cNvSpPr/>
            <p:nvPr/>
          </p:nvSpPr>
          <p:spPr>
            <a:xfrm>
              <a:off x="3289318" y="4206734"/>
              <a:ext cx="508300" cy="484096"/>
            </a:xfrm>
            <a:prstGeom prst="pentag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20" idx="3"/>
              <a:endCxn id="22" idx="0"/>
            </p:cNvCxnSpPr>
            <p:nvPr/>
          </p:nvCxnSpPr>
          <p:spPr>
            <a:xfrm flipH="1">
              <a:off x="548236" y="4673726"/>
              <a:ext cx="356087" cy="3455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0" idx="7"/>
              <a:endCxn id="21" idx="2"/>
            </p:cNvCxnSpPr>
            <p:nvPr/>
          </p:nvCxnSpPr>
          <p:spPr>
            <a:xfrm flipV="1">
              <a:off x="1344557" y="3666096"/>
              <a:ext cx="1366652" cy="5673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0" idx="5"/>
              <a:endCxn id="23" idx="0"/>
            </p:cNvCxnSpPr>
            <p:nvPr/>
          </p:nvCxnSpPr>
          <p:spPr>
            <a:xfrm>
              <a:off x="1344557" y="4673726"/>
              <a:ext cx="567069" cy="2758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1" idx="2"/>
              <a:endCxn id="24" idx="0"/>
            </p:cNvCxnSpPr>
            <p:nvPr/>
          </p:nvCxnSpPr>
          <p:spPr>
            <a:xfrm>
              <a:off x="2711209" y="3666096"/>
              <a:ext cx="832259" cy="5406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Hexagon 28"/>
            <p:cNvSpPr/>
            <p:nvPr/>
          </p:nvSpPr>
          <p:spPr>
            <a:xfrm>
              <a:off x="1089911" y="5991678"/>
              <a:ext cx="547810" cy="443753"/>
            </a:xfrm>
            <a:prstGeom prst="hexag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 Diagonal Corner Rectangle 29"/>
            <p:cNvSpPr/>
            <p:nvPr/>
          </p:nvSpPr>
          <p:spPr>
            <a:xfrm>
              <a:off x="2167121" y="5991678"/>
              <a:ext cx="535611" cy="376518"/>
            </a:xfrm>
            <a:prstGeom prst="round2Diag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23" idx="2"/>
              <a:endCxn id="29" idx="5"/>
            </p:cNvCxnSpPr>
            <p:nvPr/>
          </p:nvCxnSpPr>
          <p:spPr>
            <a:xfrm flipH="1">
              <a:off x="1526783" y="5581542"/>
              <a:ext cx="384843" cy="410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30" idx="3"/>
            </p:cNvCxnSpPr>
            <p:nvPr/>
          </p:nvCxnSpPr>
          <p:spPr>
            <a:xfrm>
              <a:off x="1911626" y="5581542"/>
              <a:ext cx="523301" cy="410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948674" y="4873790"/>
              <a:ext cx="1828686" cy="171748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rved Down Arrow 33"/>
            <p:cNvSpPr/>
            <p:nvPr/>
          </p:nvSpPr>
          <p:spPr>
            <a:xfrm>
              <a:off x="2173276" y="2623283"/>
              <a:ext cx="1216152" cy="73152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Right Arrow 35"/>
          <p:cNvSpPr/>
          <p:nvPr/>
        </p:nvSpPr>
        <p:spPr>
          <a:xfrm>
            <a:off x="4198289" y="4955020"/>
            <a:ext cx="644055" cy="598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366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RotateLeft</a:t>
            </a:r>
            <a:r>
              <a:rPr lang="en-US" dirty="0" smtClean="0"/>
              <a:t> functions in the </a:t>
            </a:r>
            <a:r>
              <a:rPr lang="en-US" dirty="0" err="1" smtClean="0"/>
              <a:t>BinaryTree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Left-Rotate the node when the user presses the L key.</a:t>
            </a:r>
          </a:p>
        </p:txBody>
      </p:sp>
    </p:spTree>
    <p:extLst>
      <p:ext uri="{BB962C8B-B14F-4D97-AF65-F5344CB8AC3E}">
        <p14:creationId xmlns:p14="http://schemas.microsoft.com/office/powerpoint/2010/main" val="247653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it Even Better Protected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hide the pointer from the code that uses the binary-tree class.  Use </a:t>
            </a:r>
            <a:r>
              <a:rPr lang="en-US" dirty="0" err="1" smtClean="0"/>
              <a:t>NodeHandle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Allocation / De-allocation must be of the </a:t>
            </a:r>
            <a:r>
              <a:rPr lang="en-US" dirty="0" err="1" smtClean="0"/>
              <a:t>BinaryTree</a:t>
            </a:r>
            <a:r>
              <a:rPr lang="en-US" dirty="0" smtClean="0"/>
              <a:t> class's responsibility.  No node-allocation outside of the class.</a:t>
            </a:r>
          </a:p>
          <a:p>
            <a:r>
              <a:rPr lang="en-US" dirty="0" smtClean="0"/>
              <a:t>All access must be via the </a:t>
            </a:r>
            <a:r>
              <a:rPr lang="en-US" dirty="0" err="1" smtClean="0"/>
              <a:t>BinaryTree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Want to count how many nodes are in the tree.  (Updated on insertion, deletion, and cleaning-up.)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192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150" y="215900"/>
            <a:ext cx="4240263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nsolas" panose="020B0609020204030204" pitchFamily="49" charset="0"/>
              </a:rPr>
              <a:t>    bool </a:t>
            </a:r>
            <a:r>
              <a:rPr lang="en-US" sz="1050" dirty="0" err="1">
                <a:latin typeface="Consolas" panose="020B0609020204030204" pitchFamily="49" charset="0"/>
              </a:rPr>
              <a:t>RotateLeft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auto 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if(</a:t>
            </a:r>
            <a:r>
              <a:rPr lang="en-US" sz="1050" dirty="0" err="1" smtClean="0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 &amp;&amp; 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-&gt;right)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auto 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-&gt;right;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auto </a:t>
            </a:r>
            <a:r>
              <a:rPr lang="en-US" sz="1050" dirty="0" err="1">
                <a:latin typeface="Consolas" panose="020B0609020204030204" pitchFamily="49" charset="0"/>
              </a:rPr>
              <a:t>leftOfRight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-&gt;right-&gt;left;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if(</a:t>
            </a:r>
            <a:r>
              <a:rPr lang="en-US" sz="1050" dirty="0" err="1" smtClean="0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==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-&gt;up)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root=</a:t>
            </a:r>
            <a:r>
              <a:rPr lang="en-US" sz="1050" dirty="0" err="1" smtClean="0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rightPtr</a:t>
            </a:r>
            <a:r>
              <a:rPr lang="en-US" sz="1050" dirty="0" smtClean="0">
                <a:latin typeface="Consolas" panose="020B0609020204030204" pitchFamily="49" charset="0"/>
              </a:rPr>
              <a:t>-</a:t>
            </a:r>
            <a:r>
              <a:rPr lang="en-US" sz="1050" dirty="0">
                <a:latin typeface="Consolas" panose="020B0609020204030204" pitchFamily="49" charset="0"/>
              </a:rPr>
              <a:t>&gt;up=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else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rightPtr</a:t>
            </a:r>
            <a:r>
              <a:rPr lang="en-US" sz="1050" dirty="0" smtClean="0">
                <a:latin typeface="Consolas" panose="020B0609020204030204" pitchFamily="49" charset="0"/>
              </a:rPr>
              <a:t>-</a:t>
            </a:r>
            <a:r>
              <a:rPr lang="en-US" sz="1050" dirty="0">
                <a:latin typeface="Consolas" panose="020B0609020204030204" pitchFamily="49" charset="0"/>
              </a:rPr>
              <a:t>&gt;up=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-&gt;up;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if(</a:t>
            </a:r>
            <a:r>
              <a:rPr lang="en-US" sz="1050" dirty="0" err="1" smtClean="0">
                <a:latin typeface="Consolas" panose="020B0609020204030204" pitchFamily="49" charset="0"/>
              </a:rPr>
              <a:t>nodePtr</a:t>
            </a:r>
            <a:r>
              <a:rPr lang="en-US" sz="1050" dirty="0" smtClean="0">
                <a:latin typeface="Consolas" panose="020B0609020204030204" pitchFamily="49" charset="0"/>
              </a:rPr>
              <a:t>-</a:t>
            </a:r>
            <a:r>
              <a:rPr lang="en-US" sz="1050" dirty="0">
                <a:latin typeface="Consolas" panose="020B0609020204030204" pitchFamily="49" charset="0"/>
              </a:rPr>
              <a:t>&gt;up-&gt;left==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nodePtr</a:t>
            </a:r>
            <a:r>
              <a:rPr lang="en-US" sz="1050" dirty="0" smtClean="0">
                <a:latin typeface="Consolas" panose="020B0609020204030204" pitchFamily="49" charset="0"/>
              </a:rPr>
              <a:t>-</a:t>
            </a:r>
            <a:r>
              <a:rPr lang="en-US" sz="1050" dirty="0">
                <a:latin typeface="Consolas" panose="020B0609020204030204" pitchFamily="49" charset="0"/>
              </a:rPr>
              <a:t>&gt;up-&gt;left=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else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nodePtr</a:t>
            </a:r>
            <a:r>
              <a:rPr lang="en-US" sz="1050" dirty="0" smtClean="0">
                <a:latin typeface="Consolas" panose="020B0609020204030204" pitchFamily="49" charset="0"/>
              </a:rPr>
              <a:t>-</a:t>
            </a:r>
            <a:r>
              <a:rPr lang="en-US" sz="1050" dirty="0">
                <a:latin typeface="Consolas" panose="020B0609020204030204" pitchFamily="49" charset="0"/>
              </a:rPr>
              <a:t>&gt;up-&gt;right=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}</a:t>
            </a:r>
            <a:endParaRPr lang="en-US" sz="1050" dirty="0">
              <a:latin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rightPtr</a:t>
            </a:r>
            <a:r>
              <a:rPr lang="en-US" sz="1050" dirty="0" smtClean="0">
                <a:latin typeface="Consolas" panose="020B0609020204030204" pitchFamily="49" charset="0"/>
              </a:rPr>
              <a:t>-</a:t>
            </a:r>
            <a:r>
              <a:rPr lang="en-US" sz="1050" dirty="0">
                <a:latin typeface="Consolas" panose="020B0609020204030204" pitchFamily="49" charset="0"/>
              </a:rPr>
              <a:t>&gt;left=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nodePtr</a:t>
            </a:r>
            <a:r>
              <a:rPr lang="en-US" sz="1050" dirty="0" smtClean="0">
                <a:latin typeface="Consolas" panose="020B0609020204030204" pitchFamily="49" charset="0"/>
              </a:rPr>
              <a:t>-</a:t>
            </a:r>
            <a:r>
              <a:rPr lang="en-US" sz="1050" dirty="0">
                <a:latin typeface="Consolas" panose="020B0609020204030204" pitchFamily="49" charset="0"/>
              </a:rPr>
              <a:t>&gt;up=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nodePtr</a:t>
            </a:r>
            <a:r>
              <a:rPr lang="en-US" sz="1050" dirty="0" smtClean="0">
                <a:latin typeface="Consolas" panose="020B0609020204030204" pitchFamily="49" charset="0"/>
              </a:rPr>
              <a:t>-</a:t>
            </a:r>
            <a:r>
              <a:rPr lang="en-US" sz="1050" dirty="0">
                <a:latin typeface="Consolas" panose="020B0609020204030204" pitchFamily="49" charset="0"/>
              </a:rPr>
              <a:t>&gt;right=</a:t>
            </a:r>
            <a:r>
              <a:rPr lang="en-US" sz="1050" dirty="0" err="1">
                <a:latin typeface="Consolas" panose="020B0609020204030204" pitchFamily="49" charset="0"/>
              </a:rPr>
              <a:t>leftOfRight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if(</a:t>
            </a:r>
            <a:r>
              <a:rPr lang="en-US" sz="1050" dirty="0" err="1" smtClean="0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leftOfRight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leftOfRight</a:t>
            </a:r>
            <a:r>
              <a:rPr lang="en-US" sz="1050" dirty="0" smtClean="0">
                <a:latin typeface="Consolas" panose="020B0609020204030204" pitchFamily="49" charset="0"/>
              </a:rPr>
              <a:t>-</a:t>
            </a:r>
            <a:r>
              <a:rPr lang="en-US" sz="1050" dirty="0">
                <a:latin typeface="Consolas" panose="020B0609020204030204" pitchFamily="49" charset="0"/>
              </a:rPr>
              <a:t>&gt;up=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}</a:t>
            </a:r>
            <a:endParaRPr lang="en-US" sz="1050" dirty="0">
              <a:latin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return </a:t>
            </a:r>
            <a:r>
              <a:rPr lang="en-US" sz="1050" dirty="0">
                <a:latin typeface="Consolas" panose="020B0609020204030204" pitchFamily="49" charset="0"/>
              </a:rPr>
              <a:t>true;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return </a:t>
            </a:r>
            <a:r>
              <a:rPr lang="en-US" sz="1050" dirty="0">
                <a:latin typeface="Consolas" panose="020B0609020204030204" pitchFamily="49" charset="0"/>
              </a:rPr>
              <a:t>false;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}</a:t>
            </a:r>
            <a:endParaRPr lang="en-US" sz="1050" dirty="0">
              <a:latin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6982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 4-1: Re-balancing a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Write your own </a:t>
            </a:r>
            <a:r>
              <a:rPr lang="en-US" dirty="0" err="1" smtClean="0"/>
              <a:t>RotateRight</a:t>
            </a:r>
            <a:r>
              <a:rPr lang="en-US" dirty="0" smtClean="0"/>
              <a:t> function. It is symmetric with </a:t>
            </a:r>
            <a:r>
              <a:rPr lang="en-US" dirty="0" err="1" smtClean="0"/>
              <a:t>RotateLeft</a:t>
            </a:r>
            <a:r>
              <a:rPr lang="en-US" dirty="0" smtClean="0"/>
              <a:t>.  Should be easy.</a:t>
            </a:r>
          </a:p>
          <a:p>
            <a:pPr marL="457200" indent="-457200">
              <a:buAutoNum type="arabicPeriod"/>
            </a:pPr>
            <a:r>
              <a:rPr lang="en-US" dirty="0" smtClean="0"/>
              <a:t>Implement a tree-rebalancing function.  Tree re-balancing can be done with three functions.</a:t>
            </a:r>
          </a:p>
          <a:p>
            <a:pPr marL="857250" lvl="1" indent="-457200"/>
            <a:r>
              <a:rPr lang="en-US" dirty="0" smtClean="0"/>
              <a:t>void </a:t>
            </a:r>
            <a:r>
              <a:rPr lang="en-US" dirty="0" err="1" smtClean="0"/>
              <a:t>TreeToVine</a:t>
            </a:r>
            <a:r>
              <a:rPr lang="en-US" dirty="0" smtClean="0"/>
              <a:t>(void);</a:t>
            </a:r>
          </a:p>
          <a:p>
            <a:pPr marL="857250" lvl="1" indent="-457200"/>
            <a:r>
              <a:rPr lang="en-US" dirty="0" smtClean="0"/>
              <a:t>void Compress(</a:t>
            </a:r>
            <a:r>
              <a:rPr lang="en-US" dirty="0" err="1" smtClean="0"/>
              <a:t>int</a:t>
            </a:r>
            <a:r>
              <a:rPr lang="en-US" dirty="0" smtClean="0"/>
              <a:t> n);</a:t>
            </a:r>
          </a:p>
          <a:p>
            <a:pPr marL="857250" lvl="1" indent="-457200"/>
            <a:r>
              <a:rPr lang="en-US" dirty="0" smtClean="0"/>
              <a:t>void </a:t>
            </a:r>
            <a:r>
              <a:rPr lang="en-US" dirty="0" err="1" smtClean="0"/>
              <a:t>VineToTree</a:t>
            </a:r>
            <a:r>
              <a:rPr lang="en-US" dirty="0" smtClean="0"/>
              <a:t>(void);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algorithm is based on:</a:t>
            </a:r>
          </a:p>
          <a:p>
            <a:pPr marL="0" indent="0">
              <a:buNone/>
            </a:pPr>
            <a:r>
              <a:rPr lang="en-US" dirty="0" smtClean="0"/>
              <a:t>Quentin F. Stout and Bette L. Warren, “T</a:t>
            </a:r>
            <a:r>
              <a:rPr lang="en-US" i="1" dirty="0" smtClean="0"/>
              <a:t>ree Rebalancing in Optimal Time and Space</a:t>
            </a:r>
            <a:r>
              <a:rPr lang="en-US" dirty="0"/>
              <a:t>,</a:t>
            </a:r>
            <a:r>
              <a:rPr lang="en-US" dirty="0" smtClean="0"/>
              <a:t>” Communications of the ACM, September 1986, Volume 29, Number 9, pp. 902-908</a:t>
            </a:r>
          </a:p>
          <a:p>
            <a:pPr marL="0" indent="0">
              <a:buNone/>
            </a:pP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://web.eecs.umich.edu/~</a:t>
            </a:r>
            <a:r>
              <a:rPr lang="en-US" sz="1600" dirty="0" smtClean="0">
                <a:hlinkClick r:id="rId2"/>
              </a:rPr>
              <a:t>qstout/pap/CACM86.pdf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hlinkClick r:id="rId3"/>
              </a:rPr>
              <a:t>https://en.wikipedia.org/wiki/Day%E2%80%93Stout%E2%80%93Warren_algorithm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419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to Vine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a </a:t>
            </a:r>
            <a:r>
              <a:rPr lang="en-US" dirty="0" err="1" smtClean="0"/>
              <a:t>sequene</a:t>
            </a:r>
            <a:r>
              <a:rPr lang="en-US" dirty="0" smtClean="0"/>
              <a:t> </a:t>
            </a:r>
            <a:r>
              <a:rPr lang="en-US" smtClean="0"/>
              <a:t>of right </a:t>
            </a:r>
            <a:r>
              <a:rPr lang="en-US" dirty="0" smtClean="0"/>
              <a:t>rotation staring from the root node, until the tree becomes a linear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3147" y="4142316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72992" y="3216932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5426" y="5019227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1595620" y="4949530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3289318" y="4206734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548236" y="4673726"/>
            <a:ext cx="356087" cy="34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7"/>
            <a:endCxn id="5" idx="2"/>
          </p:cNvCxnSpPr>
          <p:nvPr/>
        </p:nvCxnSpPr>
        <p:spPr>
          <a:xfrm flipV="1">
            <a:off x="1344557" y="3666096"/>
            <a:ext cx="1366652" cy="567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7" idx="0"/>
          </p:cNvCxnSpPr>
          <p:nvPr/>
        </p:nvCxnSpPr>
        <p:spPr>
          <a:xfrm>
            <a:off x="1344557" y="4673726"/>
            <a:ext cx="567069" cy="275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8" idx="0"/>
          </p:cNvCxnSpPr>
          <p:nvPr/>
        </p:nvCxnSpPr>
        <p:spPr>
          <a:xfrm>
            <a:off x="2711209" y="3666096"/>
            <a:ext cx="832259" cy="540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1089911" y="5991678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2167121" y="5991678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1526783" y="5581542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4" idx="3"/>
          </p:cNvCxnSpPr>
          <p:nvPr/>
        </p:nvCxnSpPr>
        <p:spPr>
          <a:xfrm>
            <a:off x="1911626" y="5581542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4307080" y="4949530"/>
            <a:ext cx="444382" cy="40868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5078670" y="2805367"/>
            <a:ext cx="3672223" cy="3630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472798" y="3097181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902658" y="5631488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851305" y="2582007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amond 21"/>
          <p:cNvSpPr/>
          <p:nvPr/>
        </p:nvSpPr>
        <p:spPr>
          <a:xfrm>
            <a:off x="6611588" y="4323576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gular Pentagon 22"/>
          <p:cNvSpPr/>
          <p:nvPr/>
        </p:nvSpPr>
        <p:spPr>
          <a:xfrm>
            <a:off x="8432650" y="6193383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>
            <a:off x="6095384" y="3781420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 Diagonal Corner Rectangle 24"/>
          <p:cNvSpPr/>
          <p:nvPr/>
        </p:nvSpPr>
        <p:spPr>
          <a:xfrm>
            <a:off x="7287150" y="5088581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221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an input parameter N.  Vine node </a:t>
            </a:r>
            <a:r>
              <a:rPr lang="en-US" i="1" dirty="0" err="1" smtClean="0"/>
              <a:t>i</a:t>
            </a:r>
            <a:r>
              <a:rPr lang="en-US" dirty="0" smtClean="0"/>
              <a:t> (zero-based) is the </a:t>
            </a:r>
            <a:r>
              <a:rPr lang="en-US" i="1" dirty="0" err="1" smtClean="0"/>
              <a:t>i</a:t>
            </a:r>
            <a:r>
              <a:rPr lang="en-US" dirty="0" err="1" smtClean="0"/>
              <a:t>th</a:t>
            </a:r>
            <a:r>
              <a:rPr lang="en-US" dirty="0" smtClean="0"/>
              <a:t> node connected from the rood by right pointer.</a:t>
            </a:r>
          </a:p>
          <a:p>
            <a:r>
              <a:rPr lang="en-US" dirty="0" smtClean="0"/>
              <a:t>Apply left rotation to </a:t>
            </a:r>
            <a:r>
              <a:rPr lang="en-US" i="1" dirty="0" err="1" smtClean="0"/>
              <a:t>i</a:t>
            </a:r>
            <a:r>
              <a:rPr lang="en-US" dirty="0" smtClean="0"/>
              <a:t>=0, </a:t>
            </a:r>
            <a:r>
              <a:rPr lang="en-US" i="1" dirty="0" err="1" smtClean="0"/>
              <a:t>i</a:t>
            </a:r>
            <a:r>
              <a:rPr lang="en-US" dirty="0" smtClean="0"/>
              <a:t>=2,…,</a:t>
            </a:r>
            <a:r>
              <a:rPr lang="en-US" i="1" dirty="0" err="1" smtClean="0"/>
              <a:t>i</a:t>
            </a:r>
            <a:r>
              <a:rPr lang="en-US" dirty="0" smtClean="0"/>
              <a:t>=2*(N-1).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61755" y="2702818"/>
            <a:ext cx="3672223" cy="3630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55883" y="2994632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85743" y="5528939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4390" y="2479458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994673" y="4221027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gular Pentagon 8"/>
          <p:cNvSpPr/>
          <p:nvPr/>
        </p:nvSpPr>
        <p:spPr>
          <a:xfrm>
            <a:off x="3815735" y="6090834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>
            <a:off x="1478469" y="3678871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Diagonal Corner Rectangle 10"/>
          <p:cNvSpPr/>
          <p:nvPr/>
        </p:nvSpPr>
        <p:spPr>
          <a:xfrm>
            <a:off x="2670235" y="4986032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25973" y="251362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i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01983" y="299240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i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3782" y="357105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i</a:t>
            </a:r>
            <a:r>
              <a:rPr lang="en-US" dirty="0" smtClean="0"/>
              <a:t>=2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58251" y="411263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i</a:t>
            </a:r>
            <a:r>
              <a:rPr lang="en-US" dirty="0" smtClean="0"/>
              <a:t>=3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77863" y="471615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i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62177" y="522895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i</a:t>
            </a:r>
            <a:r>
              <a:rPr lang="en-US" dirty="0" smtClean="0"/>
              <a:t>=5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24035" y="586019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i</a:t>
            </a:r>
            <a:r>
              <a:rPr lang="en-US" dirty="0" smtClean="0"/>
              <a:t>=6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4133978" y="4007978"/>
            <a:ext cx="506388" cy="47398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05355" y="3100366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38183" y="4748891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450673" y="3960802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/>
          <p:cNvSpPr/>
          <p:nvPr/>
        </p:nvSpPr>
        <p:spPr>
          <a:xfrm>
            <a:off x="6379193" y="3895728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gular Pentagon 24"/>
          <p:cNvSpPr/>
          <p:nvPr/>
        </p:nvSpPr>
        <p:spPr>
          <a:xfrm>
            <a:off x="7725899" y="5483658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>
            <a:off x="5835086" y="4615466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 Diagonal Corner Rectangle 26"/>
          <p:cNvSpPr/>
          <p:nvPr/>
        </p:nvSpPr>
        <p:spPr>
          <a:xfrm>
            <a:off x="6769181" y="5565262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21" idx="3"/>
            <a:endCxn id="23" idx="0"/>
          </p:cNvCxnSpPr>
          <p:nvPr/>
        </p:nvCxnSpPr>
        <p:spPr>
          <a:xfrm flipH="1">
            <a:off x="5673483" y="3631776"/>
            <a:ext cx="223048" cy="329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1" idx="5"/>
            <a:endCxn id="24" idx="0"/>
          </p:cNvCxnSpPr>
          <p:nvPr/>
        </p:nvCxnSpPr>
        <p:spPr>
          <a:xfrm>
            <a:off x="6336765" y="3631776"/>
            <a:ext cx="358434" cy="263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4" idx="1"/>
            <a:endCxn id="26" idx="5"/>
          </p:cNvCxnSpPr>
          <p:nvPr/>
        </p:nvCxnSpPr>
        <p:spPr>
          <a:xfrm flipH="1">
            <a:off x="6271958" y="4211734"/>
            <a:ext cx="107235" cy="403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4" idx="3"/>
            <a:endCxn id="22" idx="0"/>
          </p:cNvCxnSpPr>
          <p:nvPr/>
        </p:nvCxnSpPr>
        <p:spPr>
          <a:xfrm>
            <a:off x="7011205" y="4211734"/>
            <a:ext cx="465195" cy="537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2" idx="2"/>
            <a:endCxn id="27" idx="3"/>
          </p:cNvCxnSpPr>
          <p:nvPr/>
        </p:nvCxnSpPr>
        <p:spPr>
          <a:xfrm flipH="1">
            <a:off x="7036987" y="5198055"/>
            <a:ext cx="439413" cy="367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2" idx="2"/>
            <a:endCxn id="25" idx="0"/>
          </p:cNvCxnSpPr>
          <p:nvPr/>
        </p:nvCxnSpPr>
        <p:spPr>
          <a:xfrm>
            <a:off x="7476400" y="5198055"/>
            <a:ext cx="503649" cy="2856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1601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Vine to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a sequence of compression to convert a vine to a balanced tree.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 smtClean="0"/>
              <a:t>sz</a:t>
            </a:r>
            <a:r>
              <a:rPr lang="en-US" sz="1800" dirty="0" smtClean="0"/>
              <a:t>=(node count)</a:t>
            </a:r>
          </a:p>
          <a:p>
            <a:pPr marL="0" indent="0">
              <a:buNone/>
            </a:pPr>
            <a:r>
              <a:rPr lang="en-US" sz="1800" dirty="0" err="1" smtClean="0"/>
              <a:t>lc</a:t>
            </a:r>
            <a:r>
              <a:rPr lang="en-US" sz="1800" dirty="0" smtClean="0"/>
              <a:t>=sz+1-2</a:t>
            </a:r>
            <a:r>
              <a:rPr lang="en-US" sz="1800" baseline="30000" dirty="0" smtClean="0"/>
              <a:t>int(log2(sz+1))</a:t>
            </a:r>
          </a:p>
          <a:p>
            <a:pPr marL="0" indent="0">
              <a:buNone/>
            </a:pPr>
            <a:r>
              <a:rPr lang="en-US" sz="1800" dirty="0" smtClean="0"/>
              <a:t>Compress(</a:t>
            </a:r>
            <a:r>
              <a:rPr lang="en-US" sz="1800" dirty="0" err="1" smtClean="0"/>
              <a:t>lc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err="1" smtClean="0"/>
              <a:t>sz</a:t>
            </a:r>
            <a:r>
              <a:rPr lang="en-US" sz="1800" dirty="0" smtClean="0"/>
              <a:t>=</a:t>
            </a:r>
            <a:r>
              <a:rPr lang="en-US" sz="1800" dirty="0" err="1" smtClean="0"/>
              <a:t>sz-lc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while(1&lt;</a:t>
            </a:r>
            <a:r>
              <a:rPr lang="en-US" sz="1800" dirty="0" err="1" smtClean="0"/>
              <a:t>sz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    Compress(</a:t>
            </a:r>
            <a:r>
              <a:rPr lang="en-US" sz="1800" dirty="0" err="1" smtClean="0"/>
              <a:t>sz</a:t>
            </a:r>
            <a:r>
              <a:rPr lang="en-US" sz="1800" dirty="0" smtClean="0"/>
              <a:t>/2)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sz</a:t>
            </a:r>
            <a:r>
              <a:rPr lang="en-US" sz="1800" dirty="0" smtClean="0"/>
              <a:t>/=2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2383166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compression will make some leaves on the left of the vine nodes.  These left nodes will become the deepest nodes in the end.</a:t>
            </a:r>
            <a:endParaRPr lang="en-US" baseline="300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666572" y="2409914"/>
            <a:ext cx="3743058" cy="38686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7200" y="223045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70546" y="255367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83892" y="287688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7238" y="320010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710584" y="352332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023930" y="384654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337276" y="416976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50622" y="449297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963968" y="481619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277314" y="513941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590660" y="546263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04006" y="578585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217350" y="610907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3661874" y="3649054"/>
            <a:ext cx="555476" cy="5207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5566873" y="2820110"/>
            <a:ext cx="2858573" cy="2926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979784" y="426194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293130" y="4585163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606476" y="490838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919822" y="523159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233166" y="555482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5315484" y="2938230"/>
            <a:ext cx="326521" cy="323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5732805" y="3347373"/>
            <a:ext cx="326521" cy="323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6163483" y="3728422"/>
            <a:ext cx="326521" cy="323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6531664" y="4153133"/>
            <a:ext cx="326521" cy="323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104689" y="309755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453642" y="274595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540525" y="349129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855294" y="311282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929359" y="389003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256946" y="353614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310365" y="431474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666438" y="3938727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719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the subsequent left rotations will make the tree perfectly balanced with deepest nodes on the left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39254" y="2811564"/>
            <a:ext cx="2449082" cy="2572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93837" y="517244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810901" y="2818884"/>
            <a:ext cx="652100" cy="633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112643" y="3226505"/>
            <a:ext cx="327240" cy="3555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862371" y="4030408"/>
            <a:ext cx="372743" cy="349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564734" y="3579888"/>
            <a:ext cx="697092" cy="739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48978" y="338583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7931" y="303422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31129" y="340230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60149" y="261928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321048" y="4192017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48635" y="383812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012185" y="423216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033195" y="341291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771149" y="4526004"/>
            <a:ext cx="326521" cy="323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257210" y="5027643"/>
            <a:ext cx="326521" cy="323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553570" y="466454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09554" y="431986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56336" y="517244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80493" y="484922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3440896" y="3578111"/>
            <a:ext cx="445221" cy="51959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583637" y="2880581"/>
            <a:ext cx="1275312" cy="47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634195" y="3388222"/>
            <a:ext cx="962101" cy="1025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5635415" y="3444368"/>
            <a:ext cx="595949" cy="601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6274762" y="4095871"/>
            <a:ext cx="372743" cy="349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170770" y="3440461"/>
            <a:ext cx="902323" cy="103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475987" y="422158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93583" y="321913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424576" y="429763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7621931" y="4055772"/>
            <a:ext cx="340233" cy="476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8052253" y="3411414"/>
            <a:ext cx="626817" cy="747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007396" y="432929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392962" y="382305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756806" y="4371133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6866054" y="2900920"/>
            <a:ext cx="1229879" cy="521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647505" y="268830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880813" y="319594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5007836" y="4095871"/>
            <a:ext cx="299102" cy="284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919458" y="4095871"/>
            <a:ext cx="325916" cy="355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824940" y="386997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158138" y="423806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33439" y="425748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61026" y="390359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377480" y="383702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868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 4-2: AVL-Tree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AVL Tree is a kind of self-balancing binary tree.</a:t>
            </a:r>
          </a:p>
          <a:p>
            <a:r>
              <a:rPr lang="en-US" dirty="0" smtClean="0"/>
              <a:t>It keeps the height difference between the left and right sub-trees less than 2.</a:t>
            </a:r>
          </a:p>
          <a:p>
            <a:r>
              <a:rPr lang="en-US" dirty="0" smtClean="0"/>
              <a:t>When a node is inserted or deleted, the balance of the upper nodes may change.</a:t>
            </a:r>
          </a:p>
          <a:p>
            <a:r>
              <a:rPr lang="en-US" dirty="0" smtClean="0"/>
              <a:t>If the balance becomes -2 or smaller, or 2 or greater, it performs re-balancing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340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Balance of node: </a:t>
            </a:r>
            <a:r>
              <a:rPr lang="en-US" dirty="0" err="1" smtClean="0"/>
              <a:t>heightL-heightR</a:t>
            </a:r>
            <a:endParaRPr lang="en-US" dirty="0" smtClean="0"/>
          </a:p>
          <a:p>
            <a:r>
              <a:rPr lang="en-US" dirty="0" smtClean="0"/>
              <a:t>Positive balance=Left heavy</a:t>
            </a:r>
          </a:p>
          <a:p>
            <a:r>
              <a:rPr lang="en-US" smtClean="0"/>
              <a:t>Negative balance=Right </a:t>
            </a:r>
            <a:r>
              <a:rPr lang="en-US" dirty="0" smtClean="0"/>
              <a:t>heavy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752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 flipV="1">
            <a:off x="726218" y="5259174"/>
            <a:ext cx="372743" cy="349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76032" y="546093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25964" y="5203086"/>
            <a:ext cx="325916" cy="355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4895" y="5420783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Re-balancing Left-Left case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Off-balanced node is left-heavy, and</a:t>
            </a:r>
          </a:p>
          <a:p>
            <a:r>
              <a:rPr lang="en-US" dirty="0" smtClean="0"/>
              <a:t>Left of the off-balanced node is also left-heavy.</a:t>
            </a:r>
          </a:p>
          <a:p>
            <a:r>
              <a:rPr lang="en-US" dirty="0" smtClean="0"/>
              <a:t>Called Left-Left case.</a:t>
            </a:r>
          </a:p>
          <a:p>
            <a:r>
              <a:rPr lang="en-US" dirty="0" smtClean="0"/>
              <a:t>Balance is recovered by applying a Right rotation to the off-balance node.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640007" y="3684169"/>
            <a:ext cx="1275312" cy="47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90565" y="4191810"/>
            <a:ext cx="962101" cy="1025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1691785" y="4247956"/>
            <a:ext cx="595949" cy="601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908535" y="4267241"/>
            <a:ext cx="902323" cy="103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32357" y="502517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49953" y="402272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3359696" y="4882552"/>
            <a:ext cx="340233" cy="476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3790018" y="4238194"/>
            <a:ext cx="626817" cy="747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745161" y="515607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30727" y="464983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94571" y="5197913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922424" y="3704508"/>
            <a:ext cx="861742" cy="50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703875" y="349188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618578" y="402272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64206" y="4899459"/>
            <a:ext cx="299102" cy="284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81310" y="467356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214508" y="504164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17396" y="470717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15245" y="466380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26169" y="470601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0077" y="467223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h=3</a:t>
            </a:r>
            <a:endParaRPr lang="en-US" dirty="0"/>
          </a:p>
        </p:txBody>
      </p:sp>
      <p:sp>
        <p:nvSpPr>
          <p:cNvPr id="30" name="Curved Down Arrow 29"/>
          <p:cNvSpPr/>
          <p:nvPr/>
        </p:nvSpPr>
        <p:spPr>
          <a:xfrm>
            <a:off x="1156785" y="3782820"/>
            <a:ext cx="1027142" cy="4549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51638" y="371609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Balance=2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5210140" y="5581104"/>
            <a:ext cx="372743" cy="349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359954" y="578286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endCxn id="50" idx="3"/>
          </p:cNvCxnSpPr>
          <p:nvPr/>
        </p:nvCxnSpPr>
        <p:spPr>
          <a:xfrm flipV="1">
            <a:off x="4909886" y="5000477"/>
            <a:ext cx="821843" cy="87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668817" y="5742713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5876030" y="4372210"/>
            <a:ext cx="1275312" cy="47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888690" y="4879851"/>
            <a:ext cx="574026" cy="667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6462716" y="5578710"/>
            <a:ext cx="330252" cy="326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463163" y="4932090"/>
            <a:ext cx="902323" cy="103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016279" y="534710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7914324" y="5547401"/>
            <a:ext cx="340233" cy="476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8344646" y="4903043"/>
            <a:ext cx="626817" cy="747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299789" y="5820927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685355" y="5314687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049199" y="586276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7158447" y="4392549"/>
            <a:ext cx="1229879" cy="521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939898" y="417993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173206" y="468757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6110878" y="5622686"/>
            <a:ext cx="265308" cy="252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675411" y="467223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837030" y="582189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6627842" y="578619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669873" y="5328653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230400" y="534661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 rot="1504585">
            <a:off x="4249137" y="5180929"/>
            <a:ext cx="495501" cy="4325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2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199" y="-4006"/>
            <a:ext cx="5374153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template &lt;class </a:t>
            </a:r>
            <a:r>
              <a:rPr lang="en-US" sz="1050" dirty="0" err="1">
                <a:latin typeface="Consolas" panose="020B0609020204030204" pitchFamily="49" charset="0"/>
              </a:rPr>
              <a:t>KeyClass,class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ValueClass</a:t>
            </a:r>
            <a:r>
              <a:rPr lang="en-US" sz="105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class </a:t>
            </a:r>
            <a:r>
              <a:rPr lang="en-US" sz="1050" dirty="0" err="1">
                <a:latin typeface="Consolas" panose="020B0609020204030204" pitchFamily="49" charset="0"/>
              </a:rPr>
              <a:t>BinaryTree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protected: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class </a:t>
            </a:r>
            <a:r>
              <a:rPr lang="en-US" sz="1050" dirty="0">
                <a:latin typeface="Consolas" panose="020B0609020204030204" pitchFamily="49" charset="0"/>
              </a:rPr>
              <a:t>Node</a:t>
            </a:r>
            <a:r>
              <a:rPr lang="en-US" sz="105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public: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class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friend </a:t>
            </a:r>
            <a:r>
              <a:rPr lang="en-US" sz="1050" dirty="0" err="1">
                <a:latin typeface="Consolas" panose="020B0609020204030204" pitchFamily="49" charset="0"/>
              </a:rPr>
              <a:t>BinaryTree</a:t>
            </a:r>
            <a:r>
              <a:rPr lang="en-US" sz="1050" dirty="0">
                <a:latin typeface="Consolas" panose="020B0609020204030204" pitchFamily="49" charset="0"/>
              </a:rPr>
              <a:t> &lt;</a:t>
            </a:r>
            <a:r>
              <a:rPr lang="en-US" sz="1050" dirty="0" err="1">
                <a:latin typeface="Consolas" panose="020B0609020204030204" pitchFamily="49" charset="0"/>
              </a:rPr>
              <a:t>KeyClass,ValueClass</a:t>
            </a:r>
            <a:r>
              <a:rPr lang="en-US" sz="1050" dirty="0">
                <a:latin typeface="Consolas" panose="020B0609020204030204" pitchFamily="49" charset="0"/>
              </a:rPr>
              <a:t>&gt;;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private</a:t>
            </a:r>
            <a:r>
              <a:rPr lang="en-US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Node </a:t>
            </a:r>
            <a:r>
              <a:rPr lang="en-US" sz="1050" dirty="0">
                <a:latin typeface="Consolas" panose="020B0609020204030204" pitchFamily="49" charset="0"/>
              </a:rPr>
              <a:t>*</a:t>
            </a:r>
            <a:r>
              <a:rPr lang="en-US" sz="1050" dirty="0" err="1" smtClean="0">
                <a:latin typeface="Consolas" panose="020B0609020204030204" pitchFamily="49" charset="0"/>
              </a:rPr>
              <a:t>ptr</a:t>
            </a:r>
            <a:r>
              <a:rPr lang="en-US" sz="105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</a:rPr>
              <a:t>   public: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inline </a:t>
            </a:r>
            <a:r>
              <a:rPr lang="en-US" sz="1050" dirty="0">
                <a:latin typeface="Consolas" panose="020B0609020204030204" pitchFamily="49" charset="0"/>
              </a:rPr>
              <a:t>void Nullify(void);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inline </a:t>
            </a:r>
            <a:r>
              <a:rPr lang="en-US" sz="1050" dirty="0">
                <a:latin typeface="Consolas" panose="020B0609020204030204" pitchFamily="49" charset="0"/>
              </a:rPr>
              <a:t>bool </a:t>
            </a:r>
            <a:r>
              <a:rPr lang="en-US" sz="1050" dirty="0" err="1">
                <a:latin typeface="Consolas" panose="020B0609020204030204" pitchFamily="49" charset="0"/>
              </a:rPr>
              <a:t>IsNull</a:t>
            </a:r>
            <a:r>
              <a:rPr lang="en-US" sz="1050" dirty="0">
                <a:latin typeface="Consolas" panose="020B0609020204030204" pitchFamily="49" charset="0"/>
              </a:rPr>
              <a:t>(void)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inline </a:t>
            </a:r>
            <a:r>
              <a:rPr lang="en-US" sz="1050" dirty="0">
                <a:latin typeface="Consolas" panose="020B0609020204030204" pitchFamily="49" charset="0"/>
              </a:rPr>
              <a:t>bool </a:t>
            </a:r>
            <a:r>
              <a:rPr lang="en-US" sz="1050" dirty="0" err="1">
                <a:latin typeface="Consolas" panose="020B0609020204030204" pitchFamily="49" charset="0"/>
              </a:rPr>
              <a:t>IsNotNull</a:t>
            </a:r>
            <a:r>
              <a:rPr lang="en-US" sz="1050" dirty="0">
                <a:latin typeface="Consolas" panose="020B0609020204030204" pitchFamily="49" charset="0"/>
              </a:rPr>
              <a:t>(void)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inline </a:t>
            </a:r>
            <a:r>
              <a:rPr lang="en-US" sz="1050" dirty="0">
                <a:latin typeface="Consolas" panose="020B0609020204030204" pitchFamily="49" charset="0"/>
              </a:rPr>
              <a:t>bool operator==(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inline </a:t>
            </a:r>
            <a:r>
              <a:rPr lang="en-US" sz="1050" dirty="0">
                <a:latin typeface="Consolas" panose="020B0609020204030204" pitchFamily="49" charset="0"/>
              </a:rPr>
              <a:t>bool operator!=(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inline </a:t>
            </a:r>
            <a:r>
              <a:rPr lang="en-US" sz="1050" dirty="0">
                <a:latin typeface="Consolas" panose="020B0609020204030204" pitchFamily="49" charset="0"/>
              </a:rPr>
              <a:t>bool operator==(</a:t>
            </a:r>
            <a:r>
              <a:rPr lang="en-US" sz="1050" dirty="0" err="1">
                <a:latin typeface="Consolas" panose="020B0609020204030204" pitchFamily="49" charset="0"/>
              </a:rPr>
              <a:t>std</a:t>
            </a:r>
            <a:r>
              <a:rPr lang="en-US" sz="1050" dirty="0">
                <a:latin typeface="Consolas" panose="020B0609020204030204" pitchFamily="49" charset="0"/>
              </a:rPr>
              <a:t>::</a:t>
            </a:r>
            <a:r>
              <a:rPr lang="en-US" sz="1050" dirty="0" err="1">
                <a:latin typeface="Consolas" panose="020B0609020204030204" pitchFamily="49" charset="0"/>
              </a:rPr>
              <a:t>nullptr_t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inline </a:t>
            </a:r>
            <a:r>
              <a:rPr lang="en-US" sz="1050" dirty="0">
                <a:latin typeface="Consolas" panose="020B0609020204030204" pitchFamily="49" charset="0"/>
              </a:rPr>
              <a:t>bool operator!=(</a:t>
            </a:r>
            <a:r>
              <a:rPr lang="en-US" sz="1050" dirty="0" err="1">
                <a:latin typeface="Consolas" panose="020B0609020204030204" pitchFamily="49" charset="0"/>
              </a:rPr>
              <a:t>std</a:t>
            </a:r>
            <a:r>
              <a:rPr lang="en-US" sz="1050" dirty="0">
                <a:latin typeface="Consolas" panose="020B0609020204030204" pitchFamily="49" charset="0"/>
              </a:rPr>
              <a:t>::</a:t>
            </a:r>
            <a:r>
              <a:rPr lang="en-US" sz="1050" dirty="0" err="1">
                <a:latin typeface="Consolas" panose="020B0609020204030204" pitchFamily="49" charset="0"/>
              </a:rPr>
              <a:t>nullptr_t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};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protected: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Node </a:t>
            </a:r>
            <a:r>
              <a:rPr lang="en-US" sz="1050" dirty="0">
                <a:latin typeface="Consolas" panose="020B0609020204030204" pitchFamily="49" charset="0"/>
              </a:rPr>
              <a:t>*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</a:t>
            </a:r>
            <a:r>
              <a:rPr lang="en-US" sz="1050" dirty="0" err="1" smtClean="0">
                <a:latin typeface="Consolas" panose="020B0609020204030204" pitchFamily="49" charset="0"/>
              </a:rPr>
              <a:t>const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>
                <a:latin typeface="Consolas" panose="020B0609020204030204" pitchFamily="49" charset="0"/>
              </a:rPr>
              <a:t>Node *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static </a:t>
            </a:r>
            <a:r>
              <a:rPr lang="en-US" sz="1050" dirty="0" err="1" smtClean="0">
                <a:latin typeface="Consolas" panose="020B0609020204030204" pitchFamily="49" charset="0"/>
              </a:rPr>
              <a:t>NodeHandle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 err="1" smtClean="0">
                <a:latin typeface="Consolas" panose="020B0609020204030204" pitchFamily="49" charset="0"/>
              </a:rPr>
              <a:t>MakeHandle</a:t>
            </a:r>
            <a:r>
              <a:rPr lang="en-US" sz="1050" dirty="0" smtClean="0">
                <a:latin typeface="Consolas" panose="020B0609020204030204" pitchFamily="49" charset="0"/>
              </a:rPr>
              <a:t>(Node *</a:t>
            </a:r>
            <a:r>
              <a:rPr lang="en-US" sz="1050" dirty="0" err="1" smtClean="0">
                <a:latin typeface="Consolas" panose="020B0609020204030204" pitchFamily="49" charset="0"/>
              </a:rPr>
              <a:t>nodePtr</a:t>
            </a:r>
            <a:r>
              <a:rPr lang="en-US" sz="105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private</a:t>
            </a:r>
            <a:r>
              <a:rPr lang="en-US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Node </a:t>
            </a:r>
            <a:r>
              <a:rPr lang="en-US" sz="1050" dirty="0">
                <a:latin typeface="Consolas" panose="020B0609020204030204" pitchFamily="49" charset="0"/>
              </a:rPr>
              <a:t>*root;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long </a:t>
            </a:r>
            <a:r>
              <a:rPr lang="en-US" sz="1050" dirty="0" err="1">
                <a:latin typeface="Consolas" panose="020B0609020204030204" pitchFamily="49" charset="0"/>
              </a:rPr>
              <a:t>long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int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nElem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public</a:t>
            </a:r>
            <a:r>
              <a:rPr lang="en-US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</a:t>
            </a:r>
            <a:r>
              <a:rPr lang="en-US" sz="1050" dirty="0" err="1" smtClean="0">
                <a:latin typeface="Consolas" panose="020B0609020204030204" pitchFamily="49" charset="0"/>
              </a:rPr>
              <a:t>BinaryTree</a:t>
            </a:r>
            <a:r>
              <a:rPr lang="en-US" sz="105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static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Null(void);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</a:t>
            </a:r>
            <a:r>
              <a:rPr lang="en-US" sz="1050" dirty="0" err="1" smtClean="0">
                <a:latin typeface="Consolas" panose="020B0609020204030204" pitchFamily="49" charset="0"/>
              </a:rPr>
              <a:t>NodeHandle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RootNode</a:t>
            </a:r>
            <a:r>
              <a:rPr lang="en-US" sz="1050" dirty="0">
                <a:latin typeface="Consolas" panose="020B0609020204030204" pitchFamily="49" charset="0"/>
              </a:rPr>
              <a:t>(void)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</a:t>
            </a:r>
            <a:r>
              <a:rPr lang="en-US" sz="1050" dirty="0" err="1" smtClean="0">
                <a:latin typeface="Consolas" panose="020B0609020204030204" pitchFamily="49" charset="0"/>
              </a:rPr>
              <a:t>NodeHandle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>
                <a:latin typeface="Consolas" panose="020B0609020204030204" pitchFamily="49" charset="0"/>
              </a:rPr>
              <a:t>Left(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</a:t>
            </a:r>
            <a:r>
              <a:rPr lang="en-US" sz="1050" dirty="0" err="1" smtClean="0">
                <a:latin typeface="Consolas" panose="020B0609020204030204" pitchFamily="49" charset="0"/>
              </a:rPr>
              <a:t>NodeHandle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>
                <a:latin typeface="Consolas" panose="020B0609020204030204" pitchFamily="49" charset="0"/>
              </a:rPr>
              <a:t>Up(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</a:t>
            </a:r>
            <a:r>
              <a:rPr lang="en-US" sz="1050" dirty="0" err="1" smtClean="0">
                <a:latin typeface="Consolas" panose="020B0609020204030204" pitchFamily="49" charset="0"/>
              </a:rPr>
              <a:t>NodeHandle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>
                <a:latin typeface="Consolas" panose="020B0609020204030204" pitchFamily="49" charset="0"/>
              </a:rPr>
              <a:t>Right(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long </a:t>
            </a:r>
            <a:r>
              <a:rPr lang="en-US" sz="1050" dirty="0" err="1">
                <a:latin typeface="Consolas" panose="020B0609020204030204" pitchFamily="49" charset="0"/>
              </a:rPr>
              <a:t>long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int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GetN</a:t>
            </a:r>
            <a:r>
              <a:rPr lang="en-US" sz="1050" dirty="0">
                <a:latin typeface="Consolas" panose="020B0609020204030204" pitchFamily="49" charset="0"/>
              </a:rPr>
              <a:t>(void)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</a:t>
            </a:r>
            <a:r>
              <a:rPr lang="en-US" sz="1050" dirty="0" err="1" smtClean="0">
                <a:latin typeface="Consolas" panose="020B0609020204030204" pitchFamily="49" charset="0"/>
              </a:rPr>
              <a:t>const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 err="1" smtClean="0">
                <a:latin typeface="Consolas" panose="020B0609020204030204" pitchFamily="49" charset="0"/>
              </a:rPr>
              <a:t>KeyClass</a:t>
            </a:r>
            <a:r>
              <a:rPr lang="en-US" sz="1050" dirty="0" smtClean="0">
                <a:latin typeface="Consolas" panose="020B0609020204030204" pitchFamily="49" charset="0"/>
              </a:rPr>
              <a:t> &amp;</a:t>
            </a:r>
            <a:r>
              <a:rPr lang="en-US" sz="1050" dirty="0" err="1" smtClean="0">
                <a:latin typeface="Consolas" panose="020B0609020204030204" pitchFamily="49" charset="0"/>
              </a:rPr>
              <a:t>GetKey</a:t>
            </a:r>
            <a:r>
              <a:rPr lang="en-US" sz="1050" dirty="0" smtClean="0">
                <a:latin typeface="Consolas" panose="020B0609020204030204" pitchFamily="49" charset="0"/>
              </a:rPr>
              <a:t>(</a:t>
            </a:r>
            <a:r>
              <a:rPr lang="en-US" sz="1050" dirty="0" err="1" smtClean="0">
                <a:latin typeface="Consolas" panose="020B0609020204030204" pitchFamily="49" charset="0"/>
              </a:rPr>
              <a:t>NodeHandle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</a:t>
            </a:r>
            <a:r>
              <a:rPr lang="en-US" sz="1050" dirty="0" err="1" smtClean="0">
                <a:latin typeface="Consolas" panose="020B0609020204030204" pitchFamily="49" charset="0"/>
              </a:rPr>
              <a:t>ValueClass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>
                <a:latin typeface="Consolas" panose="020B0609020204030204" pitchFamily="49" charset="0"/>
              </a:rPr>
              <a:t>&amp;</a:t>
            </a:r>
            <a:r>
              <a:rPr lang="en-US" sz="1050" dirty="0" err="1">
                <a:latin typeface="Consolas" panose="020B0609020204030204" pitchFamily="49" charset="0"/>
              </a:rPr>
              <a:t>GetValue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</a:t>
            </a:r>
            <a:r>
              <a:rPr lang="en-US" sz="1050" dirty="0" err="1" smtClean="0">
                <a:latin typeface="Consolas" panose="020B0609020204030204" pitchFamily="49" charset="0"/>
              </a:rPr>
              <a:t>const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ValueClass</a:t>
            </a:r>
            <a:r>
              <a:rPr lang="en-US" sz="1050" dirty="0">
                <a:latin typeface="Consolas" panose="020B0609020204030204" pitchFamily="49" charset="0"/>
              </a:rPr>
              <a:t> &amp;</a:t>
            </a:r>
            <a:r>
              <a:rPr lang="en-US" sz="1050" dirty="0" err="1">
                <a:latin typeface="Consolas" panose="020B0609020204030204" pitchFamily="49" charset="0"/>
              </a:rPr>
              <a:t>GetValue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</a:t>
            </a:r>
            <a:r>
              <a:rPr lang="en-US" sz="1050" dirty="0" err="1" smtClean="0">
                <a:latin typeface="Consolas" panose="020B0609020204030204" pitchFamily="49" charset="0"/>
              </a:rPr>
              <a:t>NodeHandle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 err="1" smtClean="0">
                <a:latin typeface="Consolas" panose="020B0609020204030204" pitchFamily="49" charset="0"/>
              </a:rPr>
              <a:t>FindNode</a:t>
            </a:r>
            <a:r>
              <a:rPr lang="en-US" sz="1050" dirty="0" smtClean="0">
                <a:latin typeface="Consolas" panose="020B0609020204030204" pitchFamily="49" charset="0"/>
              </a:rPr>
              <a:t>(</a:t>
            </a:r>
            <a:r>
              <a:rPr lang="en-US" sz="1050" dirty="0" err="1" smtClean="0">
                <a:latin typeface="Consolas" panose="020B0609020204030204" pitchFamily="49" charset="0"/>
              </a:rPr>
              <a:t>const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 err="1" smtClean="0">
                <a:latin typeface="Consolas" panose="020B0609020204030204" pitchFamily="49" charset="0"/>
              </a:rPr>
              <a:t>KeyClass</a:t>
            </a:r>
            <a:r>
              <a:rPr lang="en-US" sz="1050" dirty="0" smtClean="0">
                <a:latin typeface="Consolas" panose="020B0609020204030204" pitchFamily="49" charset="0"/>
              </a:rPr>
              <a:t> &amp;key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bool </a:t>
            </a:r>
            <a:r>
              <a:rPr lang="en-US" sz="1050" dirty="0" err="1" smtClean="0">
                <a:latin typeface="Consolas" panose="020B0609020204030204" pitchFamily="49" charset="0"/>
              </a:rPr>
              <a:t>IsKeyIncluded</a:t>
            </a:r>
            <a:r>
              <a:rPr lang="en-US" sz="1050" dirty="0" smtClean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 smtClean="0">
                <a:latin typeface="Consolas" panose="020B0609020204030204" pitchFamily="49" charset="0"/>
              </a:rPr>
              <a:t>KeyClass</a:t>
            </a:r>
            <a:r>
              <a:rPr lang="en-US" sz="1050" dirty="0" smtClean="0">
                <a:latin typeface="Consolas" panose="020B0609020204030204" pitchFamily="49" charset="0"/>
              </a:rPr>
              <a:t> &amp;key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</a:t>
            </a:r>
            <a:r>
              <a:rPr lang="en-US" sz="1050" dirty="0" err="1" smtClean="0">
                <a:latin typeface="Consolas" panose="020B0609020204030204" pitchFamily="49" charset="0"/>
              </a:rPr>
              <a:t>NodeHandle</a:t>
            </a:r>
            <a:r>
              <a:rPr lang="en-US" sz="1050" dirty="0" smtClean="0">
                <a:latin typeface="Consolas" panose="020B0609020204030204" pitchFamily="49" charset="0"/>
              </a:rPr>
              <a:t> Insert(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 smtClean="0">
                <a:latin typeface="Consolas" panose="020B0609020204030204" pitchFamily="49" charset="0"/>
              </a:rPr>
              <a:t>KeyClass</a:t>
            </a:r>
            <a:r>
              <a:rPr lang="en-US" sz="1050" dirty="0" smtClean="0">
                <a:latin typeface="Consolas" panose="020B0609020204030204" pitchFamily="49" charset="0"/>
              </a:rPr>
              <a:t> &amp;</a:t>
            </a:r>
            <a:r>
              <a:rPr lang="en-US" sz="1050" dirty="0" err="1" smtClean="0">
                <a:latin typeface="Consolas" panose="020B0609020204030204" pitchFamily="49" charset="0"/>
              </a:rPr>
              <a:t>key,const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ValueClass</a:t>
            </a:r>
            <a:r>
              <a:rPr lang="en-US" sz="1050" dirty="0">
                <a:latin typeface="Consolas" panose="020B0609020204030204" pitchFamily="49" charset="0"/>
              </a:rPr>
              <a:t> &amp;value);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};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4376057" y="1069179"/>
            <a:ext cx="244929" cy="199208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20986" y="1581003"/>
            <a:ext cx="4210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want a handle to be similar to a pointer, but don't want to expose a pointer.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5037413" y="3495659"/>
            <a:ext cx="117260" cy="39483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79775" y="3495659"/>
            <a:ext cx="373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Allow this class and sub-classes a direct access to nodes.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3778060" y="4692462"/>
            <a:ext cx="169739" cy="66800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35406" y="4785545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Functions for navigating.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>
            <a:off x="4572000" y="5442599"/>
            <a:ext cx="147837" cy="76108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91018" y="5634239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functions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459884" y="6521303"/>
            <a:ext cx="371468" cy="5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31352" y="633659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53742" y="15240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Skeleton of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173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Re-balancing Left-Right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Off-balanced node is left-heavy, and</a:t>
            </a:r>
          </a:p>
          <a:p>
            <a:r>
              <a:rPr lang="en-US" dirty="0" smtClean="0"/>
              <a:t>Left of the off-balanced node is right-heavy.</a:t>
            </a:r>
          </a:p>
          <a:p>
            <a:r>
              <a:rPr lang="en-US" dirty="0" smtClean="0"/>
              <a:t>L-R case.</a:t>
            </a:r>
          </a:p>
          <a:p>
            <a:r>
              <a:rPr lang="en-US" dirty="0" smtClean="0"/>
              <a:t>Applying the same rotation doesn’t help.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1385672" y="5291773"/>
            <a:ext cx="372743" cy="349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499505" y="554541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85418" y="5235685"/>
            <a:ext cx="325916" cy="355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8368" y="550525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640007" y="3684169"/>
            <a:ext cx="1275312" cy="47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90565" y="4191810"/>
            <a:ext cx="962101" cy="1025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1691785" y="4247956"/>
            <a:ext cx="595949" cy="601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908535" y="4267241"/>
            <a:ext cx="902323" cy="103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32357" y="502517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49953" y="402272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3359696" y="4882552"/>
            <a:ext cx="340233" cy="476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3790018" y="4238194"/>
            <a:ext cx="626817" cy="747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745161" y="515607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130727" y="464983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94571" y="5197913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2922424" y="3704508"/>
            <a:ext cx="861742" cy="50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703875" y="349188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18578" y="402272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064206" y="4899459"/>
            <a:ext cx="299102" cy="284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81310" y="467356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214508" y="504164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17396" y="470717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15245" y="466380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26169" y="470601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0077" y="467223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h=3</a:t>
            </a:r>
            <a:endParaRPr lang="en-US" dirty="0"/>
          </a:p>
        </p:txBody>
      </p:sp>
      <p:sp>
        <p:nvSpPr>
          <p:cNvPr id="29" name="Curved Down Arrow 28"/>
          <p:cNvSpPr/>
          <p:nvPr/>
        </p:nvSpPr>
        <p:spPr>
          <a:xfrm>
            <a:off x="1156785" y="3782820"/>
            <a:ext cx="1027142" cy="4549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51638" y="371609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Balance=2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 rot="1504585">
            <a:off x="4249137" y="5180929"/>
            <a:ext cx="495501" cy="4325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H="1" flipV="1">
            <a:off x="6031272" y="6085912"/>
            <a:ext cx="372743" cy="349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183906" y="627007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endCxn id="77" idx="3"/>
          </p:cNvCxnSpPr>
          <p:nvPr/>
        </p:nvCxnSpPr>
        <p:spPr>
          <a:xfrm flipV="1">
            <a:off x="5225777" y="5000477"/>
            <a:ext cx="505952" cy="546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876030" y="4372210"/>
            <a:ext cx="1275312" cy="47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888690" y="4879851"/>
            <a:ext cx="574026" cy="667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6462716" y="5578710"/>
            <a:ext cx="330252" cy="326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463163" y="4932090"/>
            <a:ext cx="902323" cy="103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016279" y="534710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flipH="1" flipV="1">
            <a:off x="7914324" y="5547401"/>
            <a:ext cx="340233" cy="476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8344646" y="4903043"/>
            <a:ext cx="626817" cy="747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7299789" y="5820927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685355" y="5314687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049199" y="586276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7158447" y="4392549"/>
            <a:ext cx="1229879" cy="521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939898" y="417993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73206" y="468757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6110878" y="5622686"/>
            <a:ext cx="265308" cy="252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5675411" y="467223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6627842" y="578619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669873" y="5328653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230400" y="534661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5675411" y="6085912"/>
            <a:ext cx="355861" cy="349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5492769" y="622992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837030" y="582189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035731" y="4220386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Still Balance=2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675411" y="3610576"/>
            <a:ext cx="274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Doesn’t help.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723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and Solution of L-R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If, the tree is self-balancing, and if the balance is kept between -1 and 1, applying one left rotation will make B left-heavy.</a:t>
            </a:r>
          </a:p>
          <a:p>
            <a:r>
              <a:rPr lang="en-US" dirty="0" smtClean="0"/>
              <a:t>It converts a L-R case into a L-L case.</a:t>
            </a:r>
          </a:p>
          <a:p>
            <a:r>
              <a:rPr lang="en-US" dirty="0" smtClean="0"/>
              <a:t>Then apply a Right rotation to A.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1470913" y="5501000"/>
            <a:ext cx="372743" cy="349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584746" y="5754637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170659" y="5444912"/>
            <a:ext cx="325916" cy="355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93609" y="571448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725248" y="3893396"/>
            <a:ext cx="1275312" cy="47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75806" y="4401037"/>
            <a:ext cx="962101" cy="1025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1777026" y="4457183"/>
            <a:ext cx="595949" cy="601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17598" y="523439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535194" y="423194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007665" y="3913735"/>
            <a:ext cx="861742" cy="50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789116" y="370111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149447" y="5108686"/>
            <a:ext cx="299102" cy="284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66551" y="4882793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299749" y="525087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202637" y="491640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rved Up Arrow 24"/>
          <p:cNvSpPr/>
          <p:nvPr/>
        </p:nvSpPr>
        <p:spPr>
          <a:xfrm rot="10800000">
            <a:off x="736687" y="4749649"/>
            <a:ext cx="790414" cy="34096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184543" y="4680489"/>
            <a:ext cx="588935" cy="581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4998189" y="5635436"/>
            <a:ext cx="340657" cy="256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061796" y="580642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5893435" y="3985332"/>
            <a:ext cx="1275312" cy="47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615470" y="4492973"/>
            <a:ext cx="1290625" cy="14642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5945213" y="4549119"/>
            <a:ext cx="595949" cy="601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392306" y="577186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03381" y="432388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7175852" y="4005671"/>
            <a:ext cx="861742" cy="50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957303" y="379305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5317634" y="5200622"/>
            <a:ext cx="299102" cy="284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741259" y="542026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121046" y="500141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370824" y="500834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450879" y="531974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rved Down Arrow 44"/>
          <p:cNvSpPr/>
          <p:nvPr/>
        </p:nvSpPr>
        <p:spPr>
          <a:xfrm>
            <a:off x="5480591" y="4210381"/>
            <a:ext cx="865218" cy="3715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1422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Right-heavy situations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R-R and R-L cases are symmetric to L-L and L-R cases.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282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nodes need to be re-balanced?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insertion:  If X is the node that is just inserted, the nodes above X must be checked for re-balancing.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3129231" y="5051549"/>
            <a:ext cx="372743" cy="349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299839" y="524382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83566" y="3443945"/>
            <a:ext cx="1275312" cy="47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843198" y="3951586"/>
            <a:ext cx="553028" cy="634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3435344" y="4007732"/>
            <a:ext cx="595949" cy="601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652094" y="4027017"/>
            <a:ext cx="902323" cy="103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193512" y="378249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5103255" y="4642328"/>
            <a:ext cx="340233" cy="476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5533577" y="3997970"/>
            <a:ext cx="626817" cy="747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488720" y="491585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74286" y="440961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238130" y="495768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665983" y="3464284"/>
            <a:ext cx="861742" cy="50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47434" y="325166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362137" y="378249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807765" y="4659235"/>
            <a:ext cx="299102" cy="284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624869" y="443334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958067" y="480142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60955" y="446695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858804" y="442358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566315" y="3417376"/>
            <a:ext cx="1804207" cy="2022529"/>
          </a:xfrm>
          <a:custGeom>
            <a:avLst/>
            <a:gdLst>
              <a:gd name="connsiteX0" fmla="*/ 665082 w 1804207"/>
              <a:gd name="connsiteY0" fmla="*/ 2022529 h 2022529"/>
              <a:gd name="connsiteX1" fmla="*/ 37400 w 1804207"/>
              <a:gd name="connsiteY1" fmla="*/ 1418095 h 2022529"/>
              <a:gd name="connsiteX2" fmla="*/ 114892 w 1804207"/>
              <a:gd name="connsiteY2" fmla="*/ 906651 h 2022529"/>
              <a:gd name="connsiteX3" fmla="*/ 471353 w 1804207"/>
              <a:gd name="connsiteY3" fmla="*/ 426204 h 2022529"/>
              <a:gd name="connsiteX4" fmla="*/ 1804207 w 1804207"/>
              <a:gd name="connsiteY4" fmla="*/ 0 h 202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207" h="2022529">
                <a:moveTo>
                  <a:pt x="665082" y="2022529"/>
                </a:moveTo>
                <a:cubicBezTo>
                  <a:pt x="397090" y="1813302"/>
                  <a:pt x="129098" y="1604075"/>
                  <a:pt x="37400" y="1418095"/>
                </a:cubicBezTo>
                <a:cubicBezTo>
                  <a:pt x="-54298" y="1232115"/>
                  <a:pt x="42567" y="1071966"/>
                  <a:pt x="114892" y="906651"/>
                </a:cubicBezTo>
                <a:cubicBezTo>
                  <a:pt x="187217" y="741336"/>
                  <a:pt x="189801" y="577312"/>
                  <a:pt x="471353" y="426204"/>
                </a:cubicBezTo>
                <a:cubicBezTo>
                  <a:pt x="752905" y="275096"/>
                  <a:pt x="1278556" y="137548"/>
                  <a:pt x="1804207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8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Node, </a:t>
            </a:r>
            <a:r>
              <a:rPr lang="en-US" dirty="0" err="1" smtClean="0"/>
              <a:t>NodeHandle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04033" y="914400"/>
            <a:ext cx="4387740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nsolas" panose="020B0609020204030204" pitchFamily="49" charset="0"/>
              </a:rPr>
              <a:t>    class </a:t>
            </a:r>
            <a:r>
              <a:rPr lang="en-US" sz="1050" dirty="0">
                <a:latin typeface="Consolas" panose="020B0609020204030204" pitchFamily="49" charset="0"/>
              </a:rPr>
              <a:t>Node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public</a:t>
            </a:r>
            <a:r>
              <a:rPr lang="en-US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</a:t>
            </a:r>
            <a:r>
              <a:rPr lang="en-US" sz="1050" dirty="0" err="1" smtClean="0">
                <a:latin typeface="Consolas" panose="020B0609020204030204" pitchFamily="49" charset="0"/>
              </a:rPr>
              <a:t>KeyClass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>
                <a:latin typeface="Consolas" panose="020B0609020204030204" pitchFamily="49" charset="0"/>
              </a:rPr>
              <a:t>key;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</a:t>
            </a:r>
            <a:r>
              <a:rPr lang="en-US" sz="1050" dirty="0" err="1" smtClean="0">
                <a:latin typeface="Consolas" panose="020B0609020204030204" pitchFamily="49" charset="0"/>
              </a:rPr>
              <a:t>ValueClass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>
                <a:latin typeface="Consolas" panose="020B0609020204030204" pitchFamily="49" charset="0"/>
              </a:rPr>
              <a:t>value;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Node </a:t>
            </a:r>
            <a:r>
              <a:rPr lang="en-US" sz="1050" dirty="0">
                <a:latin typeface="Consolas" panose="020B0609020204030204" pitchFamily="49" charset="0"/>
              </a:rPr>
              <a:t>*left,*right,*up;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Node</a:t>
            </a:r>
            <a:r>
              <a:rPr lang="en-US" sz="1050" dirty="0">
                <a:latin typeface="Consolas" panose="020B0609020204030204" pitchFamily="49" charset="0"/>
              </a:rPr>
              <a:t>() : left(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),right(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),up(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};</a:t>
            </a:r>
            <a:endParaRPr lang="en-US" sz="1050" dirty="0">
              <a:latin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63933" y="914400"/>
            <a:ext cx="4019049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nsolas" panose="020B0609020204030204" pitchFamily="49" charset="0"/>
              </a:rPr>
              <a:t>    class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friend </a:t>
            </a:r>
            <a:r>
              <a:rPr lang="en-US" sz="1050" dirty="0" err="1">
                <a:latin typeface="Consolas" panose="020B0609020204030204" pitchFamily="49" charset="0"/>
              </a:rPr>
              <a:t>BinaryTree</a:t>
            </a:r>
            <a:r>
              <a:rPr lang="en-US" sz="1050" dirty="0">
                <a:latin typeface="Consolas" panose="020B0609020204030204" pitchFamily="49" charset="0"/>
              </a:rPr>
              <a:t> &lt;</a:t>
            </a:r>
            <a:r>
              <a:rPr lang="en-US" sz="1050" dirty="0" err="1">
                <a:latin typeface="Consolas" panose="020B0609020204030204" pitchFamily="49" charset="0"/>
              </a:rPr>
              <a:t>KeyClass,ValueClass</a:t>
            </a:r>
            <a:r>
              <a:rPr lang="en-US" sz="1050" dirty="0">
                <a:latin typeface="Consolas" panose="020B0609020204030204" pitchFamily="49" charset="0"/>
              </a:rPr>
              <a:t>&gt;;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private</a:t>
            </a:r>
            <a:r>
              <a:rPr lang="en-US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Node </a:t>
            </a:r>
            <a:r>
              <a:rPr lang="en-US" sz="1050" dirty="0">
                <a:latin typeface="Consolas" panose="020B0609020204030204" pitchFamily="49" charset="0"/>
              </a:rPr>
              <a:t>*</a:t>
            </a:r>
            <a:r>
              <a:rPr lang="en-US" sz="1050" dirty="0" err="1">
                <a:latin typeface="Consolas" panose="020B0609020204030204" pitchFamily="49" charset="0"/>
              </a:rPr>
              <a:t>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public</a:t>
            </a:r>
            <a:r>
              <a:rPr lang="en-US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inline </a:t>
            </a:r>
            <a:r>
              <a:rPr lang="en-US" sz="1050" dirty="0">
                <a:latin typeface="Consolas" panose="020B0609020204030204" pitchFamily="49" charset="0"/>
              </a:rPr>
              <a:t>void Nullify(void)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ptr</a:t>
            </a:r>
            <a:r>
              <a:rPr lang="en-US" sz="1050" dirty="0" smtClean="0">
                <a:latin typeface="Consolas" panose="020B0609020204030204" pitchFamily="49" charset="0"/>
              </a:rPr>
              <a:t>=</a:t>
            </a:r>
            <a:r>
              <a:rPr lang="en-US" sz="1050" dirty="0" err="1" smtClean="0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inline </a:t>
            </a:r>
            <a:r>
              <a:rPr lang="en-US" sz="1050" dirty="0">
                <a:latin typeface="Consolas" panose="020B0609020204030204" pitchFamily="49" charset="0"/>
              </a:rPr>
              <a:t>bool </a:t>
            </a:r>
            <a:r>
              <a:rPr lang="en-US" sz="1050" dirty="0" err="1">
                <a:latin typeface="Consolas" panose="020B0609020204030204" pitchFamily="49" charset="0"/>
              </a:rPr>
              <a:t>IsNull</a:t>
            </a:r>
            <a:r>
              <a:rPr lang="en-US" sz="1050" dirty="0">
                <a:latin typeface="Consolas" panose="020B0609020204030204" pitchFamily="49" charset="0"/>
              </a:rPr>
              <a:t>(void)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ptr</a:t>
            </a:r>
            <a:r>
              <a:rPr lang="en-US" sz="1050" dirty="0">
                <a:latin typeface="Consolas" panose="020B0609020204030204" pitchFamily="49" charset="0"/>
              </a:rPr>
              <a:t>==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inline </a:t>
            </a:r>
            <a:r>
              <a:rPr lang="en-US" sz="1050" dirty="0">
                <a:latin typeface="Consolas" panose="020B0609020204030204" pitchFamily="49" charset="0"/>
              </a:rPr>
              <a:t>bool </a:t>
            </a:r>
            <a:r>
              <a:rPr lang="en-US" sz="1050" dirty="0" err="1">
                <a:latin typeface="Consolas" panose="020B0609020204030204" pitchFamily="49" charset="0"/>
              </a:rPr>
              <a:t>IsNotNull</a:t>
            </a:r>
            <a:r>
              <a:rPr lang="en-US" sz="1050" dirty="0">
                <a:latin typeface="Consolas" panose="020B0609020204030204" pitchFamily="49" charset="0"/>
              </a:rPr>
              <a:t>(void)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inline </a:t>
            </a:r>
            <a:r>
              <a:rPr lang="en-US" sz="1050" dirty="0">
                <a:latin typeface="Consolas" panose="020B0609020204030204" pitchFamily="49" charset="0"/>
              </a:rPr>
              <a:t>bool operator==(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return </a:t>
            </a:r>
            <a:r>
              <a:rPr lang="en-US" sz="1050" dirty="0">
                <a:latin typeface="Consolas" panose="020B0609020204030204" pitchFamily="49" charset="0"/>
              </a:rPr>
              <a:t>this-&gt;</a:t>
            </a:r>
            <a:r>
              <a:rPr lang="en-US" sz="1050" dirty="0" err="1">
                <a:latin typeface="Consolas" panose="020B0609020204030204" pitchFamily="49" charset="0"/>
              </a:rPr>
              <a:t>ptr</a:t>
            </a:r>
            <a:r>
              <a:rPr lang="en-US" sz="1050" dirty="0">
                <a:latin typeface="Consolas" panose="020B0609020204030204" pitchFamily="49" charset="0"/>
              </a:rPr>
              <a:t>==</a:t>
            </a:r>
            <a:r>
              <a:rPr lang="en-US" sz="1050" dirty="0" err="1">
                <a:latin typeface="Consolas" panose="020B0609020204030204" pitchFamily="49" charset="0"/>
              </a:rPr>
              <a:t>hd.ptr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inline </a:t>
            </a:r>
            <a:r>
              <a:rPr lang="en-US" sz="1050" dirty="0">
                <a:latin typeface="Consolas" panose="020B0609020204030204" pitchFamily="49" charset="0"/>
              </a:rPr>
              <a:t>bool operator!=(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return </a:t>
            </a:r>
            <a:r>
              <a:rPr lang="en-US" sz="1050" dirty="0">
                <a:latin typeface="Consolas" panose="020B0609020204030204" pitchFamily="49" charset="0"/>
              </a:rPr>
              <a:t>this-&gt;</a:t>
            </a:r>
            <a:r>
              <a:rPr lang="en-US" sz="1050" dirty="0" err="1">
                <a:latin typeface="Consolas" panose="020B0609020204030204" pitchFamily="49" charset="0"/>
              </a:rPr>
              <a:t>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hd.ptr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inline </a:t>
            </a:r>
            <a:r>
              <a:rPr lang="en-US" sz="1050" dirty="0">
                <a:latin typeface="Consolas" panose="020B0609020204030204" pitchFamily="49" charset="0"/>
              </a:rPr>
              <a:t>bool operator==(</a:t>
            </a:r>
            <a:r>
              <a:rPr lang="en-US" sz="1050" dirty="0" err="1">
                <a:latin typeface="Consolas" panose="020B0609020204030204" pitchFamily="49" charset="0"/>
              </a:rPr>
              <a:t>std</a:t>
            </a:r>
            <a:r>
              <a:rPr lang="en-US" sz="1050" dirty="0">
                <a:latin typeface="Consolas" panose="020B0609020204030204" pitchFamily="49" charset="0"/>
              </a:rPr>
              <a:t>::</a:t>
            </a:r>
            <a:r>
              <a:rPr lang="en-US" sz="1050" dirty="0" err="1">
                <a:latin typeface="Consolas" panose="020B0609020204030204" pitchFamily="49" charset="0"/>
              </a:rPr>
              <a:t>nullptr_t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ptr</a:t>
            </a:r>
            <a:r>
              <a:rPr lang="en-US" sz="1050" dirty="0">
                <a:latin typeface="Consolas" panose="020B0609020204030204" pitchFamily="49" charset="0"/>
              </a:rPr>
              <a:t>==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inline </a:t>
            </a:r>
            <a:r>
              <a:rPr lang="en-US" sz="1050" dirty="0">
                <a:latin typeface="Consolas" panose="020B0609020204030204" pitchFamily="49" charset="0"/>
              </a:rPr>
              <a:t>bool operator!=(</a:t>
            </a:r>
            <a:r>
              <a:rPr lang="en-US" sz="1050" dirty="0" err="1">
                <a:latin typeface="Consolas" panose="020B0609020204030204" pitchFamily="49" charset="0"/>
              </a:rPr>
              <a:t>std</a:t>
            </a:r>
            <a:r>
              <a:rPr lang="en-US" sz="1050" dirty="0">
                <a:latin typeface="Consolas" panose="020B0609020204030204" pitchFamily="49" charset="0"/>
              </a:rPr>
              <a:t>::</a:t>
            </a:r>
            <a:r>
              <a:rPr lang="en-US" sz="1050" dirty="0" err="1">
                <a:latin typeface="Consolas" panose="020B0609020204030204" pitchFamily="49" charset="0"/>
              </a:rPr>
              <a:t>nullptr_t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};</a:t>
            </a:r>
            <a:endParaRPr lang="en-US" sz="1050" dirty="0">
              <a:latin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62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</a:t>
            </a:r>
            <a:r>
              <a:rPr lang="en-US" dirty="0" err="1" smtClean="0"/>
              <a:t>GetNode</a:t>
            </a:r>
            <a:r>
              <a:rPr lang="en-US" dirty="0" smtClean="0"/>
              <a:t>, </a:t>
            </a:r>
            <a:r>
              <a:rPr lang="en-US" dirty="0" err="1" smtClean="0"/>
              <a:t>MakeHandle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17815"/>
            <a:ext cx="3650358" cy="3808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nsolas" panose="020B0609020204030204" pitchFamily="49" charset="0"/>
              </a:rPr>
              <a:t>    Node </a:t>
            </a:r>
            <a:r>
              <a:rPr lang="en-US" sz="1050" dirty="0">
                <a:latin typeface="Consolas" panose="020B0609020204030204" pitchFamily="49" charset="0"/>
              </a:rPr>
              <a:t>*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if(</a:t>
            </a:r>
            <a:r>
              <a:rPr lang="en-US" sz="1050" dirty="0" err="1" smtClean="0">
                <a:latin typeface="Consolas" panose="020B0609020204030204" pitchFamily="49" charset="0"/>
              </a:rPr>
              <a:t>ndHd.IsNotNull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ndHd.ptr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</a:t>
            </a:r>
            <a:r>
              <a:rPr lang="en-US" sz="1050" dirty="0" err="1" smtClean="0">
                <a:latin typeface="Consolas" panose="020B0609020204030204" pitchFamily="49" charset="0"/>
              </a:rPr>
              <a:t>const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>
                <a:latin typeface="Consolas" panose="020B0609020204030204" pitchFamily="49" charset="0"/>
              </a:rPr>
              <a:t>Node *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if(</a:t>
            </a:r>
            <a:r>
              <a:rPr lang="en-US" sz="1050" dirty="0" err="1" smtClean="0">
                <a:latin typeface="Consolas" panose="020B0609020204030204" pitchFamily="49" charset="0"/>
              </a:rPr>
              <a:t>ndHd.IsNotNull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ndHd.ptr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static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MakeHandle</a:t>
            </a:r>
            <a:r>
              <a:rPr lang="en-US" sz="1050" dirty="0">
                <a:latin typeface="Consolas" panose="020B0609020204030204" pitchFamily="49" charset="0"/>
              </a:rPr>
              <a:t>(Node *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</a:t>
            </a:r>
            <a:r>
              <a:rPr lang="en-US" sz="1050" dirty="0" err="1" smtClean="0">
                <a:latin typeface="Consolas" panose="020B0609020204030204" pitchFamily="49" charset="0"/>
              </a:rPr>
              <a:t>NodeHandle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</a:t>
            </a:r>
            <a:r>
              <a:rPr lang="en-US" sz="1050" dirty="0" err="1" smtClean="0">
                <a:latin typeface="Consolas" panose="020B0609020204030204" pitchFamily="49" charset="0"/>
              </a:rPr>
              <a:t>ndHd.ptr</a:t>
            </a:r>
            <a:r>
              <a:rPr lang="en-US" sz="1050" dirty="0" smtClean="0">
                <a:latin typeface="Consolas" panose="020B0609020204030204" pitchFamily="49" charset="0"/>
              </a:rPr>
              <a:t>=</a:t>
            </a:r>
            <a:r>
              <a:rPr lang="en-US" sz="1050" dirty="0" err="1" smtClean="0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}</a:t>
            </a:r>
            <a:endParaRPr lang="en-US" sz="1050" dirty="0">
              <a:latin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748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Constructor, Null, </a:t>
            </a:r>
            <a:r>
              <a:rPr lang="en-US" dirty="0" err="1" smtClean="0"/>
              <a:t>RootNode</a:t>
            </a:r>
            <a:r>
              <a:rPr lang="en-US" dirty="0" smtClean="0"/>
              <a:t>, Left, Up, Right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6829" y="1148443"/>
            <a:ext cx="276550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nsolas" panose="020B0609020204030204" pitchFamily="49" charset="0"/>
              </a:rPr>
              <a:t>    </a:t>
            </a:r>
            <a:r>
              <a:rPr lang="en-US" sz="1050" dirty="0" err="1" smtClean="0">
                <a:latin typeface="Consolas" panose="020B0609020204030204" pitchFamily="49" charset="0"/>
              </a:rPr>
              <a:t>BinaryTree</a:t>
            </a:r>
            <a:r>
              <a:rPr lang="en-US" sz="105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root=</a:t>
            </a:r>
            <a:r>
              <a:rPr lang="en-US" sz="1050" dirty="0" err="1" smtClean="0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</a:t>
            </a:r>
            <a:r>
              <a:rPr lang="en-US" sz="1050" dirty="0" err="1" smtClean="0">
                <a:latin typeface="Consolas" panose="020B0609020204030204" pitchFamily="49" charset="0"/>
              </a:rPr>
              <a:t>nElem</a:t>
            </a:r>
            <a:r>
              <a:rPr lang="en-US" sz="1050" dirty="0" smtClean="0">
                <a:latin typeface="Consolas" panose="020B0609020204030204" pitchFamily="49" charset="0"/>
              </a:rPr>
              <a:t>=0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static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Null(void)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</a:t>
            </a:r>
            <a:r>
              <a:rPr lang="en-US" sz="1050" dirty="0" err="1" smtClean="0">
                <a:latin typeface="Consolas" panose="020B0609020204030204" pitchFamily="49" charset="0"/>
              </a:rPr>
              <a:t>NodeHandle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</a:t>
            </a:r>
            <a:r>
              <a:rPr lang="en-US" sz="1050" dirty="0" err="1" smtClean="0">
                <a:latin typeface="Consolas" panose="020B0609020204030204" pitchFamily="49" charset="0"/>
              </a:rPr>
              <a:t>ndHd.ptr</a:t>
            </a:r>
            <a:r>
              <a:rPr lang="en-US" sz="1050" dirty="0" smtClean="0">
                <a:latin typeface="Consolas" panose="020B0609020204030204" pitchFamily="49" charset="0"/>
              </a:rPr>
              <a:t>=</a:t>
            </a:r>
            <a:r>
              <a:rPr lang="en-US" sz="1050" dirty="0" err="1" smtClean="0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</a:t>
            </a:r>
            <a:r>
              <a:rPr lang="en-US" sz="1050" dirty="0" err="1" smtClean="0">
                <a:latin typeface="Consolas" panose="020B0609020204030204" pitchFamily="49" charset="0"/>
              </a:rPr>
              <a:t>NodeHandle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RootNode</a:t>
            </a:r>
            <a:r>
              <a:rPr lang="en-US" sz="1050" dirty="0">
                <a:latin typeface="Consolas" panose="020B0609020204030204" pitchFamily="49" charset="0"/>
              </a:rPr>
              <a:t>(void)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MakeHandle</a:t>
            </a:r>
            <a:r>
              <a:rPr lang="en-US" sz="1050" dirty="0">
                <a:latin typeface="Consolas" panose="020B0609020204030204" pitchFamily="49" charset="0"/>
              </a:rPr>
              <a:t>(root);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}</a:t>
            </a:r>
            <a:endParaRPr lang="en-US" sz="1050" dirty="0">
              <a:latin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4187" y="1148443"/>
            <a:ext cx="3576620" cy="477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nsolas" panose="020B0609020204030204" pitchFamily="49" charset="0"/>
              </a:rPr>
              <a:t>    </a:t>
            </a:r>
            <a:r>
              <a:rPr lang="en-US" sz="1050" dirty="0" err="1" smtClean="0">
                <a:latin typeface="Consolas" panose="020B0609020204030204" pitchFamily="49" charset="0"/>
              </a:rPr>
              <a:t>NodeHandle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>
                <a:latin typeface="Consolas" panose="020B0609020204030204" pitchFamily="49" charset="0"/>
              </a:rPr>
              <a:t>Left(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auto 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if(</a:t>
            </a:r>
            <a:r>
              <a:rPr lang="en-US" sz="1050" dirty="0" err="1" smtClean="0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MakeHandle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-&gt;left);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return </a:t>
            </a:r>
            <a:r>
              <a:rPr lang="en-US" sz="1050" dirty="0">
                <a:latin typeface="Consolas" panose="020B0609020204030204" pitchFamily="49" charset="0"/>
              </a:rPr>
              <a:t>Null();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</a:t>
            </a:r>
            <a:r>
              <a:rPr lang="en-US" sz="1050" dirty="0" err="1" smtClean="0">
                <a:latin typeface="Consolas" panose="020B0609020204030204" pitchFamily="49" charset="0"/>
              </a:rPr>
              <a:t>NodeHandle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>
                <a:latin typeface="Consolas" panose="020B0609020204030204" pitchFamily="49" charset="0"/>
              </a:rPr>
              <a:t>Up(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auto 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if(</a:t>
            </a:r>
            <a:r>
              <a:rPr lang="en-US" sz="1050" dirty="0" err="1" smtClean="0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MakeHandle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-&gt;up);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return </a:t>
            </a:r>
            <a:r>
              <a:rPr lang="en-US" sz="1050" dirty="0">
                <a:latin typeface="Consolas" panose="020B0609020204030204" pitchFamily="49" charset="0"/>
              </a:rPr>
              <a:t>Null();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</a:t>
            </a:r>
            <a:r>
              <a:rPr lang="en-US" sz="1050" dirty="0" err="1" smtClean="0">
                <a:latin typeface="Consolas" panose="020B0609020204030204" pitchFamily="49" charset="0"/>
              </a:rPr>
              <a:t>NodeHandle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>
                <a:latin typeface="Consolas" panose="020B0609020204030204" pitchFamily="49" charset="0"/>
              </a:rPr>
              <a:t>Right(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auto 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if(</a:t>
            </a:r>
            <a:r>
              <a:rPr lang="en-US" sz="1050" dirty="0" err="1" smtClean="0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MakeHandle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-&gt;right);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return </a:t>
            </a:r>
            <a:r>
              <a:rPr lang="en-US" sz="1050" dirty="0">
                <a:latin typeface="Consolas" panose="020B0609020204030204" pitchFamily="49" charset="0"/>
              </a:rPr>
              <a:t>Null();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}</a:t>
            </a:r>
            <a:endParaRPr lang="en-US" sz="1050" dirty="0">
              <a:latin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676899"/>
            <a:ext cx="8567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point is to let the user-code navigate within the binary tree without directly exposing a pointer to the nodes.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15629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3100</TotalTime>
  <Words>4124</Words>
  <Application>Microsoft Office PowerPoint</Application>
  <PresentationFormat>On-screen Show (4:3)</PresentationFormat>
  <Paragraphs>909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굴림</vt:lpstr>
      <vt:lpstr>Arial</vt:lpstr>
      <vt:lpstr>Calibri</vt:lpstr>
      <vt:lpstr>Consolas</vt:lpstr>
      <vt:lpstr>Lucida Console</vt:lpstr>
      <vt:lpstr>Default Design</vt:lpstr>
      <vt:lpstr>24-783 Lecture 10</vt:lpstr>
      <vt:lpstr>RETRO GAMING NIGHT!</vt:lpstr>
      <vt:lpstr>Finalizing Project Topic</vt:lpstr>
      <vt:lpstr>Binary Tree</vt:lpstr>
      <vt:lpstr>Make it Even Better Protected</vt:lpstr>
      <vt:lpstr>PowerPoint Presentation</vt:lpstr>
      <vt:lpstr>Implementation of Node, NodeHandle classes</vt:lpstr>
      <vt:lpstr>Implementation of GetNode, MakeHandle</vt:lpstr>
      <vt:lpstr>Constructor, Null, RootNode, Left, Up, Right</vt:lpstr>
      <vt:lpstr>PowerPoint Presentation</vt:lpstr>
      <vt:lpstr>PowerPoint Presentation</vt:lpstr>
      <vt:lpstr>PowerPoint Presentation</vt:lpstr>
      <vt:lpstr>Make it free of memory leak</vt:lpstr>
      <vt:lpstr>Add First, Last, FindNext, and FindPrev</vt:lpstr>
      <vt:lpstr>PowerPoint Presentation</vt:lpstr>
      <vt:lpstr>Deleting a binary-tree node</vt:lpstr>
      <vt:lpstr>Deleting a binary-tree node</vt:lpstr>
      <vt:lpstr>Problem of the sloppy method</vt:lpstr>
      <vt:lpstr>Deleting a binary-tree node</vt:lpstr>
      <vt:lpstr>Deleting a binary-tree node : Easiest case</vt:lpstr>
      <vt:lpstr>Deleting a binary-tree node: Second easiest case</vt:lpstr>
      <vt:lpstr>Deleting a binary-tree node: Second easiest case</vt:lpstr>
      <vt:lpstr>Deleting a binary-tree node: General Case</vt:lpstr>
      <vt:lpstr>Deleting a binary-tree node: General Case</vt:lpstr>
      <vt:lpstr>Deleting a binary-tree node: General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Visualizing a binary tree</vt:lpstr>
      <vt:lpstr>Nodes and Window Regions</vt:lpstr>
      <vt:lpstr>PowerPoint Presentation</vt:lpstr>
      <vt:lpstr>PowerPoint Presentation</vt:lpstr>
      <vt:lpstr>Change to the FsLazyWindowApplication</vt:lpstr>
      <vt:lpstr>PowerPoint Presentation</vt:lpstr>
      <vt:lpstr>Change to the FsLazyWindowApplication</vt:lpstr>
      <vt:lpstr>To accept Windows-size change</vt:lpstr>
      <vt:lpstr>Make it Interactive</vt:lpstr>
      <vt:lpstr>Identify which node the mouse cursor is on.</vt:lpstr>
      <vt:lpstr>New functions</vt:lpstr>
      <vt:lpstr>Interval function</vt:lpstr>
      <vt:lpstr>Draw function</vt:lpstr>
      <vt:lpstr>Tree Rotation</vt:lpstr>
      <vt:lpstr>Tree rotation.</vt:lpstr>
      <vt:lpstr>Tree rotation.</vt:lpstr>
      <vt:lpstr>Left rotation</vt:lpstr>
      <vt:lpstr>PowerPoint Presentation</vt:lpstr>
      <vt:lpstr>PowerPoint Presentation</vt:lpstr>
      <vt:lpstr>Problem Set 4-1: Re-balancing a Binary Tree</vt:lpstr>
      <vt:lpstr>Tree to Vine</vt:lpstr>
      <vt:lpstr>Compress</vt:lpstr>
      <vt:lpstr>Vine to Tree</vt:lpstr>
      <vt:lpstr>PowerPoint Presentation</vt:lpstr>
      <vt:lpstr>PowerPoint Presentation</vt:lpstr>
      <vt:lpstr>Problem Set 4-2: AVL-Tree</vt:lpstr>
      <vt:lpstr>PowerPoint Presentation</vt:lpstr>
      <vt:lpstr>Re-balancing Left-Left case </vt:lpstr>
      <vt:lpstr>Re-balancing Left-Right case</vt:lpstr>
      <vt:lpstr>Observation and Solution of L-R case</vt:lpstr>
      <vt:lpstr>Right-heavy situations</vt:lpstr>
      <vt:lpstr>Which nodes need to be re-balanced?</vt:lpstr>
    </vt:vector>
  </TitlesOfParts>
  <Company>CMU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soji</dc:creator>
  <cp:lastModifiedBy>Soji Yamakawa</cp:lastModifiedBy>
  <cp:revision>547</cp:revision>
  <dcterms:created xsi:type="dcterms:W3CDTF">2009-08-19T14:18:47Z</dcterms:created>
  <dcterms:modified xsi:type="dcterms:W3CDTF">2019-02-20T17:40:03Z</dcterms:modified>
</cp:coreProperties>
</file>