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83" r:id="rId2"/>
    <p:sldId id="625" r:id="rId3"/>
    <p:sldId id="264" r:id="rId4"/>
    <p:sldId id="638" r:id="rId5"/>
    <p:sldId id="639" r:id="rId6"/>
    <p:sldId id="640" r:id="rId7"/>
    <p:sldId id="566" r:id="rId8"/>
    <p:sldId id="567" r:id="rId9"/>
    <p:sldId id="568" r:id="rId10"/>
    <p:sldId id="569" r:id="rId11"/>
    <p:sldId id="570" r:id="rId12"/>
    <p:sldId id="571" r:id="rId13"/>
    <p:sldId id="572" r:id="rId14"/>
    <p:sldId id="573" r:id="rId15"/>
    <p:sldId id="574" r:id="rId16"/>
    <p:sldId id="575" r:id="rId17"/>
    <p:sldId id="576" r:id="rId18"/>
    <p:sldId id="577" r:id="rId19"/>
    <p:sldId id="578" r:id="rId20"/>
    <p:sldId id="579" r:id="rId21"/>
    <p:sldId id="580" r:id="rId22"/>
    <p:sldId id="581" r:id="rId23"/>
    <p:sldId id="582" r:id="rId24"/>
    <p:sldId id="583" r:id="rId25"/>
    <p:sldId id="584" r:id="rId26"/>
    <p:sldId id="585" r:id="rId27"/>
    <p:sldId id="586" r:id="rId28"/>
    <p:sldId id="587" r:id="rId29"/>
    <p:sldId id="588" r:id="rId30"/>
    <p:sldId id="589" r:id="rId31"/>
    <p:sldId id="590" r:id="rId32"/>
    <p:sldId id="591" r:id="rId33"/>
    <p:sldId id="592" r:id="rId34"/>
    <p:sldId id="593" r:id="rId35"/>
    <p:sldId id="594" r:id="rId36"/>
    <p:sldId id="595" r:id="rId37"/>
    <p:sldId id="596" r:id="rId38"/>
    <p:sldId id="597" r:id="rId39"/>
    <p:sldId id="599" r:id="rId40"/>
    <p:sldId id="621" r:id="rId41"/>
    <p:sldId id="622" r:id="rId42"/>
    <p:sldId id="623" r:id="rId43"/>
    <p:sldId id="624" r:id="rId44"/>
    <p:sldId id="618" r:id="rId45"/>
    <p:sldId id="619" r:id="rId46"/>
    <p:sldId id="620" r:id="rId47"/>
    <p:sldId id="607" r:id="rId48"/>
    <p:sldId id="608" r:id="rId49"/>
    <p:sldId id="626" r:id="rId50"/>
    <p:sldId id="627" r:id="rId51"/>
    <p:sldId id="614" r:id="rId52"/>
    <p:sldId id="628" r:id="rId53"/>
    <p:sldId id="629" r:id="rId54"/>
    <p:sldId id="630" r:id="rId55"/>
    <p:sldId id="632" r:id="rId56"/>
    <p:sldId id="633" r:id="rId57"/>
    <p:sldId id="634" r:id="rId58"/>
    <p:sldId id="635" r:id="rId59"/>
    <p:sldId id="636" r:id="rId60"/>
    <p:sldId id="637" r:id="rId61"/>
    <p:sldId id="631" r:id="rId6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94" d="100"/>
          <a:sy n="94" d="100"/>
        </p:scale>
        <p:origin x="1560"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BCB6D5-09E4-4610-88CA-DFB2CE3AAC59}" type="datetimeFigureOut">
              <a:rPr lang="en-US" smtClean="0"/>
              <a:t>3/18/2019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4EA0FF-337F-4458-917A-769BA419EB7C}" type="slidenum">
              <a:rPr lang="en-US" smtClean="0"/>
              <a:t>‹#›</a:t>
            </a:fld>
            <a:endParaRPr lang="en-US"/>
          </a:p>
        </p:txBody>
      </p:sp>
    </p:spTree>
    <p:extLst>
      <p:ext uri="{BB962C8B-B14F-4D97-AF65-F5344CB8AC3E}">
        <p14:creationId xmlns:p14="http://schemas.microsoft.com/office/powerpoint/2010/main" val="3431292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58CFA322-6F3F-4DC0-87DD-C2243BD40E52}" type="slidenum">
              <a:rPr lang="en-US" altLang="ko-KR"/>
              <a:pPr>
                <a:defRPr/>
              </a:pPr>
              <a:t>‹#›</a:t>
            </a:fld>
            <a:endParaRPr lang="en-US" altLang="ko-KR"/>
          </a:p>
        </p:txBody>
      </p:sp>
    </p:spTree>
    <p:extLst>
      <p:ext uri="{BB962C8B-B14F-4D97-AF65-F5344CB8AC3E}">
        <p14:creationId xmlns:p14="http://schemas.microsoft.com/office/powerpoint/2010/main" val="1193579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75F19005-ABF8-4206-A7D8-6B64D35F117C}" type="slidenum">
              <a:rPr lang="en-US" altLang="ko-KR"/>
              <a:pPr>
                <a:defRPr/>
              </a:pPr>
              <a:t>‹#›</a:t>
            </a:fld>
            <a:endParaRPr lang="en-US" altLang="ko-KR"/>
          </a:p>
        </p:txBody>
      </p:sp>
    </p:spTree>
    <p:extLst>
      <p:ext uri="{BB962C8B-B14F-4D97-AF65-F5344CB8AC3E}">
        <p14:creationId xmlns:p14="http://schemas.microsoft.com/office/powerpoint/2010/main" val="2814997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8911E539-E3A0-4ACA-8410-6BBB64C7316C}" type="slidenum">
              <a:rPr lang="en-US" altLang="ko-KR"/>
              <a:pPr>
                <a:defRPr/>
              </a:pPr>
              <a:t>‹#›</a:t>
            </a:fld>
            <a:endParaRPr lang="en-US" altLang="ko-KR"/>
          </a:p>
        </p:txBody>
      </p:sp>
    </p:spTree>
    <p:extLst>
      <p:ext uri="{BB962C8B-B14F-4D97-AF65-F5344CB8AC3E}">
        <p14:creationId xmlns:p14="http://schemas.microsoft.com/office/powerpoint/2010/main" val="2464055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a:t>Click to edit Master title style</a:t>
            </a:r>
          </a:p>
        </p:txBody>
      </p:sp>
      <p:sp>
        <p:nvSpPr>
          <p:cNvPr id="3" name="Text Placeholder 2"/>
          <p:cNvSpPr>
            <a:spLocks noGrp="1"/>
          </p:cNvSpPr>
          <p:nvPr>
            <p:ph type="body" sz="half" idx="1"/>
          </p:nvPr>
        </p:nvSpPr>
        <p:spPr>
          <a:xfrm>
            <a:off x="457200" y="1066800"/>
            <a:ext cx="4038600" cy="5059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4038600" cy="5059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p:cNvSpPr>
            <a:spLocks noGrp="1" noChangeArrowheads="1"/>
          </p:cNvSpPr>
          <p:nvPr>
            <p:ph type="sldNum" sz="quarter" idx="12"/>
          </p:nvPr>
        </p:nvSpPr>
        <p:spPr>
          <a:ln/>
        </p:spPr>
        <p:txBody>
          <a:bodyPr/>
          <a:lstStyle>
            <a:lvl1pPr>
              <a:defRPr/>
            </a:lvl1pPr>
          </a:lstStyle>
          <a:p>
            <a:pPr>
              <a:defRPr/>
            </a:pPr>
            <a:fld id="{FA2BEA70-0706-42DF-B69B-B92068D80B29}" type="slidenum">
              <a:rPr lang="en-US" altLang="ko-KR"/>
              <a:pPr>
                <a:defRPr/>
              </a:pPr>
              <a:t>‹#›</a:t>
            </a:fld>
            <a:endParaRPr lang="en-US" altLang="ko-KR"/>
          </a:p>
        </p:txBody>
      </p:sp>
    </p:spTree>
    <p:extLst>
      <p:ext uri="{BB962C8B-B14F-4D97-AF65-F5344CB8AC3E}">
        <p14:creationId xmlns:p14="http://schemas.microsoft.com/office/powerpoint/2010/main" val="3944805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5BB2500B-4EAB-4352-950A-83638A46CB1F}" type="slidenum">
              <a:rPr lang="en-US" altLang="ko-KR"/>
              <a:pPr>
                <a:defRPr/>
              </a:pPr>
              <a:t>‹#›</a:t>
            </a:fld>
            <a:endParaRPr lang="en-US" altLang="ko-KR"/>
          </a:p>
        </p:txBody>
      </p:sp>
    </p:spTree>
    <p:extLst>
      <p:ext uri="{BB962C8B-B14F-4D97-AF65-F5344CB8AC3E}">
        <p14:creationId xmlns:p14="http://schemas.microsoft.com/office/powerpoint/2010/main" val="494370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9A4AD067-94AF-4CC4-A3F4-94BC22933865}" type="slidenum">
              <a:rPr lang="en-US" altLang="ko-KR"/>
              <a:pPr>
                <a:defRPr/>
              </a:pPr>
              <a:t>‹#›</a:t>
            </a:fld>
            <a:endParaRPr lang="en-US" altLang="ko-KR"/>
          </a:p>
        </p:txBody>
      </p:sp>
    </p:spTree>
    <p:extLst>
      <p:ext uri="{BB962C8B-B14F-4D97-AF65-F5344CB8AC3E}">
        <p14:creationId xmlns:p14="http://schemas.microsoft.com/office/powerpoint/2010/main" val="3817544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p:cNvSpPr>
            <a:spLocks noGrp="1" noChangeArrowheads="1"/>
          </p:cNvSpPr>
          <p:nvPr>
            <p:ph type="sldNum" sz="quarter" idx="12"/>
          </p:nvPr>
        </p:nvSpPr>
        <p:spPr>
          <a:ln/>
        </p:spPr>
        <p:txBody>
          <a:bodyPr/>
          <a:lstStyle>
            <a:lvl1pPr>
              <a:defRPr/>
            </a:lvl1pPr>
          </a:lstStyle>
          <a:p>
            <a:pPr>
              <a:defRPr/>
            </a:pPr>
            <a:fld id="{AC5F1812-1DE0-4021-BADA-FFAFA5A10F0D}" type="slidenum">
              <a:rPr lang="en-US" altLang="ko-KR"/>
              <a:pPr>
                <a:defRPr/>
              </a:pPr>
              <a:t>‹#›</a:t>
            </a:fld>
            <a:endParaRPr lang="en-US" altLang="ko-KR"/>
          </a:p>
        </p:txBody>
      </p:sp>
    </p:spTree>
    <p:extLst>
      <p:ext uri="{BB962C8B-B14F-4D97-AF65-F5344CB8AC3E}">
        <p14:creationId xmlns:p14="http://schemas.microsoft.com/office/powerpoint/2010/main" val="1113088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9" name="Rectangle 6"/>
          <p:cNvSpPr>
            <a:spLocks noGrp="1" noChangeArrowheads="1"/>
          </p:cNvSpPr>
          <p:nvPr>
            <p:ph type="sldNum" sz="quarter" idx="12"/>
          </p:nvPr>
        </p:nvSpPr>
        <p:spPr>
          <a:ln/>
        </p:spPr>
        <p:txBody>
          <a:bodyPr/>
          <a:lstStyle>
            <a:lvl1pPr>
              <a:defRPr/>
            </a:lvl1pPr>
          </a:lstStyle>
          <a:p>
            <a:pPr>
              <a:defRPr/>
            </a:pPr>
            <a:fld id="{8C83109A-EB99-4320-890D-5E8814322824}" type="slidenum">
              <a:rPr lang="en-US" altLang="ko-KR"/>
              <a:pPr>
                <a:defRPr/>
              </a:pPr>
              <a:t>‹#›</a:t>
            </a:fld>
            <a:endParaRPr lang="en-US" altLang="ko-KR"/>
          </a:p>
        </p:txBody>
      </p:sp>
    </p:spTree>
    <p:extLst>
      <p:ext uri="{BB962C8B-B14F-4D97-AF65-F5344CB8AC3E}">
        <p14:creationId xmlns:p14="http://schemas.microsoft.com/office/powerpoint/2010/main" val="1344151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5" name="Rectangle 6"/>
          <p:cNvSpPr>
            <a:spLocks noGrp="1" noChangeArrowheads="1"/>
          </p:cNvSpPr>
          <p:nvPr>
            <p:ph type="sldNum" sz="quarter" idx="12"/>
          </p:nvPr>
        </p:nvSpPr>
        <p:spPr>
          <a:ln/>
        </p:spPr>
        <p:txBody>
          <a:bodyPr/>
          <a:lstStyle>
            <a:lvl1pPr>
              <a:defRPr/>
            </a:lvl1pPr>
          </a:lstStyle>
          <a:p>
            <a:pPr>
              <a:defRPr/>
            </a:pPr>
            <a:fld id="{6DC6F314-25DC-4377-AD01-A920945A2208}" type="slidenum">
              <a:rPr lang="en-US" altLang="ko-KR"/>
              <a:pPr>
                <a:defRPr/>
              </a:pPr>
              <a:t>‹#›</a:t>
            </a:fld>
            <a:endParaRPr lang="en-US" altLang="ko-KR"/>
          </a:p>
        </p:txBody>
      </p:sp>
    </p:spTree>
    <p:extLst>
      <p:ext uri="{BB962C8B-B14F-4D97-AF65-F5344CB8AC3E}">
        <p14:creationId xmlns:p14="http://schemas.microsoft.com/office/powerpoint/2010/main" val="3309913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4" name="Rectangle 6"/>
          <p:cNvSpPr>
            <a:spLocks noGrp="1" noChangeArrowheads="1"/>
          </p:cNvSpPr>
          <p:nvPr>
            <p:ph type="sldNum" sz="quarter" idx="12"/>
          </p:nvPr>
        </p:nvSpPr>
        <p:spPr>
          <a:ln/>
        </p:spPr>
        <p:txBody>
          <a:bodyPr/>
          <a:lstStyle>
            <a:lvl1pPr>
              <a:defRPr/>
            </a:lvl1pPr>
          </a:lstStyle>
          <a:p>
            <a:pPr>
              <a:defRPr/>
            </a:pPr>
            <a:fld id="{2C10ED3A-E24C-4B6A-90A2-C196FD3C6786}" type="slidenum">
              <a:rPr lang="en-US" altLang="ko-KR"/>
              <a:pPr>
                <a:defRPr/>
              </a:pPr>
              <a:t>‹#›</a:t>
            </a:fld>
            <a:endParaRPr lang="en-US" altLang="ko-KR"/>
          </a:p>
        </p:txBody>
      </p:sp>
    </p:spTree>
    <p:extLst>
      <p:ext uri="{BB962C8B-B14F-4D97-AF65-F5344CB8AC3E}">
        <p14:creationId xmlns:p14="http://schemas.microsoft.com/office/powerpoint/2010/main" val="3833296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p:cNvSpPr>
            <a:spLocks noGrp="1" noChangeArrowheads="1"/>
          </p:cNvSpPr>
          <p:nvPr>
            <p:ph type="sldNum" sz="quarter" idx="12"/>
          </p:nvPr>
        </p:nvSpPr>
        <p:spPr>
          <a:ln/>
        </p:spPr>
        <p:txBody>
          <a:bodyPr/>
          <a:lstStyle>
            <a:lvl1pPr>
              <a:defRPr/>
            </a:lvl1pPr>
          </a:lstStyle>
          <a:p>
            <a:pPr>
              <a:defRPr/>
            </a:pPr>
            <a:fld id="{2A6225BB-6760-4477-80E2-E9464DB153A4}" type="slidenum">
              <a:rPr lang="en-US" altLang="ko-KR"/>
              <a:pPr>
                <a:defRPr/>
              </a:pPr>
              <a:t>‹#›</a:t>
            </a:fld>
            <a:endParaRPr lang="en-US" altLang="ko-KR"/>
          </a:p>
        </p:txBody>
      </p:sp>
    </p:spTree>
    <p:extLst>
      <p:ext uri="{BB962C8B-B14F-4D97-AF65-F5344CB8AC3E}">
        <p14:creationId xmlns:p14="http://schemas.microsoft.com/office/powerpoint/2010/main" val="585166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p:cNvSpPr>
            <a:spLocks noGrp="1" noChangeArrowheads="1"/>
          </p:cNvSpPr>
          <p:nvPr>
            <p:ph type="sldNum" sz="quarter" idx="12"/>
          </p:nvPr>
        </p:nvSpPr>
        <p:spPr>
          <a:ln/>
        </p:spPr>
        <p:txBody>
          <a:bodyPr/>
          <a:lstStyle>
            <a:lvl1pPr>
              <a:defRPr/>
            </a:lvl1pPr>
          </a:lstStyle>
          <a:p>
            <a:pPr>
              <a:defRPr/>
            </a:pPr>
            <a:fld id="{2F79013F-5B2C-4E9D-9745-5981D3CFC251}" type="slidenum">
              <a:rPr lang="en-US" altLang="ko-KR"/>
              <a:pPr>
                <a:defRPr/>
              </a:pPr>
              <a:t>‹#›</a:t>
            </a:fld>
            <a:endParaRPr lang="en-US" altLang="ko-KR"/>
          </a:p>
        </p:txBody>
      </p:sp>
    </p:spTree>
    <p:extLst>
      <p:ext uri="{BB962C8B-B14F-4D97-AF65-F5344CB8AC3E}">
        <p14:creationId xmlns:p14="http://schemas.microsoft.com/office/powerpoint/2010/main" val="4230596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ko-KR"/>
              <a:t>Click to edit Master title style</a:t>
            </a:r>
          </a:p>
        </p:txBody>
      </p:sp>
      <p:sp>
        <p:nvSpPr>
          <p:cNvPr id="1027" name="Rectangle 3"/>
          <p:cNvSpPr>
            <a:spLocks noGrp="1" noChangeArrowheads="1"/>
          </p:cNvSpPr>
          <p:nvPr>
            <p:ph type="body" idx="1"/>
          </p:nvPr>
        </p:nvSpPr>
        <p:spPr bwMode="auto">
          <a:xfrm>
            <a:off x="457200" y="1066800"/>
            <a:ext cx="822960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굴림" charset="-127"/>
              </a:defRPr>
            </a:lvl1pPr>
          </a:lstStyle>
          <a:p>
            <a:pPr>
              <a:defRPr/>
            </a:pPr>
            <a:endParaRPr lang="en-US" altLang="ko-K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굴림" charset="-127"/>
              </a:defRPr>
            </a:lvl1pPr>
          </a:lstStyle>
          <a:p>
            <a:pPr>
              <a:defRPr/>
            </a:pPr>
            <a:endParaRPr lang="en-US" altLang="ko-K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굴림" charset="-127"/>
              </a:defRPr>
            </a:lvl1pPr>
          </a:lstStyle>
          <a:p>
            <a:pPr>
              <a:defRPr/>
            </a:pPr>
            <a:fld id="{E37565C6-0CEA-42B8-A9C2-60D46C6627E9}" type="slidenum">
              <a:rPr lang="en-US" altLang="ko-KR"/>
              <a:pPr>
                <a:defRPr/>
              </a:pPr>
              <a:t>‹#›</a:t>
            </a:fld>
            <a:endParaRPr lang="en-US" altLang="ko-K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2000">
          <a:solidFill>
            <a:schemeClr val="tx2"/>
          </a:solidFill>
          <a:latin typeface="+mj-lt"/>
          <a:ea typeface="+mj-ea"/>
          <a:cs typeface="+mj-cs"/>
        </a:defRPr>
      </a:lvl1pPr>
      <a:lvl2pPr algn="ctr" rtl="0" eaLnBrk="0" fontAlgn="base" hangingPunct="0">
        <a:spcBef>
          <a:spcPct val="0"/>
        </a:spcBef>
        <a:spcAft>
          <a:spcPct val="0"/>
        </a:spcAft>
        <a:defRPr sz="2000">
          <a:solidFill>
            <a:schemeClr val="tx2"/>
          </a:solidFill>
          <a:latin typeface="Arial" charset="0"/>
        </a:defRPr>
      </a:lvl2pPr>
      <a:lvl3pPr algn="ctr" rtl="0" eaLnBrk="0" fontAlgn="base" hangingPunct="0">
        <a:spcBef>
          <a:spcPct val="0"/>
        </a:spcBef>
        <a:spcAft>
          <a:spcPct val="0"/>
        </a:spcAft>
        <a:defRPr sz="2000">
          <a:solidFill>
            <a:schemeClr val="tx2"/>
          </a:solidFill>
          <a:latin typeface="Arial" charset="0"/>
        </a:defRPr>
      </a:lvl3pPr>
      <a:lvl4pPr algn="ctr" rtl="0" eaLnBrk="0" fontAlgn="base" hangingPunct="0">
        <a:spcBef>
          <a:spcPct val="0"/>
        </a:spcBef>
        <a:spcAft>
          <a:spcPct val="0"/>
        </a:spcAft>
        <a:defRPr sz="2000">
          <a:solidFill>
            <a:schemeClr val="tx2"/>
          </a:solidFill>
          <a:latin typeface="Arial" charset="0"/>
        </a:defRPr>
      </a:lvl4pPr>
      <a:lvl5pPr algn="ctr" rtl="0" eaLnBrk="0" fontAlgn="base" hangingPunct="0">
        <a:spcBef>
          <a:spcPct val="0"/>
        </a:spcBef>
        <a:spcAft>
          <a:spcPct val="0"/>
        </a:spcAft>
        <a:defRPr sz="2000">
          <a:solidFill>
            <a:schemeClr val="tx2"/>
          </a:solidFill>
          <a:latin typeface="Arial" charset="0"/>
        </a:defRPr>
      </a:lvl5pPr>
      <a:lvl6pPr marL="457200" algn="ctr" rtl="0" fontAlgn="base">
        <a:spcBef>
          <a:spcPct val="0"/>
        </a:spcBef>
        <a:spcAft>
          <a:spcPct val="0"/>
        </a:spcAft>
        <a:defRPr sz="2000">
          <a:solidFill>
            <a:schemeClr val="tx2"/>
          </a:solidFill>
          <a:latin typeface="Arial" charset="0"/>
        </a:defRPr>
      </a:lvl6pPr>
      <a:lvl7pPr marL="914400" algn="ctr" rtl="0" fontAlgn="base">
        <a:spcBef>
          <a:spcPct val="0"/>
        </a:spcBef>
        <a:spcAft>
          <a:spcPct val="0"/>
        </a:spcAft>
        <a:defRPr sz="2000">
          <a:solidFill>
            <a:schemeClr val="tx2"/>
          </a:solidFill>
          <a:latin typeface="Arial" charset="0"/>
        </a:defRPr>
      </a:lvl7pPr>
      <a:lvl8pPr marL="1371600" algn="ctr" rtl="0" fontAlgn="base">
        <a:spcBef>
          <a:spcPct val="0"/>
        </a:spcBef>
        <a:spcAft>
          <a:spcPct val="0"/>
        </a:spcAft>
        <a:defRPr sz="2000">
          <a:solidFill>
            <a:schemeClr val="tx2"/>
          </a:solidFill>
          <a:latin typeface="Arial" charset="0"/>
        </a:defRPr>
      </a:lvl8pPr>
      <a:lvl9pPr marL="1828800" algn="ctr" rtl="0" fontAlgn="base">
        <a:spcBef>
          <a:spcPct val="0"/>
        </a:spcBef>
        <a:spcAft>
          <a:spcPct val="0"/>
        </a:spcAft>
        <a:defRPr sz="2000">
          <a:solidFill>
            <a:schemeClr val="tx2"/>
          </a:solidFill>
          <a:latin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68521"/>
            <a:ext cx="7772400" cy="1470025"/>
          </a:xfrm>
        </p:spPr>
        <p:txBody>
          <a:bodyPr/>
          <a:lstStyle/>
          <a:p>
            <a:r>
              <a:rPr lang="en-US" dirty="0"/>
              <a:t>24-783 Lecture 14</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48468" y="2603500"/>
            <a:ext cx="4047064" cy="3035302"/>
          </a:xfrm>
          <a:prstGeom prst="rect">
            <a:avLst/>
          </a:prstGeom>
        </p:spPr>
      </p:pic>
    </p:spTree>
    <p:extLst>
      <p:ext uri="{BB962C8B-B14F-4D97-AF65-F5344CB8AC3E}">
        <p14:creationId xmlns:p14="http://schemas.microsoft.com/office/powerpoint/2010/main" val="3601743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Richer information</a:t>
            </a:r>
          </a:p>
        </p:txBody>
      </p:sp>
      <p:sp>
        <p:nvSpPr>
          <p:cNvPr id="3" name="Content Placeholder 2"/>
          <p:cNvSpPr>
            <a:spLocks noGrp="1"/>
          </p:cNvSpPr>
          <p:nvPr>
            <p:ph idx="1"/>
          </p:nvPr>
        </p:nvSpPr>
        <p:spPr/>
        <p:txBody>
          <a:bodyPr/>
          <a:lstStyle/>
          <a:p>
            <a:r>
              <a:rPr lang="en-US" dirty="0"/>
              <a:t>Constraint edges</a:t>
            </a:r>
          </a:p>
          <a:p>
            <a:pPr lvl="1"/>
            <a:r>
              <a:rPr lang="en-US" dirty="0"/>
              <a:t>Also called feature edges</a:t>
            </a:r>
          </a:p>
          <a:p>
            <a:pPr lvl="1"/>
            <a:r>
              <a:rPr lang="en-US" dirty="0"/>
              <a:t>Chain of vertices</a:t>
            </a:r>
          </a:p>
          <a:p>
            <a:pPr lvl="1"/>
            <a:r>
              <a:rPr lang="en-US" dirty="0"/>
              <a:t>Automatic detection is still a hot research topic</a:t>
            </a:r>
          </a:p>
          <a:p>
            <a:r>
              <a:rPr lang="en-US" dirty="0"/>
              <a:t>Face groups</a:t>
            </a:r>
          </a:p>
          <a:p>
            <a:pPr lvl="1"/>
            <a:r>
              <a:rPr lang="en-US" dirty="0"/>
              <a:t>Also called segments</a:t>
            </a:r>
          </a:p>
          <a:p>
            <a:pPr lvl="1"/>
            <a:r>
              <a:rPr lang="en-US" dirty="0"/>
              <a:t>Group of polygons</a:t>
            </a:r>
          </a:p>
          <a:p>
            <a:pPr lvl="1"/>
            <a:r>
              <a:rPr lang="en-US" dirty="0"/>
              <a:t>In many cases dual of constraint edges (constraint edges are the boundaries between face groups)</a:t>
            </a:r>
          </a:p>
          <a:p>
            <a:pPr lvl="1"/>
            <a:r>
              <a:rPr lang="en-US" dirty="0"/>
              <a:t>Automatic segmentation that works for general geometry does not exist yet.</a:t>
            </a:r>
          </a:p>
        </p:txBody>
      </p:sp>
    </p:spTree>
    <p:extLst>
      <p:ext uri="{BB962C8B-B14F-4D97-AF65-F5344CB8AC3E}">
        <p14:creationId xmlns:p14="http://schemas.microsoft.com/office/powerpoint/2010/main" val="3514349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Closed (manifold), open, and non-manifold polygonal meshes</a:t>
            </a:r>
          </a:p>
        </p:txBody>
      </p:sp>
      <p:sp>
        <p:nvSpPr>
          <p:cNvPr id="3" name="Content Placeholder 2"/>
          <p:cNvSpPr>
            <a:spLocks noGrp="1"/>
          </p:cNvSpPr>
          <p:nvPr>
            <p:ph idx="1"/>
          </p:nvPr>
        </p:nvSpPr>
        <p:spPr/>
        <p:txBody>
          <a:bodyPr/>
          <a:lstStyle/>
          <a:p>
            <a:pPr marL="0" indent="0">
              <a:buNone/>
            </a:pPr>
            <a:r>
              <a:rPr lang="en-US" dirty="0"/>
              <a:t>A polygonal mesh can be classified as:</a:t>
            </a:r>
          </a:p>
          <a:p>
            <a:r>
              <a:rPr lang="en-US" dirty="0"/>
              <a:t>Closed mesh (Manifold mesh)</a:t>
            </a:r>
          </a:p>
          <a:p>
            <a:pPr lvl="1"/>
            <a:r>
              <a:rPr lang="en-US" dirty="0"/>
              <a:t>Every edge is used by two polygons.  (Two-manifold-ness)</a:t>
            </a:r>
          </a:p>
          <a:p>
            <a:pPr lvl="1"/>
            <a:r>
              <a:rPr lang="en-US" dirty="0"/>
              <a:t>Necessary condition to represent a solid.</a:t>
            </a:r>
          </a:p>
          <a:p>
            <a:r>
              <a:rPr lang="en-US" dirty="0"/>
              <a:t>Open mesh</a:t>
            </a:r>
          </a:p>
          <a:p>
            <a:pPr lvl="1"/>
            <a:r>
              <a:rPr lang="en-US" dirty="0"/>
              <a:t>Some edges are used by only one polygon, all other edges are used by two polygons.</a:t>
            </a:r>
          </a:p>
          <a:p>
            <a:pPr lvl="1"/>
            <a:r>
              <a:rPr lang="en-US" dirty="0"/>
              <a:t>Good for fabric, sheet-metal, terrain-elevation models.</a:t>
            </a:r>
          </a:p>
          <a:p>
            <a:r>
              <a:rPr lang="en-US" dirty="0"/>
              <a:t>Non-manifold mesh</a:t>
            </a:r>
          </a:p>
          <a:p>
            <a:pPr lvl="1"/>
            <a:r>
              <a:rPr lang="en-US" dirty="0"/>
              <a:t>Some edges may be used by more than two polygons.</a:t>
            </a:r>
          </a:p>
          <a:p>
            <a:pPr lvl="1"/>
            <a:r>
              <a:rPr lang="en-US" dirty="0"/>
              <a:t>Used for an assembly of sheet-metal parts, assembly of multiple volumes.</a:t>
            </a:r>
          </a:p>
        </p:txBody>
      </p:sp>
    </p:spTree>
    <p:extLst>
      <p:ext uri="{BB962C8B-B14F-4D97-AF65-F5344CB8AC3E}">
        <p14:creationId xmlns:p14="http://schemas.microsoft.com/office/powerpoint/2010/main" val="3246751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p:txBody>
          <a:bodyPr/>
          <a:lstStyle/>
          <a:p>
            <a:r>
              <a:rPr lang="en-US" dirty="0"/>
              <a:t>When a modification is made to the data structure, topology (connection) tables must also be updated.</a:t>
            </a:r>
          </a:p>
          <a:p>
            <a:r>
              <a:rPr lang="en-US" dirty="0"/>
              <a:t>If the outside code can directly modify the raw data structure, the table may become out of sync.</a:t>
            </a:r>
          </a:p>
          <a:p>
            <a:r>
              <a:rPr lang="en-US" dirty="0"/>
              <a:t>Raw data structure must be hidden from the outside, or only allow access as constant.</a:t>
            </a:r>
          </a:p>
        </p:txBody>
      </p:sp>
    </p:spTree>
    <p:extLst>
      <p:ext uri="{BB962C8B-B14F-4D97-AF65-F5344CB8AC3E}">
        <p14:creationId xmlns:p14="http://schemas.microsoft.com/office/powerpoint/2010/main" val="1567534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a Polygonal-Mesh data structure</a:t>
            </a:r>
          </a:p>
        </p:txBody>
      </p:sp>
      <p:sp>
        <p:nvSpPr>
          <p:cNvPr id="3" name="Content Placeholder 2"/>
          <p:cNvSpPr>
            <a:spLocks noGrp="1"/>
          </p:cNvSpPr>
          <p:nvPr>
            <p:ph idx="1"/>
          </p:nvPr>
        </p:nvSpPr>
        <p:spPr/>
        <p:txBody>
          <a:bodyPr/>
          <a:lstStyle/>
          <a:p>
            <a:r>
              <a:rPr lang="en-US" dirty="0"/>
              <a:t>Decision: What background data structure to use?</a:t>
            </a:r>
          </a:p>
          <a:p>
            <a:pPr lvl="1"/>
            <a:r>
              <a:rPr lang="en-US"/>
              <a:t>Doubly-Linked </a:t>
            </a:r>
            <a:r>
              <a:rPr lang="en-US" dirty="0"/>
              <a:t>list? (</a:t>
            </a:r>
            <a:r>
              <a:rPr lang="en-US" dirty="0" err="1"/>
              <a:t>std</a:t>
            </a:r>
            <a:r>
              <a:rPr lang="en-US" dirty="0"/>
              <a:t>::list)</a:t>
            </a:r>
          </a:p>
          <a:p>
            <a:pPr lvl="1"/>
            <a:r>
              <a:rPr lang="en-US" dirty="0"/>
              <a:t>Variable-Length array? (</a:t>
            </a:r>
            <a:r>
              <a:rPr lang="en-US" dirty="0" err="1"/>
              <a:t>std</a:t>
            </a:r>
            <a:r>
              <a:rPr lang="en-US" dirty="0"/>
              <a:t>::vector)</a:t>
            </a:r>
          </a:p>
          <a:p>
            <a:r>
              <a:rPr lang="en-US" dirty="0"/>
              <a:t>Let's try a linked list.</a:t>
            </a:r>
          </a:p>
        </p:txBody>
      </p:sp>
    </p:spTree>
    <p:extLst>
      <p:ext uri="{BB962C8B-B14F-4D97-AF65-F5344CB8AC3E}">
        <p14:creationId xmlns:p14="http://schemas.microsoft.com/office/powerpoint/2010/main" val="3543003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Does it work?</a:t>
            </a:r>
          </a:p>
        </p:txBody>
      </p:sp>
      <p:sp>
        <p:nvSpPr>
          <p:cNvPr id="4" name="TextBox 3"/>
          <p:cNvSpPr txBox="1"/>
          <p:nvPr/>
        </p:nvSpPr>
        <p:spPr>
          <a:xfrm>
            <a:off x="1416050" y="914400"/>
            <a:ext cx="5876930" cy="5447645"/>
          </a:xfrm>
          <a:prstGeom prst="rect">
            <a:avLst/>
          </a:prstGeom>
          <a:noFill/>
        </p:spPr>
        <p:txBody>
          <a:bodyPr wrap="none" rtlCol="0">
            <a:spAutoFit/>
          </a:bodyPr>
          <a:lstStyle/>
          <a:p>
            <a:r>
              <a:rPr lang="en-US" sz="1200" dirty="0">
                <a:latin typeface="Consolas" panose="020B0609020204030204" pitchFamily="49" charset="0"/>
              </a:rPr>
              <a:t>class </a:t>
            </a:r>
            <a:r>
              <a:rPr lang="en-US" sz="1200" dirty="0" err="1">
                <a:latin typeface="Consolas" panose="020B0609020204030204" pitchFamily="49" charset="0"/>
              </a:rPr>
              <a:t>PolygonalMesh</a:t>
            </a:r>
            <a:endParaRPr lang="en-US" sz="1200" dirty="0">
              <a:latin typeface="Consolas" panose="020B0609020204030204" pitchFamily="49" charset="0"/>
            </a:endParaRPr>
          </a:p>
          <a:p>
            <a:r>
              <a:rPr lang="en-US" sz="1200" dirty="0">
                <a:latin typeface="Consolas" panose="020B0609020204030204" pitchFamily="49" charset="0"/>
              </a:rPr>
              <a:t>{</a:t>
            </a:r>
          </a:p>
          <a:p>
            <a:r>
              <a:rPr lang="en-US" sz="1200" dirty="0">
                <a:latin typeface="Consolas" panose="020B0609020204030204" pitchFamily="49" charset="0"/>
              </a:rPr>
              <a:t>protected:</a:t>
            </a:r>
          </a:p>
          <a:p>
            <a:r>
              <a:rPr lang="en-US" sz="1200" dirty="0">
                <a:latin typeface="Consolas" panose="020B0609020204030204" pitchFamily="49" charset="0"/>
              </a:rPr>
              <a:t>    class Vertex</a:t>
            </a:r>
          </a:p>
          <a:p>
            <a:r>
              <a:rPr lang="en-US" sz="1200" dirty="0">
                <a:latin typeface="Consolas" panose="020B0609020204030204" pitchFamily="49" charset="0"/>
              </a:rPr>
              <a:t>    {</a:t>
            </a:r>
          </a:p>
          <a:p>
            <a:r>
              <a:rPr lang="en-US" sz="1200" dirty="0">
                <a:latin typeface="Consolas" panose="020B0609020204030204" pitchFamily="49" charset="0"/>
              </a:rPr>
              <a:t>    public:</a:t>
            </a:r>
          </a:p>
          <a:p>
            <a:r>
              <a:rPr lang="en-US" sz="1200" dirty="0">
                <a:latin typeface="Consolas" panose="020B0609020204030204" pitchFamily="49" charset="0"/>
              </a:rPr>
              <a:t>        YsVec3 </a:t>
            </a:r>
            <a:r>
              <a:rPr lang="en-US" sz="1200" dirty="0" err="1">
                <a:latin typeface="Consolas" panose="020B0609020204030204" pitchFamily="49" charset="0"/>
              </a:rPr>
              <a:t>pos</a:t>
            </a:r>
            <a:r>
              <a:rPr lang="en-US" sz="1200" dirty="0">
                <a:latin typeface="Consolas" panose="020B0609020204030204" pitchFamily="49" charset="0"/>
              </a:rPr>
              <a:t>;</a:t>
            </a:r>
          </a:p>
          <a:p>
            <a:r>
              <a:rPr lang="en-US" sz="1200" dirty="0">
                <a:latin typeface="Consolas" panose="020B0609020204030204" pitchFamily="49" charset="0"/>
              </a:rPr>
              <a:t>    };</a:t>
            </a:r>
          </a:p>
          <a:p>
            <a:r>
              <a:rPr lang="en-US" sz="1200" dirty="0">
                <a:latin typeface="Consolas" panose="020B0609020204030204" pitchFamily="49" charset="0"/>
              </a:rPr>
              <a:t>private:</a:t>
            </a:r>
          </a:p>
          <a:p>
            <a:r>
              <a:rPr lang="en-US" sz="1200" dirty="0">
                <a:latin typeface="Consolas" panose="020B0609020204030204" pitchFamily="49" charset="0"/>
              </a:rPr>
              <a:t>    </a:t>
            </a:r>
            <a:r>
              <a:rPr lang="en-US" sz="1200" dirty="0" err="1">
                <a:latin typeface="Consolas" panose="020B0609020204030204" pitchFamily="49" charset="0"/>
              </a:rPr>
              <a:t>std</a:t>
            </a:r>
            <a:r>
              <a:rPr lang="en-US" sz="1200" dirty="0">
                <a:latin typeface="Consolas" panose="020B0609020204030204" pitchFamily="49" charset="0"/>
              </a:rPr>
              <a:t>::list &lt;Vertex&gt; </a:t>
            </a:r>
            <a:r>
              <a:rPr lang="en-US" sz="1200" dirty="0" err="1">
                <a:latin typeface="Consolas" panose="020B0609020204030204" pitchFamily="49" charset="0"/>
              </a:rPr>
              <a:t>vtxList</a:t>
            </a:r>
            <a:r>
              <a:rPr lang="en-US" sz="1200" dirty="0">
                <a:latin typeface="Consolas" panose="020B0609020204030204" pitchFamily="49" charset="0"/>
              </a:rPr>
              <a:t>;</a:t>
            </a:r>
          </a:p>
          <a:p>
            <a:r>
              <a:rPr lang="en-US" sz="1200" dirty="0">
                <a:latin typeface="Consolas" panose="020B0609020204030204" pitchFamily="49" charset="0"/>
              </a:rPr>
              <a:t>public:</a:t>
            </a:r>
          </a:p>
          <a:p>
            <a:r>
              <a:rPr lang="en-US" sz="1200" dirty="0">
                <a:latin typeface="Consolas" panose="020B0609020204030204" pitchFamily="49" charset="0"/>
              </a:rPr>
              <a:t>    class </a:t>
            </a:r>
            <a:r>
              <a:rPr lang="en-US" sz="1200" dirty="0" err="1">
                <a:latin typeface="Consolas" panose="020B0609020204030204" pitchFamily="49" charset="0"/>
              </a:rPr>
              <a:t>VertexHandle</a:t>
            </a:r>
            <a:endParaRPr lang="en-US" sz="1200" dirty="0">
              <a:latin typeface="Consolas" panose="020B0609020204030204" pitchFamily="49" charset="0"/>
            </a:endParaRPr>
          </a:p>
          <a:p>
            <a:r>
              <a:rPr lang="en-US" sz="1200" dirty="0">
                <a:latin typeface="Consolas" panose="020B0609020204030204" pitchFamily="49" charset="0"/>
              </a:rPr>
              <a:t>    {</a:t>
            </a:r>
          </a:p>
          <a:p>
            <a:r>
              <a:rPr lang="en-US" sz="1200" dirty="0">
                <a:latin typeface="Consolas" panose="020B0609020204030204" pitchFamily="49" charset="0"/>
              </a:rPr>
              <a:t>    friend class </a:t>
            </a:r>
            <a:r>
              <a:rPr lang="en-US" sz="1200" dirty="0" err="1">
                <a:latin typeface="Consolas" panose="020B0609020204030204" pitchFamily="49" charset="0"/>
              </a:rPr>
              <a:t>PolygonalMesh</a:t>
            </a:r>
            <a:r>
              <a:rPr lang="en-US" sz="1200" dirty="0">
                <a:latin typeface="Consolas" panose="020B0609020204030204" pitchFamily="49" charset="0"/>
              </a:rPr>
              <a:t>;</a:t>
            </a:r>
          </a:p>
          <a:p>
            <a:r>
              <a:rPr lang="en-US" sz="1200" dirty="0">
                <a:latin typeface="Consolas" panose="020B0609020204030204" pitchFamily="49" charset="0"/>
              </a:rPr>
              <a:t>    private:</a:t>
            </a:r>
          </a:p>
          <a:p>
            <a:r>
              <a:rPr lang="en-US" sz="1200" dirty="0">
                <a:latin typeface="Consolas" panose="020B0609020204030204" pitchFamily="49" charset="0"/>
              </a:rPr>
              <a:t>        </a:t>
            </a:r>
            <a:r>
              <a:rPr lang="en-US" sz="1200" dirty="0" err="1">
                <a:latin typeface="Consolas" panose="020B0609020204030204" pitchFamily="49" charset="0"/>
              </a:rPr>
              <a:t>std</a:t>
            </a:r>
            <a:r>
              <a:rPr lang="en-US" sz="1200" dirty="0">
                <a:latin typeface="Consolas" panose="020B0609020204030204" pitchFamily="49" charset="0"/>
              </a:rPr>
              <a:t>::list&lt;Vertex&gt;::iterator </a:t>
            </a:r>
            <a:r>
              <a:rPr lang="en-US" sz="1200" dirty="0" err="1">
                <a:latin typeface="Consolas" panose="020B0609020204030204" pitchFamily="49" charset="0"/>
              </a:rPr>
              <a:t>vtxPtr</a:t>
            </a:r>
            <a:r>
              <a:rPr lang="en-US" sz="1200" dirty="0">
                <a:latin typeface="Consolas" panose="020B0609020204030204" pitchFamily="49" charset="0"/>
              </a:rPr>
              <a:t>;</a:t>
            </a:r>
          </a:p>
          <a:p>
            <a:r>
              <a:rPr lang="en-US" sz="1200" dirty="0">
                <a:latin typeface="Consolas" panose="020B0609020204030204" pitchFamily="49" charset="0"/>
              </a:rPr>
              <a:t>    public:</a:t>
            </a:r>
          </a:p>
          <a:p>
            <a:r>
              <a:rPr lang="en-US" sz="1200" dirty="0">
                <a:latin typeface="Consolas" panose="020B0609020204030204" pitchFamily="49" charset="0"/>
              </a:rPr>
              <a:t>        </a:t>
            </a:r>
            <a:r>
              <a:rPr lang="en-US" sz="1200" dirty="0" err="1">
                <a:latin typeface="Consolas" panose="020B0609020204030204" pitchFamily="49" charset="0"/>
              </a:rPr>
              <a:t>VertexHandle</a:t>
            </a:r>
            <a:r>
              <a:rPr lang="en-US" sz="1200" dirty="0">
                <a:latin typeface="Consolas" panose="020B0609020204030204" pitchFamily="49" charset="0"/>
              </a:rPr>
              <a:t>(){};  // C++11 </a:t>
            </a:r>
            <a:r>
              <a:rPr lang="en-US" sz="1200" dirty="0" err="1">
                <a:latin typeface="Consolas" panose="020B0609020204030204" pitchFamily="49" charset="0"/>
              </a:rPr>
              <a:t>VertexHandle</a:t>
            </a:r>
            <a:r>
              <a:rPr lang="en-US" sz="1200" dirty="0">
                <a:latin typeface="Consolas" panose="020B0609020204030204" pitchFamily="49" charset="0"/>
              </a:rPr>
              <a:t>()=default;</a:t>
            </a:r>
          </a:p>
          <a:p>
            <a:r>
              <a:rPr lang="en-US" sz="1200" dirty="0">
                <a:latin typeface="Consolas" panose="020B0609020204030204" pitchFamily="49" charset="0"/>
              </a:rPr>
              <a:t>        </a:t>
            </a:r>
            <a:r>
              <a:rPr lang="en-US" sz="1200" dirty="0" err="1">
                <a:latin typeface="Consolas" panose="020B0609020204030204" pitchFamily="49" charset="0"/>
              </a:rPr>
              <a:t>VertexHandle</a:t>
            </a:r>
            <a:r>
              <a:rPr lang="en-US" sz="1200" dirty="0">
                <a:latin typeface="Consolas" panose="020B0609020204030204" pitchFamily="49" charset="0"/>
              </a:rPr>
              <a:t>(</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a:t>
            </a:r>
            <a:r>
              <a:rPr lang="en-US" sz="1200" dirty="0">
                <a:latin typeface="Consolas" panose="020B0609020204030204" pitchFamily="49" charset="0"/>
              </a:rPr>
              <a:t>);</a:t>
            </a:r>
          </a:p>
          <a:p>
            <a:r>
              <a:rPr lang="en-US" sz="1200" dirty="0">
                <a:latin typeface="Consolas" panose="020B0609020204030204" pitchFamily="49" charset="0"/>
              </a:rPr>
              <a:t>        void operator=(</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a:t>
            </a:r>
            <a:r>
              <a:rPr lang="en-US" sz="1200" dirty="0">
                <a:latin typeface="Consolas" panose="020B0609020204030204" pitchFamily="49" charset="0"/>
              </a:rPr>
              <a:t>);</a:t>
            </a:r>
          </a:p>
          <a:p>
            <a:r>
              <a:rPr lang="en-US" sz="1200" dirty="0">
                <a:latin typeface="Consolas" panose="020B0609020204030204" pitchFamily="49" charset="0"/>
              </a:rPr>
              <a:t>        bool operator==(</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a:t>
            </a:r>
            <a:r>
              <a:rPr lang="en-US" sz="1200" dirty="0">
                <a:latin typeface="Consolas" panose="020B0609020204030204" pitchFamily="49" charset="0"/>
              </a:rPr>
              <a:t>) </a:t>
            </a:r>
            <a:r>
              <a:rPr lang="en-US" sz="1200" dirty="0" err="1">
                <a:latin typeface="Consolas" panose="020B0609020204030204" pitchFamily="49" charset="0"/>
              </a:rPr>
              <a:t>const</a:t>
            </a:r>
            <a:r>
              <a:rPr lang="en-US" sz="1200" dirty="0">
                <a:latin typeface="Consolas" panose="020B0609020204030204" pitchFamily="49" charset="0"/>
              </a:rPr>
              <a:t>;</a:t>
            </a:r>
          </a:p>
          <a:p>
            <a:r>
              <a:rPr lang="en-US" sz="1200" dirty="0">
                <a:latin typeface="Consolas" panose="020B0609020204030204" pitchFamily="49" charset="0"/>
              </a:rPr>
              <a:t>        bool operator!=(</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a:t>
            </a:r>
            <a:r>
              <a:rPr lang="en-US" sz="1200" dirty="0">
                <a:latin typeface="Consolas" panose="020B0609020204030204" pitchFamily="49" charset="0"/>
              </a:rPr>
              <a:t>) </a:t>
            </a:r>
            <a:r>
              <a:rPr lang="en-US" sz="1200" dirty="0" err="1">
                <a:latin typeface="Consolas" panose="020B0609020204030204" pitchFamily="49" charset="0"/>
              </a:rPr>
              <a:t>const</a:t>
            </a:r>
            <a:r>
              <a:rPr lang="en-US" sz="1200" dirty="0">
                <a:latin typeface="Consolas" panose="020B0609020204030204" pitchFamily="49" charset="0"/>
              </a:rPr>
              <a:t>;</a:t>
            </a:r>
          </a:p>
          <a:p>
            <a:r>
              <a:rPr lang="en-US" sz="1200" dirty="0">
                <a:latin typeface="Consolas" panose="020B0609020204030204" pitchFamily="49" charset="0"/>
              </a:rPr>
              <a:t>    };</a:t>
            </a:r>
          </a:p>
          <a:p>
            <a:r>
              <a:rPr lang="en-US" sz="1200" dirty="0">
                <a:latin typeface="Consolas" panose="020B0609020204030204" pitchFamily="49" charset="0"/>
              </a:rPr>
              <a:t>    </a:t>
            </a:r>
            <a:r>
              <a:rPr lang="en-US" sz="1200" dirty="0" err="1">
                <a:latin typeface="Consolas" panose="020B0609020204030204" pitchFamily="49" charset="0"/>
              </a:rPr>
              <a:t>VertexHandle</a:t>
            </a:r>
            <a:r>
              <a:rPr lang="en-US" sz="1200" dirty="0">
                <a:latin typeface="Consolas" panose="020B0609020204030204" pitchFamily="49" charset="0"/>
              </a:rPr>
              <a:t> </a:t>
            </a:r>
            <a:r>
              <a:rPr lang="en-US" sz="1200" dirty="0" err="1">
                <a:latin typeface="Consolas" panose="020B0609020204030204" pitchFamily="49" charset="0"/>
              </a:rPr>
              <a:t>AddVertex</a:t>
            </a:r>
            <a:r>
              <a:rPr lang="en-US" sz="1200" dirty="0">
                <a:latin typeface="Consolas" panose="020B0609020204030204" pitchFamily="49" charset="0"/>
              </a:rPr>
              <a:t>(</a:t>
            </a:r>
            <a:r>
              <a:rPr lang="en-US" sz="1200" dirty="0" err="1">
                <a:latin typeface="Consolas" panose="020B0609020204030204" pitchFamily="49" charset="0"/>
              </a:rPr>
              <a:t>const</a:t>
            </a:r>
            <a:r>
              <a:rPr lang="en-US" sz="1200" dirty="0">
                <a:latin typeface="Consolas" panose="020B0609020204030204" pitchFamily="49" charset="0"/>
              </a:rPr>
              <a:t> YsVec3 &amp;</a:t>
            </a:r>
            <a:r>
              <a:rPr lang="en-US" sz="1200" dirty="0" err="1">
                <a:latin typeface="Consolas" panose="020B0609020204030204" pitchFamily="49" charset="0"/>
              </a:rPr>
              <a:t>pos</a:t>
            </a:r>
            <a:r>
              <a:rPr lang="en-US" sz="1200" dirty="0">
                <a:latin typeface="Consolas" panose="020B0609020204030204" pitchFamily="49" charset="0"/>
              </a:rPr>
              <a:t>);</a:t>
            </a:r>
          </a:p>
          <a:p>
            <a:r>
              <a:rPr lang="en-US" sz="1200" dirty="0">
                <a:latin typeface="Consolas" panose="020B0609020204030204" pitchFamily="49" charset="0"/>
              </a:rPr>
              <a:t>    YsVec3 </a:t>
            </a:r>
            <a:r>
              <a:rPr lang="en-US" sz="1200" dirty="0" err="1">
                <a:latin typeface="Consolas" panose="020B0609020204030204" pitchFamily="49" charset="0"/>
              </a:rPr>
              <a:t>GetVertexPosition</a:t>
            </a:r>
            <a:r>
              <a:rPr lang="en-US" sz="1200" dirty="0">
                <a:latin typeface="Consolas" panose="020B0609020204030204" pitchFamily="49" charset="0"/>
              </a:rPr>
              <a:t>(</a:t>
            </a:r>
            <a:r>
              <a:rPr lang="en-US" sz="1200" dirty="0" err="1">
                <a:latin typeface="Consolas" panose="020B0609020204030204" pitchFamily="49" charset="0"/>
              </a:rPr>
              <a:t>VertexHandle</a:t>
            </a:r>
            <a:r>
              <a:rPr lang="en-US" sz="1200" dirty="0">
                <a:latin typeface="Consolas" panose="020B0609020204030204" pitchFamily="49" charset="0"/>
              </a:rPr>
              <a:t> </a:t>
            </a:r>
            <a:r>
              <a:rPr lang="en-US" sz="1200" dirty="0" err="1">
                <a:latin typeface="Consolas" panose="020B0609020204030204" pitchFamily="49" charset="0"/>
              </a:rPr>
              <a:t>vtHd</a:t>
            </a:r>
            <a:r>
              <a:rPr lang="en-US" sz="1200" dirty="0">
                <a:latin typeface="Consolas" panose="020B0609020204030204" pitchFamily="49" charset="0"/>
              </a:rPr>
              <a:t>) </a:t>
            </a:r>
            <a:r>
              <a:rPr lang="en-US" sz="1200" dirty="0" err="1">
                <a:latin typeface="Consolas" panose="020B0609020204030204" pitchFamily="49" charset="0"/>
              </a:rPr>
              <a:t>const</a:t>
            </a:r>
            <a:r>
              <a:rPr lang="en-US" sz="1200" dirty="0">
                <a:latin typeface="Consolas" panose="020B0609020204030204" pitchFamily="49" charset="0"/>
              </a:rPr>
              <a:t>;</a:t>
            </a:r>
          </a:p>
          <a:p>
            <a:r>
              <a:rPr lang="en-US" sz="1200" dirty="0">
                <a:latin typeface="Consolas" panose="020B0609020204030204" pitchFamily="49" charset="0"/>
              </a:rPr>
              <a:t>};</a:t>
            </a:r>
          </a:p>
          <a:p>
            <a:r>
              <a:rPr lang="en-US" sz="1200" dirty="0">
                <a:latin typeface="Consolas" panose="020B0609020204030204" pitchFamily="49" charset="0"/>
              </a:rPr>
              <a:t>inline bool operator==(</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nullptr_t,PolygonalMesh</a:t>
            </a:r>
            <a:r>
              <a:rPr lang="en-US" sz="1200" dirty="0">
                <a:latin typeface="Consolas" panose="020B0609020204030204" pitchFamily="49" charset="0"/>
              </a:rPr>
              <a:t>::</a:t>
            </a:r>
            <a:r>
              <a:rPr lang="en-US" sz="1200" dirty="0" err="1">
                <a:latin typeface="Consolas" panose="020B0609020204030204" pitchFamily="49" charset="0"/>
              </a:rPr>
              <a:t>VertexHandle</a:t>
            </a:r>
            <a:r>
              <a:rPr lang="en-US" sz="1200" dirty="0">
                <a:latin typeface="Consolas" panose="020B0609020204030204" pitchFamily="49" charset="0"/>
              </a:rPr>
              <a:t>);</a:t>
            </a:r>
          </a:p>
          <a:p>
            <a:r>
              <a:rPr lang="en-US" sz="1200" dirty="0">
                <a:latin typeface="Consolas" panose="020B0609020204030204" pitchFamily="49" charset="0"/>
              </a:rPr>
              <a:t>inline bool operator!=(</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nullptr_t,PolygonalMesh</a:t>
            </a:r>
            <a:r>
              <a:rPr lang="en-US" sz="1200" dirty="0">
                <a:latin typeface="Consolas" panose="020B0609020204030204" pitchFamily="49" charset="0"/>
              </a:rPr>
              <a:t>::</a:t>
            </a:r>
            <a:r>
              <a:rPr lang="en-US" sz="1200" dirty="0" err="1">
                <a:latin typeface="Consolas" panose="020B0609020204030204" pitchFamily="49" charset="0"/>
              </a:rPr>
              <a:t>VertexHandle</a:t>
            </a:r>
            <a:r>
              <a:rPr lang="en-US" sz="1200" dirty="0">
                <a:latin typeface="Consolas" panose="020B0609020204030204" pitchFamily="49" charset="0"/>
              </a:rPr>
              <a:t>);</a:t>
            </a:r>
          </a:p>
          <a:p>
            <a:endParaRPr lang="en-US" sz="1200" dirty="0">
              <a:latin typeface="Consolas" panose="020B0609020204030204" pitchFamily="49" charset="0"/>
            </a:endParaRPr>
          </a:p>
        </p:txBody>
      </p:sp>
      <p:sp>
        <p:nvSpPr>
          <p:cNvPr id="5" name="Rounded Rectangle 4"/>
          <p:cNvSpPr/>
          <p:nvPr/>
        </p:nvSpPr>
        <p:spPr>
          <a:xfrm>
            <a:off x="3641358" y="3638417"/>
            <a:ext cx="850456" cy="26217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H="1">
            <a:off x="4101755" y="2890271"/>
            <a:ext cx="530736" cy="7481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209289" y="2520939"/>
            <a:ext cx="1433406" cy="369332"/>
          </a:xfrm>
          <a:prstGeom prst="rect">
            <a:avLst/>
          </a:prstGeom>
          <a:noFill/>
        </p:spPr>
        <p:txBody>
          <a:bodyPr wrap="none" rtlCol="0">
            <a:spAutoFit/>
          </a:bodyPr>
          <a:lstStyle/>
          <a:p>
            <a:r>
              <a:rPr lang="en-US" dirty="0">
                <a:solidFill>
                  <a:srgbClr val="FF0000"/>
                </a:solidFill>
              </a:rPr>
              <a:t>What's this?</a:t>
            </a:r>
          </a:p>
        </p:txBody>
      </p:sp>
    </p:spTree>
    <p:extLst>
      <p:ext uri="{BB962C8B-B14F-4D97-AF65-F5344CB8AC3E}">
        <p14:creationId xmlns:p14="http://schemas.microsoft.com/office/powerpoint/2010/main" val="2957141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Iterator</a:t>
            </a:r>
          </a:p>
        </p:txBody>
      </p:sp>
      <p:sp>
        <p:nvSpPr>
          <p:cNvPr id="3" name="Content Placeholder 2"/>
          <p:cNvSpPr>
            <a:spLocks noGrp="1"/>
          </p:cNvSpPr>
          <p:nvPr>
            <p:ph idx="1"/>
          </p:nvPr>
        </p:nvSpPr>
        <p:spPr/>
        <p:txBody>
          <a:bodyPr/>
          <a:lstStyle/>
          <a:p>
            <a:r>
              <a:rPr lang="en-US" dirty="0"/>
              <a:t>Before range-based for, this was what people were doing:</a:t>
            </a:r>
          </a:p>
          <a:p>
            <a:pPr marL="457200" lvl="1" indent="0">
              <a:buNone/>
            </a:pPr>
            <a:r>
              <a:rPr lang="en-US" sz="1400" dirty="0">
                <a:latin typeface="Consolas" panose="020B0609020204030204" pitchFamily="49" charset="0"/>
              </a:rPr>
              <a:t>for(auto </a:t>
            </a:r>
            <a:r>
              <a:rPr lang="en-US" sz="1400" dirty="0" err="1">
                <a:latin typeface="Consolas" panose="020B0609020204030204" pitchFamily="49" charset="0"/>
              </a:rPr>
              <a:t>iter</a:t>
            </a:r>
            <a:r>
              <a:rPr lang="en-US" sz="1400" dirty="0">
                <a:latin typeface="Consolas" panose="020B0609020204030204" pitchFamily="49" charset="0"/>
              </a:rPr>
              <a:t>=</a:t>
            </a:r>
            <a:r>
              <a:rPr lang="en-US" sz="1400" dirty="0" err="1">
                <a:latin typeface="Consolas" panose="020B0609020204030204" pitchFamily="49" charset="0"/>
              </a:rPr>
              <a:t>container.begin</a:t>
            </a:r>
            <a:r>
              <a:rPr lang="en-US" sz="1400" dirty="0">
                <a:latin typeface="Consolas" panose="020B0609020204030204" pitchFamily="49" charset="0"/>
              </a:rPr>
              <a:t>(); </a:t>
            </a:r>
            <a:r>
              <a:rPr lang="en-US" sz="1400" dirty="0" err="1">
                <a:latin typeface="Consolas" panose="020B0609020204030204" pitchFamily="49" charset="0"/>
              </a:rPr>
              <a:t>container.end</a:t>
            </a:r>
            <a:r>
              <a:rPr lang="en-US" sz="1400" dirty="0">
                <a:latin typeface="Consolas" panose="020B0609020204030204" pitchFamily="49" charset="0"/>
              </a:rPr>
              <a:t>()!=</a:t>
            </a:r>
            <a:r>
              <a:rPr lang="en-US" sz="1400" dirty="0" err="1">
                <a:latin typeface="Consolas" panose="020B0609020204030204" pitchFamily="49" charset="0"/>
              </a:rPr>
              <a:t>iter</a:t>
            </a:r>
            <a:r>
              <a:rPr lang="en-US" sz="1400" dirty="0">
                <a:latin typeface="Consolas" panose="020B0609020204030204" pitchFamily="49" charset="0"/>
              </a:rPr>
              <a:t>; ++</a:t>
            </a:r>
            <a:r>
              <a:rPr lang="en-US" sz="1400" dirty="0" err="1">
                <a:latin typeface="Consolas" panose="020B0609020204030204" pitchFamily="49" charset="0"/>
              </a:rPr>
              <a:t>iter</a:t>
            </a:r>
            <a:r>
              <a:rPr lang="en-US" sz="1400" dirty="0">
                <a:latin typeface="Consolas" panose="020B0609020204030204" pitchFamily="49" charset="0"/>
              </a:rPr>
              <a:t>)</a:t>
            </a:r>
          </a:p>
          <a:p>
            <a:pPr marL="457200" lvl="1" indent="0">
              <a:buNone/>
            </a:pPr>
            <a:r>
              <a:rPr lang="en-US" sz="1400" dirty="0">
                <a:latin typeface="Consolas" panose="020B0609020204030204" pitchFamily="49" charset="0"/>
              </a:rPr>
              <a:t>{</a:t>
            </a:r>
          </a:p>
          <a:p>
            <a:pPr marL="457200" lvl="1" indent="0">
              <a:buNone/>
            </a:pPr>
            <a:r>
              <a:rPr lang="en-US" sz="1400" dirty="0">
                <a:latin typeface="Consolas" panose="020B0609020204030204" pitchFamily="49" charset="0"/>
              </a:rPr>
              <a:t>    auto value=*</a:t>
            </a:r>
            <a:r>
              <a:rPr lang="en-US" sz="1400" dirty="0" err="1">
                <a:latin typeface="Consolas" panose="020B0609020204030204" pitchFamily="49" charset="0"/>
              </a:rPr>
              <a:t>iter</a:t>
            </a:r>
            <a:r>
              <a:rPr lang="en-US" sz="1400" dirty="0">
                <a:latin typeface="Consolas" panose="020B0609020204030204" pitchFamily="49" charset="0"/>
              </a:rPr>
              <a:t>;</a:t>
            </a:r>
          </a:p>
          <a:p>
            <a:pPr marL="457200" lvl="1" indent="0">
              <a:buNone/>
            </a:pPr>
            <a:r>
              <a:rPr lang="en-US" sz="1400" dirty="0">
                <a:latin typeface="Consolas" panose="020B0609020204030204" pitchFamily="49" charset="0"/>
              </a:rPr>
              <a:t>    // Do something fun with the value.</a:t>
            </a:r>
          </a:p>
          <a:p>
            <a:pPr marL="457200" lvl="1" indent="0">
              <a:buNone/>
            </a:pPr>
            <a:r>
              <a:rPr lang="en-US" sz="1400" dirty="0">
                <a:latin typeface="Consolas" panose="020B0609020204030204" pitchFamily="49" charset="0"/>
              </a:rPr>
              <a:t>}</a:t>
            </a:r>
          </a:p>
          <a:p>
            <a:r>
              <a:rPr lang="en-US" dirty="0"/>
              <a:t>Before auto, it was messier:</a:t>
            </a:r>
          </a:p>
          <a:p>
            <a:pPr marL="457200" lvl="1" indent="0">
              <a:buNone/>
            </a:pPr>
            <a:r>
              <a:rPr lang="en-US" sz="1400" dirty="0">
                <a:latin typeface="Consolas" panose="020B0609020204030204" pitchFamily="49" charset="0"/>
              </a:rPr>
              <a:t>for(</a:t>
            </a:r>
            <a:r>
              <a:rPr lang="en-US" sz="1400" dirty="0" err="1">
                <a:latin typeface="Consolas" panose="020B0609020204030204" pitchFamily="49" charset="0"/>
              </a:rPr>
              <a:t>std</a:t>
            </a:r>
            <a:r>
              <a:rPr lang="en-US" sz="1400" dirty="0">
                <a:latin typeface="Consolas" panose="020B0609020204030204" pitchFamily="49" charset="0"/>
              </a:rPr>
              <a:t>::vector &lt;</a:t>
            </a:r>
            <a:r>
              <a:rPr lang="en-US" sz="1400" dirty="0" err="1">
                <a:latin typeface="Consolas" panose="020B0609020204030204" pitchFamily="49" charset="0"/>
              </a:rPr>
              <a:t>int</a:t>
            </a:r>
            <a:r>
              <a:rPr lang="en-US" sz="1400" dirty="0">
                <a:latin typeface="Consolas" panose="020B0609020204030204" pitchFamily="49" charset="0"/>
              </a:rPr>
              <a:t>&gt;::iterator </a:t>
            </a:r>
            <a:r>
              <a:rPr lang="en-US" sz="1400" dirty="0" err="1">
                <a:latin typeface="Consolas" panose="020B0609020204030204" pitchFamily="49" charset="0"/>
              </a:rPr>
              <a:t>iter</a:t>
            </a:r>
            <a:r>
              <a:rPr lang="en-US" sz="1400" dirty="0">
                <a:latin typeface="Consolas" panose="020B0609020204030204" pitchFamily="49" charset="0"/>
              </a:rPr>
              <a:t>=</a:t>
            </a:r>
            <a:r>
              <a:rPr lang="en-US" sz="1400" dirty="0" err="1">
                <a:latin typeface="Consolas" panose="020B0609020204030204" pitchFamily="49" charset="0"/>
              </a:rPr>
              <a:t>container.begin</a:t>
            </a:r>
            <a:r>
              <a:rPr lang="en-US" sz="1400" dirty="0">
                <a:latin typeface="Consolas" panose="020B0609020204030204" pitchFamily="49" charset="0"/>
              </a:rPr>
              <a:t>();</a:t>
            </a:r>
          </a:p>
          <a:p>
            <a:pPr marL="457200" lvl="1" indent="0">
              <a:buNone/>
            </a:pPr>
            <a:r>
              <a:rPr lang="en-US" sz="1400" dirty="0">
                <a:latin typeface="Consolas" panose="020B0609020204030204" pitchFamily="49" charset="0"/>
              </a:rPr>
              <a:t>    </a:t>
            </a:r>
            <a:r>
              <a:rPr lang="en-US" sz="1400" dirty="0" err="1">
                <a:latin typeface="Consolas" panose="020B0609020204030204" pitchFamily="49" charset="0"/>
              </a:rPr>
              <a:t>container.end</a:t>
            </a:r>
            <a:r>
              <a:rPr lang="en-US" sz="1400" dirty="0">
                <a:latin typeface="Consolas" panose="020B0609020204030204" pitchFamily="49" charset="0"/>
              </a:rPr>
              <a:t>()!=</a:t>
            </a:r>
            <a:r>
              <a:rPr lang="en-US" sz="1400" dirty="0" err="1">
                <a:latin typeface="Consolas" panose="020B0609020204030204" pitchFamily="49" charset="0"/>
              </a:rPr>
              <a:t>iter</a:t>
            </a:r>
            <a:r>
              <a:rPr lang="en-US" sz="1400" dirty="0">
                <a:latin typeface="Consolas" panose="020B0609020204030204" pitchFamily="49" charset="0"/>
              </a:rPr>
              <a:t>;</a:t>
            </a:r>
          </a:p>
          <a:p>
            <a:pPr marL="457200" lvl="1" indent="0">
              <a:buNone/>
            </a:pPr>
            <a:r>
              <a:rPr lang="en-US" sz="1400" dirty="0">
                <a:latin typeface="Consolas" panose="020B0609020204030204" pitchFamily="49" charset="0"/>
              </a:rPr>
              <a:t>    ++</a:t>
            </a:r>
            <a:r>
              <a:rPr lang="en-US" sz="1400" dirty="0" err="1">
                <a:latin typeface="Consolas" panose="020B0609020204030204" pitchFamily="49" charset="0"/>
              </a:rPr>
              <a:t>iter</a:t>
            </a:r>
            <a:r>
              <a:rPr lang="en-US" sz="1400" dirty="0">
                <a:latin typeface="Consolas" panose="020B0609020204030204" pitchFamily="49" charset="0"/>
              </a:rPr>
              <a:t>)</a:t>
            </a:r>
          </a:p>
          <a:p>
            <a:pPr marL="457200" lvl="1" indent="0">
              <a:buNone/>
            </a:pPr>
            <a:r>
              <a:rPr lang="en-US" sz="1400" dirty="0">
                <a:latin typeface="Consolas" panose="020B0609020204030204" pitchFamily="49" charset="0"/>
              </a:rPr>
              <a:t>{</a:t>
            </a:r>
          </a:p>
          <a:p>
            <a:pPr marL="457200" lvl="1" indent="0">
              <a:buNone/>
            </a:pPr>
            <a:r>
              <a:rPr lang="en-US" sz="1400" dirty="0">
                <a:latin typeface="Consolas" panose="020B0609020204030204" pitchFamily="49" charset="0"/>
              </a:rPr>
              <a:t>    </a:t>
            </a:r>
            <a:r>
              <a:rPr lang="en-US" sz="1400" dirty="0" err="1">
                <a:latin typeface="Consolas" panose="020B0609020204030204" pitchFamily="49" charset="0"/>
              </a:rPr>
              <a:t>int</a:t>
            </a:r>
            <a:r>
              <a:rPr lang="en-US" sz="1400" dirty="0">
                <a:latin typeface="Consolas" panose="020B0609020204030204" pitchFamily="49" charset="0"/>
              </a:rPr>
              <a:t> value=*</a:t>
            </a:r>
            <a:r>
              <a:rPr lang="en-US" sz="1400" dirty="0" err="1">
                <a:latin typeface="Consolas" panose="020B0609020204030204" pitchFamily="49" charset="0"/>
              </a:rPr>
              <a:t>iter</a:t>
            </a:r>
            <a:r>
              <a:rPr lang="en-US" sz="1400" dirty="0">
                <a:latin typeface="Consolas" panose="020B0609020204030204" pitchFamily="49" charset="0"/>
              </a:rPr>
              <a:t>;</a:t>
            </a:r>
          </a:p>
          <a:p>
            <a:pPr marL="457200" lvl="1" indent="0">
              <a:buNone/>
            </a:pPr>
            <a:r>
              <a:rPr lang="en-US" sz="1400" dirty="0">
                <a:latin typeface="Consolas" panose="020B0609020204030204" pitchFamily="49" charset="0"/>
              </a:rPr>
              <a:t>    // Do something fun with the value.</a:t>
            </a:r>
          </a:p>
          <a:p>
            <a:pPr marL="457200" lvl="1" indent="0">
              <a:buNone/>
            </a:pPr>
            <a:r>
              <a:rPr lang="en-US" sz="1400" dirty="0">
                <a:latin typeface="Consolas" panose="020B0609020204030204" pitchFamily="49" charset="0"/>
              </a:rPr>
              <a:t>}</a:t>
            </a:r>
          </a:p>
          <a:p>
            <a:r>
              <a:rPr lang="en-US" dirty="0"/>
              <a:t>Not it can be written as:</a:t>
            </a:r>
          </a:p>
          <a:p>
            <a:pPr marL="457200" lvl="1" indent="0">
              <a:buNone/>
            </a:pPr>
            <a:r>
              <a:rPr lang="en-US" sz="1400" dirty="0">
                <a:latin typeface="Consolas" panose="020B0609020204030204" pitchFamily="49" charset="0"/>
              </a:rPr>
              <a:t>for(auto value : container)</a:t>
            </a:r>
          </a:p>
          <a:p>
            <a:pPr marL="457200" lvl="1" indent="0">
              <a:buNone/>
            </a:pPr>
            <a:r>
              <a:rPr lang="en-US" sz="1400" dirty="0">
                <a:latin typeface="Consolas" panose="020B0609020204030204" pitchFamily="49" charset="0"/>
              </a:rPr>
              <a:t>{</a:t>
            </a:r>
          </a:p>
          <a:p>
            <a:pPr marL="457200" lvl="1" indent="0">
              <a:buNone/>
            </a:pPr>
            <a:r>
              <a:rPr lang="en-US" sz="1400" dirty="0">
                <a:latin typeface="Consolas" panose="020B0609020204030204" pitchFamily="49" charset="0"/>
              </a:rPr>
              <a:t>}</a:t>
            </a:r>
            <a:br>
              <a:rPr lang="en-US" dirty="0"/>
            </a:br>
            <a:endParaRPr lang="en-US" dirty="0"/>
          </a:p>
          <a:p>
            <a:endParaRPr lang="en-US" dirty="0"/>
          </a:p>
          <a:p>
            <a:pPr marL="457200" lvl="1" indent="0">
              <a:buNone/>
            </a:pPr>
            <a:endParaRPr lang="en-US" dirty="0"/>
          </a:p>
        </p:txBody>
      </p:sp>
    </p:spTree>
    <p:extLst>
      <p:ext uri="{BB962C8B-B14F-4D97-AF65-F5344CB8AC3E}">
        <p14:creationId xmlns:p14="http://schemas.microsoft.com/office/powerpoint/2010/main" val="3569130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Iterator</a:t>
            </a:r>
          </a:p>
        </p:txBody>
      </p:sp>
      <p:sp>
        <p:nvSpPr>
          <p:cNvPr id="3" name="Content Placeholder 2"/>
          <p:cNvSpPr>
            <a:spLocks noGrp="1"/>
          </p:cNvSpPr>
          <p:nvPr>
            <p:ph idx="1"/>
          </p:nvPr>
        </p:nvSpPr>
        <p:spPr/>
        <p:txBody>
          <a:bodyPr/>
          <a:lstStyle/>
          <a:p>
            <a:r>
              <a:rPr lang="en-US" dirty="0"/>
              <a:t>If you define your own iterator class that satisfies certain requirements, you can use range-based for with your own class.</a:t>
            </a:r>
          </a:p>
        </p:txBody>
      </p:sp>
    </p:spTree>
    <p:extLst>
      <p:ext uri="{BB962C8B-B14F-4D97-AF65-F5344CB8AC3E}">
        <p14:creationId xmlns:p14="http://schemas.microsoft.com/office/powerpoint/2010/main" val="684579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3" name="Content Placeholder 2"/>
          <p:cNvSpPr>
            <a:spLocks noGrp="1"/>
          </p:cNvSpPr>
          <p:nvPr>
            <p:ph idx="1"/>
          </p:nvPr>
        </p:nvSpPr>
        <p:spPr/>
        <p:txBody>
          <a:bodyPr/>
          <a:lstStyle/>
          <a:p>
            <a:r>
              <a:rPr lang="en-US" dirty="0"/>
              <a:t>Can the iterator help in this situation?</a:t>
            </a:r>
          </a:p>
        </p:txBody>
      </p:sp>
    </p:spTree>
    <p:extLst>
      <p:ext uri="{BB962C8B-B14F-4D97-AF65-F5344CB8AC3E}">
        <p14:creationId xmlns:p14="http://schemas.microsoft.com/office/powerpoint/2010/main" val="3707066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Does it work?</a:t>
            </a:r>
          </a:p>
        </p:txBody>
      </p:sp>
      <p:sp>
        <p:nvSpPr>
          <p:cNvPr id="4" name="TextBox 3"/>
          <p:cNvSpPr txBox="1"/>
          <p:nvPr/>
        </p:nvSpPr>
        <p:spPr>
          <a:xfrm>
            <a:off x="1416050" y="914400"/>
            <a:ext cx="5197257" cy="5447645"/>
          </a:xfrm>
          <a:prstGeom prst="rect">
            <a:avLst/>
          </a:prstGeom>
          <a:noFill/>
        </p:spPr>
        <p:txBody>
          <a:bodyPr wrap="none" rtlCol="0">
            <a:spAutoFit/>
          </a:bodyPr>
          <a:lstStyle/>
          <a:p>
            <a:r>
              <a:rPr lang="en-US" sz="1200" dirty="0">
                <a:latin typeface="Consolas" panose="020B0609020204030204" pitchFamily="49" charset="0"/>
              </a:rPr>
              <a:t>class </a:t>
            </a:r>
            <a:r>
              <a:rPr lang="en-US" sz="1200" dirty="0" err="1">
                <a:latin typeface="Consolas" panose="020B0609020204030204" pitchFamily="49" charset="0"/>
              </a:rPr>
              <a:t>PolygonalMesh</a:t>
            </a:r>
            <a:endParaRPr lang="en-US" sz="1200" dirty="0">
              <a:latin typeface="Consolas" panose="020B0609020204030204" pitchFamily="49" charset="0"/>
            </a:endParaRPr>
          </a:p>
          <a:p>
            <a:r>
              <a:rPr lang="en-US" sz="1200" dirty="0">
                <a:latin typeface="Consolas" panose="020B0609020204030204" pitchFamily="49" charset="0"/>
              </a:rPr>
              <a:t>{</a:t>
            </a:r>
          </a:p>
          <a:p>
            <a:r>
              <a:rPr lang="en-US" sz="1200" dirty="0">
                <a:latin typeface="Consolas" panose="020B0609020204030204" pitchFamily="49" charset="0"/>
              </a:rPr>
              <a:t>protected:</a:t>
            </a:r>
          </a:p>
          <a:p>
            <a:r>
              <a:rPr lang="en-US" sz="1200" dirty="0">
                <a:latin typeface="Consolas" panose="020B0609020204030204" pitchFamily="49" charset="0"/>
              </a:rPr>
              <a:t>    class Vertex</a:t>
            </a:r>
          </a:p>
          <a:p>
            <a:r>
              <a:rPr lang="en-US" sz="1200" dirty="0">
                <a:latin typeface="Consolas" panose="020B0609020204030204" pitchFamily="49" charset="0"/>
              </a:rPr>
              <a:t>    {</a:t>
            </a:r>
          </a:p>
          <a:p>
            <a:r>
              <a:rPr lang="en-US" sz="1200" dirty="0">
                <a:latin typeface="Consolas" panose="020B0609020204030204" pitchFamily="49" charset="0"/>
              </a:rPr>
              <a:t>    public:</a:t>
            </a:r>
          </a:p>
          <a:p>
            <a:r>
              <a:rPr lang="en-US" sz="1200" dirty="0">
                <a:latin typeface="Consolas" panose="020B0609020204030204" pitchFamily="49" charset="0"/>
              </a:rPr>
              <a:t>        YsVec3 </a:t>
            </a:r>
            <a:r>
              <a:rPr lang="en-US" sz="1200" dirty="0" err="1">
                <a:latin typeface="Consolas" panose="020B0609020204030204" pitchFamily="49" charset="0"/>
              </a:rPr>
              <a:t>pos</a:t>
            </a:r>
            <a:r>
              <a:rPr lang="en-US" sz="1200" dirty="0">
                <a:latin typeface="Consolas" panose="020B0609020204030204" pitchFamily="49" charset="0"/>
              </a:rPr>
              <a:t>;</a:t>
            </a:r>
          </a:p>
          <a:p>
            <a:r>
              <a:rPr lang="en-US" sz="1200" dirty="0">
                <a:latin typeface="Consolas" panose="020B0609020204030204" pitchFamily="49" charset="0"/>
              </a:rPr>
              <a:t>    };</a:t>
            </a:r>
          </a:p>
          <a:p>
            <a:r>
              <a:rPr lang="en-US" sz="1200" dirty="0">
                <a:latin typeface="Consolas" panose="020B0609020204030204" pitchFamily="49" charset="0"/>
              </a:rPr>
              <a:t>private:</a:t>
            </a:r>
          </a:p>
          <a:p>
            <a:r>
              <a:rPr lang="en-US" sz="1200" dirty="0">
                <a:latin typeface="Consolas" panose="020B0609020204030204" pitchFamily="49" charset="0"/>
              </a:rPr>
              <a:t>    </a:t>
            </a:r>
            <a:r>
              <a:rPr lang="en-US" sz="1200" dirty="0" err="1">
                <a:latin typeface="Consolas" panose="020B0609020204030204" pitchFamily="49" charset="0"/>
              </a:rPr>
              <a:t>std</a:t>
            </a:r>
            <a:r>
              <a:rPr lang="en-US" sz="1200" dirty="0">
                <a:latin typeface="Consolas" panose="020B0609020204030204" pitchFamily="49" charset="0"/>
              </a:rPr>
              <a:t>::list &lt;Vertex&gt; </a:t>
            </a:r>
            <a:r>
              <a:rPr lang="en-US" sz="1200" dirty="0" err="1">
                <a:latin typeface="Consolas" panose="020B0609020204030204" pitchFamily="49" charset="0"/>
              </a:rPr>
              <a:t>vtxList</a:t>
            </a:r>
            <a:r>
              <a:rPr lang="en-US" sz="1200" dirty="0">
                <a:latin typeface="Consolas" panose="020B0609020204030204" pitchFamily="49" charset="0"/>
              </a:rPr>
              <a:t>;</a:t>
            </a:r>
          </a:p>
          <a:p>
            <a:r>
              <a:rPr lang="en-US" sz="1200" dirty="0">
                <a:latin typeface="Consolas" panose="020B0609020204030204" pitchFamily="49" charset="0"/>
              </a:rPr>
              <a:t>public:</a:t>
            </a:r>
          </a:p>
          <a:p>
            <a:r>
              <a:rPr lang="en-US" sz="1200" dirty="0">
                <a:latin typeface="Consolas" panose="020B0609020204030204" pitchFamily="49" charset="0"/>
              </a:rPr>
              <a:t>    class </a:t>
            </a:r>
            <a:r>
              <a:rPr lang="en-US" sz="1200" dirty="0" err="1">
                <a:latin typeface="Consolas" panose="020B0609020204030204" pitchFamily="49" charset="0"/>
              </a:rPr>
              <a:t>VertexHandle</a:t>
            </a:r>
            <a:endParaRPr lang="en-US" sz="1200" dirty="0">
              <a:latin typeface="Consolas" panose="020B0609020204030204" pitchFamily="49" charset="0"/>
            </a:endParaRPr>
          </a:p>
          <a:p>
            <a:r>
              <a:rPr lang="en-US" sz="1200" dirty="0">
                <a:latin typeface="Consolas" panose="020B0609020204030204" pitchFamily="49" charset="0"/>
              </a:rPr>
              <a:t>    {</a:t>
            </a:r>
          </a:p>
          <a:p>
            <a:r>
              <a:rPr lang="en-US" sz="1200" dirty="0">
                <a:latin typeface="Consolas" panose="020B0609020204030204" pitchFamily="49" charset="0"/>
              </a:rPr>
              <a:t>    friend class </a:t>
            </a:r>
            <a:r>
              <a:rPr lang="en-US" sz="1200" dirty="0" err="1">
                <a:latin typeface="Consolas" panose="020B0609020204030204" pitchFamily="49" charset="0"/>
              </a:rPr>
              <a:t>PolygonalMesh</a:t>
            </a:r>
            <a:r>
              <a:rPr lang="en-US" sz="1200" dirty="0">
                <a:latin typeface="Consolas" panose="020B0609020204030204" pitchFamily="49" charset="0"/>
              </a:rPr>
              <a:t>;</a:t>
            </a:r>
          </a:p>
          <a:p>
            <a:r>
              <a:rPr lang="en-US" sz="1200" dirty="0">
                <a:latin typeface="Consolas" panose="020B0609020204030204" pitchFamily="49" charset="0"/>
              </a:rPr>
              <a:t>    private:</a:t>
            </a:r>
          </a:p>
          <a:p>
            <a:r>
              <a:rPr lang="en-US" sz="1200" dirty="0">
                <a:latin typeface="Consolas" panose="020B0609020204030204" pitchFamily="49" charset="0"/>
              </a:rPr>
              <a:t>        </a:t>
            </a:r>
            <a:r>
              <a:rPr lang="en-US" sz="1200" dirty="0" err="1">
                <a:latin typeface="Consolas" panose="020B0609020204030204" pitchFamily="49" charset="0"/>
              </a:rPr>
              <a:t>std</a:t>
            </a:r>
            <a:r>
              <a:rPr lang="en-US" sz="1200" dirty="0">
                <a:latin typeface="Consolas" panose="020B0609020204030204" pitchFamily="49" charset="0"/>
              </a:rPr>
              <a:t>::list&lt;Vertex&gt;::iterator </a:t>
            </a:r>
            <a:r>
              <a:rPr lang="en-US" sz="1200" dirty="0" err="1">
                <a:latin typeface="Consolas" panose="020B0609020204030204" pitchFamily="49" charset="0"/>
              </a:rPr>
              <a:t>vtxPtr</a:t>
            </a:r>
            <a:r>
              <a:rPr lang="en-US" sz="1200" dirty="0">
                <a:latin typeface="Consolas" panose="020B0609020204030204" pitchFamily="49" charset="0"/>
              </a:rPr>
              <a:t>;</a:t>
            </a:r>
          </a:p>
          <a:p>
            <a:r>
              <a:rPr lang="en-US" sz="1200" dirty="0">
                <a:latin typeface="Consolas" panose="020B0609020204030204" pitchFamily="49" charset="0"/>
              </a:rPr>
              <a:t>    public:</a:t>
            </a:r>
          </a:p>
          <a:p>
            <a:r>
              <a:rPr lang="en-US" sz="1200" dirty="0">
                <a:latin typeface="Consolas" panose="020B0609020204030204" pitchFamily="49" charset="0"/>
              </a:rPr>
              <a:t>        </a:t>
            </a:r>
            <a:r>
              <a:rPr lang="en-US" sz="1200" dirty="0" err="1">
                <a:latin typeface="Consolas" panose="020B0609020204030204" pitchFamily="49" charset="0"/>
              </a:rPr>
              <a:t>VertexHandle</a:t>
            </a:r>
            <a:r>
              <a:rPr lang="en-US" sz="1200" dirty="0">
                <a:latin typeface="Consolas" panose="020B0609020204030204" pitchFamily="49" charset="0"/>
              </a:rPr>
              <a:t>(){};  // C++11 </a:t>
            </a:r>
            <a:r>
              <a:rPr lang="en-US" sz="1200" dirty="0" err="1">
                <a:latin typeface="Consolas" panose="020B0609020204030204" pitchFamily="49" charset="0"/>
              </a:rPr>
              <a:t>VertexHandle</a:t>
            </a:r>
            <a:r>
              <a:rPr lang="en-US" sz="1200" dirty="0">
                <a:latin typeface="Consolas" panose="020B0609020204030204" pitchFamily="49" charset="0"/>
              </a:rPr>
              <a:t>()=default;</a:t>
            </a:r>
          </a:p>
          <a:p>
            <a:r>
              <a:rPr lang="en-US" sz="1200" dirty="0">
                <a:latin typeface="Consolas" panose="020B0609020204030204" pitchFamily="49" charset="0"/>
              </a:rPr>
              <a:t>        </a:t>
            </a:r>
            <a:r>
              <a:rPr lang="en-US" sz="1200" dirty="0" err="1">
                <a:latin typeface="Consolas" panose="020B0609020204030204" pitchFamily="49" charset="0"/>
              </a:rPr>
              <a:t>VertexHandle</a:t>
            </a:r>
            <a:r>
              <a:rPr lang="en-US" sz="1200" dirty="0">
                <a:latin typeface="Consolas" panose="020B0609020204030204" pitchFamily="49" charset="0"/>
              </a:rPr>
              <a:t>(</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a:t>
            </a:r>
            <a:r>
              <a:rPr lang="en-US" sz="1200" dirty="0">
                <a:latin typeface="Consolas" panose="020B0609020204030204" pitchFamily="49" charset="0"/>
              </a:rPr>
              <a:t>);</a:t>
            </a:r>
          </a:p>
          <a:p>
            <a:r>
              <a:rPr lang="en-US" sz="1200" dirty="0">
                <a:latin typeface="Consolas" panose="020B0609020204030204" pitchFamily="49" charset="0"/>
              </a:rPr>
              <a:t>        void operator=(</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a:t>
            </a:r>
            <a:r>
              <a:rPr lang="en-US" sz="1200" dirty="0">
                <a:latin typeface="Consolas" panose="020B0609020204030204" pitchFamily="49" charset="0"/>
              </a:rPr>
              <a:t>)</a:t>
            </a:r>
          </a:p>
          <a:p>
            <a:r>
              <a:rPr lang="en-US" sz="1200" dirty="0">
                <a:latin typeface="Consolas" panose="020B0609020204030204" pitchFamily="49" charset="0"/>
              </a:rPr>
              <a:t>        {</a:t>
            </a:r>
          </a:p>
          <a:p>
            <a:r>
              <a:rPr lang="en-US" sz="1200" dirty="0">
                <a:latin typeface="Consolas" panose="020B0609020204030204" pitchFamily="49" charset="0"/>
              </a:rPr>
              <a:t>            return </a:t>
            </a:r>
            <a:r>
              <a:rPr lang="en-US" sz="1200" dirty="0" err="1">
                <a:latin typeface="Consolas" panose="020B0609020204030204" pitchFamily="49" charset="0"/>
              </a:rPr>
              <a:t>vtxPtr</a:t>
            </a:r>
            <a:r>
              <a:rPr lang="en-US" sz="1200" dirty="0">
                <a:latin typeface="Consolas" panose="020B0609020204030204" pitchFamily="49" charset="0"/>
              </a:rPr>
              <a:t>==</a:t>
            </a:r>
            <a:r>
              <a:rPr lang="en-US" sz="1200" dirty="0">
                <a:solidFill>
                  <a:srgbClr val="FF0000"/>
                </a:solidFill>
                <a:latin typeface="Consolas" panose="020B0609020204030204" pitchFamily="49" charset="0"/>
              </a:rPr>
              <a:t>What?</a:t>
            </a:r>
          </a:p>
          <a:p>
            <a:r>
              <a:rPr lang="en-US" sz="1200" dirty="0">
                <a:latin typeface="Consolas" panose="020B0609020204030204" pitchFamily="49" charset="0"/>
              </a:rPr>
              <a:t>        }</a:t>
            </a:r>
          </a:p>
          <a:p>
            <a:r>
              <a:rPr lang="en-US" sz="1200" dirty="0">
                <a:latin typeface="Consolas" panose="020B0609020204030204" pitchFamily="49" charset="0"/>
              </a:rPr>
              <a:t>        bool operator==(</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a:t>
            </a:r>
            <a:r>
              <a:rPr lang="en-US" sz="1200" dirty="0">
                <a:latin typeface="Consolas" panose="020B0609020204030204" pitchFamily="49" charset="0"/>
              </a:rPr>
              <a:t>) </a:t>
            </a:r>
            <a:r>
              <a:rPr lang="en-US" sz="1200" dirty="0" err="1">
                <a:latin typeface="Consolas" panose="020B0609020204030204" pitchFamily="49" charset="0"/>
              </a:rPr>
              <a:t>const</a:t>
            </a:r>
            <a:r>
              <a:rPr lang="en-US" sz="1200" dirty="0">
                <a:latin typeface="Consolas" panose="020B0609020204030204" pitchFamily="49" charset="0"/>
              </a:rPr>
              <a:t>;</a:t>
            </a:r>
          </a:p>
          <a:p>
            <a:r>
              <a:rPr lang="en-US" sz="1200" dirty="0">
                <a:latin typeface="Consolas" panose="020B0609020204030204" pitchFamily="49" charset="0"/>
              </a:rPr>
              <a:t>        bool operator!=(</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a:t>
            </a:r>
            <a:r>
              <a:rPr lang="en-US" sz="1200" dirty="0">
                <a:latin typeface="Consolas" panose="020B0609020204030204" pitchFamily="49" charset="0"/>
              </a:rPr>
              <a:t>) </a:t>
            </a:r>
            <a:r>
              <a:rPr lang="en-US" sz="1200" dirty="0" err="1">
                <a:latin typeface="Consolas" panose="020B0609020204030204" pitchFamily="49" charset="0"/>
              </a:rPr>
              <a:t>const</a:t>
            </a:r>
            <a:r>
              <a:rPr lang="en-US" sz="1200" dirty="0">
                <a:latin typeface="Consolas" panose="020B0609020204030204" pitchFamily="49" charset="0"/>
              </a:rPr>
              <a:t>;</a:t>
            </a:r>
          </a:p>
          <a:p>
            <a:r>
              <a:rPr lang="en-US" sz="1200" dirty="0">
                <a:latin typeface="Consolas" panose="020B0609020204030204" pitchFamily="49" charset="0"/>
              </a:rPr>
              <a:t>    };</a:t>
            </a:r>
          </a:p>
          <a:p>
            <a:r>
              <a:rPr lang="en-US" sz="1200" dirty="0">
                <a:latin typeface="Consolas" panose="020B0609020204030204" pitchFamily="49" charset="0"/>
              </a:rPr>
              <a:t>    </a:t>
            </a:r>
            <a:r>
              <a:rPr lang="en-US" sz="1200" dirty="0" err="1">
                <a:latin typeface="Consolas" panose="020B0609020204030204" pitchFamily="49" charset="0"/>
              </a:rPr>
              <a:t>VertexHandle</a:t>
            </a:r>
            <a:r>
              <a:rPr lang="en-US" sz="1200" dirty="0">
                <a:latin typeface="Consolas" panose="020B0609020204030204" pitchFamily="49" charset="0"/>
              </a:rPr>
              <a:t> </a:t>
            </a:r>
            <a:r>
              <a:rPr lang="en-US" sz="1200" dirty="0" err="1">
                <a:latin typeface="Consolas" panose="020B0609020204030204" pitchFamily="49" charset="0"/>
              </a:rPr>
              <a:t>AddVertex</a:t>
            </a:r>
            <a:r>
              <a:rPr lang="en-US" sz="1200" dirty="0">
                <a:latin typeface="Consolas" panose="020B0609020204030204" pitchFamily="49" charset="0"/>
              </a:rPr>
              <a:t>(</a:t>
            </a:r>
            <a:r>
              <a:rPr lang="en-US" sz="1200" dirty="0" err="1">
                <a:latin typeface="Consolas" panose="020B0609020204030204" pitchFamily="49" charset="0"/>
              </a:rPr>
              <a:t>const</a:t>
            </a:r>
            <a:r>
              <a:rPr lang="en-US" sz="1200" dirty="0">
                <a:latin typeface="Consolas" panose="020B0609020204030204" pitchFamily="49" charset="0"/>
              </a:rPr>
              <a:t> YsVec3 &amp;</a:t>
            </a:r>
            <a:r>
              <a:rPr lang="en-US" sz="1200" dirty="0" err="1">
                <a:latin typeface="Consolas" panose="020B0609020204030204" pitchFamily="49" charset="0"/>
              </a:rPr>
              <a:t>pos</a:t>
            </a:r>
            <a:r>
              <a:rPr lang="en-US" sz="1200" dirty="0">
                <a:latin typeface="Consolas" panose="020B0609020204030204" pitchFamily="49" charset="0"/>
              </a:rPr>
              <a:t>);</a:t>
            </a:r>
          </a:p>
          <a:p>
            <a:r>
              <a:rPr lang="en-US" sz="1200" dirty="0">
                <a:latin typeface="Consolas" panose="020B0609020204030204" pitchFamily="49" charset="0"/>
              </a:rPr>
              <a:t>    YsVec3 </a:t>
            </a:r>
            <a:r>
              <a:rPr lang="en-US" sz="1200" dirty="0" err="1">
                <a:latin typeface="Consolas" panose="020B0609020204030204" pitchFamily="49" charset="0"/>
              </a:rPr>
              <a:t>GetVertexPosition</a:t>
            </a:r>
            <a:r>
              <a:rPr lang="en-US" sz="1200" dirty="0">
                <a:latin typeface="Consolas" panose="020B0609020204030204" pitchFamily="49" charset="0"/>
              </a:rPr>
              <a:t>(</a:t>
            </a:r>
            <a:r>
              <a:rPr lang="en-US" sz="1200" dirty="0" err="1">
                <a:latin typeface="Consolas" panose="020B0609020204030204" pitchFamily="49" charset="0"/>
              </a:rPr>
              <a:t>VertexHandle</a:t>
            </a:r>
            <a:r>
              <a:rPr lang="en-US" sz="1200" dirty="0">
                <a:latin typeface="Consolas" panose="020B0609020204030204" pitchFamily="49" charset="0"/>
              </a:rPr>
              <a:t> </a:t>
            </a:r>
            <a:r>
              <a:rPr lang="en-US" sz="1200" dirty="0" err="1">
                <a:latin typeface="Consolas" panose="020B0609020204030204" pitchFamily="49" charset="0"/>
              </a:rPr>
              <a:t>vtHd</a:t>
            </a:r>
            <a:r>
              <a:rPr lang="en-US" sz="1200" dirty="0">
                <a:latin typeface="Consolas" panose="020B0609020204030204" pitchFamily="49" charset="0"/>
              </a:rPr>
              <a:t>) </a:t>
            </a:r>
            <a:r>
              <a:rPr lang="en-US" sz="1200" dirty="0" err="1">
                <a:latin typeface="Consolas" panose="020B0609020204030204" pitchFamily="49" charset="0"/>
              </a:rPr>
              <a:t>const</a:t>
            </a:r>
            <a:r>
              <a:rPr lang="en-US" sz="1200" dirty="0">
                <a:latin typeface="Consolas" panose="020B0609020204030204" pitchFamily="49" charset="0"/>
              </a:rPr>
              <a:t>;</a:t>
            </a:r>
          </a:p>
          <a:p>
            <a:r>
              <a:rPr lang="en-US" sz="1200" dirty="0">
                <a:latin typeface="Consolas" panose="020B0609020204030204" pitchFamily="49" charset="0"/>
              </a:rPr>
              <a:t>};</a:t>
            </a:r>
          </a:p>
        </p:txBody>
      </p:sp>
      <p:cxnSp>
        <p:nvCxnSpPr>
          <p:cNvPr id="5" name="Straight Arrow Connector 4"/>
          <p:cNvCxnSpPr/>
          <p:nvPr/>
        </p:nvCxnSpPr>
        <p:spPr>
          <a:xfrm flipH="1">
            <a:off x="4203700" y="4622800"/>
            <a:ext cx="1276350" cy="2413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480050" y="4203721"/>
            <a:ext cx="3644900" cy="1754326"/>
          </a:xfrm>
          <a:prstGeom prst="rect">
            <a:avLst/>
          </a:prstGeom>
          <a:noFill/>
        </p:spPr>
        <p:txBody>
          <a:bodyPr wrap="square" rtlCol="0">
            <a:spAutoFit/>
          </a:bodyPr>
          <a:lstStyle/>
          <a:p>
            <a:r>
              <a:rPr lang="en-US" dirty="0" err="1">
                <a:solidFill>
                  <a:srgbClr val="FF0000"/>
                </a:solidFill>
              </a:rPr>
              <a:t>VertexHandle</a:t>
            </a:r>
            <a:r>
              <a:rPr lang="en-US" dirty="0">
                <a:solidFill>
                  <a:srgbClr val="FF0000"/>
                </a:solidFill>
              </a:rPr>
              <a:t> needs to know who owns this handle.  It is fine as long as you are dealing with thousands of vertices.  If you get millions of vertices, it's not.  Major weakness of the standard iterator.</a:t>
            </a:r>
          </a:p>
        </p:txBody>
      </p:sp>
    </p:spTree>
    <p:extLst>
      <p:ext uri="{BB962C8B-B14F-4D97-AF65-F5344CB8AC3E}">
        <p14:creationId xmlns:p14="http://schemas.microsoft.com/office/powerpoint/2010/main" val="350648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Does it work?</a:t>
            </a:r>
          </a:p>
        </p:txBody>
      </p:sp>
      <p:sp>
        <p:nvSpPr>
          <p:cNvPr id="4" name="TextBox 3"/>
          <p:cNvSpPr txBox="1"/>
          <p:nvPr/>
        </p:nvSpPr>
        <p:spPr>
          <a:xfrm>
            <a:off x="1416050" y="914400"/>
            <a:ext cx="5197257" cy="5632311"/>
          </a:xfrm>
          <a:prstGeom prst="rect">
            <a:avLst/>
          </a:prstGeom>
          <a:noFill/>
        </p:spPr>
        <p:txBody>
          <a:bodyPr wrap="none" rtlCol="0">
            <a:spAutoFit/>
          </a:bodyPr>
          <a:lstStyle/>
          <a:p>
            <a:r>
              <a:rPr lang="en-US" sz="1200" dirty="0">
                <a:latin typeface="Consolas" panose="020B0609020204030204" pitchFamily="49" charset="0"/>
              </a:rPr>
              <a:t>class </a:t>
            </a:r>
            <a:r>
              <a:rPr lang="en-US" sz="1200" dirty="0" err="1">
                <a:latin typeface="Consolas" panose="020B0609020204030204" pitchFamily="49" charset="0"/>
              </a:rPr>
              <a:t>PolygonalMesh</a:t>
            </a:r>
            <a:endParaRPr lang="en-US" sz="1200" dirty="0">
              <a:latin typeface="Consolas" panose="020B0609020204030204" pitchFamily="49" charset="0"/>
            </a:endParaRPr>
          </a:p>
          <a:p>
            <a:r>
              <a:rPr lang="en-US" sz="1200" dirty="0">
                <a:latin typeface="Consolas" panose="020B0609020204030204" pitchFamily="49" charset="0"/>
              </a:rPr>
              <a:t>{</a:t>
            </a:r>
          </a:p>
          <a:p>
            <a:r>
              <a:rPr lang="en-US" sz="1200" dirty="0">
                <a:latin typeface="Consolas" panose="020B0609020204030204" pitchFamily="49" charset="0"/>
              </a:rPr>
              <a:t>protected:</a:t>
            </a:r>
          </a:p>
          <a:p>
            <a:r>
              <a:rPr lang="en-US" sz="1200" dirty="0">
                <a:latin typeface="Consolas" panose="020B0609020204030204" pitchFamily="49" charset="0"/>
              </a:rPr>
              <a:t>    class Vertex</a:t>
            </a:r>
          </a:p>
          <a:p>
            <a:r>
              <a:rPr lang="en-US" sz="1200" dirty="0">
                <a:latin typeface="Consolas" panose="020B0609020204030204" pitchFamily="49" charset="0"/>
              </a:rPr>
              <a:t>    {</a:t>
            </a:r>
          </a:p>
          <a:p>
            <a:r>
              <a:rPr lang="en-US" sz="1200" dirty="0">
                <a:latin typeface="Consolas" panose="020B0609020204030204" pitchFamily="49" charset="0"/>
              </a:rPr>
              <a:t>    public:</a:t>
            </a:r>
          </a:p>
          <a:p>
            <a:r>
              <a:rPr lang="en-US" sz="1200" dirty="0">
                <a:latin typeface="Consolas" panose="020B0609020204030204" pitchFamily="49" charset="0"/>
              </a:rPr>
              <a:t>        YsVec3 </a:t>
            </a:r>
            <a:r>
              <a:rPr lang="en-US" sz="1200" dirty="0" err="1">
                <a:latin typeface="Consolas" panose="020B0609020204030204" pitchFamily="49" charset="0"/>
              </a:rPr>
              <a:t>pos</a:t>
            </a:r>
            <a:r>
              <a:rPr lang="en-US" sz="1200" dirty="0">
                <a:latin typeface="Consolas" panose="020B0609020204030204" pitchFamily="49" charset="0"/>
              </a:rPr>
              <a:t>;</a:t>
            </a:r>
          </a:p>
          <a:p>
            <a:r>
              <a:rPr lang="en-US" sz="1200" dirty="0">
                <a:latin typeface="Consolas" panose="020B0609020204030204" pitchFamily="49" charset="0"/>
              </a:rPr>
              <a:t>    };</a:t>
            </a:r>
          </a:p>
          <a:p>
            <a:r>
              <a:rPr lang="en-US" sz="1200" dirty="0">
                <a:latin typeface="Consolas" panose="020B0609020204030204" pitchFamily="49" charset="0"/>
              </a:rPr>
              <a:t>private:</a:t>
            </a:r>
          </a:p>
          <a:p>
            <a:r>
              <a:rPr lang="en-US" sz="1200" dirty="0">
                <a:latin typeface="Consolas" panose="020B0609020204030204" pitchFamily="49" charset="0"/>
              </a:rPr>
              <a:t>    </a:t>
            </a:r>
            <a:r>
              <a:rPr lang="en-US" sz="1200" dirty="0" err="1">
                <a:latin typeface="Consolas" panose="020B0609020204030204" pitchFamily="49" charset="0"/>
              </a:rPr>
              <a:t>std</a:t>
            </a:r>
            <a:r>
              <a:rPr lang="en-US" sz="1200" dirty="0">
                <a:latin typeface="Consolas" panose="020B0609020204030204" pitchFamily="49" charset="0"/>
              </a:rPr>
              <a:t>::list &lt;Vertex&gt; </a:t>
            </a:r>
            <a:r>
              <a:rPr lang="en-US" sz="1200" dirty="0" err="1">
                <a:latin typeface="Consolas" panose="020B0609020204030204" pitchFamily="49" charset="0"/>
              </a:rPr>
              <a:t>vtxList</a:t>
            </a:r>
            <a:r>
              <a:rPr lang="en-US" sz="1200" dirty="0">
                <a:latin typeface="Consolas" panose="020B0609020204030204" pitchFamily="49" charset="0"/>
              </a:rPr>
              <a:t>;</a:t>
            </a:r>
          </a:p>
          <a:p>
            <a:r>
              <a:rPr lang="en-US" sz="1200" dirty="0">
                <a:latin typeface="Consolas" panose="020B0609020204030204" pitchFamily="49" charset="0"/>
              </a:rPr>
              <a:t>public:</a:t>
            </a:r>
          </a:p>
          <a:p>
            <a:r>
              <a:rPr lang="en-US" sz="1200" dirty="0">
                <a:latin typeface="Consolas" panose="020B0609020204030204" pitchFamily="49" charset="0"/>
              </a:rPr>
              <a:t>    class </a:t>
            </a:r>
            <a:r>
              <a:rPr lang="en-US" sz="1200" dirty="0" err="1">
                <a:latin typeface="Consolas" panose="020B0609020204030204" pitchFamily="49" charset="0"/>
              </a:rPr>
              <a:t>VertexHandle</a:t>
            </a:r>
            <a:endParaRPr lang="en-US" sz="1200" dirty="0">
              <a:latin typeface="Consolas" panose="020B0609020204030204" pitchFamily="49" charset="0"/>
            </a:endParaRPr>
          </a:p>
          <a:p>
            <a:r>
              <a:rPr lang="en-US" sz="1200" dirty="0">
                <a:latin typeface="Consolas" panose="020B0609020204030204" pitchFamily="49" charset="0"/>
              </a:rPr>
              <a:t>    {</a:t>
            </a:r>
          </a:p>
          <a:p>
            <a:r>
              <a:rPr lang="en-US" sz="1200" dirty="0">
                <a:latin typeface="Consolas" panose="020B0609020204030204" pitchFamily="49" charset="0"/>
              </a:rPr>
              <a:t>    friend class </a:t>
            </a:r>
            <a:r>
              <a:rPr lang="en-US" sz="1200" dirty="0" err="1">
                <a:latin typeface="Consolas" panose="020B0609020204030204" pitchFamily="49" charset="0"/>
              </a:rPr>
              <a:t>PolygonalMesh</a:t>
            </a:r>
            <a:r>
              <a:rPr lang="en-US" sz="1200" dirty="0">
                <a:latin typeface="Consolas" panose="020B0609020204030204" pitchFamily="49" charset="0"/>
              </a:rPr>
              <a:t>;</a:t>
            </a:r>
          </a:p>
          <a:p>
            <a:r>
              <a:rPr lang="en-US" sz="1200" dirty="0">
                <a:latin typeface="Consolas" panose="020B0609020204030204" pitchFamily="49" charset="0"/>
              </a:rPr>
              <a:t>    private:</a:t>
            </a:r>
            <a:br>
              <a:rPr lang="en-US" sz="1200" dirty="0">
                <a:latin typeface="Consolas" panose="020B0609020204030204" pitchFamily="49" charset="0"/>
              </a:rPr>
            </a:br>
            <a:r>
              <a:rPr lang="en-US" sz="1200" dirty="0">
                <a:latin typeface="Consolas" panose="020B0609020204030204" pitchFamily="49" charset="0"/>
              </a:rPr>
              <a:t>        </a:t>
            </a:r>
            <a:r>
              <a:rPr lang="en-US" sz="1200" dirty="0" err="1">
                <a:solidFill>
                  <a:srgbClr val="FF0000"/>
                </a:solidFill>
                <a:latin typeface="Consolas" panose="020B0609020204030204" pitchFamily="49" charset="0"/>
              </a:rPr>
              <a:t>std</a:t>
            </a:r>
            <a:r>
              <a:rPr lang="en-US" sz="1200" dirty="0">
                <a:solidFill>
                  <a:srgbClr val="FF0000"/>
                </a:solidFill>
                <a:latin typeface="Consolas" panose="020B0609020204030204" pitchFamily="49" charset="0"/>
              </a:rPr>
              <a:t>::list &lt;Vertex&gt; *</a:t>
            </a:r>
            <a:r>
              <a:rPr lang="en-US" sz="1200" dirty="0" err="1">
                <a:solidFill>
                  <a:srgbClr val="FF0000"/>
                </a:solidFill>
                <a:latin typeface="Consolas" panose="020B0609020204030204" pitchFamily="49" charset="0"/>
              </a:rPr>
              <a:t>vtxListptr</a:t>
            </a:r>
            <a:r>
              <a:rPr lang="en-US" sz="1200" dirty="0">
                <a:solidFill>
                  <a:srgbClr val="FF0000"/>
                </a:solidFill>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std</a:t>
            </a:r>
            <a:r>
              <a:rPr lang="en-US" sz="1200" dirty="0">
                <a:latin typeface="Consolas" panose="020B0609020204030204" pitchFamily="49" charset="0"/>
              </a:rPr>
              <a:t>::list&lt;Vertex&gt;::iterator </a:t>
            </a:r>
            <a:r>
              <a:rPr lang="en-US" sz="1200" dirty="0" err="1">
                <a:latin typeface="Consolas" panose="020B0609020204030204" pitchFamily="49" charset="0"/>
              </a:rPr>
              <a:t>vtxPtr</a:t>
            </a:r>
            <a:r>
              <a:rPr lang="en-US" sz="1200" dirty="0">
                <a:latin typeface="Consolas" panose="020B0609020204030204" pitchFamily="49" charset="0"/>
              </a:rPr>
              <a:t>;</a:t>
            </a:r>
          </a:p>
          <a:p>
            <a:r>
              <a:rPr lang="en-US" sz="1200" dirty="0">
                <a:latin typeface="Consolas" panose="020B0609020204030204" pitchFamily="49" charset="0"/>
              </a:rPr>
              <a:t>    public:</a:t>
            </a:r>
          </a:p>
          <a:p>
            <a:r>
              <a:rPr lang="en-US" sz="1200" dirty="0">
                <a:latin typeface="Consolas" panose="020B0609020204030204" pitchFamily="49" charset="0"/>
              </a:rPr>
              <a:t>        </a:t>
            </a:r>
            <a:r>
              <a:rPr lang="en-US" sz="1200" dirty="0" err="1">
                <a:latin typeface="Consolas" panose="020B0609020204030204" pitchFamily="49" charset="0"/>
              </a:rPr>
              <a:t>VertexHandle</a:t>
            </a:r>
            <a:r>
              <a:rPr lang="en-US" sz="1200" dirty="0">
                <a:latin typeface="Consolas" panose="020B0609020204030204" pitchFamily="49" charset="0"/>
              </a:rPr>
              <a:t>(){};  // C++11 </a:t>
            </a:r>
            <a:r>
              <a:rPr lang="en-US" sz="1200" dirty="0" err="1">
                <a:latin typeface="Consolas" panose="020B0609020204030204" pitchFamily="49" charset="0"/>
              </a:rPr>
              <a:t>VertexHandle</a:t>
            </a:r>
            <a:r>
              <a:rPr lang="en-US" sz="1200" dirty="0">
                <a:latin typeface="Consolas" panose="020B0609020204030204" pitchFamily="49" charset="0"/>
              </a:rPr>
              <a:t>()=default;</a:t>
            </a:r>
          </a:p>
          <a:p>
            <a:r>
              <a:rPr lang="en-US" sz="1200" dirty="0">
                <a:latin typeface="Consolas" panose="020B0609020204030204" pitchFamily="49" charset="0"/>
              </a:rPr>
              <a:t>        </a:t>
            </a:r>
            <a:r>
              <a:rPr lang="en-US" sz="1200" dirty="0" err="1">
                <a:latin typeface="Consolas" panose="020B0609020204030204" pitchFamily="49" charset="0"/>
              </a:rPr>
              <a:t>VertexHandle</a:t>
            </a:r>
            <a:r>
              <a:rPr lang="en-US" sz="1200" dirty="0">
                <a:latin typeface="Consolas" panose="020B0609020204030204" pitchFamily="49" charset="0"/>
              </a:rPr>
              <a:t>(</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a:t>
            </a:r>
            <a:r>
              <a:rPr lang="en-US" sz="1200" dirty="0">
                <a:latin typeface="Consolas" panose="020B0609020204030204" pitchFamily="49" charset="0"/>
              </a:rPr>
              <a:t>);</a:t>
            </a:r>
          </a:p>
          <a:p>
            <a:r>
              <a:rPr lang="en-US" sz="1200" dirty="0">
                <a:latin typeface="Consolas" panose="020B0609020204030204" pitchFamily="49" charset="0"/>
              </a:rPr>
              <a:t>        void operator=(</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a:t>
            </a:r>
            <a:r>
              <a:rPr lang="en-US" sz="1200" dirty="0">
                <a:latin typeface="Consolas" panose="020B0609020204030204" pitchFamily="49" charset="0"/>
              </a:rPr>
              <a:t>)</a:t>
            </a:r>
          </a:p>
          <a:p>
            <a:r>
              <a:rPr lang="en-US" sz="1200" dirty="0">
                <a:latin typeface="Consolas" panose="020B0609020204030204" pitchFamily="49" charset="0"/>
              </a:rPr>
              <a:t>        {</a:t>
            </a:r>
          </a:p>
          <a:p>
            <a:r>
              <a:rPr lang="en-US" sz="1200" dirty="0">
                <a:latin typeface="Consolas" panose="020B0609020204030204" pitchFamily="49" charset="0"/>
              </a:rPr>
              <a:t>            </a:t>
            </a:r>
            <a:r>
              <a:rPr lang="en-US" sz="1200" dirty="0" err="1">
                <a:latin typeface="Consolas" panose="020B0609020204030204" pitchFamily="49" charset="0"/>
              </a:rPr>
              <a:t>vtxPtr</a:t>
            </a:r>
            <a:r>
              <a:rPr lang="en-US" sz="1200" dirty="0">
                <a:latin typeface="Consolas" panose="020B0609020204030204" pitchFamily="49" charset="0"/>
              </a:rPr>
              <a:t>=</a:t>
            </a:r>
            <a:r>
              <a:rPr lang="en-US" sz="1200" dirty="0" err="1">
                <a:solidFill>
                  <a:srgbClr val="FF0000"/>
                </a:solidFill>
                <a:latin typeface="Consolas" panose="020B0609020204030204" pitchFamily="49" charset="0"/>
              </a:rPr>
              <a:t>vtxListPtr</a:t>
            </a:r>
            <a:r>
              <a:rPr lang="en-US" sz="1200" dirty="0">
                <a:solidFill>
                  <a:srgbClr val="FF0000"/>
                </a:solidFill>
                <a:latin typeface="Consolas" panose="020B0609020204030204" pitchFamily="49" charset="0"/>
              </a:rPr>
              <a:t>-&gt;end();</a:t>
            </a:r>
          </a:p>
          <a:p>
            <a:r>
              <a:rPr lang="en-US" sz="1200" dirty="0">
                <a:latin typeface="Consolas" panose="020B0609020204030204" pitchFamily="49" charset="0"/>
              </a:rPr>
              <a:t>        }</a:t>
            </a:r>
          </a:p>
          <a:p>
            <a:r>
              <a:rPr lang="en-US" sz="1200" dirty="0">
                <a:latin typeface="Consolas" panose="020B0609020204030204" pitchFamily="49" charset="0"/>
              </a:rPr>
              <a:t>        bool operator==(</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a:t>
            </a:r>
            <a:r>
              <a:rPr lang="en-US" sz="1200" dirty="0">
                <a:latin typeface="Consolas" panose="020B0609020204030204" pitchFamily="49" charset="0"/>
              </a:rPr>
              <a:t>) </a:t>
            </a:r>
            <a:r>
              <a:rPr lang="en-US" sz="1200" dirty="0" err="1">
                <a:latin typeface="Consolas" panose="020B0609020204030204" pitchFamily="49" charset="0"/>
              </a:rPr>
              <a:t>const</a:t>
            </a:r>
            <a:r>
              <a:rPr lang="en-US" sz="1200" dirty="0">
                <a:latin typeface="Consolas" panose="020B0609020204030204" pitchFamily="49" charset="0"/>
              </a:rPr>
              <a:t>;</a:t>
            </a:r>
          </a:p>
          <a:p>
            <a:r>
              <a:rPr lang="en-US" sz="1200" dirty="0">
                <a:latin typeface="Consolas" panose="020B0609020204030204" pitchFamily="49" charset="0"/>
              </a:rPr>
              <a:t>        bool operator!=(</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nullptr_t</a:t>
            </a:r>
            <a:r>
              <a:rPr lang="en-US" sz="1200" dirty="0">
                <a:latin typeface="Consolas" panose="020B0609020204030204" pitchFamily="49" charset="0"/>
              </a:rPr>
              <a:t>) </a:t>
            </a:r>
            <a:r>
              <a:rPr lang="en-US" sz="1200" dirty="0" err="1">
                <a:latin typeface="Consolas" panose="020B0609020204030204" pitchFamily="49" charset="0"/>
              </a:rPr>
              <a:t>const</a:t>
            </a:r>
            <a:r>
              <a:rPr lang="en-US" sz="1200" dirty="0">
                <a:latin typeface="Consolas" panose="020B0609020204030204" pitchFamily="49" charset="0"/>
              </a:rPr>
              <a:t>;</a:t>
            </a:r>
          </a:p>
          <a:p>
            <a:r>
              <a:rPr lang="en-US" sz="1200" dirty="0">
                <a:latin typeface="Consolas" panose="020B0609020204030204" pitchFamily="49" charset="0"/>
              </a:rPr>
              <a:t>    };</a:t>
            </a:r>
          </a:p>
          <a:p>
            <a:r>
              <a:rPr lang="en-US" sz="1200" dirty="0">
                <a:latin typeface="Consolas" panose="020B0609020204030204" pitchFamily="49" charset="0"/>
              </a:rPr>
              <a:t>    </a:t>
            </a:r>
            <a:r>
              <a:rPr lang="en-US" sz="1200" dirty="0" err="1">
                <a:latin typeface="Consolas" panose="020B0609020204030204" pitchFamily="49" charset="0"/>
              </a:rPr>
              <a:t>VertexHandle</a:t>
            </a:r>
            <a:r>
              <a:rPr lang="en-US" sz="1200" dirty="0">
                <a:latin typeface="Consolas" panose="020B0609020204030204" pitchFamily="49" charset="0"/>
              </a:rPr>
              <a:t> </a:t>
            </a:r>
            <a:r>
              <a:rPr lang="en-US" sz="1200" dirty="0" err="1">
                <a:latin typeface="Consolas" panose="020B0609020204030204" pitchFamily="49" charset="0"/>
              </a:rPr>
              <a:t>AddVertex</a:t>
            </a:r>
            <a:r>
              <a:rPr lang="en-US" sz="1200" dirty="0">
                <a:latin typeface="Consolas" panose="020B0609020204030204" pitchFamily="49" charset="0"/>
              </a:rPr>
              <a:t>(</a:t>
            </a:r>
            <a:r>
              <a:rPr lang="en-US" sz="1200" dirty="0" err="1">
                <a:latin typeface="Consolas" panose="020B0609020204030204" pitchFamily="49" charset="0"/>
              </a:rPr>
              <a:t>const</a:t>
            </a:r>
            <a:r>
              <a:rPr lang="en-US" sz="1200" dirty="0">
                <a:latin typeface="Consolas" panose="020B0609020204030204" pitchFamily="49" charset="0"/>
              </a:rPr>
              <a:t> YsVec3 &amp;</a:t>
            </a:r>
            <a:r>
              <a:rPr lang="en-US" sz="1200" dirty="0" err="1">
                <a:latin typeface="Consolas" panose="020B0609020204030204" pitchFamily="49" charset="0"/>
              </a:rPr>
              <a:t>pos</a:t>
            </a:r>
            <a:r>
              <a:rPr lang="en-US" sz="1200" dirty="0">
                <a:latin typeface="Consolas" panose="020B0609020204030204" pitchFamily="49" charset="0"/>
              </a:rPr>
              <a:t>);</a:t>
            </a:r>
          </a:p>
          <a:p>
            <a:r>
              <a:rPr lang="en-US" sz="1200" dirty="0">
                <a:latin typeface="Consolas" panose="020B0609020204030204" pitchFamily="49" charset="0"/>
              </a:rPr>
              <a:t>    YsVec3 </a:t>
            </a:r>
            <a:r>
              <a:rPr lang="en-US" sz="1200" dirty="0" err="1">
                <a:latin typeface="Consolas" panose="020B0609020204030204" pitchFamily="49" charset="0"/>
              </a:rPr>
              <a:t>GetVertexPosition</a:t>
            </a:r>
            <a:r>
              <a:rPr lang="en-US" sz="1200" dirty="0">
                <a:latin typeface="Consolas" panose="020B0609020204030204" pitchFamily="49" charset="0"/>
              </a:rPr>
              <a:t>(</a:t>
            </a:r>
            <a:r>
              <a:rPr lang="en-US" sz="1200" dirty="0" err="1">
                <a:latin typeface="Consolas" panose="020B0609020204030204" pitchFamily="49" charset="0"/>
              </a:rPr>
              <a:t>VertexHandle</a:t>
            </a:r>
            <a:r>
              <a:rPr lang="en-US" sz="1200" dirty="0">
                <a:latin typeface="Consolas" panose="020B0609020204030204" pitchFamily="49" charset="0"/>
              </a:rPr>
              <a:t> </a:t>
            </a:r>
            <a:r>
              <a:rPr lang="en-US" sz="1200" dirty="0" err="1">
                <a:latin typeface="Consolas" panose="020B0609020204030204" pitchFamily="49" charset="0"/>
              </a:rPr>
              <a:t>vtHd</a:t>
            </a:r>
            <a:r>
              <a:rPr lang="en-US" sz="1200" dirty="0">
                <a:latin typeface="Consolas" panose="020B0609020204030204" pitchFamily="49" charset="0"/>
              </a:rPr>
              <a:t>) </a:t>
            </a:r>
            <a:r>
              <a:rPr lang="en-US" sz="1200" dirty="0" err="1">
                <a:latin typeface="Consolas" panose="020B0609020204030204" pitchFamily="49" charset="0"/>
              </a:rPr>
              <a:t>const</a:t>
            </a:r>
            <a:r>
              <a:rPr lang="en-US" sz="1200" dirty="0">
                <a:latin typeface="Consolas" panose="020B0609020204030204" pitchFamily="49" charset="0"/>
              </a:rPr>
              <a:t>;</a:t>
            </a:r>
          </a:p>
          <a:p>
            <a:r>
              <a:rPr lang="en-US" sz="1200" dirty="0">
                <a:latin typeface="Consolas" panose="020B0609020204030204" pitchFamily="49" charset="0"/>
              </a:rPr>
              <a:t>};</a:t>
            </a:r>
          </a:p>
        </p:txBody>
      </p:sp>
      <p:cxnSp>
        <p:nvCxnSpPr>
          <p:cNvPr id="5" name="Straight Arrow Connector 4"/>
          <p:cNvCxnSpPr/>
          <p:nvPr/>
        </p:nvCxnSpPr>
        <p:spPr>
          <a:xfrm flipH="1">
            <a:off x="4714494" y="3499723"/>
            <a:ext cx="1885950" cy="15358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314950" y="914400"/>
            <a:ext cx="3644900" cy="2585323"/>
          </a:xfrm>
          <a:prstGeom prst="rect">
            <a:avLst/>
          </a:prstGeom>
          <a:noFill/>
        </p:spPr>
        <p:txBody>
          <a:bodyPr wrap="square" rtlCol="0">
            <a:spAutoFit/>
          </a:bodyPr>
          <a:lstStyle/>
          <a:p>
            <a:r>
              <a:rPr lang="en-US" dirty="0" err="1">
                <a:solidFill>
                  <a:srgbClr val="FF0000"/>
                </a:solidFill>
              </a:rPr>
              <a:t>VertexHandle</a:t>
            </a:r>
            <a:r>
              <a:rPr lang="en-US" dirty="0">
                <a:solidFill>
                  <a:srgbClr val="FF0000"/>
                </a:solidFill>
              </a:rPr>
              <a:t> always needs to know the owner.</a:t>
            </a:r>
          </a:p>
          <a:p>
            <a:endParaRPr lang="en-US" dirty="0">
              <a:solidFill>
                <a:srgbClr val="FF0000"/>
              </a:solidFill>
            </a:endParaRPr>
          </a:p>
          <a:p>
            <a:r>
              <a:rPr lang="en-US" dirty="0">
                <a:solidFill>
                  <a:srgbClr val="FF0000"/>
                </a:solidFill>
              </a:rPr>
              <a:t>I want polygons to store </a:t>
            </a:r>
            <a:r>
              <a:rPr lang="en-US" dirty="0" err="1">
                <a:solidFill>
                  <a:srgbClr val="FF0000"/>
                </a:solidFill>
              </a:rPr>
              <a:t>std</a:t>
            </a:r>
            <a:r>
              <a:rPr lang="en-US" dirty="0">
                <a:solidFill>
                  <a:srgbClr val="FF0000"/>
                </a:solidFill>
              </a:rPr>
              <a:t>::vector of </a:t>
            </a:r>
            <a:r>
              <a:rPr lang="en-US" dirty="0" err="1">
                <a:solidFill>
                  <a:srgbClr val="FF0000"/>
                </a:solidFill>
              </a:rPr>
              <a:t>VertexHandles</a:t>
            </a:r>
            <a:r>
              <a:rPr lang="en-US" dirty="0">
                <a:solidFill>
                  <a:srgbClr val="FF0000"/>
                </a:solidFill>
              </a:rPr>
              <a:t>.</a:t>
            </a:r>
          </a:p>
          <a:p>
            <a:endParaRPr lang="en-US" dirty="0">
              <a:solidFill>
                <a:srgbClr val="FF0000"/>
              </a:solidFill>
            </a:endParaRPr>
          </a:p>
          <a:p>
            <a:r>
              <a:rPr lang="en-US" dirty="0">
                <a:solidFill>
                  <a:srgbClr val="FF0000"/>
                </a:solidFill>
              </a:rPr>
              <a:t>I can do it this way, but a </a:t>
            </a:r>
            <a:r>
              <a:rPr lang="en-US" dirty="0" err="1">
                <a:solidFill>
                  <a:srgbClr val="FF0000"/>
                </a:solidFill>
              </a:rPr>
              <a:t>VertexHandle</a:t>
            </a:r>
            <a:r>
              <a:rPr lang="en-US" dirty="0">
                <a:solidFill>
                  <a:srgbClr val="FF0000"/>
                </a:solidFill>
              </a:rPr>
              <a:t> cannot independently created.  UGLY!</a:t>
            </a:r>
          </a:p>
        </p:txBody>
      </p:sp>
      <p:cxnSp>
        <p:nvCxnSpPr>
          <p:cNvPr id="9" name="Straight Arrow Connector 8"/>
          <p:cNvCxnSpPr/>
          <p:nvPr/>
        </p:nvCxnSpPr>
        <p:spPr>
          <a:xfrm flipH="1">
            <a:off x="4705350" y="1554162"/>
            <a:ext cx="736600" cy="21763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1095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Mid-Term Project Presentation</a:t>
            </a:r>
          </a:p>
        </p:txBody>
      </p:sp>
      <p:sp>
        <p:nvSpPr>
          <p:cNvPr id="3" name="Content Placeholder 2"/>
          <p:cNvSpPr>
            <a:spLocks noGrp="1"/>
          </p:cNvSpPr>
          <p:nvPr>
            <p:ph idx="1"/>
          </p:nvPr>
        </p:nvSpPr>
        <p:spPr/>
        <p:txBody>
          <a:bodyPr/>
          <a:lstStyle/>
          <a:p>
            <a:r>
              <a:rPr lang="en-US" dirty="0"/>
              <a:t>5 minutes per team</a:t>
            </a:r>
          </a:p>
          <a:p>
            <a:r>
              <a:rPr lang="en-US" dirty="0"/>
              <a:t>Presentation must include:</a:t>
            </a:r>
          </a:p>
          <a:p>
            <a:pPr lvl="1"/>
            <a:r>
              <a:rPr lang="en-US" dirty="0"/>
              <a:t>Project goal</a:t>
            </a:r>
          </a:p>
          <a:p>
            <a:pPr lvl="1"/>
            <a:r>
              <a:rPr lang="en-US" dirty="0"/>
              <a:t>Identified </a:t>
            </a:r>
            <a:r>
              <a:rPr lang="en-US"/>
              <a:t>unit technologies</a:t>
            </a:r>
            <a:endParaRPr lang="en-US" dirty="0"/>
          </a:p>
        </p:txBody>
      </p:sp>
    </p:spTree>
    <p:extLst>
      <p:ext uri="{BB962C8B-B14F-4D97-AF65-F5344CB8AC3E}">
        <p14:creationId xmlns:p14="http://schemas.microsoft.com/office/powerpoint/2010/main" val="36305556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about </a:t>
            </a:r>
            <a:r>
              <a:rPr lang="en-US" dirty="0" err="1"/>
              <a:t>std</a:t>
            </a:r>
            <a:r>
              <a:rPr lang="en-US" dirty="0"/>
              <a:t>::vector?</a:t>
            </a:r>
          </a:p>
        </p:txBody>
      </p:sp>
      <p:sp>
        <p:nvSpPr>
          <p:cNvPr id="4" name="TextBox 3"/>
          <p:cNvSpPr txBox="1"/>
          <p:nvPr/>
        </p:nvSpPr>
        <p:spPr>
          <a:xfrm>
            <a:off x="1035050" y="840968"/>
            <a:ext cx="5339923" cy="5847755"/>
          </a:xfrm>
          <a:prstGeom prst="rect">
            <a:avLst/>
          </a:prstGeom>
          <a:noFill/>
        </p:spPr>
        <p:txBody>
          <a:bodyPr wrap="none" rtlCol="0">
            <a:spAutoFit/>
          </a:bodyPr>
          <a:lstStyle/>
          <a:p>
            <a:r>
              <a:rPr lang="en-US" sz="1100" dirty="0">
                <a:latin typeface="Consolas" panose="020B0609020204030204" pitchFamily="49" charset="0"/>
              </a:rPr>
              <a:t>#</a:t>
            </a:r>
            <a:r>
              <a:rPr lang="en-US" sz="1100" dirty="0" err="1">
                <a:latin typeface="Consolas" panose="020B0609020204030204" pitchFamily="49" charset="0"/>
              </a:rPr>
              <a:t>ifndef</a:t>
            </a:r>
            <a:r>
              <a:rPr lang="en-US" sz="1100" dirty="0">
                <a:latin typeface="Consolas" panose="020B0609020204030204" pitchFamily="49" charset="0"/>
              </a:rPr>
              <a:t> POLYGONALMESH_IS_INCLUDED</a:t>
            </a:r>
          </a:p>
          <a:p>
            <a:r>
              <a:rPr lang="en-US" sz="1100" dirty="0">
                <a:latin typeface="Consolas" panose="020B0609020204030204" pitchFamily="49" charset="0"/>
              </a:rPr>
              <a:t>#define POLYGONALMESH_IS_INCLUDED</a:t>
            </a:r>
          </a:p>
          <a:p>
            <a:endParaRPr lang="en-US" sz="1100" dirty="0">
              <a:latin typeface="Consolas" panose="020B0609020204030204" pitchFamily="49" charset="0"/>
            </a:endParaRPr>
          </a:p>
          <a:p>
            <a:r>
              <a:rPr lang="en-US" sz="1100" dirty="0">
                <a:latin typeface="Consolas" panose="020B0609020204030204" pitchFamily="49" charset="0"/>
              </a:rPr>
              <a:t>#include &lt;vector&gt;</a:t>
            </a:r>
          </a:p>
          <a:p>
            <a:r>
              <a:rPr lang="en-US" sz="1100" dirty="0">
                <a:latin typeface="Consolas" panose="020B0609020204030204" pitchFamily="49" charset="0"/>
              </a:rPr>
              <a:t>#include &lt;</a:t>
            </a:r>
            <a:r>
              <a:rPr lang="en-US" sz="1100" dirty="0" err="1">
                <a:latin typeface="Consolas" panose="020B0609020204030204" pitchFamily="49" charset="0"/>
              </a:rPr>
              <a:t>ysclass.h</a:t>
            </a:r>
            <a:r>
              <a:rPr lang="en-US" sz="1100" dirty="0">
                <a:latin typeface="Consolas" panose="020B0609020204030204" pitchFamily="49" charset="0"/>
              </a:rPr>
              <a:t>&gt;</a:t>
            </a:r>
          </a:p>
          <a:p>
            <a:endParaRPr lang="en-US" sz="1100" dirty="0">
              <a:latin typeface="Consolas" panose="020B0609020204030204" pitchFamily="49" charset="0"/>
            </a:endParaRPr>
          </a:p>
          <a:p>
            <a:r>
              <a:rPr lang="en-US" sz="1100" dirty="0">
                <a:latin typeface="Consolas" panose="020B0609020204030204" pitchFamily="49" charset="0"/>
              </a:rPr>
              <a:t>class </a:t>
            </a:r>
            <a:r>
              <a:rPr lang="en-US" sz="1100" dirty="0" err="1">
                <a:latin typeface="Consolas" panose="020B0609020204030204" pitchFamily="49" charset="0"/>
              </a:rPr>
              <a:t>PolygonalMesh</a:t>
            </a:r>
            <a:endParaRPr lang="en-US" sz="1100" dirty="0">
              <a:latin typeface="Consolas" panose="020B0609020204030204" pitchFamily="49" charset="0"/>
            </a:endParaRPr>
          </a:p>
          <a:p>
            <a:r>
              <a:rPr lang="en-US" sz="1100" dirty="0">
                <a:latin typeface="Consolas" panose="020B0609020204030204" pitchFamily="49" charset="0"/>
              </a:rPr>
              <a:t>{</a:t>
            </a:r>
          </a:p>
          <a:p>
            <a:r>
              <a:rPr lang="en-US" sz="1100" dirty="0">
                <a:latin typeface="Consolas" panose="020B0609020204030204" pitchFamily="49" charset="0"/>
              </a:rPr>
              <a:t>protected:</a:t>
            </a:r>
          </a:p>
          <a:p>
            <a:r>
              <a:rPr lang="en-US" sz="1100" dirty="0">
                <a:latin typeface="Consolas" panose="020B0609020204030204" pitchFamily="49" charset="0"/>
              </a:rPr>
              <a:t>    class Vertex</a:t>
            </a:r>
          </a:p>
          <a:p>
            <a:r>
              <a:rPr lang="en-US" sz="1100" dirty="0">
                <a:latin typeface="Consolas" panose="020B0609020204030204" pitchFamily="49" charset="0"/>
              </a:rPr>
              <a:t>    {</a:t>
            </a:r>
          </a:p>
          <a:p>
            <a:r>
              <a:rPr lang="en-US" sz="1100" dirty="0">
                <a:latin typeface="Consolas" panose="020B0609020204030204" pitchFamily="49" charset="0"/>
              </a:rPr>
              <a:t>    public:</a:t>
            </a:r>
          </a:p>
          <a:p>
            <a:r>
              <a:rPr lang="en-US" sz="1100" dirty="0">
                <a:latin typeface="Consolas" panose="020B0609020204030204" pitchFamily="49" charset="0"/>
              </a:rPr>
              <a:t>        YsVec3 </a:t>
            </a:r>
            <a:r>
              <a:rPr lang="en-US" sz="1100" dirty="0" err="1">
                <a:latin typeface="Consolas" panose="020B0609020204030204" pitchFamily="49" charset="0"/>
              </a:rPr>
              <a:t>pos</a:t>
            </a:r>
            <a:r>
              <a:rPr lang="en-US" sz="1100" dirty="0">
                <a:latin typeface="Consolas" panose="020B0609020204030204" pitchFamily="49" charset="0"/>
              </a:rPr>
              <a:t>;</a:t>
            </a:r>
          </a:p>
          <a:p>
            <a:r>
              <a:rPr lang="en-US" sz="1100" dirty="0">
                <a:latin typeface="Consolas" panose="020B0609020204030204" pitchFamily="49" charset="0"/>
              </a:rPr>
              <a:t>    };</a:t>
            </a:r>
          </a:p>
          <a:p>
            <a:r>
              <a:rPr lang="en-US" sz="1100" dirty="0">
                <a:latin typeface="Consolas" panose="020B0609020204030204" pitchFamily="49" charset="0"/>
              </a:rPr>
              <a:t>private:</a:t>
            </a:r>
          </a:p>
          <a:p>
            <a:r>
              <a:rPr lang="en-US" sz="1100" dirty="0">
                <a:latin typeface="Consolas" panose="020B0609020204030204" pitchFamily="49" charset="0"/>
              </a:rPr>
              <a:t>    </a:t>
            </a:r>
            <a:r>
              <a:rPr lang="en-US" sz="1100" dirty="0" err="1">
                <a:latin typeface="Consolas" panose="020B0609020204030204" pitchFamily="49" charset="0"/>
              </a:rPr>
              <a:t>std</a:t>
            </a:r>
            <a:r>
              <a:rPr lang="en-US" sz="1100" dirty="0">
                <a:latin typeface="Consolas" panose="020B0609020204030204" pitchFamily="49" charset="0"/>
              </a:rPr>
              <a:t>::vector &lt;Vertex&gt; </a:t>
            </a:r>
            <a:r>
              <a:rPr lang="en-US" sz="1100" dirty="0" err="1">
                <a:latin typeface="Consolas" panose="020B0609020204030204" pitchFamily="49" charset="0"/>
              </a:rPr>
              <a:t>vtxList</a:t>
            </a:r>
            <a:r>
              <a:rPr lang="en-US" sz="1100" dirty="0">
                <a:latin typeface="Consolas" panose="020B0609020204030204" pitchFamily="49" charset="0"/>
              </a:rPr>
              <a:t>;</a:t>
            </a:r>
          </a:p>
          <a:p>
            <a:r>
              <a:rPr lang="en-US" sz="1100" dirty="0">
                <a:latin typeface="Consolas" panose="020B0609020204030204" pitchFamily="49" charset="0"/>
              </a:rPr>
              <a:t>public:</a:t>
            </a:r>
          </a:p>
          <a:p>
            <a:r>
              <a:rPr lang="en-US" sz="1100" dirty="0">
                <a:latin typeface="Consolas" panose="020B0609020204030204" pitchFamily="49" charset="0"/>
              </a:rPr>
              <a:t>    class </a:t>
            </a:r>
            <a:r>
              <a:rPr lang="en-US" sz="1100" dirty="0" err="1">
                <a:latin typeface="Consolas" panose="020B0609020204030204" pitchFamily="49" charset="0"/>
              </a:rPr>
              <a:t>VertexHandle</a:t>
            </a:r>
            <a:endParaRPr lang="en-US" sz="1100" dirty="0">
              <a:latin typeface="Consolas" panose="020B0609020204030204" pitchFamily="49" charset="0"/>
            </a:endParaRPr>
          </a:p>
          <a:p>
            <a:r>
              <a:rPr lang="en-US" sz="1100" dirty="0">
                <a:latin typeface="Consolas" panose="020B0609020204030204" pitchFamily="49" charset="0"/>
              </a:rPr>
              <a:t>    {</a:t>
            </a:r>
          </a:p>
          <a:p>
            <a:r>
              <a:rPr lang="en-US" sz="1100" dirty="0">
                <a:latin typeface="Consolas" panose="020B0609020204030204" pitchFamily="49" charset="0"/>
              </a:rPr>
              <a:t>    friend class </a:t>
            </a:r>
            <a:r>
              <a:rPr lang="en-US" sz="1100" dirty="0" err="1">
                <a:latin typeface="Consolas" panose="020B0609020204030204" pitchFamily="49" charset="0"/>
              </a:rPr>
              <a:t>PolygonalMesh</a:t>
            </a:r>
            <a:r>
              <a:rPr lang="en-US" sz="1100" dirty="0">
                <a:latin typeface="Consolas" panose="020B0609020204030204" pitchFamily="49" charset="0"/>
              </a:rPr>
              <a:t>;</a:t>
            </a:r>
          </a:p>
          <a:p>
            <a:r>
              <a:rPr lang="en-US" sz="1100" dirty="0">
                <a:latin typeface="Consolas" panose="020B0609020204030204" pitchFamily="49" charset="0"/>
              </a:rPr>
              <a:t>    private:</a:t>
            </a:r>
          </a:p>
          <a:p>
            <a:r>
              <a:rPr lang="en-US" sz="1100" dirty="0">
                <a:latin typeface="Consolas" panose="020B0609020204030204" pitchFamily="49" charset="0"/>
              </a:rPr>
              <a:t>        </a:t>
            </a:r>
            <a:r>
              <a:rPr lang="en-US" sz="1100" dirty="0" err="1">
                <a:latin typeface="Consolas" panose="020B0609020204030204" pitchFamily="49" charset="0"/>
              </a:rPr>
              <a:t>int</a:t>
            </a:r>
            <a:r>
              <a:rPr lang="en-US" sz="1100" dirty="0">
                <a:latin typeface="Consolas" panose="020B0609020204030204" pitchFamily="49" charset="0"/>
              </a:rPr>
              <a:t> </a:t>
            </a:r>
            <a:r>
              <a:rPr lang="en-US" sz="1100" dirty="0" err="1">
                <a:latin typeface="Consolas" panose="020B0609020204030204" pitchFamily="49" charset="0"/>
              </a:rPr>
              <a:t>vtxIdx</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VertexHandle</a:t>
            </a:r>
            <a:r>
              <a:rPr lang="en-US" sz="1100" dirty="0">
                <a:latin typeface="Consolas" panose="020B0609020204030204" pitchFamily="49" charset="0"/>
              </a:rPr>
              <a:t>(){};  // C++11 </a:t>
            </a:r>
            <a:r>
              <a:rPr lang="en-US" sz="1100" dirty="0" err="1">
                <a:latin typeface="Consolas" panose="020B0609020204030204" pitchFamily="49" charset="0"/>
              </a:rPr>
              <a:t>VertexHandle</a:t>
            </a:r>
            <a:r>
              <a:rPr lang="en-US" sz="1100" dirty="0">
                <a:latin typeface="Consolas" panose="020B0609020204030204" pitchFamily="49" charset="0"/>
              </a:rPr>
              <a:t>()=default;</a:t>
            </a:r>
          </a:p>
          <a:p>
            <a:r>
              <a:rPr lang="en-US" sz="1100" dirty="0">
                <a:latin typeface="Consolas" panose="020B0609020204030204" pitchFamily="49" charset="0"/>
              </a:rPr>
              <a:t>        </a:t>
            </a:r>
            <a:r>
              <a:rPr lang="en-US" sz="1100" dirty="0" err="1">
                <a:latin typeface="Consolas" panose="020B0609020204030204" pitchFamily="49" charset="0"/>
              </a:rPr>
              <a:t>VertexHandle</a:t>
            </a:r>
            <a:r>
              <a:rPr lang="en-US" sz="1100" dirty="0">
                <a:latin typeface="Consolas" panose="020B0609020204030204" pitchFamily="49" charset="0"/>
              </a:rPr>
              <a:t>(</a:t>
            </a:r>
            <a:r>
              <a:rPr lang="en-US" sz="1100" dirty="0" err="1">
                <a:latin typeface="Consolas" panose="020B0609020204030204" pitchFamily="49" charset="0"/>
              </a:rPr>
              <a:t>std</a:t>
            </a:r>
            <a:r>
              <a:rPr lang="en-US" sz="1100" dirty="0">
                <a:latin typeface="Consolas" panose="020B0609020204030204" pitchFamily="49" charset="0"/>
              </a:rPr>
              <a:t>::</a:t>
            </a:r>
            <a:r>
              <a:rPr lang="en-US" sz="1100" dirty="0" err="1">
                <a:latin typeface="Consolas" panose="020B0609020204030204" pitchFamily="49" charset="0"/>
              </a:rPr>
              <a:t>nullptr_t</a:t>
            </a:r>
            <a:r>
              <a:rPr lang="en-US" sz="1100" dirty="0">
                <a:latin typeface="Consolas" panose="020B0609020204030204" pitchFamily="49" charset="0"/>
              </a:rPr>
              <a:t>);</a:t>
            </a:r>
          </a:p>
          <a:p>
            <a:r>
              <a:rPr lang="en-US" sz="1100" dirty="0">
                <a:latin typeface="Consolas" panose="020B0609020204030204" pitchFamily="49" charset="0"/>
              </a:rPr>
              <a:t>        void operator=(</a:t>
            </a:r>
            <a:r>
              <a:rPr lang="en-US" sz="1100" dirty="0" err="1">
                <a:latin typeface="Consolas" panose="020B0609020204030204" pitchFamily="49" charset="0"/>
              </a:rPr>
              <a:t>std</a:t>
            </a:r>
            <a:r>
              <a:rPr lang="en-US" sz="1100" dirty="0">
                <a:latin typeface="Consolas" panose="020B0609020204030204" pitchFamily="49" charset="0"/>
              </a:rPr>
              <a:t>::</a:t>
            </a:r>
            <a:r>
              <a:rPr lang="en-US" sz="1100" dirty="0" err="1">
                <a:latin typeface="Consolas" panose="020B0609020204030204" pitchFamily="49" charset="0"/>
              </a:rPr>
              <a:t>nullptr_t</a:t>
            </a:r>
            <a:r>
              <a:rPr lang="en-US" sz="1100" dirty="0">
                <a:latin typeface="Consolas" panose="020B0609020204030204" pitchFamily="49" charset="0"/>
              </a:rPr>
              <a:t>);</a:t>
            </a:r>
          </a:p>
          <a:p>
            <a:r>
              <a:rPr lang="en-US" sz="1100" dirty="0">
                <a:latin typeface="Consolas" panose="020B0609020204030204" pitchFamily="49" charset="0"/>
              </a:rPr>
              <a:t>        bool operator==(</a:t>
            </a:r>
            <a:r>
              <a:rPr lang="en-US" sz="1100" dirty="0" err="1">
                <a:latin typeface="Consolas" panose="020B0609020204030204" pitchFamily="49" charset="0"/>
              </a:rPr>
              <a:t>std</a:t>
            </a:r>
            <a:r>
              <a:rPr lang="en-US" sz="1100" dirty="0">
                <a:latin typeface="Consolas" panose="020B0609020204030204" pitchFamily="49" charset="0"/>
              </a:rPr>
              <a:t>::</a:t>
            </a:r>
            <a:r>
              <a:rPr lang="en-US" sz="1100" dirty="0" err="1">
                <a:latin typeface="Consolas" panose="020B0609020204030204" pitchFamily="49" charset="0"/>
              </a:rPr>
              <a:t>nullptr_t</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a:latin typeface="Consolas" panose="020B0609020204030204" pitchFamily="49" charset="0"/>
              </a:rPr>
              <a:t>        bool operator!=(</a:t>
            </a:r>
            <a:r>
              <a:rPr lang="en-US" sz="1100" dirty="0" err="1">
                <a:latin typeface="Consolas" panose="020B0609020204030204" pitchFamily="49" charset="0"/>
              </a:rPr>
              <a:t>std</a:t>
            </a:r>
            <a:r>
              <a:rPr lang="en-US" sz="1100" dirty="0">
                <a:latin typeface="Consolas" panose="020B0609020204030204" pitchFamily="49" charset="0"/>
              </a:rPr>
              <a:t>::</a:t>
            </a:r>
            <a:r>
              <a:rPr lang="en-US" sz="1100" dirty="0" err="1">
                <a:latin typeface="Consolas" panose="020B0609020204030204" pitchFamily="49" charset="0"/>
              </a:rPr>
              <a:t>nullptr_t</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a:latin typeface="Consolas" panose="020B0609020204030204" pitchFamily="49" charset="0"/>
              </a:rPr>
              <a:t>    };</a:t>
            </a:r>
          </a:p>
          <a:p>
            <a:r>
              <a:rPr lang="en-US" sz="1100" dirty="0">
                <a:latin typeface="Consolas" panose="020B0609020204030204" pitchFamily="49" charset="0"/>
              </a:rPr>
              <a:t>    </a:t>
            </a:r>
            <a:r>
              <a:rPr lang="en-US" sz="1100" dirty="0" err="1">
                <a:latin typeface="Consolas" panose="020B0609020204030204" pitchFamily="49" charset="0"/>
              </a:rPr>
              <a:t>VertexHandle</a:t>
            </a:r>
            <a:r>
              <a:rPr lang="en-US" sz="1100" dirty="0">
                <a:latin typeface="Consolas" panose="020B0609020204030204" pitchFamily="49" charset="0"/>
              </a:rPr>
              <a:t> </a:t>
            </a:r>
            <a:r>
              <a:rPr lang="en-US" sz="1100" dirty="0" err="1">
                <a:latin typeface="Consolas" panose="020B0609020204030204" pitchFamily="49" charset="0"/>
              </a:rPr>
              <a:t>AddVertex</a:t>
            </a:r>
            <a:r>
              <a:rPr lang="en-US" sz="1100" dirty="0">
                <a:latin typeface="Consolas" panose="020B0609020204030204" pitchFamily="49" charset="0"/>
              </a:rPr>
              <a:t>(</a:t>
            </a:r>
            <a:r>
              <a:rPr lang="en-US" sz="1100" dirty="0" err="1">
                <a:latin typeface="Consolas" panose="020B0609020204030204" pitchFamily="49" charset="0"/>
              </a:rPr>
              <a:t>const</a:t>
            </a:r>
            <a:r>
              <a:rPr lang="en-US" sz="1100" dirty="0">
                <a:latin typeface="Consolas" panose="020B0609020204030204" pitchFamily="49" charset="0"/>
              </a:rPr>
              <a:t> YsVec3 &amp;</a:t>
            </a:r>
            <a:r>
              <a:rPr lang="en-US" sz="1100" dirty="0" err="1">
                <a:latin typeface="Consolas" panose="020B0609020204030204" pitchFamily="49" charset="0"/>
              </a:rPr>
              <a:t>pos</a:t>
            </a:r>
            <a:r>
              <a:rPr lang="en-US" sz="1100" dirty="0">
                <a:latin typeface="Consolas" panose="020B0609020204030204" pitchFamily="49" charset="0"/>
              </a:rPr>
              <a:t>);</a:t>
            </a:r>
          </a:p>
          <a:p>
            <a:r>
              <a:rPr lang="en-US" sz="1100" dirty="0">
                <a:latin typeface="Consolas" panose="020B0609020204030204" pitchFamily="49" charset="0"/>
              </a:rPr>
              <a:t>    YsVec3 </a:t>
            </a:r>
            <a:r>
              <a:rPr lang="en-US" sz="1100" dirty="0" err="1">
                <a:latin typeface="Consolas" panose="020B0609020204030204" pitchFamily="49" charset="0"/>
              </a:rPr>
              <a:t>GetVertexPosition</a:t>
            </a:r>
            <a:r>
              <a:rPr lang="en-US" sz="1100" dirty="0">
                <a:latin typeface="Consolas" panose="020B0609020204030204" pitchFamily="49" charset="0"/>
              </a:rPr>
              <a:t>(</a:t>
            </a:r>
            <a:r>
              <a:rPr lang="en-US" sz="1100" dirty="0" err="1">
                <a:latin typeface="Consolas" panose="020B0609020204030204" pitchFamily="49" charset="0"/>
              </a:rPr>
              <a:t>VertexHandle</a:t>
            </a:r>
            <a:r>
              <a:rPr lang="en-US" sz="1100" dirty="0">
                <a:latin typeface="Consolas" panose="020B0609020204030204" pitchFamily="49" charset="0"/>
              </a:rPr>
              <a:t> </a:t>
            </a:r>
            <a:r>
              <a:rPr lang="en-US" sz="1100" dirty="0" err="1">
                <a:latin typeface="Consolas" panose="020B0609020204030204" pitchFamily="49" charset="0"/>
              </a:rPr>
              <a:t>vtHd</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a:latin typeface="Consolas" panose="020B0609020204030204" pitchFamily="49" charset="0"/>
              </a:rPr>
              <a:t>};</a:t>
            </a:r>
          </a:p>
          <a:p>
            <a:r>
              <a:rPr lang="en-US" sz="1100" dirty="0">
                <a:latin typeface="Consolas" panose="020B0609020204030204" pitchFamily="49" charset="0"/>
              </a:rPr>
              <a:t>inline bool operator==(</a:t>
            </a:r>
            <a:r>
              <a:rPr lang="en-US" sz="1100" dirty="0" err="1">
                <a:latin typeface="Consolas" panose="020B0609020204030204" pitchFamily="49" charset="0"/>
              </a:rPr>
              <a:t>std</a:t>
            </a:r>
            <a:r>
              <a:rPr lang="en-US" sz="1100" dirty="0">
                <a:latin typeface="Consolas" panose="020B0609020204030204" pitchFamily="49" charset="0"/>
              </a:rPr>
              <a:t>::</a:t>
            </a:r>
            <a:r>
              <a:rPr lang="en-US" sz="1100" dirty="0" err="1">
                <a:latin typeface="Consolas" panose="020B0609020204030204" pitchFamily="49" charset="0"/>
              </a:rPr>
              <a:t>nullptr_t,PolygonalMesh</a:t>
            </a:r>
            <a:r>
              <a:rPr lang="en-US" sz="1100" dirty="0">
                <a:latin typeface="Consolas" panose="020B0609020204030204" pitchFamily="49" charset="0"/>
              </a:rPr>
              <a:t>::</a:t>
            </a:r>
            <a:r>
              <a:rPr lang="en-US" sz="1100" dirty="0" err="1">
                <a:latin typeface="Consolas" panose="020B0609020204030204" pitchFamily="49" charset="0"/>
              </a:rPr>
              <a:t>VertexHandle</a:t>
            </a:r>
            <a:r>
              <a:rPr lang="en-US" sz="1100" dirty="0">
                <a:latin typeface="Consolas" panose="020B0609020204030204" pitchFamily="49" charset="0"/>
              </a:rPr>
              <a:t>);</a:t>
            </a:r>
          </a:p>
          <a:p>
            <a:r>
              <a:rPr lang="en-US" sz="1100" dirty="0">
                <a:latin typeface="Consolas" panose="020B0609020204030204" pitchFamily="49" charset="0"/>
              </a:rPr>
              <a:t>inline bool operator!=(</a:t>
            </a:r>
            <a:r>
              <a:rPr lang="en-US" sz="1100" dirty="0" err="1">
                <a:latin typeface="Consolas" panose="020B0609020204030204" pitchFamily="49" charset="0"/>
              </a:rPr>
              <a:t>std</a:t>
            </a:r>
            <a:r>
              <a:rPr lang="en-US" sz="1100" dirty="0">
                <a:latin typeface="Consolas" panose="020B0609020204030204" pitchFamily="49" charset="0"/>
              </a:rPr>
              <a:t>::</a:t>
            </a:r>
            <a:r>
              <a:rPr lang="en-US" sz="1100" dirty="0" err="1">
                <a:latin typeface="Consolas" panose="020B0609020204030204" pitchFamily="49" charset="0"/>
              </a:rPr>
              <a:t>nullptr_t,PolygonalMesh</a:t>
            </a:r>
            <a:r>
              <a:rPr lang="en-US" sz="1100" dirty="0">
                <a:latin typeface="Consolas" panose="020B0609020204030204" pitchFamily="49" charset="0"/>
              </a:rPr>
              <a:t>::</a:t>
            </a:r>
            <a:r>
              <a:rPr lang="en-US" sz="1100" dirty="0" err="1">
                <a:latin typeface="Consolas" panose="020B0609020204030204" pitchFamily="49" charset="0"/>
              </a:rPr>
              <a:t>VertexHandle</a:t>
            </a:r>
            <a:r>
              <a:rPr lang="en-US" sz="1100" dirty="0">
                <a:latin typeface="Consolas" panose="020B0609020204030204" pitchFamily="49" charset="0"/>
              </a:rPr>
              <a:t>);</a:t>
            </a:r>
          </a:p>
          <a:p>
            <a:r>
              <a:rPr lang="en-US" sz="1100" dirty="0">
                <a:latin typeface="Consolas" panose="020B0609020204030204" pitchFamily="49" charset="0"/>
              </a:rPr>
              <a:t>#</a:t>
            </a:r>
            <a:r>
              <a:rPr lang="en-US" sz="1100" dirty="0" err="1">
                <a:latin typeface="Consolas" panose="020B0609020204030204" pitchFamily="49" charset="0"/>
              </a:rPr>
              <a:t>endif</a:t>
            </a:r>
            <a:endParaRPr lang="en-US" sz="1100" dirty="0">
              <a:latin typeface="Consolas" panose="020B0609020204030204" pitchFamily="49" charset="0"/>
            </a:endParaRPr>
          </a:p>
        </p:txBody>
      </p:sp>
    </p:spTree>
    <p:extLst>
      <p:ext uri="{BB962C8B-B14F-4D97-AF65-F5344CB8AC3E}">
        <p14:creationId xmlns:p14="http://schemas.microsoft.com/office/powerpoint/2010/main" val="2034209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 with </a:t>
            </a:r>
            <a:r>
              <a:rPr lang="en-US" dirty="0" err="1"/>
              <a:t>std</a:t>
            </a:r>
            <a:r>
              <a:rPr lang="en-US" dirty="0"/>
              <a:t>::vector for now?</a:t>
            </a:r>
          </a:p>
        </p:txBody>
      </p:sp>
      <p:sp>
        <p:nvSpPr>
          <p:cNvPr id="3" name="Content Placeholder 2"/>
          <p:cNvSpPr>
            <a:spLocks noGrp="1"/>
          </p:cNvSpPr>
          <p:nvPr>
            <p:ph idx="1"/>
          </p:nvPr>
        </p:nvSpPr>
        <p:spPr/>
        <p:txBody>
          <a:bodyPr/>
          <a:lstStyle/>
          <a:p>
            <a:r>
              <a:rPr lang="en-US" dirty="0"/>
              <a:t>It does work.  Somewhat.</a:t>
            </a:r>
          </a:p>
          <a:p>
            <a:pPr lvl="1"/>
            <a:r>
              <a:rPr lang="en-US" dirty="0"/>
              <a:t>We can define our handle so that index of -1 means a null handle.</a:t>
            </a:r>
          </a:p>
          <a:p>
            <a:pPr lvl="1"/>
            <a:r>
              <a:rPr lang="en-US" dirty="0"/>
              <a:t>We can independently create a vertex handle.</a:t>
            </a:r>
          </a:p>
          <a:p>
            <a:pPr lvl="1"/>
            <a:r>
              <a:rPr lang="en-US" dirty="0"/>
              <a:t>Can nullify without the owner.</a:t>
            </a:r>
          </a:p>
          <a:p>
            <a:pPr lvl="1"/>
            <a:r>
              <a:rPr lang="en-US" dirty="0"/>
              <a:t>The size of a handle can be 4 bytes.</a:t>
            </a:r>
          </a:p>
          <a:p>
            <a:r>
              <a:rPr lang="en-US" dirty="0"/>
              <a:t>Two problems:</a:t>
            </a:r>
          </a:p>
          <a:p>
            <a:pPr lvl="1"/>
            <a:r>
              <a:rPr lang="en-US" dirty="0"/>
              <a:t>Pointers to the vertices move when the array grows.</a:t>
            </a:r>
          </a:p>
          <a:p>
            <a:pPr lvl="1"/>
            <a:r>
              <a:rPr lang="en-US" dirty="0"/>
              <a:t>We cannot really delete vertices because they may be used from polygons.  We can only add a flag like:  bool deleted;</a:t>
            </a:r>
          </a:p>
          <a:p>
            <a:pPr lvl="1"/>
            <a:endParaRPr lang="en-US" dirty="0"/>
          </a:p>
          <a:p>
            <a:pPr lvl="1"/>
            <a:endParaRPr lang="en-US" dirty="0"/>
          </a:p>
          <a:p>
            <a:endParaRPr lang="en-US" dirty="0"/>
          </a:p>
        </p:txBody>
      </p:sp>
    </p:spTree>
    <p:extLst>
      <p:ext uri="{BB962C8B-B14F-4D97-AF65-F5344CB8AC3E}">
        <p14:creationId xmlns:p14="http://schemas.microsoft.com/office/powerpoint/2010/main" val="1294024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about this?</a:t>
            </a:r>
          </a:p>
        </p:txBody>
      </p:sp>
      <p:sp>
        <p:nvSpPr>
          <p:cNvPr id="4" name="TextBox 3"/>
          <p:cNvSpPr txBox="1"/>
          <p:nvPr/>
        </p:nvSpPr>
        <p:spPr>
          <a:xfrm>
            <a:off x="457200" y="958850"/>
            <a:ext cx="4724370" cy="5678478"/>
          </a:xfrm>
          <a:prstGeom prst="rect">
            <a:avLst/>
          </a:prstGeom>
          <a:noFill/>
        </p:spPr>
        <p:txBody>
          <a:bodyPr wrap="none" rtlCol="0">
            <a:spAutoFit/>
          </a:bodyPr>
          <a:lstStyle/>
          <a:p>
            <a:r>
              <a:rPr lang="en-US" sz="1100" dirty="0">
                <a:latin typeface="Consolas" panose="020B0609020204030204" pitchFamily="49" charset="0"/>
              </a:rPr>
              <a:t>#</a:t>
            </a:r>
            <a:r>
              <a:rPr lang="en-US" sz="1100" dirty="0" err="1">
                <a:latin typeface="Consolas" panose="020B0609020204030204" pitchFamily="49" charset="0"/>
              </a:rPr>
              <a:t>ifndef</a:t>
            </a:r>
            <a:r>
              <a:rPr lang="en-US" sz="1100" dirty="0">
                <a:latin typeface="Consolas" panose="020B0609020204030204" pitchFamily="49" charset="0"/>
              </a:rPr>
              <a:t> POLYGONALMESH_IS_INCLUDED</a:t>
            </a:r>
          </a:p>
          <a:p>
            <a:r>
              <a:rPr lang="en-US" sz="1100" dirty="0">
                <a:latin typeface="Consolas" panose="020B0609020204030204" pitchFamily="49" charset="0"/>
              </a:rPr>
              <a:t>#define POLYGONALMESH_IS_INCLUDED</a:t>
            </a:r>
          </a:p>
          <a:p>
            <a:endParaRPr lang="en-US" sz="1100" dirty="0">
              <a:latin typeface="Consolas" panose="020B0609020204030204" pitchFamily="49" charset="0"/>
            </a:endParaRPr>
          </a:p>
          <a:p>
            <a:r>
              <a:rPr lang="en-US" sz="1100" dirty="0">
                <a:latin typeface="Consolas" panose="020B0609020204030204" pitchFamily="49" charset="0"/>
              </a:rPr>
              <a:t>#include &lt;list&gt;</a:t>
            </a:r>
          </a:p>
          <a:p>
            <a:r>
              <a:rPr lang="en-US" sz="1100" dirty="0">
                <a:latin typeface="Consolas" panose="020B0609020204030204" pitchFamily="49" charset="0"/>
              </a:rPr>
              <a:t>#include &lt;</a:t>
            </a:r>
            <a:r>
              <a:rPr lang="en-US" sz="1100" dirty="0" err="1">
                <a:latin typeface="Consolas" panose="020B0609020204030204" pitchFamily="49" charset="0"/>
              </a:rPr>
              <a:t>ysclass.h</a:t>
            </a:r>
            <a:r>
              <a:rPr lang="en-US" sz="1100" dirty="0">
                <a:latin typeface="Consolas" panose="020B0609020204030204" pitchFamily="49" charset="0"/>
              </a:rPr>
              <a:t>&gt;</a:t>
            </a:r>
          </a:p>
          <a:p>
            <a:endParaRPr lang="en-US" sz="1100" dirty="0">
              <a:latin typeface="Consolas" panose="020B0609020204030204" pitchFamily="49" charset="0"/>
            </a:endParaRPr>
          </a:p>
          <a:p>
            <a:r>
              <a:rPr lang="en-US" sz="1100" dirty="0">
                <a:latin typeface="Consolas" panose="020B0609020204030204" pitchFamily="49" charset="0"/>
              </a:rPr>
              <a:t>class </a:t>
            </a:r>
            <a:r>
              <a:rPr lang="en-US" sz="1100" dirty="0" err="1">
                <a:latin typeface="Consolas" panose="020B0609020204030204" pitchFamily="49" charset="0"/>
              </a:rPr>
              <a:t>PolygonalMesh</a:t>
            </a:r>
            <a:endParaRPr lang="en-US" sz="1100" dirty="0">
              <a:latin typeface="Consolas" panose="020B0609020204030204" pitchFamily="49" charset="0"/>
            </a:endParaRPr>
          </a:p>
          <a:p>
            <a:r>
              <a:rPr lang="en-US" sz="1100" dirty="0">
                <a:latin typeface="Consolas" panose="020B0609020204030204" pitchFamily="49" charset="0"/>
              </a:rPr>
              <a:t>{</a:t>
            </a:r>
          </a:p>
          <a:p>
            <a:r>
              <a:rPr lang="en-US" sz="1100" dirty="0">
                <a:latin typeface="Consolas" panose="020B0609020204030204" pitchFamily="49" charset="0"/>
              </a:rPr>
              <a:t>protected:</a:t>
            </a:r>
          </a:p>
          <a:p>
            <a:r>
              <a:rPr lang="en-US" sz="1100" dirty="0">
                <a:latin typeface="Consolas" panose="020B0609020204030204" pitchFamily="49" charset="0"/>
              </a:rPr>
              <a:t>    class Vertex</a:t>
            </a:r>
          </a:p>
          <a:p>
            <a:r>
              <a:rPr lang="en-US" sz="1100" dirty="0">
                <a:latin typeface="Consolas" panose="020B0609020204030204" pitchFamily="49" charset="0"/>
              </a:rPr>
              <a:t>    {</a:t>
            </a:r>
          </a:p>
          <a:p>
            <a:r>
              <a:rPr lang="en-US" sz="1100" dirty="0">
                <a:latin typeface="Consolas" panose="020B0609020204030204" pitchFamily="49" charset="0"/>
              </a:rPr>
              <a:t>    public:</a:t>
            </a:r>
          </a:p>
          <a:p>
            <a:r>
              <a:rPr lang="en-US" sz="1100" dirty="0">
                <a:latin typeface="Consolas" panose="020B0609020204030204" pitchFamily="49" charset="0"/>
              </a:rPr>
              <a:t>        YsVec3 </a:t>
            </a:r>
            <a:r>
              <a:rPr lang="en-US" sz="1100" dirty="0" err="1">
                <a:latin typeface="Consolas" panose="020B0609020204030204" pitchFamily="49" charset="0"/>
              </a:rPr>
              <a:t>pos</a:t>
            </a:r>
            <a:r>
              <a:rPr lang="en-US" sz="1100" dirty="0">
                <a:latin typeface="Consolas" panose="020B0609020204030204" pitchFamily="49" charset="0"/>
              </a:rPr>
              <a:t>;</a:t>
            </a:r>
          </a:p>
          <a:p>
            <a:r>
              <a:rPr lang="en-US" sz="1100" dirty="0">
                <a:latin typeface="Consolas" panose="020B0609020204030204" pitchFamily="49" charset="0"/>
              </a:rPr>
              <a:t>    };</a:t>
            </a:r>
          </a:p>
          <a:p>
            <a:r>
              <a:rPr lang="en-US" sz="1100" dirty="0">
                <a:latin typeface="Consolas" panose="020B0609020204030204" pitchFamily="49" charset="0"/>
              </a:rPr>
              <a:t>private:</a:t>
            </a:r>
          </a:p>
          <a:p>
            <a:r>
              <a:rPr lang="en-US" sz="1100" dirty="0">
                <a:latin typeface="Consolas" panose="020B0609020204030204" pitchFamily="49" charset="0"/>
              </a:rPr>
              <a:t>    mutable </a:t>
            </a:r>
            <a:r>
              <a:rPr lang="en-US" sz="1100" dirty="0" err="1">
                <a:latin typeface="Consolas" panose="020B0609020204030204" pitchFamily="49" charset="0"/>
              </a:rPr>
              <a:t>std</a:t>
            </a:r>
            <a:r>
              <a:rPr lang="en-US" sz="1100" dirty="0">
                <a:latin typeface="Consolas" panose="020B0609020204030204" pitchFamily="49" charset="0"/>
              </a:rPr>
              <a:t>::list &lt;Vertex&gt; </a:t>
            </a:r>
            <a:r>
              <a:rPr lang="en-US" sz="1100" dirty="0" err="1">
                <a:latin typeface="Consolas" panose="020B0609020204030204" pitchFamily="49" charset="0"/>
              </a:rPr>
              <a:t>vtxList</a:t>
            </a:r>
            <a:r>
              <a:rPr lang="en-US" sz="1100" dirty="0">
                <a:latin typeface="Consolas" panose="020B0609020204030204" pitchFamily="49" charset="0"/>
              </a:rPr>
              <a:t>;</a:t>
            </a:r>
          </a:p>
          <a:p>
            <a:r>
              <a:rPr lang="en-US" sz="1100" dirty="0">
                <a:latin typeface="Consolas" panose="020B0609020204030204" pitchFamily="49" charset="0"/>
              </a:rPr>
              <a:t>public:</a:t>
            </a:r>
          </a:p>
          <a:p>
            <a:r>
              <a:rPr lang="en-US" sz="1100" dirty="0">
                <a:latin typeface="Consolas" panose="020B0609020204030204" pitchFamily="49" charset="0"/>
              </a:rPr>
              <a:t>    class </a:t>
            </a:r>
            <a:r>
              <a:rPr lang="en-US" sz="1100" dirty="0" err="1">
                <a:latin typeface="Consolas" panose="020B0609020204030204" pitchFamily="49" charset="0"/>
              </a:rPr>
              <a:t>VertexHandle</a:t>
            </a:r>
            <a:endParaRPr lang="en-US" sz="1100" dirty="0">
              <a:latin typeface="Consolas" panose="020B0609020204030204" pitchFamily="49" charset="0"/>
            </a:endParaRPr>
          </a:p>
          <a:p>
            <a:r>
              <a:rPr lang="en-US" sz="1100" dirty="0">
                <a:latin typeface="Consolas" panose="020B0609020204030204" pitchFamily="49" charset="0"/>
              </a:rPr>
              <a:t>    {</a:t>
            </a:r>
          </a:p>
          <a:p>
            <a:r>
              <a:rPr lang="en-US" sz="1100" dirty="0">
                <a:latin typeface="Consolas" panose="020B0609020204030204" pitchFamily="49" charset="0"/>
              </a:rPr>
              <a:t>    friend class </a:t>
            </a:r>
            <a:r>
              <a:rPr lang="en-US" sz="1100" dirty="0" err="1">
                <a:latin typeface="Consolas" panose="020B0609020204030204" pitchFamily="49" charset="0"/>
              </a:rPr>
              <a:t>PolygonalMesh</a:t>
            </a:r>
            <a:r>
              <a:rPr lang="en-US" sz="1100" dirty="0">
                <a:latin typeface="Consolas" panose="020B0609020204030204" pitchFamily="49" charset="0"/>
              </a:rPr>
              <a:t>;</a:t>
            </a:r>
          </a:p>
          <a:p>
            <a:r>
              <a:rPr lang="en-US" sz="1100" dirty="0">
                <a:latin typeface="Consolas" panose="020B0609020204030204" pitchFamily="49" charset="0"/>
              </a:rPr>
              <a:t>    private:</a:t>
            </a:r>
          </a:p>
          <a:p>
            <a:r>
              <a:rPr lang="en-US" sz="1100" dirty="0">
                <a:latin typeface="Consolas" panose="020B0609020204030204" pitchFamily="49" charset="0"/>
              </a:rPr>
              <a:t>        </a:t>
            </a:r>
            <a:r>
              <a:rPr lang="en-US" sz="1100" dirty="0" err="1">
                <a:latin typeface="Consolas" panose="020B0609020204030204" pitchFamily="49" charset="0"/>
              </a:rPr>
              <a:t>std</a:t>
            </a:r>
            <a:r>
              <a:rPr lang="en-US" sz="1100" dirty="0">
                <a:latin typeface="Consolas" panose="020B0609020204030204" pitchFamily="49" charset="0"/>
              </a:rPr>
              <a:t>::list &lt;Vertex&gt;::iterator </a:t>
            </a:r>
            <a:r>
              <a:rPr lang="en-US" sz="1100" dirty="0" err="1">
                <a:latin typeface="Consolas" panose="020B0609020204030204" pitchFamily="49" charset="0"/>
              </a:rPr>
              <a:t>vtxPtr</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VertexHandle</a:t>
            </a:r>
            <a:r>
              <a:rPr lang="en-US" sz="1100" dirty="0">
                <a:latin typeface="Consolas" panose="020B0609020204030204" pitchFamily="49" charset="0"/>
              </a:rPr>
              <a:t>(){};  // C++11 </a:t>
            </a:r>
            <a:r>
              <a:rPr lang="en-US" sz="1100" dirty="0" err="1">
                <a:latin typeface="Consolas" panose="020B0609020204030204" pitchFamily="49" charset="0"/>
              </a:rPr>
              <a:t>VertexHandle</a:t>
            </a:r>
            <a:r>
              <a:rPr lang="en-US" sz="1100" dirty="0">
                <a:latin typeface="Consolas" panose="020B0609020204030204" pitchFamily="49" charset="0"/>
              </a:rPr>
              <a:t>()=default;</a:t>
            </a:r>
          </a:p>
          <a:p>
            <a:r>
              <a:rPr lang="en-US" sz="1100" dirty="0">
                <a:latin typeface="Consolas" panose="020B0609020204030204" pitchFamily="49" charset="0"/>
              </a:rPr>
              <a:t>        bool operator==(</a:t>
            </a:r>
            <a:r>
              <a:rPr lang="en-US" sz="1100" dirty="0" err="1">
                <a:latin typeface="Consolas" panose="020B0609020204030204" pitchFamily="49" charset="0"/>
              </a:rPr>
              <a:t>const</a:t>
            </a:r>
            <a:r>
              <a:rPr lang="en-US" sz="1100" dirty="0">
                <a:latin typeface="Consolas" panose="020B0609020204030204" pitchFamily="49" charset="0"/>
              </a:rPr>
              <a:t> </a:t>
            </a:r>
            <a:r>
              <a:rPr lang="en-US" sz="1100" dirty="0" err="1">
                <a:latin typeface="Consolas" panose="020B0609020204030204" pitchFamily="49" charset="0"/>
              </a:rPr>
              <a:t>VertexHandle</a:t>
            </a:r>
            <a:r>
              <a:rPr lang="en-US" sz="1100" dirty="0">
                <a:latin typeface="Consolas" panose="020B0609020204030204" pitchFamily="49" charset="0"/>
              </a:rPr>
              <a:t> &amp;</a:t>
            </a:r>
            <a:r>
              <a:rPr lang="en-US" sz="1100" dirty="0" err="1">
                <a:latin typeface="Consolas" panose="020B0609020204030204" pitchFamily="49" charset="0"/>
              </a:rPr>
              <a:t>vtHd</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a:latin typeface="Consolas" panose="020B0609020204030204" pitchFamily="49" charset="0"/>
              </a:rPr>
              <a:t>        bool operator!=(</a:t>
            </a:r>
            <a:r>
              <a:rPr lang="en-US" sz="1100" dirty="0" err="1">
                <a:latin typeface="Consolas" panose="020B0609020204030204" pitchFamily="49" charset="0"/>
              </a:rPr>
              <a:t>const</a:t>
            </a:r>
            <a:r>
              <a:rPr lang="en-US" sz="1100" dirty="0">
                <a:latin typeface="Consolas" panose="020B0609020204030204" pitchFamily="49" charset="0"/>
              </a:rPr>
              <a:t> </a:t>
            </a:r>
            <a:r>
              <a:rPr lang="en-US" sz="1100" dirty="0" err="1">
                <a:latin typeface="Consolas" panose="020B0609020204030204" pitchFamily="49" charset="0"/>
              </a:rPr>
              <a:t>VertexHandle</a:t>
            </a:r>
            <a:r>
              <a:rPr lang="en-US" sz="1100" dirty="0">
                <a:latin typeface="Consolas" panose="020B0609020204030204" pitchFamily="49" charset="0"/>
              </a:rPr>
              <a:t> &amp;</a:t>
            </a:r>
            <a:r>
              <a:rPr lang="en-US" sz="1100" dirty="0" err="1">
                <a:latin typeface="Consolas" panose="020B0609020204030204" pitchFamily="49" charset="0"/>
              </a:rPr>
              <a:t>vtHd</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a:latin typeface="Consolas" panose="020B0609020204030204" pitchFamily="49" charset="0"/>
              </a:rPr>
              <a:t>    };</a:t>
            </a:r>
          </a:p>
          <a:p>
            <a:r>
              <a:rPr lang="en-US" sz="1100" dirty="0">
                <a:latin typeface="Consolas" panose="020B0609020204030204" pitchFamily="49" charset="0"/>
              </a:rPr>
              <a:t>    </a:t>
            </a:r>
            <a:r>
              <a:rPr lang="en-US" sz="1100" dirty="0" err="1">
                <a:latin typeface="Consolas" panose="020B0609020204030204" pitchFamily="49" charset="0"/>
              </a:rPr>
              <a:t>VertexHandle</a:t>
            </a:r>
            <a:r>
              <a:rPr lang="en-US" sz="1100" dirty="0">
                <a:latin typeface="Consolas" panose="020B0609020204030204" pitchFamily="49" charset="0"/>
              </a:rPr>
              <a:t> </a:t>
            </a:r>
            <a:r>
              <a:rPr lang="en-US" sz="1100" dirty="0" err="1">
                <a:latin typeface="Consolas" panose="020B0609020204030204" pitchFamily="49" charset="0"/>
              </a:rPr>
              <a:t>AddVertex</a:t>
            </a:r>
            <a:r>
              <a:rPr lang="en-US" sz="1100" dirty="0">
                <a:latin typeface="Consolas" panose="020B0609020204030204" pitchFamily="49" charset="0"/>
              </a:rPr>
              <a:t>(</a:t>
            </a:r>
            <a:r>
              <a:rPr lang="en-US" sz="1100" dirty="0" err="1">
                <a:latin typeface="Consolas" panose="020B0609020204030204" pitchFamily="49" charset="0"/>
              </a:rPr>
              <a:t>const</a:t>
            </a:r>
            <a:r>
              <a:rPr lang="en-US" sz="1100" dirty="0">
                <a:latin typeface="Consolas" panose="020B0609020204030204" pitchFamily="49" charset="0"/>
              </a:rPr>
              <a:t> YsVec3 &amp;</a:t>
            </a:r>
            <a:r>
              <a:rPr lang="en-US" sz="1100" dirty="0" err="1">
                <a:latin typeface="Consolas" panose="020B0609020204030204" pitchFamily="49" charset="0"/>
              </a:rPr>
              <a:t>pos</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VertexHandle</a:t>
            </a:r>
            <a:r>
              <a:rPr lang="en-US" sz="1100" dirty="0">
                <a:latin typeface="Consolas" panose="020B0609020204030204" pitchFamily="49" charset="0"/>
              </a:rPr>
              <a:t> </a:t>
            </a:r>
            <a:r>
              <a:rPr lang="en-US" sz="1100" dirty="0" err="1">
                <a:latin typeface="Consolas" panose="020B0609020204030204" pitchFamily="49" charset="0"/>
              </a:rPr>
              <a:t>NullVertex</a:t>
            </a:r>
            <a:r>
              <a:rPr lang="en-US" sz="1100" dirty="0">
                <a:latin typeface="Consolas" panose="020B0609020204030204" pitchFamily="49" charset="0"/>
              </a:rPr>
              <a:t>(void)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a:latin typeface="Consolas" panose="020B0609020204030204" pitchFamily="49" charset="0"/>
              </a:rPr>
              <a:t>    YsVec3 </a:t>
            </a:r>
            <a:r>
              <a:rPr lang="en-US" sz="1100" dirty="0" err="1">
                <a:latin typeface="Consolas" panose="020B0609020204030204" pitchFamily="49" charset="0"/>
              </a:rPr>
              <a:t>GetVertexPosition</a:t>
            </a:r>
            <a:r>
              <a:rPr lang="en-US" sz="1100" dirty="0">
                <a:latin typeface="Consolas" panose="020B0609020204030204" pitchFamily="49" charset="0"/>
              </a:rPr>
              <a:t>(</a:t>
            </a:r>
            <a:r>
              <a:rPr lang="en-US" sz="1100" dirty="0" err="1">
                <a:latin typeface="Consolas" panose="020B0609020204030204" pitchFamily="49" charset="0"/>
              </a:rPr>
              <a:t>VertexHandle</a:t>
            </a:r>
            <a:r>
              <a:rPr lang="en-US" sz="1100" dirty="0">
                <a:latin typeface="Consolas" panose="020B0609020204030204" pitchFamily="49" charset="0"/>
              </a:rPr>
              <a:t> </a:t>
            </a:r>
            <a:r>
              <a:rPr lang="en-US" sz="1100" dirty="0" err="1">
                <a:latin typeface="Consolas" panose="020B0609020204030204" pitchFamily="49" charset="0"/>
              </a:rPr>
              <a:t>vtHd</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a:t>
            </a:r>
            <a:r>
              <a:rPr lang="en-US" sz="1100" dirty="0" err="1">
                <a:latin typeface="Consolas" panose="020B0609020204030204" pitchFamily="49" charset="0"/>
              </a:rPr>
              <a:t>endif</a:t>
            </a:r>
            <a:endParaRPr lang="en-US" sz="1100" dirty="0">
              <a:latin typeface="Consolas" panose="020B0609020204030204" pitchFamily="49" charset="0"/>
            </a:endParaRPr>
          </a:p>
          <a:p>
            <a:endParaRPr lang="en-US" sz="1100" dirty="0">
              <a:latin typeface="Consolas" panose="020B0609020204030204" pitchFamily="49" charset="0"/>
            </a:endParaRPr>
          </a:p>
        </p:txBody>
      </p:sp>
      <p:sp>
        <p:nvSpPr>
          <p:cNvPr id="5" name="TextBox 4"/>
          <p:cNvSpPr txBox="1"/>
          <p:nvPr/>
        </p:nvSpPr>
        <p:spPr>
          <a:xfrm>
            <a:off x="4045217" y="1296242"/>
            <a:ext cx="4590428" cy="2585323"/>
          </a:xfrm>
          <a:prstGeom prst="rect">
            <a:avLst/>
          </a:prstGeom>
          <a:noFill/>
        </p:spPr>
        <p:txBody>
          <a:bodyPr wrap="square" rtlCol="0">
            <a:spAutoFit/>
          </a:bodyPr>
          <a:lstStyle/>
          <a:p>
            <a:r>
              <a:rPr lang="en-US" dirty="0">
                <a:solidFill>
                  <a:srgbClr val="FF0000"/>
                </a:solidFill>
              </a:rPr>
              <a:t>Put the responsibility to define a null-vertex handle to the </a:t>
            </a:r>
            <a:r>
              <a:rPr lang="en-US" dirty="0" err="1">
                <a:solidFill>
                  <a:srgbClr val="FF0000"/>
                </a:solidFill>
              </a:rPr>
              <a:t>PolygonalMesh</a:t>
            </a:r>
            <a:r>
              <a:rPr lang="en-US" dirty="0">
                <a:solidFill>
                  <a:srgbClr val="FF0000"/>
                </a:solidFill>
              </a:rPr>
              <a:t> class.</a:t>
            </a:r>
          </a:p>
          <a:p>
            <a:endParaRPr lang="en-US" dirty="0">
              <a:solidFill>
                <a:srgbClr val="FF0000"/>
              </a:solidFill>
            </a:endParaRPr>
          </a:p>
          <a:p>
            <a:r>
              <a:rPr lang="en-US" dirty="0">
                <a:solidFill>
                  <a:srgbClr val="FF0000"/>
                </a:solidFill>
              </a:rPr>
              <a:t>Only one disadvantage is that the size of the vertex handle is governed by the size of the </a:t>
            </a:r>
            <a:r>
              <a:rPr lang="en-US" dirty="0" err="1">
                <a:solidFill>
                  <a:srgbClr val="FF0000"/>
                </a:solidFill>
              </a:rPr>
              <a:t>std</a:t>
            </a:r>
            <a:r>
              <a:rPr lang="en-US" dirty="0">
                <a:solidFill>
                  <a:srgbClr val="FF0000"/>
                </a:solidFill>
              </a:rPr>
              <a:t>::list&lt;&gt;::iterator.</a:t>
            </a:r>
          </a:p>
          <a:p>
            <a:endParaRPr lang="en-US" dirty="0">
              <a:solidFill>
                <a:srgbClr val="FF0000"/>
              </a:solidFill>
            </a:endParaRPr>
          </a:p>
          <a:p>
            <a:r>
              <a:rPr lang="en-US" dirty="0">
                <a:solidFill>
                  <a:srgbClr val="FF0000"/>
                </a:solidFill>
              </a:rPr>
              <a:t>I'm no fully happy, but it is the least ugly among these three.</a:t>
            </a:r>
          </a:p>
        </p:txBody>
      </p:sp>
    </p:spTree>
    <p:extLst>
      <p:ext uri="{BB962C8B-B14F-4D97-AF65-F5344CB8AC3E}">
        <p14:creationId xmlns:p14="http://schemas.microsoft.com/office/powerpoint/2010/main" val="19888050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We can think about the data structure better suited for this situation later.</a:t>
            </a:r>
          </a:p>
          <a:p>
            <a:r>
              <a:rPr lang="en-US" dirty="0"/>
              <a:t>For the time being, let's use </a:t>
            </a:r>
            <a:r>
              <a:rPr lang="en-US" dirty="0" err="1"/>
              <a:t>std</a:t>
            </a:r>
            <a:r>
              <a:rPr lang="en-US" dirty="0"/>
              <a:t>::list (doubly-linked list), but hide the background data structure so that it can be replaced later.</a:t>
            </a:r>
          </a:p>
        </p:txBody>
      </p:sp>
    </p:spTree>
    <p:extLst>
      <p:ext uri="{BB962C8B-B14F-4D97-AF65-F5344CB8AC3E}">
        <p14:creationId xmlns:p14="http://schemas.microsoft.com/office/powerpoint/2010/main" val="11554956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go with </a:t>
            </a:r>
            <a:r>
              <a:rPr lang="en-US" dirty="0" err="1"/>
              <a:t>std</a:t>
            </a:r>
            <a:r>
              <a:rPr lang="en-US" dirty="0"/>
              <a:t>::list</a:t>
            </a:r>
          </a:p>
        </p:txBody>
      </p:sp>
      <p:sp>
        <p:nvSpPr>
          <p:cNvPr id="4" name="TextBox 3"/>
          <p:cNvSpPr txBox="1"/>
          <p:nvPr/>
        </p:nvSpPr>
        <p:spPr>
          <a:xfrm>
            <a:off x="1249795" y="914400"/>
            <a:ext cx="4830168" cy="5586145"/>
          </a:xfrm>
          <a:prstGeom prst="rect">
            <a:avLst/>
          </a:prstGeom>
          <a:noFill/>
        </p:spPr>
        <p:txBody>
          <a:bodyPr wrap="none" rtlCol="0">
            <a:spAutoFit/>
          </a:bodyPr>
          <a:lstStyle/>
          <a:p>
            <a:r>
              <a:rPr lang="en-US" sz="1050" dirty="0">
                <a:latin typeface="Consolas" panose="020B0609020204030204" pitchFamily="49" charset="0"/>
              </a:rPr>
              <a:t>#</a:t>
            </a:r>
            <a:r>
              <a:rPr lang="en-US" sz="1050" dirty="0" err="1">
                <a:latin typeface="Consolas" panose="020B0609020204030204" pitchFamily="49" charset="0"/>
              </a:rPr>
              <a:t>ifndef</a:t>
            </a:r>
            <a:r>
              <a:rPr lang="en-US" sz="1050" dirty="0">
                <a:latin typeface="Consolas" panose="020B0609020204030204" pitchFamily="49" charset="0"/>
              </a:rPr>
              <a:t> POLYGONALMESH_IS_INCLUDED</a:t>
            </a:r>
          </a:p>
          <a:p>
            <a:r>
              <a:rPr lang="en-US" sz="1050" dirty="0">
                <a:latin typeface="Consolas" panose="020B0609020204030204" pitchFamily="49" charset="0"/>
              </a:rPr>
              <a:t>#define POLYGONALMESH_IS_INCLUDED</a:t>
            </a:r>
          </a:p>
          <a:p>
            <a:endParaRPr lang="en-US" sz="1050" dirty="0">
              <a:latin typeface="Consolas" panose="020B0609020204030204" pitchFamily="49" charset="0"/>
            </a:endParaRPr>
          </a:p>
          <a:p>
            <a:r>
              <a:rPr lang="en-US" sz="1050" dirty="0">
                <a:latin typeface="Consolas" panose="020B0609020204030204" pitchFamily="49" charset="0"/>
              </a:rPr>
              <a:t>#include &lt;list&gt;</a:t>
            </a:r>
          </a:p>
          <a:p>
            <a:r>
              <a:rPr lang="en-US" sz="1050" dirty="0">
                <a:latin typeface="Consolas" panose="020B0609020204030204" pitchFamily="49" charset="0"/>
              </a:rPr>
              <a:t>#include &lt;</a:t>
            </a:r>
            <a:r>
              <a:rPr lang="en-US" sz="1050" dirty="0" err="1">
                <a:latin typeface="Consolas" panose="020B0609020204030204" pitchFamily="49" charset="0"/>
              </a:rPr>
              <a:t>ysclass.h</a:t>
            </a:r>
            <a:r>
              <a:rPr lang="en-US" sz="1050" dirty="0">
                <a:latin typeface="Consolas" panose="020B0609020204030204" pitchFamily="49" charset="0"/>
              </a:rPr>
              <a:t>&gt;</a:t>
            </a:r>
          </a:p>
          <a:p>
            <a:endParaRPr lang="en-US" sz="1050" dirty="0">
              <a:latin typeface="Consolas" panose="020B0609020204030204" pitchFamily="49" charset="0"/>
            </a:endParaRPr>
          </a:p>
          <a:p>
            <a:r>
              <a:rPr lang="en-US" sz="1050" dirty="0">
                <a:latin typeface="Consolas" panose="020B0609020204030204" pitchFamily="49" charset="0"/>
              </a:rPr>
              <a:t>class </a:t>
            </a:r>
            <a:r>
              <a:rPr lang="en-US" sz="1050" dirty="0" err="1">
                <a:latin typeface="Consolas" panose="020B0609020204030204" pitchFamily="49" charset="0"/>
              </a:rPr>
              <a:t>PolygonalMesh</a:t>
            </a:r>
            <a:endParaRPr lang="en-US" sz="1050" dirty="0">
              <a:latin typeface="Consolas" panose="020B0609020204030204" pitchFamily="49" charset="0"/>
            </a:endParaRPr>
          </a:p>
          <a:p>
            <a:r>
              <a:rPr lang="en-US" sz="1050" dirty="0">
                <a:latin typeface="Consolas" panose="020B0609020204030204" pitchFamily="49" charset="0"/>
              </a:rPr>
              <a:t>{</a:t>
            </a:r>
          </a:p>
          <a:p>
            <a:r>
              <a:rPr lang="en-US" sz="1050" dirty="0">
                <a:latin typeface="Consolas" panose="020B0609020204030204" pitchFamily="49" charset="0"/>
              </a:rPr>
              <a:t>protected:</a:t>
            </a:r>
          </a:p>
          <a:p>
            <a:r>
              <a:rPr lang="en-US" sz="1050" dirty="0">
                <a:latin typeface="Consolas" panose="020B0609020204030204" pitchFamily="49" charset="0"/>
              </a:rPr>
              <a:t>    class Vertex</a:t>
            </a:r>
          </a:p>
          <a:p>
            <a:r>
              <a:rPr lang="en-US" sz="1050" dirty="0">
                <a:latin typeface="Consolas" panose="020B0609020204030204" pitchFamily="49" charset="0"/>
              </a:rPr>
              <a:t>    {</a:t>
            </a:r>
          </a:p>
          <a:p>
            <a:r>
              <a:rPr lang="en-US" sz="1050" dirty="0">
                <a:latin typeface="Consolas" panose="020B0609020204030204" pitchFamily="49" charset="0"/>
              </a:rPr>
              <a:t>    public:</a:t>
            </a:r>
          </a:p>
          <a:p>
            <a:r>
              <a:rPr lang="en-US" sz="1050" dirty="0">
                <a:latin typeface="Consolas" panose="020B0609020204030204" pitchFamily="49" charset="0"/>
              </a:rPr>
              <a:t>        YsVec3 </a:t>
            </a:r>
            <a:r>
              <a:rPr lang="en-US" sz="1050" dirty="0" err="1">
                <a:latin typeface="Consolas" panose="020B0609020204030204" pitchFamily="49" charset="0"/>
              </a:rPr>
              <a:t>pos</a:t>
            </a:r>
            <a:r>
              <a:rPr lang="en-US" sz="1050" dirty="0">
                <a:latin typeface="Consolas" panose="020B0609020204030204" pitchFamily="49" charset="0"/>
              </a:rPr>
              <a:t>;</a:t>
            </a:r>
          </a:p>
          <a:p>
            <a:r>
              <a:rPr lang="en-US" sz="1050" dirty="0">
                <a:latin typeface="Consolas" panose="020B0609020204030204" pitchFamily="49" charset="0"/>
              </a:rPr>
              <a:t>    };</a:t>
            </a:r>
          </a:p>
          <a:p>
            <a:r>
              <a:rPr lang="en-US" sz="1050" dirty="0">
                <a:latin typeface="Consolas" panose="020B0609020204030204" pitchFamily="49" charset="0"/>
              </a:rPr>
              <a:t>private:</a:t>
            </a:r>
          </a:p>
          <a:p>
            <a:r>
              <a:rPr lang="en-US" sz="1050" dirty="0">
                <a:latin typeface="Consolas" panose="020B0609020204030204" pitchFamily="49" charset="0"/>
              </a:rPr>
              <a:t>    mutable </a:t>
            </a:r>
            <a:r>
              <a:rPr lang="en-US" sz="1050" dirty="0" err="1">
                <a:latin typeface="Consolas" panose="020B0609020204030204" pitchFamily="49" charset="0"/>
              </a:rPr>
              <a:t>std</a:t>
            </a:r>
            <a:r>
              <a:rPr lang="en-US" sz="1050" dirty="0">
                <a:latin typeface="Consolas" panose="020B0609020204030204" pitchFamily="49" charset="0"/>
              </a:rPr>
              <a:t>::list &lt;Vertex&gt; </a:t>
            </a:r>
            <a:r>
              <a:rPr lang="en-US" sz="1050" dirty="0" err="1">
                <a:latin typeface="Consolas" panose="020B0609020204030204" pitchFamily="49" charset="0"/>
              </a:rPr>
              <a:t>vtxList</a:t>
            </a:r>
            <a:r>
              <a:rPr lang="en-US" sz="1050" dirty="0">
                <a:latin typeface="Consolas" panose="020B0609020204030204" pitchFamily="49" charset="0"/>
              </a:rPr>
              <a:t>;</a:t>
            </a:r>
          </a:p>
          <a:p>
            <a:r>
              <a:rPr lang="en-US" sz="1050" dirty="0">
                <a:latin typeface="Consolas" panose="020B0609020204030204" pitchFamily="49" charset="0"/>
              </a:rPr>
              <a:t>public:</a:t>
            </a:r>
          </a:p>
          <a:p>
            <a:r>
              <a:rPr lang="en-US" sz="1050" dirty="0">
                <a:latin typeface="Consolas" panose="020B0609020204030204" pitchFamily="49" charset="0"/>
              </a:rPr>
              <a:t>    class </a:t>
            </a:r>
            <a:r>
              <a:rPr lang="en-US" sz="1050" dirty="0" err="1">
                <a:latin typeface="Consolas" panose="020B0609020204030204" pitchFamily="49" charset="0"/>
              </a:rPr>
              <a:t>VertexHandle</a:t>
            </a:r>
            <a:endParaRPr lang="en-US" sz="1050" dirty="0">
              <a:latin typeface="Consolas" panose="020B0609020204030204" pitchFamily="49" charset="0"/>
            </a:endParaRPr>
          </a:p>
          <a:p>
            <a:r>
              <a:rPr lang="en-US" sz="1050" dirty="0">
                <a:latin typeface="Consolas" panose="020B0609020204030204" pitchFamily="49" charset="0"/>
              </a:rPr>
              <a:t>    {</a:t>
            </a:r>
          </a:p>
          <a:p>
            <a:r>
              <a:rPr lang="en-US" sz="1050" dirty="0">
                <a:latin typeface="Consolas" panose="020B0609020204030204" pitchFamily="49" charset="0"/>
              </a:rPr>
              <a:t>    friend class </a:t>
            </a:r>
            <a:r>
              <a:rPr lang="en-US" sz="1050" dirty="0" err="1">
                <a:latin typeface="Consolas" panose="020B0609020204030204" pitchFamily="49" charset="0"/>
              </a:rPr>
              <a:t>PolygonalMesh</a:t>
            </a:r>
            <a:r>
              <a:rPr lang="en-US" sz="1050" dirty="0">
                <a:latin typeface="Consolas" panose="020B0609020204030204" pitchFamily="49" charset="0"/>
              </a:rPr>
              <a:t>;</a:t>
            </a:r>
          </a:p>
          <a:p>
            <a:r>
              <a:rPr lang="en-US" sz="1050" dirty="0">
                <a:latin typeface="Consolas" panose="020B0609020204030204" pitchFamily="49" charset="0"/>
              </a:rPr>
              <a:t>    private:</a:t>
            </a:r>
          </a:p>
          <a:p>
            <a:r>
              <a:rPr lang="en-US" sz="1050" dirty="0">
                <a:latin typeface="Consolas" panose="020B0609020204030204" pitchFamily="49" charset="0"/>
              </a:rPr>
              <a:t>        </a:t>
            </a:r>
            <a:r>
              <a:rPr lang="en-US" sz="1050" dirty="0" err="1">
                <a:latin typeface="Consolas" panose="020B0609020204030204" pitchFamily="49" charset="0"/>
              </a:rPr>
              <a:t>std</a:t>
            </a:r>
            <a:r>
              <a:rPr lang="en-US" sz="1050" dirty="0">
                <a:latin typeface="Consolas" panose="020B0609020204030204" pitchFamily="49" charset="0"/>
              </a:rPr>
              <a:t>::list &lt;Vertex&gt;::iterator </a:t>
            </a:r>
            <a:r>
              <a:rPr lang="en-US" sz="1050" dirty="0" err="1">
                <a:latin typeface="Consolas" panose="020B0609020204030204" pitchFamily="49" charset="0"/>
              </a:rPr>
              <a:t>vtxPtr</a:t>
            </a:r>
            <a:r>
              <a:rPr lang="en-US" sz="1050" dirty="0">
                <a:latin typeface="Consolas" panose="020B0609020204030204" pitchFamily="49" charset="0"/>
              </a:rPr>
              <a:t>;</a:t>
            </a:r>
          </a:p>
          <a:p>
            <a:r>
              <a:rPr lang="en-US" sz="1050" dirty="0">
                <a:latin typeface="Consolas" panose="020B0609020204030204" pitchFamily="49" charset="0"/>
              </a:rPr>
              <a:t>    public:</a:t>
            </a:r>
          </a:p>
          <a:p>
            <a:r>
              <a:rPr lang="en-US" sz="1050" dirty="0">
                <a:latin typeface="Consolas" panose="020B0609020204030204" pitchFamily="49" charset="0"/>
              </a:rPr>
              <a:t>        inline bool operator==(</a:t>
            </a:r>
            <a:r>
              <a:rPr lang="en-US" sz="1050" dirty="0" err="1">
                <a:latin typeface="Consolas" panose="020B0609020204030204" pitchFamily="49" charset="0"/>
              </a:rPr>
              <a:t>const</a:t>
            </a:r>
            <a:r>
              <a:rPr lang="en-US" sz="1050" dirty="0">
                <a:latin typeface="Consolas" panose="020B0609020204030204" pitchFamily="49" charset="0"/>
              </a:rPr>
              <a:t> </a:t>
            </a:r>
            <a:r>
              <a:rPr lang="en-US" sz="1050" dirty="0" err="1">
                <a:latin typeface="Consolas" panose="020B0609020204030204" pitchFamily="49" charset="0"/>
              </a:rPr>
              <a:t>VertexHandle</a:t>
            </a:r>
            <a:r>
              <a:rPr lang="en-US" sz="1050" dirty="0">
                <a:latin typeface="Consolas" panose="020B0609020204030204" pitchFamily="49" charset="0"/>
              </a:rPr>
              <a:t> &amp;</a:t>
            </a:r>
            <a:r>
              <a:rPr lang="en-US" sz="1050" dirty="0" err="1">
                <a:latin typeface="Consolas" panose="020B0609020204030204" pitchFamily="49" charset="0"/>
              </a:rPr>
              <a:t>vtHd</a:t>
            </a:r>
            <a:r>
              <a:rPr lang="en-US" sz="1050" dirty="0">
                <a:latin typeface="Consolas" panose="020B0609020204030204" pitchFamily="49" charset="0"/>
              </a:rPr>
              <a:t>) </a:t>
            </a:r>
            <a:r>
              <a:rPr lang="en-US" sz="1050" dirty="0" err="1">
                <a:latin typeface="Consolas" panose="020B0609020204030204" pitchFamily="49" charset="0"/>
              </a:rPr>
              <a:t>const</a:t>
            </a:r>
            <a:r>
              <a:rPr lang="en-US" sz="1050" dirty="0">
                <a:latin typeface="Consolas" panose="020B0609020204030204" pitchFamily="49" charset="0"/>
              </a:rPr>
              <a:t>;</a:t>
            </a:r>
          </a:p>
          <a:p>
            <a:r>
              <a:rPr lang="en-US" sz="1050" dirty="0">
                <a:latin typeface="Consolas" panose="020B0609020204030204" pitchFamily="49" charset="0"/>
              </a:rPr>
              <a:t>        inline bool operator!=(</a:t>
            </a:r>
            <a:r>
              <a:rPr lang="en-US" sz="1050" dirty="0" err="1">
                <a:latin typeface="Consolas" panose="020B0609020204030204" pitchFamily="49" charset="0"/>
              </a:rPr>
              <a:t>const</a:t>
            </a:r>
            <a:r>
              <a:rPr lang="en-US" sz="1050" dirty="0">
                <a:latin typeface="Consolas" panose="020B0609020204030204" pitchFamily="49" charset="0"/>
              </a:rPr>
              <a:t> </a:t>
            </a:r>
            <a:r>
              <a:rPr lang="en-US" sz="1050" dirty="0" err="1">
                <a:latin typeface="Consolas" panose="020B0609020204030204" pitchFamily="49" charset="0"/>
              </a:rPr>
              <a:t>VertexHandle</a:t>
            </a:r>
            <a:r>
              <a:rPr lang="en-US" sz="1050" dirty="0">
                <a:latin typeface="Consolas" panose="020B0609020204030204" pitchFamily="49" charset="0"/>
              </a:rPr>
              <a:t> &amp;</a:t>
            </a:r>
            <a:r>
              <a:rPr lang="en-US" sz="1050" dirty="0" err="1">
                <a:latin typeface="Consolas" panose="020B0609020204030204" pitchFamily="49" charset="0"/>
              </a:rPr>
              <a:t>vtHd</a:t>
            </a:r>
            <a:r>
              <a:rPr lang="en-US" sz="1050" dirty="0">
                <a:latin typeface="Consolas" panose="020B0609020204030204" pitchFamily="49" charset="0"/>
              </a:rPr>
              <a:t>) </a:t>
            </a:r>
            <a:r>
              <a:rPr lang="en-US" sz="1050" dirty="0" err="1">
                <a:latin typeface="Consolas" panose="020B0609020204030204" pitchFamily="49" charset="0"/>
              </a:rPr>
              <a:t>const</a:t>
            </a:r>
            <a:r>
              <a:rPr lang="en-US" sz="1050" dirty="0">
                <a:latin typeface="Consolas" panose="020B0609020204030204" pitchFamily="49" charset="0"/>
              </a:rPr>
              <a:t>;</a:t>
            </a:r>
          </a:p>
          <a:p>
            <a:r>
              <a:rPr lang="en-US" sz="1050" dirty="0">
                <a:latin typeface="Consolas" panose="020B0609020204030204" pitchFamily="49" charset="0"/>
              </a:rPr>
              <a:t>    };</a:t>
            </a:r>
          </a:p>
          <a:p>
            <a:r>
              <a:rPr lang="en-US" sz="1050" dirty="0">
                <a:latin typeface="Consolas" panose="020B0609020204030204" pitchFamily="49" charset="0"/>
              </a:rPr>
              <a:t>    </a:t>
            </a:r>
            <a:r>
              <a:rPr lang="en-US" sz="1050" dirty="0" err="1">
                <a:latin typeface="Consolas" panose="020B0609020204030204" pitchFamily="49" charset="0"/>
              </a:rPr>
              <a:t>VertexHandle</a:t>
            </a:r>
            <a:r>
              <a:rPr lang="en-US" sz="1050" dirty="0">
                <a:latin typeface="Consolas" panose="020B0609020204030204" pitchFamily="49" charset="0"/>
              </a:rPr>
              <a:t> </a:t>
            </a:r>
            <a:r>
              <a:rPr lang="en-US" sz="1050" dirty="0" err="1">
                <a:latin typeface="Consolas" panose="020B0609020204030204" pitchFamily="49" charset="0"/>
              </a:rPr>
              <a:t>AddVertex</a:t>
            </a:r>
            <a:r>
              <a:rPr lang="en-US" sz="1050" dirty="0">
                <a:latin typeface="Consolas" panose="020B0609020204030204" pitchFamily="49" charset="0"/>
              </a:rPr>
              <a:t>(</a:t>
            </a:r>
            <a:r>
              <a:rPr lang="en-US" sz="1050" dirty="0" err="1">
                <a:latin typeface="Consolas" panose="020B0609020204030204" pitchFamily="49" charset="0"/>
              </a:rPr>
              <a:t>const</a:t>
            </a:r>
            <a:r>
              <a:rPr lang="en-US" sz="1050" dirty="0">
                <a:latin typeface="Consolas" panose="020B0609020204030204" pitchFamily="49" charset="0"/>
              </a:rPr>
              <a:t> YsVec3 &amp;</a:t>
            </a:r>
            <a:r>
              <a:rPr lang="en-US" sz="1050" dirty="0" err="1">
                <a:latin typeface="Consolas" panose="020B0609020204030204" pitchFamily="49" charset="0"/>
              </a:rPr>
              <a:t>pos</a:t>
            </a:r>
            <a:r>
              <a:rPr lang="en-US" sz="1050" dirty="0">
                <a:latin typeface="Consolas" panose="020B0609020204030204" pitchFamily="49" charset="0"/>
              </a:rPr>
              <a:t>);</a:t>
            </a:r>
          </a:p>
          <a:p>
            <a:r>
              <a:rPr lang="en-US" sz="1050" dirty="0">
                <a:latin typeface="Consolas" panose="020B0609020204030204" pitchFamily="49" charset="0"/>
              </a:rPr>
              <a:t>    inline </a:t>
            </a:r>
            <a:r>
              <a:rPr lang="en-US" sz="1050" dirty="0" err="1">
                <a:latin typeface="Consolas" panose="020B0609020204030204" pitchFamily="49" charset="0"/>
              </a:rPr>
              <a:t>VertexHandle</a:t>
            </a:r>
            <a:r>
              <a:rPr lang="en-US" sz="1050" dirty="0">
                <a:latin typeface="Consolas" panose="020B0609020204030204" pitchFamily="49" charset="0"/>
              </a:rPr>
              <a:t> </a:t>
            </a:r>
            <a:r>
              <a:rPr lang="en-US" sz="1050" dirty="0" err="1">
                <a:latin typeface="Consolas" panose="020B0609020204030204" pitchFamily="49" charset="0"/>
              </a:rPr>
              <a:t>NullVertex</a:t>
            </a:r>
            <a:r>
              <a:rPr lang="en-US" sz="1050" dirty="0">
                <a:latin typeface="Consolas" panose="020B0609020204030204" pitchFamily="49" charset="0"/>
              </a:rPr>
              <a:t>(void) </a:t>
            </a:r>
            <a:r>
              <a:rPr lang="en-US" sz="1050" dirty="0" err="1">
                <a:latin typeface="Consolas" panose="020B0609020204030204" pitchFamily="49" charset="0"/>
              </a:rPr>
              <a:t>const</a:t>
            </a:r>
            <a:r>
              <a:rPr lang="en-US" sz="1050" dirty="0">
                <a:latin typeface="Consolas" panose="020B0609020204030204" pitchFamily="49" charset="0"/>
              </a:rPr>
              <a:t>;</a:t>
            </a:r>
          </a:p>
          <a:p>
            <a:r>
              <a:rPr lang="en-US" sz="1050" dirty="0">
                <a:latin typeface="Consolas" panose="020B0609020204030204" pitchFamily="49" charset="0"/>
              </a:rPr>
              <a:t>    YsVec3 </a:t>
            </a:r>
            <a:r>
              <a:rPr lang="en-US" sz="1050" dirty="0" err="1">
                <a:latin typeface="Consolas" panose="020B0609020204030204" pitchFamily="49" charset="0"/>
              </a:rPr>
              <a:t>GetVertexPosition</a:t>
            </a:r>
            <a:r>
              <a:rPr lang="en-US" sz="1050" dirty="0">
                <a:latin typeface="Consolas" panose="020B0609020204030204" pitchFamily="49" charset="0"/>
              </a:rPr>
              <a:t>(</a:t>
            </a:r>
            <a:r>
              <a:rPr lang="en-US" sz="1050" dirty="0" err="1">
                <a:latin typeface="Consolas" panose="020B0609020204030204" pitchFamily="49" charset="0"/>
              </a:rPr>
              <a:t>VertexHandle</a:t>
            </a:r>
            <a:r>
              <a:rPr lang="en-US" sz="1050" dirty="0">
                <a:latin typeface="Consolas" panose="020B0609020204030204" pitchFamily="49" charset="0"/>
              </a:rPr>
              <a:t> </a:t>
            </a:r>
            <a:r>
              <a:rPr lang="en-US" sz="1050" dirty="0" err="1">
                <a:latin typeface="Consolas" panose="020B0609020204030204" pitchFamily="49" charset="0"/>
              </a:rPr>
              <a:t>vtHd</a:t>
            </a:r>
            <a:r>
              <a:rPr lang="en-US" sz="1050" dirty="0">
                <a:latin typeface="Consolas" panose="020B0609020204030204" pitchFamily="49" charset="0"/>
              </a:rPr>
              <a:t>) </a:t>
            </a:r>
            <a:r>
              <a:rPr lang="en-US" sz="1050" dirty="0" err="1">
                <a:latin typeface="Consolas" panose="020B0609020204030204" pitchFamily="49" charset="0"/>
              </a:rPr>
              <a:t>const</a:t>
            </a:r>
            <a:r>
              <a:rPr lang="en-US" sz="1050" dirty="0">
                <a:latin typeface="Consolas" panose="020B0609020204030204" pitchFamily="49" charset="0"/>
              </a:rPr>
              <a:t>;</a:t>
            </a:r>
          </a:p>
          <a:p>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a:latin typeface="Consolas" panose="020B0609020204030204" pitchFamily="49" charset="0"/>
              </a:rPr>
              <a:t>#</a:t>
            </a:r>
            <a:r>
              <a:rPr lang="en-US" sz="1050" dirty="0" err="1">
                <a:latin typeface="Consolas" panose="020B0609020204030204" pitchFamily="49" charset="0"/>
              </a:rPr>
              <a:t>endif</a:t>
            </a:r>
            <a:endParaRPr lang="en-US" sz="1050" dirty="0">
              <a:latin typeface="Consolas" panose="020B0609020204030204" pitchFamily="49" charset="0"/>
            </a:endParaRPr>
          </a:p>
          <a:p>
            <a:endParaRPr lang="en-US" sz="1050" dirty="0">
              <a:latin typeface="Consolas" panose="020B0609020204030204" pitchFamily="49" charset="0"/>
            </a:endParaRPr>
          </a:p>
        </p:txBody>
      </p:sp>
    </p:spTree>
    <p:extLst>
      <p:ext uri="{BB962C8B-B14F-4D97-AF65-F5344CB8AC3E}">
        <p14:creationId xmlns:p14="http://schemas.microsoft.com/office/powerpoint/2010/main" val="6680721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what we have so far</a:t>
            </a:r>
          </a:p>
        </p:txBody>
      </p:sp>
      <p:sp>
        <p:nvSpPr>
          <p:cNvPr id="4" name="TextBox 3"/>
          <p:cNvSpPr txBox="1"/>
          <p:nvPr/>
        </p:nvSpPr>
        <p:spPr>
          <a:xfrm>
            <a:off x="877824" y="1088136"/>
            <a:ext cx="4493538" cy="1785104"/>
          </a:xfrm>
          <a:prstGeom prst="rect">
            <a:avLst/>
          </a:prstGeom>
          <a:noFill/>
        </p:spPr>
        <p:txBody>
          <a:bodyPr wrap="none" rtlCol="0">
            <a:spAutoFit/>
          </a:bodyPr>
          <a:lstStyle/>
          <a:p>
            <a:r>
              <a:rPr lang="en-US" sz="1100" dirty="0">
                <a:latin typeface="Consolas" panose="020B0609020204030204" pitchFamily="49" charset="0"/>
              </a:rPr>
              <a:t>#include "</a:t>
            </a:r>
            <a:r>
              <a:rPr lang="en-US" sz="1100" dirty="0" err="1">
                <a:latin typeface="Consolas" panose="020B0609020204030204" pitchFamily="49" charset="0"/>
              </a:rPr>
              <a:t>polygonalmesh.h</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err="1">
                <a:latin typeface="Consolas" panose="020B0609020204030204" pitchFamily="49" charset="0"/>
              </a:rPr>
              <a:t>int</a:t>
            </a:r>
            <a:r>
              <a:rPr lang="en-US" sz="1100" dirty="0">
                <a:latin typeface="Consolas" panose="020B0609020204030204" pitchFamily="49" charset="0"/>
              </a:rPr>
              <a:t> main(void)</a:t>
            </a:r>
          </a:p>
          <a:p>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PolygonalMesh</a:t>
            </a:r>
            <a:r>
              <a:rPr lang="en-US" sz="1100" dirty="0">
                <a:latin typeface="Consolas" panose="020B0609020204030204" pitchFamily="49" charset="0"/>
              </a:rPr>
              <a:t> s;</a:t>
            </a:r>
          </a:p>
          <a:p>
            <a:r>
              <a:rPr lang="en-US" sz="1100" dirty="0">
                <a:latin typeface="Consolas" panose="020B0609020204030204" pitchFamily="49" charset="0"/>
              </a:rPr>
              <a:t>    </a:t>
            </a:r>
            <a:r>
              <a:rPr lang="en-US" sz="1100" dirty="0" err="1">
                <a:latin typeface="Consolas" panose="020B0609020204030204" pitchFamily="49" charset="0"/>
              </a:rPr>
              <a:t>std</a:t>
            </a:r>
            <a:r>
              <a:rPr lang="en-US" sz="1100" dirty="0">
                <a:latin typeface="Consolas" panose="020B0609020204030204" pitchFamily="49" charset="0"/>
              </a:rPr>
              <a:t>::vector &lt;</a:t>
            </a:r>
            <a:r>
              <a:rPr lang="en-US" sz="1100" dirty="0" err="1">
                <a:latin typeface="Consolas" panose="020B0609020204030204" pitchFamily="49" charset="0"/>
              </a:rPr>
              <a:t>PolygonalMesh</a:t>
            </a:r>
            <a:r>
              <a:rPr lang="en-US" sz="1100" dirty="0">
                <a:latin typeface="Consolas" panose="020B0609020204030204" pitchFamily="49" charset="0"/>
              </a:rPr>
              <a:t>::</a:t>
            </a:r>
            <a:r>
              <a:rPr lang="en-US" sz="1100" dirty="0" err="1">
                <a:latin typeface="Consolas" panose="020B0609020204030204" pitchFamily="49" charset="0"/>
              </a:rPr>
              <a:t>VertexHandle</a:t>
            </a:r>
            <a:r>
              <a:rPr lang="en-US" sz="1100" dirty="0">
                <a:latin typeface="Consolas" panose="020B0609020204030204" pitchFamily="49" charset="0"/>
              </a:rPr>
              <a:t>&gt; </a:t>
            </a:r>
            <a:r>
              <a:rPr lang="en-US" sz="1100" dirty="0" err="1">
                <a:latin typeface="Consolas" panose="020B0609020204030204" pitchFamily="49" charset="0"/>
              </a:rPr>
              <a:t>vtHdArray</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vtHdArray.push_back</a:t>
            </a:r>
            <a:r>
              <a:rPr lang="en-US" sz="1100" dirty="0">
                <a:latin typeface="Consolas" panose="020B0609020204030204" pitchFamily="49" charset="0"/>
              </a:rPr>
              <a:t>(</a:t>
            </a:r>
            <a:r>
              <a:rPr lang="en-US" sz="1100" dirty="0" err="1">
                <a:latin typeface="Consolas" panose="020B0609020204030204" pitchFamily="49" charset="0"/>
              </a:rPr>
              <a:t>s.AddVertex</a:t>
            </a:r>
            <a:r>
              <a:rPr lang="en-US" sz="1100" dirty="0">
                <a:latin typeface="Consolas" panose="020B0609020204030204" pitchFamily="49" charset="0"/>
              </a:rPr>
              <a:t>(YsVec3::Origin()));</a:t>
            </a:r>
          </a:p>
          <a:p>
            <a:r>
              <a:rPr lang="en-US" sz="1100" dirty="0">
                <a:latin typeface="Consolas" panose="020B0609020204030204" pitchFamily="49" charset="0"/>
              </a:rPr>
              <a:t>    return 0;</a:t>
            </a:r>
          </a:p>
          <a:p>
            <a:r>
              <a:rPr lang="en-US" sz="1100" dirty="0">
                <a:latin typeface="Consolas" panose="020B0609020204030204" pitchFamily="49" charset="0"/>
              </a:rPr>
              <a:t>}</a:t>
            </a:r>
          </a:p>
          <a:p>
            <a:endParaRPr lang="en-US" sz="1100" dirty="0">
              <a:latin typeface="Consolas" panose="020B0609020204030204" pitchFamily="49" charset="0"/>
            </a:endParaRPr>
          </a:p>
        </p:txBody>
      </p:sp>
    </p:spTree>
    <p:extLst>
      <p:ext uri="{BB962C8B-B14F-4D97-AF65-F5344CB8AC3E}">
        <p14:creationId xmlns:p14="http://schemas.microsoft.com/office/powerpoint/2010/main" val="19723122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polygons</a:t>
            </a:r>
          </a:p>
        </p:txBody>
      </p:sp>
      <p:sp>
        <p:nvSpPr>
          <p:cNvPr id="3" name="Content Placeholder 2"/>
          <p:cNvSpPr>
            <a:spLocks noGrp="1"/>
          </p:cNvSpPr>
          <p:nvPr>
            <p:ph idx="1"/>
          </p:nvPr>
        </p:nvSpPr>
        <p:spPr>
          <a:xfrm>
            <a:off x="457200" y="1066801"/>
            <a:ext cx="8229600" cy="624840"/>
          </a:xfrm>
        </p:spPr>
        <p:txBody>
          <a:bodyPr/>
          <a:lstStyle/>
          <a:p>
            <a:r>
              <a:rPr lang="en-US" dirty="0"/>
              <a:t>Data structure: Same logic </a:t>
            </a:r>
            <a:r>
              <a:rPr lang="en-US"/>
              <a:t>as vertices.</a:t>
            </a:r>
            <a:endParaRPr lang="en-US" dirty="0"/>
          </a:p>
          <a:p>
            <a:r>
              <a:rPr lang="en-US" dirty="0"/>
              <a:t>A polygon consists of an ordered set of vertices.</a:t>
            </a:r>
          </a:p>
        </p:txBody>
      </p:sp>
      <p:sp>
        <p:nvSpPr>
          <p:cNvPr id="4" name="TextBox 3"/>
          <p:cNvSpPr txBox="1"/>
          <p:nvPr/>
        </p:nvSpPr>
        <p:spPr>
          <a:xfrm>
            <a:off x="877824" y="2414016"/>
            <a:ext cx="6417141" cy="4154984"/>
          </a:xfrm>
          <a:prstGeom prst="rect">
            <a:avLst/>
          </a:prstGeom>
          <a:noFill/>
        </p:spPr>
        <p:txBody>
          <a:bodyPr wrap="none" rtlCol="0">
            <a:spAutoFit/>
          </a:bodyPr>
          <a:lstStyle/>
          <a:p>
            <a:r>
              <a:rPr lang="en-US" sz="1100" dirty="0">
                <a:latin typeface="Consolas" panose="020B0609020204030204" pitchFamily="49" charset="0"/>
              </a:rPr>
              <a:t>protected:</a:t>
            </a:r>
          </a:p>
          <a:p>
            <a:r>
              <a:rPr lang="en-US" sz="1100" dirty="0">
                <a:latin typeface="Consolas" panose="020B0609020204030204" pitchFamily="49" charset="0"/>
              </a:rPr>
              <a:t>    class Polygon</a:t>
            </a:r>
          </a:p>
          <a:p>
            <a:r>
              <a:rPr lang="en-US" sz="1100" dirty="0">
                <a:latin typeface="Consolas" panose="020B0609020204030204" pitchFamily="49" charset="0"/>
              </a:rPr>
              <a:t>    {</a:t>
            </a:r>
          </a:p>
          <a:p>
            <a:r>
              <a:rPr lang="en-US" sz="1100" dirty="0">
                <a:latin typeface="Consolas" panose="020B0609020204030204" pitchFamily="49" charset="0"/>
              </a:rPr>
              <a:t>    public:</a:t>
            </a:r>
          </a:p>
          <a:p>
            <a:r>
              <a:rPr lang="en-US" sz="1100" dirty="0">
                <a:latin typeface="Consolas" panose="020B0609020204030204" pitchFamily="49" charset="0"/>
              </a:rPr>
              <a:t>        </a:t>
            </a:r>
            <a:r>
              <a:rPr lang="en-US" sz="1100" dirty="0" err="1">
                <a:latin typeface="Consolas" panose="020B0609020204030204" pitchFamily="49" charset="0"/>
              </a:rPr>
              <a:t>std</a:t>
            </a:r>
            <a:r>
              <a:rPr lang="en-US" sz="1100" dirty="0">
                <a:latin typeface="Consolas" panose="020B0609020204030204" pitchFamily="49" charset="0"/>
              </a:rPr>
              <a:t>::vector &lt;</a:t>
            </a:r>
            <a:r>
              <a:rPr lang="en-US" sz="1100" dirty="0" err="1">
                <a:latin typeface="Consolas" panose="020B0609020204030204" pitchFamily="49" charset="0"/>
              </a:rPr>
              <a:t>VertexHandle</a:t>
            </a:r>
            <a:r>
              <a:rPr lang="en-US" sz="1100" dirty="0">
                <a:latin typeface="Consolas" panose="020B0609020204030204" pitchFamily="49" charset="0"/>
              </a:rPr>
              <a:t>&gt; </a:t>
            </a:r>
            <a:r>
              <a:rPr lang="en-US" sz="1100" dirty="0" err="1">
                <a:latin typeface="Consolas" panose="020B0609020204030204" pitchFamily="49" charset="0"/>
              </a:rPr>
              <a:t>vtHd</a:t>
            </a:r>
            <a:r>
              <a:rPr lang="en-US" sz="1100" dirty="0">
                <a:latin typeface="Consolas" panose="020B0609020204030204" pitchFamily="49" charset="0"/>
              </a:rPr>
              <a:t>;</a:t>
            </a:r>
          </a:p>
          <a:p>
            <a:r>
              <a:rPr lang="en-US" sz="1100" dirty="0">
                <a:latin typeface="Consolas" panose="020B0609020204030204" pitchFamily="49" charset="0"/>
              </a:rPr>
              <a:t>    };</a:t>
            </a:r>
          </a:p>
          <a:p>
            <a:r>
              <a:rPr lang="en-US" sz="1100" dirty="0">
                <a:latin typeface="Consolas" panose="020B0609020204030204" pitchFamily="49" charset="0"/>
              </a:rPr>
              <a:t>private:</a:t>
            </a:r>
          </a:p>
          <a:p>
            <a:r>
              <a:rPr lang="en-US" sz="1100" dirty="0">
                <a:latin typeface="Consolas" panose="020B0609020204030204" pitchFamily="49" charset="0"/>
              </a:rPr>
              <a:t>    mutable </a:t>
            </a:r>
            <a:r>
              <a:rPr lang="en-US" sz="1100" dirty="0" err="1">
                <a:latin typeface="Consolas" panose="020B0609020204030204" pitchFamily="49" charset="0"/>
              </a:rPr>
              <a:t>std</a:t>
            </a:r>
            <a:r>
              <a:rPr lang="en-US" sz="1100" dirty="0">
                <a:latin typeface="Consolas" panose="020B0609020204030204" pitchFamily="49" charset="0"/>
              </a:rPr>
              <a:t>::list &lt;Polygon&gt; </a:t>
            </a:r>
            <a:r>
              <a:rPr lang="en-US" sz="1100" dirty="0" err="1">
                <a:latin typeface="Consolas" panose="020B0609020204030204" pitchFamily="49" charset="0"/>
              </a:rPr>
              <a:t>plgList</a:t>
            </a:r>
            <a:r>
              <a:rPr lang="en-US" sz="1100" dirty="0">
                <a:latin typeface="Consolas" panose="020B0609020204030204" pitchFamily="49" charset="0"/>
              </a:rPr>
              <a:t>;</a:t>
            </a:r>
          </a:p>
          <a:p>
            <a:r>
              <a:rPr lang="en-US" sz="1100" dirty="0">
                <a:latin typeface="Consolas" panose="020B0609020204030204" pitchFamily="49" charset="0"/>
              </a:rPr>
              <a:t>public:</a:t>
            </a:r>
          </a:p>
          <a:p>
            <a:r>
              <a:rPr lang="en-US" sz="1100" dirty="0">
                <a:latin typeface="Consolas" panose="020B0609020204030204" pitchFamily="49" charset="0"/>
              </a:rPr>
              <a:t>    class </a:t>
            </a:r>
            <a:r>
              <a:rPr lang="en-US" sz="1100" dirty="0" err="1">
                <a:latin typeface="Consolas" panose="020B0609020204030204" pitchFamily="49" charset="0"/>
              </a:rPr>
              <a:t>PolygonHandle</a:t>
            </a:r>
            <a:endParaRPr lang="en-US" sz="1100" dirty="0">
              <a:latin typeface="Consolas" panose="020B0609020204030204" pitchFamily="49" charset="0"/>
            </a:endParaRPr>
          </a:p>
          <a:p>
            <a:r>
              <a:rPr lang="en-US" sz="1100" dirty="0">
                <a:latin typeface="Consolas" panose="020B0609020204030204" pitchFamily="49" charset="0"/>
              </a:rPr>
              <a:t>    {</a:t>
            </a:r>
          </a:p>
          <a:p>
            <a:r>
              <a:rPr lang="en-US" sz="1100" dirty="0">
                <a:latin typeface="Consolas" panose="020B0609020204030204" pitchFamily="49" charset="0"/>
              </a:rPr>
              <a:t>    friend class </a:t>
            </a:r>
            <a:r>
              <a:rPr lang="en-US" sz="1100" dirty="0" err="1">
                <a:latin typeface="Consolas" panose="020B0609020204030204" pitchFamily="49" charset="0"/>
              </a:rPr>
              <a:t>PolygonalMesh</a:t>
            </a:r>
            <a:r>
              <a:rPr lang="en-US" sz="1100" dirty="0">
                <a:latin typeface="Consolas" panose="020B0609020204030204" pitchFamily="49" charset="0"/>
              </a:rPr>
              <a:t>;</a:t>
            </a:r>
          </a:p>
          <a:p>
            <a:r>
              <a:rPr lang="en-US" sz="1100" dirty="0">
                <a:latin typeface="Consolas" panose="020B0609020204030204" pitchFamily="49" charset="0"/>
              </a:rPr>
              <a:t>    private:</a:t>
            </a:r>
          </a:p>
          <a:p>
            <a:r>
              <a:rPr lang="en-US" sz="1100" dirty="0">
                <a:latin typeface="Consolas" panose="020B0609020204030204" pitchFamily="49" charset="0"/>
              </a:rPr>
              <a:t>        </a:t>
            </a:r>
            <a:r>
              <a:rPr lang="en-US" sz="1100" dirty="0" err="1">
                <a:latin typeface="Consolas" panose="020B0609020204030204" pitchFamily="49" charset="0"/>
              </a:rPr>
              <a:t>std</a:t>
            </a:r>
            <a:r>
              <a:rPr lang="en-US" sz="1100" dirty="0">
                <a:latin typeface="Consolas" panose="020B0609020204030204" pitchFamily="49" charset="0"/>
              </a:rPr>
              <a:t>::list &lt;Polygon&gt;::iterator </a:t>
            </a:r>
            <a:r>
              <a:rPr lang="en-US" sz="1100" dirty="0" err="1">
                <a:latin typeface="Consolas" panose="020B0609020204030204" pitchFamily="49" charset="0"/>
              </a:rPr>
              <a:t>plgPtr</a:t>
            </a:r>
            <a:r>
              <a:rPr lang="en-US" sz="1100" dirty="0">
                <a:latin typeface="Consolas" panose="020B0609020204030204" pitchFamily="49" charset="0"/>
              </a:rPr>
              <a:t>;</a:t>
            </a:r>
          </a:p>
          <a:p>
            <a:r>
              <a:rPr lang="en-US" sz="1100" dirty="0">
                <a:latin typeface="Consolas" panose="020B0609020204030204" pitchFamily="49" charset="0"/>
              </a:rPr>
              <a:t>    public:</a:t>
            </a:r>
          </a:p>
          <a:p>
            <a:r>
              <a:rPr lang="en-US" sz="1100" dirty="0">
                <a:latin typeface="Consolas" panose="020B0609020204030204" pitchFamily="49" charset="0"/>
              </a:rPr>
              <a:t>        </a:t>
            </a:r>
            <a:r>
              <a:rPr lang="en-US" sz="1100" dirty="0" err="1">
                <a:latin typeface="Consolas" panose="020B0609020204030204" pitchFamily="49" charset="0"/>
              </a:rPr>
              <a:t>PolygonHandle</a:t>
            </a:r>
            <a:r>
              <a:rPr lang="en-US" sz="1100" dirty="0">
                <a:latin typeface="Consolas" panose="020B0609020204030204" pitchFamily="49" charset="0"/>
              </a:rPr>
              <a:t>(){};  // C++11 </a:t>
            </a:r>
            <a:r>
              <a:rPr lang="en-US" sz="1100" dirty="0" err="1">
                <a:latin typeface="Consolas" panose="020B0609020204030204" pitchFamily="49" charset="0"/>
              </a:rPr>
              <a:t>PolygonHandle</a:t>
            </a:r>
            <a:r>
              <a:rPr lang="en-US" sz="1100" dirty="0">
                <a:latin typeface="Consolas" panose="020B0609020204030204" pitchFamily="49" charset="0"/>
              </a:rPr>
              <a:t>()=default;</a:t>
            </a:r>
          </a:p>
          <a:p>
            <a:r>
              <a:rPr lang="en-US" sz="1100" dirty="0">
                <a:latin typeface="Consolas" panose="020B0609020204030204" pitchFamily="49" charset="0"/>
              </a:rPr>
              <a:t>        inline bool operator==(</a:t>
            </a:r>
            <a:r>
              <a:rPr lang="en-US" sz="1100" dirty="0" err="1">
                <a:latin typeface="Consolas" panose="020B0609020204030204" pitchFamily="49" charset="0"/>
              </a:rPr>
              <a:t>const</a:t>
            </a:r>
            <a:r>
              <a:rPr lang="en-US" sz="1100" dirty="0">
                <a:latin typeface="Consolas" panose="020B0609020204030204" pitchFamily="49" charset="0"/>
              </a:rPr>
              <a:t> </a:t>
            </a:r>
            <a:r>
              <a:rPr lang="en-US" sz="1100" dirty="0" err="1">
                <a:latin typeface="Consolas" panose="020B0609020204030204" pitchFamily="49" charset="0"/>
              </a:rPr>
              <a:t>PolygonHandle</a:t>
            </a:r>
            <a:r>
              <a:rPr lang="en-US" sz="1100" dirty="0">
                <a:latin typeface="Consolas" panose="020B0609020204030204" pitchFamily="49" charset="0"/>
              </a:rPr>
              <a:t> &amp;</a:t>
            </a:r>
            <a:r>
              <a:rPr lang="en-US" sz="1100" dirty="0" err="1">
                <a:latin typeface="Consolas" panose="020B0609020204030204" pitchFamily="49" charset="0"/>
              </a:rPr>
              <a:t>plHd</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a:latin typeface="Consolas" panose="020B0609020204030204" pitchFamily="49" charset="0"/>
              </a:rPr>
              <a:t>        inline bool operator!=(</a:t>
            </a:r>
            <a:r>
              <a:rPr lang="en-US" sz="1100" dirty="0" err="1">
                <a:latin typeface="Consolas" panose="020B0609020204030204" pitchFamily="49" charset="0"/>
              </a:rPr>
              <a:t>const</a:t>
            </a:r>
            <a:r>
              <a:rPr lang="en-US" sz="1100" dirty="0">
                <a:latin typeface="Consolas" panose="020B0609020204030204" pitchFamily="49" charset="0"/>
              </a:rPr>
              <a:t> </a:t>
            </a:r>
            <a:r>
              <a:rPr lang="en-US" sz="1100" dirty="0" err="1">
                <a:latin typeface="Consolas" panose="020B0609020204030204" pitchFamily="49" charset="0"/>
              </a:rPr>
              <a:t>PolygonHandle</a:t>
            </a:r>
            <a:r>
              <a:rPr lang="en-US" sz="1100" dirty="0">
                <a:latin typeface="Consolas" panose="020B0609020204030204" pitchFamily="49" charset="0"/>
              </a:rPr>
              <a:t> &amp;</a:t>
            </a:r>
            <a:r>
              <a:rPr lang="en-US" sz="1100" dirty="0" err="1">
                <a:latin typeface="Consolas" panose="020B0609020204030204" pitchFamily="49" charset="0"/>
              </a:rPr>
              <a:t>plHd</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a:latin typeface="Consolas" panose="020B0609020204030204" pitchFamily="49" charset="0"/>
              </a:rPr>
              <a:t>    };</a:t>
            </a:r>
          </a:p>
          <a:p>
            <a:r>
              <a:rPr lang="en-US" sz="1100" dirty="0">
                <a:latin typeface="Consolas" panose="020B0609020204030204" pitchFamily="49" charset="0"/>
              </a:rPr>
              <a:t>    </a:t>
            </a:r>
            <a:r>
              <a:rPr lang="en-US" sz="1100" dirty="0" err="1">
                <a:latin typeface="Consolas" panose="020B0609020204030204" pitchFamily="49" charset="0"/>
              </a:rPr>
              <a:t>PolygonHandle</a:t>
            </a:r>
            <a:r>
              <a:rPr lang="en-US" sz="1100" dirty="0">
                <a:latin typeface="Consolas" panose="020B0609020204030204" pitchFamily="49" charset="0"/>
              </a:rPr>
              <a:t> </a:t>
            </a:r>
            <a:r>
              <a:rPr lang="en-US" sz="1100" dirty="0" err="1">
                <a:latin typeface="Consolas" panose="020B0609020204030204" pitchFamily="49" charset="0"/>
              </a:rPr>
              <a:t>AddPolygon</a:t>
            </a:r>
            <a:r>
              <a:rPr lang="en-US" sz="1100" dirty="0">
                <a:latin typeface="Consolas" panose="020B0609020204030204" pitchFamily="49" charset="0"/>
              </a:rPr>
              <a:t>(</a:t>
            </a:r>
            <a:r>
              <a:rPr lang="en-US" sz="1100" dirty="0" err="1">
                <a:latin typeface="Consolas" panose="020B0609020204030204" pitchFamily="49" charset="0"/>
              </a:rPr>
              <a:t>int</a:t>
            </a:r>
            <a:r>
              <a:rPr lang="en-US" sz="1100" dirty="0">
                <a:latin typeface="Consolas" panose="020B0609020204030204" pitchFamily="49" charset="0"/>
              </a:rPr>
              <a:t> </a:t>
            </a:r>
            <a:r>
              <a:rPr lang="en-US" sz="1100" dirty="0" err="1">
                <a:latin typeface="Consolas" panose="020B0609020204030204" pitchFamily="49" charset="0"/>
              </a:rPr>
              <a:t>nPlVt,const</a:t>
            </a:r>
            <a:r>
              <a:rPr lang="en-US" sz="1100" dirty="0">
                <a:latin typeface="Consolas" panose="020B0609020204030204" pitchFamily="49" charset="0"/>
              </a:rPr>
              <a:t> </a:t>
            </a:r>
            <a:r>
              <a:rPr lang="en-US" sz="1100" dirty="0" err="1">
                <a:latin typeface="Consolas" panose="020B0609020204030204" pitchFamily="49" charset="0"/>
              </a:rPr>
              <a:t>VertexHandle</a:t>
            </a:r>
            <a:r>
              <a:rPr lang="en-US" sz="1100" dirty="0">
                <a:latin typeface="Consolas" panose="020B0609020204030204" pitchFamily="49" charset="0"/>
              </a:rPr>
              <a:t> </a:t>
            </a:r>
            <a:r>
              <a:rPr lang="en-US" sz="1100" dirty="0" err="1">
                <a:latin typeface="Consolas" panose="020B0609020204030204" pitchFamily="49" charset="0"/>
              </a:rPr>
              <a:t>plVtHd</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PolygonHandle</a:t>
            </a:r>
            <a:r>
              <a:rPr lang="en-US" sz="1100" dirty="0">
                <a:latin typeface="Consolas" panose="020B0609020204030204" pitchFamily="49" charset="0"/>
              </a:rPr>
              <a:t> </a:t>
            </a:r>
            <a:r>
              <a:rPr lang="en-US" sz="1100" dirty="0" err="1">
                <a:latin typeface="Consolas" panose="020B0609020204030204" pitchFamily="49" charset="0"/>
              </a:rPr>
              <a:t>AddPolygon</a:t>
            </a:r>
            <a:r>
              <a:rPr lang="en-US" sz="1100" dirty="0">
                <a:latin typeface="Consolas" panose="020B0609020204030204" pitchFamily="49" charset="0"/>
              </a:rPr>
              <a:t>(</a:t>
            </a:r>
            <a:r>
              <a:rPr lang="en-US" sz="1100" dirty="0" err="1">
                <a:latin typeface="Consolas" panose="020B0609020204030204" pitchFamily="49" charset="0"/>
              </a:rPr>
              <a:t>const</a:t>
            </a:r>
            <a:r>
              <a:rPr lang="en-US" sz="1100" dirty="0">
                <a:latin typeface="Consolas" panose="020B0609020204030204" pitchFamily="49" charset="0"/>
              </a:rPr>
              <a:t> </a:t>
            </a:r>
            <a:r>
              <a:rPr lang="en-US" sz="1100" dirty="0" err="1">
                <a:latin typeface="Consolas" panose="020B0609020204030204" pitchFamily="49" charset="0"/>
              </a:rPr>
              <a:t>std</a:t>
            </a:r>
            <a:r>
              <a:rPr lang="en-US" sz="1100" dirty="0">
                <a:latin typeface="Consolas" panose="020B0609020204030204" pitchFamily="49" charset="0"/>
              </a:rPr>
              <a:t>::vector &lt;</a:t>
            </a:r>
            <a:r>
              <a:rPr lang="en-US" sz="1100" dirty="0" err="1">
                <a:latin typeface="Consolas" panose="020B0609020204030204" pitchFamily="49" charset="0"/>
              </a:rPr>
              <a:t>VertexHandle</a:t>
            </a:r>
            <a:r>
              <a:rPr lang="en-US" sz="1100" dirty="0">
                <a:latin typeface="Consolas" panose="020B0609020204030204" pitchFamily="49" charset="0"/>
              </a:rPr>
              <a:t>&gt; &amp;</a:t>
            </a:r>
            <a:r>
              <a:rPr lang="en-US" sz="1100" dirty="0" err="1">
                <a:latin typeface="Consolas" panose="020B0609020204030204" pitchFamily="49" charset="0"/>
              </a:rPr>
              <a:t>plVtHd</a:t>
            </a:r>
            <a:r>
              <a:rPr lang="en-US" sz="1100" dirty="0">
                <a:latin typeface="Consolas" panose="020B0609020204030204" pitchFamily="49" charset="0"/>
              </a:rPr>
              <a:t>);</a:t>
            </a:r>
          </a:p>
          <a:p>
            <a:r>
              <a:rPr lang="en-US" sz="1100" dirty="0">
                <a:latin typeface="Consolas" panose="020B0609020204030204" pitchFamily="49" charset="0"/>
              </a:rPr>
              <a:t>    inline </a:t>
            </a:r>
            <a:r>
              <a:rPr lang="en-US" sz="1100" dirty="0" err="1">
                <a:latin typeface="Consolas" panose="020B0609020204030204" pitchFamily="49" charset="0"/>
              </a:rPr>
              <a:t>PolygonHandle</a:t>
            </a:r>
            <a:r>
              <a:rPr lang="en-US" sz="1100" dirty="0">
                <a:latin typeface="Consolas" panose="020B0609020204030204" pitchFamily="49" charset="0"/>
              </a:rPr>
              <a:t> </a:t>
            </a:r>
            <a:r>
              <a:rPr lang="en-US" sz="1100" dirty="0" err="1">
                <a:latin typeface="Consolas" panose="020B0609020204030204" pitchFamily="49" charset="0"/>
              </a:rPr>
              <a:t>NullPolygon</a:t>
            </a:r>
            <a:r>
              <a:rPr lang="en-US" sz="1100" dirty="0">
                <a:latin typeface="Consolas" panose="020B0609020204030204" pitchFamily="49" charset="0"/>
              </a:rPr>
              <a:t>(void)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 </a:t>
            </a:r>
            <a:r>
              <a:rPr lang="en-US" sz="1100" dirty="0" err="1">
                <a:latin typeface="Consolas" panose="020B0609020204030204" pitchFamily="49" charset="0"/>
              </a:rPr>
              <a:t>std</a:t>
            </a:r>
            <a:r>
              <a:rPr lang="en-US" sz="1100" dirty="0">
                <a:latin typeface="Consolas" panose="020B0609020204030204" pitchFamily="49" charset="0"/>
              </a:rPr>
              <a:t>::vector &lt;</a:t>
            </a:r>
            <a:r>
              <a:rPr lang="en-US" sz="1100" dirty="0" err="1">
                <a:latin typeface="Consolas" panose="020B0609020204030204" pitchFamily="49" charset="0"/>
              </a:rPr>
              <a:t>VertexHandle</a:t>
            </a:r>
            <a:r>
              <a:rPr lang="en-US" sz="1100" dirty="0">
                <a:latin typeface="Consolas" panose="020B0609020204030204" pitchFamily="49" charset="0"/>
              </a:rPr>
              <a:t>&gt; </a:t>
            </a:r>
            <a:r>
              <a:rPr lang="en-US" sz="1100" dirty="0" err="1">
                <a:latin typeface="Consolas" panose="020B0609020204030204" pitchFamily="49" charset="0"/>
              </a:rPr>
              <a:t>GetPolygonVertex</a:t>
            </a:r>
            <a:r>
              <a:rPr lang="en-US" sz="1100" dirty="0">
                <a:latin typeface="Consolas" panose="020B0609020204030204" pitchFamily="49" charset="0"/>
              </a:rPr>
              <a:t>(</a:t>
            </a:r>
            <a:r>
              <a:rPr lang="en-US" sz="1100" dirty="0" err="1">
                <a:latin typeface="Consolas" panose="020B0609020204030204" pitchFamily="49" charset="0"/>
              </a:rPr>
              <a:t>PolygonHandle</a:t>
            </a:r>
            <a:r>
              <a:rPr lang="en-US" sz="1100" dirty="0">
                <a:latin typeface="Consolas" panose="020B0609020204030204" pitchFamily="49" charset="0"/>
              </a:rPr>
              <a:t> </a:t>
            </a:r>
            <a:r>
              <a:rPr lang="en-US" sz="1100" dirty="0" err="1">
                <a:latin typeface="Consolas" panose="020B0609020204030204" pitchFamily="49" charset="0"/>
              </a:rPr>
              <a:t>plHd</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endParaRPr lang="en-US" sz="1100" dirty="0">
              <a:latin typeface="Consolas" panose="020B0609020204030204" pitchFamily="49" charset="0"/>
            </a:endParaRPr>
          </a:p>
        </p:txBody>
      </p:sp>
    </p:spTree>
    <p:extLst>
      <p:ext uri="{BB962C8B-B14F-4D97-AF65-F5344CB8AC3E}">
        <p14:creationId xmlns:p14="http://schemas.microsoft.com/office/powerpoint/2010/main" val="3762802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what we have so far</a:t>
            </a:r>
          </a:p>
        </p:txBody>
      </p:sp>
      <p:sp>
        <p:nvSpPr>
          <p:cNvPr id="4" name="TextBox 3"/>
          <p:cNvSpPr txBox="1"/>
          <p:nvPr/>
        </p:nvSpPr>
        <p:spPr>
          <a:xfrm>
            <a:off x="886968" y="1088136"/>
            <a:ext cx="5339923" cy="5339923"/>
          </a:xfrm>
          <a:prstGeom prst="rect">
            <a:avLst/>
          </a:prstGeom>
          <a:noFill/>
        </p:spPr>
        <p:txBody>
          <a:bodyPr wrap="none" rtlCol="0">
            <a:spAutoFit/>
          </a:bodyPr>
          <a:lstStyle/>
          <a:p>
            <a:r>
              <a:rPr lang="en-US" sz="1100" dirty="0">
                <a:latin typeface="Consolas" panose="020B0609020204030204" pitchFamily="49" charset="0"/>
              </a:rPr>
              <a:t>#include "</a:t>
            </a:r>
            <a:r>
              <a:rPr lang="en-US" sz="1100" dirty="0" err="1">
                <a:latin typeface="Consolas" panose="020B0609020204030204" pitchFamily="49" charset="0"/>
              </a:rPr>
              <a:t>polygonalmesh.h</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err="1">
                <a:latin typeface="Consolas" panose="020B0609020204030204" pitchFamily="49" charset="0"/>
              </a:rPr>
              <a:t>int</a:t>
            </a:r>
            <a:r>
              <a:rPr lang="en-US" sz="1100" dirty="0">
                <a:latin typeface="Consolas" panose="020B0609020204030204" pitchFamily="49" charset="0"/>
              </a:rPr>
              <a:t> main(void)</a:t>
            </a:r>
          </a:p>
          <a:p>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PolygonalMesh</a:t>
            </a:r>
            <a:r>
              <a:rPr lang="en-US" sz="1100" dirty="0">
                <a:latin typeface="Consolas" panose="020B0609020204030204" pitchFamily="49" charset="0"/>
              </a:rPr>
              <a:t> s;</a:t>
            </a:r>
          </a:p>
          <a:p>
            <a:r>
              <a:rPr lang="en-US" sz="1100" dirty="0">
                <a:latin typeface="Consolas" panose="020B0609020204030204" pitchFamily="49" charset="0"/>
              </a:rPr>
              <a:t>    </a:t>
            </a:r>
            <a:r>
              <a:rPr lang="en-US" sz="1100" dirty="0" err="1">
                <a:latin typeface="Consolas" panose="020B0609020204030204" pitchFamily="49" charset="0"/>
              </a:rPr>
              <a:t>std</a:t>
            </a:r>
            <a:r>
              <a:rPr lang="en-US" sz="1100" dirty="0">
                <a:latin typeface="Consolas" panose="020B0609020204030204" pitchFamily="49" charset="0"/>
              </a:rPr>
              <a:t>::vector &lt;</a:t>
            </a:r>
            <a:r>
              <a:rPr lang="en-US" sz="1100" dirty="0" err="1">
                <a:latin typeface="Consolas" panose="020B0609020204030204" pitchFamily="49" charset="0"/>
              </a:rPr>
              <a:t>PolygonalMesh</a:t>
            </a:r>
            <a:r>
              <a:rPr lang="en-US" sz="1100" dirty="0">
                <a:latin typeface="Consolas" panose="020B0609020204030204" pitchFamily="49" charset="0"/>
              </a:rPr>
              <a:t>::</a:t>
            </a:r>
            <a:r>
              <a:rPr lang="en-US" sz="1100" dirty="0" err="1">
                <a:latin typeface="Consolas" panose="020B0609020204030204" pitchFamily="49" charset="0"/>
              </a:rPr>
              <a:t>VertexHandle</a:t>
            </a:r>
            <a:r>
              <a:rPr lang="en-US" sz="1100" dirty="0">
                <a:latin typeface="Consolas" panose="020B0609020204030204" pitchFamily="49" charset="0"/>
              </a:rPr>
              <a:t>&gt; </a:t>
            </a:r>
            <a:r>
              <a:rPr lang="en-US" sz="1100" dirty="0" err="1">
                <a:latin typeface="Consolas" panose="020B0609020204030204" pitchFamily="49" charset="0"/>
              </a:rPr>
              <a:t>vtHdArray</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vtHdArray.push_back</a:t>
            </a:r>
            <a:r>
              <a:rPr lang="en-US" sz="1100" dirty="0">
                <a:latin typeface="Consolas" panose="020B0609020204030204" pitchFamily="49" charset="0"/>
              </a:rPr>
              <a:t>(</a:t>
            </a:r>
            <a:r>
              <a:rPr lang="en-US" sz="1100" dirty="0" err="1">
                <a:latin typeface="Consolas" panose="020B0609020204030204" pitchFamily="49" charset="0"/>
              </a:rPr>
              <a:t>s.AddVertex</a:t>
            </a:r>
            <a:r>
              <a:rPr lang="en-US" sz="1100" dirty="0">
                <a:latin typeface="Consolas" panose="020B0609020204030204" pitchFamily="49" charset="0"/>
              </a:rPr>
              <a:t>(YsVec3(-3,-3,-3)));</a:t>
            </a:r>
          </a:p>
          <a:p>
            <a:r>
              <a:rPr lang="en-US" sz="1100" dirty="0">
                <a:latin typeface="Consolas" panose="020B0609020204030204" pitchFamily="49" charset="0"/>
              </a:rPr>
              <a:t>    </a:t>
            </a:r>
            <a:r>
              <a:rPr lang="en-US" sz="1100" dirty="0" err="1">
                <a:latin typeface="Consolas" panose="020B0609020204030204" pitchFamily="49" charset="0"/>
              </a:rPr>
              <a:t>vtHdArray.push_back</a:t>
            </a:r>
            <a:r>
              <a:rPr lang="en-US" sz="1100" dirty="0">
                <a:latin typeface="Consolas" panose="020B0609020204030204" pitchFamily="49" charset="0"/>
              </a:rPr>
              <a:t>(</a:t>
            </a:r>
            <a:r>
              <a:rPr lang="en-US" sz="1100" dirty="0" err="1">
                <a:latin typeface="Consolas" panose="020B0609020204030204" pitchFamily="49" charset="0"/>
              </a:rPr>
              <a:t>s.AddVertex</a:t>
            </a:r>
            <a:r>
              <a:rPr lang="en-US" sz="1100" dirty="0">
                <a:latin typeface="Consolas" panose="020B0609020204030204" pitchFamily="49" charset="0"/>
              </a:rPr>
              <a:t>(YsVec3( 3,-3,-3)));</a:t>
            </a:r>
          </a:p>
          <a:p>
            <a:r>
              <a:rPr lang="en-US" sz="1100" dirty="0">
                <a:latin typeface="Consolas" panose="020B0609020204030204" pitchFamily="49" charset="0"/>
              </a:rPr>
              <a:t>    </a:t>
            </a:r>
            <a:r>
              <a:rPr lang="en-US" sz="1100" dirty="0" err="1">
                <a:latin typeface="Consolas" panose="020B0609020204030204" pitchFamily="49" charset="0"/>
              </a:rPr>
              <a:t>vtHdArray.push_back</a:t>
            </a:r>
            <a:r>
              <a:rPr lang="en-US" sz="1100" dirty="0">
                <a:latin typeface="Consolas" panose="020B0609020204030204" pitchFamily="49" charset="0"/>
              </a:rPr>
              <a:t>(</a:t>
            </a:r>
            <a:r>
              <a:rPr lang="en-US" sz="1100" dirty="0" err="1">
                <a:latin typeface="Consolas" panose="020B0609020204030204" pitchFamily="49" charset="0"/>
              </a:rPr>
              <a:t>s.AddVertex</a:t>
            </a:r>
            <a:r>
              <a:rPr lang="en-US" sz="1100" dirty="0">
                <a:latin typeface="Consolas" panose="020B0609020204030204" pitchFamily="49" charset="0"/>
              </a:rPr>
              <a:t>(YsVec3( 3,-3, 3)));</a:t>
            </a:r>
          </a:p>
          <a:p>
            <a:r>
              <a:rPr lang="en-US" sz="1100" dirty="0">
                <a:latin typeface="Consolas" panose="020B0609020204030204" pitchFamily="49" charset="0"/>
              </a:rPr>
              <a:t>    </a:t>
            </a:r>
            <a:r>
              <a:rPr lang="en-US" sz="1100" dirty="0" err="1">
                <a:latin typeface="Consolas" panose="020B0609020204030204" pitchFamily="49" charset="0"/>
              </a:rPr>
              <a:t>vtHdArray.push_back</a:t>
            </a:r>
            <a:r>
              <a:rPr lang="en-US" sz="1100" dirty="0">
                <a:latin typeface="Consolas" panose="020B0609020204030204" pitchFamily="49" charset="0"/>
              </a:rPr>
              <a:t>(</a:t>
            </a:r>
            <a:r>
              <a:rPr lang="en-US" sz="1100" dirty="0" err="1">
                <a:latin typeface="Consolas" panose="020B0609020204030204" pitchFamily="49" charset="0"/>
              </a:rPr>
              <a:t>s.AddVertex</a:t>
            </a:r>
            <a:r>
              <a:rPr lang="en-US" sz="1100" dirty="0">
                <a:latin typeface="Consolas" panose="020B0609020204030204" pitchFamily="49" charset="0"/>
              </a:rPr>
              <a:t>(YsVec3(-3,-3, 3)));</a:t>
            </a:r>
          </a:p>
          <a:p>
            <a:r>
              <a:rPr lang="en-US" sz="1100" dirty="0">
                <a:latin typeface="Consolas" panose="020B0609020204030204" pitchFamily="49" charset="0"/>
              </a:rPr>
              <a:t>    </a:t>
            </a:r>
            <a:r>
              <a:rPr lang="en-US" sz="1100" dirty="0" err="1">
                <a:latin typeface="Consolas" panose="020B0609020204030204" pitchFamily="49" charset="0"/>
              </a:rPr>
              <a:t>vtHdArray.push_back</a:t>
            </a:r>
            <a:r>
              <a:rPr lang="en-US" sz="1100" dirty="0">
                <a:latin typeface="Consolas" panose="020B0609020204030204" pitchFamily="49" charset="0"/>
              </a:rPr>
              <a:t>(</a:t>
            </a:r>
            <a:r>
              <a:rPr lang="en-US" sz="1100" dirty="0" err="1">
                <a:latin typeface="Consolas" panose="020B0609020204030204" pitchFamily="49" charset="0"/>
              </a:rPr>
              <a:t>s.AddVertex</a:t>
            </a:r>
            <a:r>
              <a:rPr lang="en-US" sz="1100" dirty="0">
                <a:latin typeface="Consolas" panose="020B0609020204030204" pitchFamily="49" charset="0"/>
              </a:rPr>
              <a:t>(YsVec3(-3, 3,-3)));</a:t>
            </a:r>
          </a:p>
          <a:p>
            <a:r>
              <a:rPr lang="en-US" sz="1100" dirty="0">
                <a:latin typeface="Consolas" panose="020B0609020204030204" pitchFamily="49" charset="0"/>
              </a:rPr>
              <a:t>    </a:t>
            </a:r>
            <a:r>
              <a:rPr lang="en-US" sz="1100" dirty="0" err="1">
                <a:latin typeface="Consolas" panose="020B0609020204030204" pitchFamily="49" charset="0"/>
              </a:rPr>
              <a:t>vtHdArray.push_back</a:t>
            </a:r>
            <a:r>
              <a:rPr lang="en-US" sz="1100" dirty="0">
                <a:latin typeface="Consolas" panose="020B0609020204030204" pitchFamily="49" charset="0"/>
              </a:rPr>
              <a:t>(</a:t>
            </a:r>
            <a:r>
              <a:rPr lang="en-US" sz="1100" dirty="0" err="1">
                <a:latin typeface="Consolas" panose="020B0609020204030204" pitchFamily="49" charset="0"/>
              </a:rPr>
              <a:t>s.AddVertex</a:t>
            </a:r>
            <a:r>
              <a:rPr lang="en-US" sz="1100" dirty="0">
                <a:latin typeface="Consolas" panose="020B0609020204030204" pitchFamily="49" charset="0"/>
              </a:rPr>
              <a:t>(YsVec3( 3, 3,-3)));</a:t>
            </a:r>
          </a:p>
          <a:p>
            <a:r>
              <a:rPr lang="en-US" sz="1100" dirty="0">
                <a:latin typeface="Consolas" panose="020B0609020204030204" pitchFamily="49" charset="0"/>
              </a:rPr>
              <a:t>    </a:t>
            </a:r>
            <a:r>
              <a:rPr lang="en-US" sz="1100" dirty="0" err="1">
                <a:latin typeface="Consolas" panose="020B0609020204030204" pitchFamily="49" charset="0"/>
              </a:rPr>
              <a:t>vtHdArray.push_back</a:t>
            </a:r>
            <a:r>
              <a:rPr lang="en-US" sz="1100" dirty="0">
                <a:latin typeface="Consolas" panose="020B0609020204030204" pitchFamily="49" charset="0"/>
              </a:rPr>
              <a:t>(</a:t>
            </a:r>
            <a:r>
              <a:rPr lang="en-US" sz="1100" dirty="0" err="1">
                <a:latin typeface="Consolas" panose="020B0609020204030204" pitchFamily="49" charset="0"/>
              </a:rPr>
              <a:t>s.AddVertex</a:t>
            </a:r>
            <a:r>
              <a:rPr lang="en-US" sz="1100" dirty="0">
                <a:latin typeface="Consolas" panose="020B0609020204030204" pitchFamily="49" charset="0"/>
              </a:rPr>
              <a:t>(YsVec3( 3, 3, 3)));</a:t>
            </a:r>
          </a:p>
          <a:p>
            <a:r>
              <a:rPr lang="en-US" sz="1100" dirty="0">
                <a:latin typeface="Consolas" panose="020B0609020204030204" pitchFamily="49" charset="0"/>
              </a:rPr>
              <a:t>    </a:t>
            </a:r>
            <a:r>
              <a:rPr lang="en-US" sz="1100" dirty="0" err="1">
                <a:latin typeface="Consolas" panose="020B0609020204030204" pitchFamily="49" charset="0"/>
              </a:rPr>
              <a:t>vtHdArray.push_back</a:t>
            </a:r>
            <a:r>
              <a:rPr lang="en-US" sz="1100" dirty="0">
                <a:latin typeface="Consolas" panose="020B0609020204030204" pitchFamily="49" charset="0"/>
              </a:rPr>
              <a:t>(</a:t>
            </a:r>
            <a:r>
              <a:rPr lang="en-US" sz="1100" dirty="0" err="1">
                <a:latin typeface="Consolas" panose="020B0609020204030204" pitchFamily="49" charset="0"/>
              </a:rPr>
              <a:t>s.AddVertex</a:t>
            </a:r>
            <a:r>
              <a:rPr lang="en-US" sz="1100" dirty="0">
                <a:latin typeface="Consolas" panose="020B0609020204030204" pitchFamily="49" charset="0"/>
              </a:rPr>
              <a:t>(YsVec3(-3, 3, 3)));</a:t>
            </a:r>
          </a:p>
          <a:p>
            <a:endParaRPr lang="en-US" sz="1100" dirty="0">
              <a:latin typeface="Consolas" panose="020B0609020204030204" pitchFamily="49" charset="0"/>
            </a:endParaRPr>
          </a:p>
          <a:p>
            <a:r>
              <a:rPr lang="en-US" sz="1100" dirty="0">
                <a:latin typeface="Consolas" panose="020B0609020204030204" pitchFamily="49" charset="0"/>
              </a:rPr>
              <a:t>    </a:t>
            </a:r>
            <a:r>
              <a:rPr lang="en-US" sz="1100" dirty="0" err="1">
                <a:latin typeface="Consolas" panose="020B0609020204030204" pitchFamily="49" charset="0"/>
              </a:rPr>
              <a:t>int</a:t>
            </a:r>
            <a:r>
              <a:rPr lang="en-US" sz="1100" dirty="0">
                <a:latin typeface="Consolas" panose="020B0609020204030204" pitchFamily="49" charset="0"/>
              </a:rPr>
              <a:t> </a:t>
            </a:r>
            <a:r>
              <a:rPr lang="en-US" sz="1100" dirty="0" err="1">
                <a:latin typeface="Consolas" panose="020B0609020204030204" pitchFamily="49" charset="0"/>
              </a:rPr>
              <a:t>plgVtx</a:t>
            </a:r>
            <a:r>
              <a:rPr lang="en-US" sz="1100" dirty="0">
                <a:latin typeface="Consolas" panose="020B0609020204030204" pitchFamily="49" charset="0"/>
              </a:rPr>
              <a:t>[6][4]=</a:t>
            </a:r>
          </a:p>
          <a:p>
            <a:r>
              <a:rPr lang="en-US" sz="1100" dirty="0">
                <a:latin typeface="Consolas" panose="020B0609020204030204" pitchFamily="49" charset="0"/>
              </a:rPr>
              <a:t>    {</a:t>
            </a:r>
          </a:p>
          <a:p>
            <a:r>
              <a:rPr lang="en-US" sz="1100" dirty="0">
                <a:latin typeface="Consolas" panose="020B0609020204030204" pitchFamily="49" charset="0"/>
              </a:rPr>
              <a:t>        {0,1,2,3},{7,6,5,4},{1,0,5,4},{2,1,5,6},{3,2,6,7},{0,3,7,4}</a:t>
            </a:r>
          </a:p>
          <a:p>
            <a:r>
              <a:rPr lang="en-US" sz="1100" dirty="0">
                <a:latin typeface="Consolas" panose="020B0609020204030204" pitchFamily="49" charset="0"/>
              </a:rPr>
              <a:t>    };</a:t>
            </a:r>
          </a:p>
          <a:p>
            <a:r>
              <a:rPr lang="en-US" sz="1100" dirty="0">
                <a:latin typeface="Consolas" panose="020B0609020204030204" pitchFamily="49" charset="0"/>
              </a:rPr>
              <a:t>    for(auto </a:t>
            </a:r>
            <a:r>
              <a:rPr lang="en-US" sz="1100" dirty="0" err="1">
                <a:latin typeface="Consolas" panose="020B0609020204030204" pitchFamily="49" charset="0"/>
              </a:rPr>
              <a:t>pv</a:t>
            </a:r>
            <a:r>
              <a:rPr lang="en-US" sz="1100" dirty="0">
                <a:latin typeface="Consolas" panose="020B0609020204030204" pitchFamily="49" charset="0"/>
              </a:rPr>
              <a:t> : </a:t>
            </a:r>
            <a:r>
              <a:rPr lang="en-US" sz="1100" dirty="0" err="1">
                <a:latin typeface="Consolas" panose="020B0609020204030204" pitchFamily="49" charset="0"/>
              </a:rPr>
              <a:t>plgVtx</a:t>
            </a:r>
            <a:r>
              <a:rPr lang="en-US" sz="1100" dirty="0">
                <a:latin typeface="Consolas" panose="020B0609020204030204" pitchFamily="49" charset="0"/>
              </a:rPr>
              <a:t>)</a:t>
            </a:r>
          </a:p>
          <a:p>
            <a:r>
              <a:rPr lang="en-US" sz="1100" dirty="0">
                <a:latin typeface="Consolas" panose="020B0609020204030204" pitchFamily="49" charset="0"/>
              </a:rPr>
              <a:t>    {</a:t>
            </a:r>
          </a:p>
          <a:p>
            <a:r>
              <a:rPr lang="en-US" sz="1100" dirty="0">
                <a:latin typeface="Consolas" panose="020B0609020204030204" pitchFamily="49" charset="0"/>
              </a:rPr>
              <a:t>        </a:t>
            </a:r>
            <a:r>
              <a:rPr lang="en-US" sz="1100" dirty="0" err="1">
                <a:latin typeface="Consolas" panose="020B0609020204030204" pitchFamily="49" charset="0"/>
              </a:rPr>
              <a:t>std</a:t>
            </a:r>
            <a:r>
              <a:rPr lang="en-US" sz="1100" dirty="0">
                <a:latin typeface="Consolas" panose="020B0609020204030204" pitchFamily="49" charset="0"/>
              </a:rPr>
              <a:t>::vector&lt;</a:t>
            </a:r>
            <a:r>
              <a:rPr lang="en-US" sz="1100" dirty="0" err="1">
                <a:latin typeface="Consolas" panose="020B0609020204030204" pitchFamily="49" charset="0"/>
              </a:rPr>
              <a:t>PolygonalMesh</a:t>
            </a:r>
            <a:r>
              <a:rPr lang="en-US" sz="1100" dirty="0">
                <a:latin typeface="Consolas" panose="020B0609020204030204" pitchFamily="49" charset="0"/>
              </a:rPr>
              <a:t>::</a:t>
            </a:r>
            <a:r>
              <a:rPr lang="en-US" sz="1100" dirty="0" err="1">
                <a:latin typeface="Consolas" panose="020B0609020204030204" pitchFamily="49" charset="0"/>
              </a:rPr>
              <a:t>VertexHandle</a:t>
            </a:r>
            <a:r>
              <a:rPr lang="en-US" sz="1100" dirty="0">
                <a:latin typeface="Consolas" panose="020B0609020204030204" pitchFamily="49" charset="0"/>
              </a:rPr>
              <a:t>&gt; </a:t>
            </a:r>
            <a:r>
              <a:rPr lang="en-US" sz="1100" dirty="0" err="1">
                <a:latin typeface="Consolas" panose="020B0609020204030204" pitchFamily="49" charset="0"/>
              </a:rPr>
              <a:t>plVtHd</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plVtHd.push_back</a:t>
            </a:r>
            <a:r>
              <a:rPr lang="en-US" sz="1100" dirty="0">
                <a:latin typeface="Consolas" panose="020B0609020204030204" pitchFamily="49" charset="0"/>
              </a:rPr>
              <a:t>(</a:t>
            </a:r>
            <a:r>
              <a:rPr lang="en-US" sz="1100" dirty="0" err="1">
                <a:latin typeface="Consolas" panose="020B0609020204030204" pitchFamily="49" charset="0"/>
              </a:rPr>
              <a:t>vtHdArray</a:t>
            </a:r>
            <a:r>
              <a:rPr lang="en-US" sz="1100" dirty="0">
                <a:latin typeface="Consolas" panose="020B0609020204030204" pitchFamily="49" charset="0"/>
              </a:rPr>
              <a:t>[</a:t>
            </a:r>
            <a:r>
              <a:rPr lang="en-US" sz="1100" dirty="0" err="1">
                <a:latin typeface="Consolas" panose="020B0609020204030204" pitchFamily="49" charset="0"/>
              </a:rPr>
              <a:t>pv</a:t>
            </a:r>
            <a:r>
              <a:rPr lang="en-US" sz="1100" dirty="0">
                <a:latin typeface="Consolas" panose="020B0609020204030204" pitchFamily="49" charset="0"/>
              </a:rPr>
              <a:t>[0]]);</a:t>
            </a:r>
          </a:p>
          <a:p>
            <a:r>
              <a:rPr lang="en-US" sz="1100" dirty="0">
                <a:latin typeface="Consolas" panose="020B0609020204030204" pitchFamily="49" charset="0"/>
              </a:rPr>
              <a:t>        </a:t>
            </a:r>
            <a:r>
              <a:rPr lang="en-US" sz="1100" dirty="0" err="1">
                <a:latin typeface="Consolas" panose="020B0609020204030204" pitchFamily="49" charset="0"/>
              </a:rPr>
              <a:t>plVtHd.push_back</a:t>
            </a:r>
            <a:r>
              <a:rPr lang="en-US" sz="1100" dirty="0">
                <a:latin typeface="Consolas" panose="020B0609020204030204" pitchFamily="49" charset="0"/>
              </a:rPr>
              <a:t>(</a:t>
            </a:r>
            <a:r>
              <a:rPr lang="en-US" sz="1100" dirty="0" err="1">
                <a:latin typeface="Consolas" panose="020B0609020204030204" pitchFamily="49" charset="0"/>
              </a:rPr>
              <a:t>vtHdArray</a:t>
            </a:r>
            <a:r>
              <a:rPr lang="en-US" sz="1100" dirty="0">
                <a:latin typeface="Consolas" panose="020B0609020204030204" pitchFamily="49" charset="0"/>
              </a:rPr>
              <a:t>[</a:t>
            </a:r>
            <a:r>
              <a:rPr lang="en-US" sz="1100" dirty="0" err="1">
                <a:latin typeface="Consolas" panose="020B0609020204030204" pitchFamily="49" charset="0"/>
              </a:rPr>
              <a:t>pv</a:t>
            </a:r>
            <a:r>
              <a:rPr lang="en-US" sz="1100" dirty="0">
                <a:latin typeface="Consolas" panose="020B0609020204030204" pitchFamily="49" charset="0"/>
              </a:rPr>
              <a:t>[1]]);</a:t>
            </a:r>
          </a:p>
          <a:p>
            <a:r>
              <a:rPr lang="en-US" sz="1100" dirty="0">
                <a:latin typeface="Consolas" panose="020B0609020204030204" pitchFamily="49" charset="0"/>
              </a:rPr>
              <a:t>        </a:t>
            </a:r>
            <a:r>
              <a:rPr lang="en-US" sz="1100" dirty="0" err="1">
                <a:latin typeface="Consolas" panose="020B0609020204030204" pitchFamily="49" charset="0"/>
              </a:rPr>
              <a:t>plVtHd.push_back</a:t>
            </a:r>
            <a:r>
              <a:rPr lang="en-US" sz="1100" dirty="0">
                <a:latin typeface="Consolas" panose="020B0609020204030204" pitchFamily="49" charset="0"/>
              </a:rPr>
              <a:t>(</a:t>
            </a:r>
            <a:r>
              <a:rPr lang="en-US" sz="1100" dirty="0" err="1">
                <a:latin typeface="Consolas" panose="020B0609020204030204" pitchFamily="49" charset="0"/>
              </a:rPr>
              <a:t>vtHdArray</a:t>
            </a:r>
            <a:r>
              <a:rPr lang="en-US" sz="1100" dirty="0">
                <a:latin typeface="Consolas" panose="020B0609020204030204" pitchFamily="49" charset="0"/>
              </a:rPr>
              <a:t>[</a:t>
            </a:r>
            <a:r>
              <a:rPr lang="en-US" sz="1100" dirty="0" err="1">
                <a:latin typeface="Consolas" panose="020B0609020204030204" pitchFamily="49" charset="0"/>
              </a:rPr>
              <a:t>pv</a:t>
            </a:r>
            <a:r>
              <a:rPr lang="en-US" sz="1100" dirty="0">
                <a:latin typeface="Consolas" panose="020B0609020204030204" pitchFamily="49" charset="0"/>
              </a:rPr>
              <a:t>[2]]);</a:t>
            </a:r>
          </a:p>
          <a:p>
            <a:r>
              <a:rPr lang="en-US" sz="1100" dirty="0">
                <a:latin typeface="Consolas" panose="020B0609020204030204" pitchFamily="49" charset="0"/>
              </a:rPr>
              <a:t>        </a:t>
            </a:r>
            <a:r>
              <a:rPr lang="en-US" sz="1100" dirty="0" err="1">
                <a:latin typeface="Consolas" panose="020B0609020204030204" pitchFamily="49" charset="0"/>
              </a:rPr>
              <a:t>plVtHd.push_back</a:t>
            </a:r>
            <a:r>
              <a:rPr lang="en-US" sz="1100" dirty="0">
                <a:latin typeface="Consolas" panose="020B0609020204030204" pitchFamily="49" charset="0"/>
              </a:rPr>
              <a:t>(</a:t>
            </a:r>
            <a:r>
              <a:rPr lang="en-US" sz="1100" dirty="0" err="1">
                <a:latin typeface="Consolas" panose="020B0609020204030204" pitchFamily="49" charset="0"/>
              </a:rPr>
              <a:t>vtHdArray</a:t>
            </a:r>
            <a:r>
              <a:rPr lang="en-US" sz="1100" dirty="0">
                <a:latin typeface="Consolas" panose="020B0609020204030204" pitchFamily="49" charset="0"/>
              </a:rPr>
              <a:t>[</a:t>
            </a:r>
            <a:r>
              <a:rPr lang="en-US" sz="1100" dirty="0" err="1">
                <a:latin typeface="Consolas" panose="020B0609020204030204" pitchFamily="49" charset="0"/>
              </a:rPr>
              <a:t>pv</a:t>
            </a:r>
            <a:r>
              <a:rPr lang="en-US" sz="1100" dirty="0">
                <a:latin typeface="Consolas" panose="020B0609020204030204" pitchFamily="49" charset="0"/>
              </a:rPr>
              <a:t>[3]]);</a:t>
            </a:r>
          </a:p>
          <a:p>
            <a:r>
              <a:rPr lang="en-US" sz="1100" dirty="0">
                <a:latin typeface="Consolas" panose="020B0609020204030204" pitchFamily="49" charset="0"/>
              </a:rPr>
              <a:t>        </a:t>
            </a:r>
            <a:r>
              <a:rPr lang="en-US" sz="1100" dirty="0" err="1">
                <a:latin typeface="Consolas" panose="020B0609020204030204" pitchFamily="49" charset="0"/>
              </a:rPr>
              <a:t>s.AddPolygon</a:t>
            </a:r>
            <a:r>
              <a:rPr lang="en-US" sz="1100" dirty="0">
                <a:latin typeface="Consolas" panose="020B0609020204030204" pitchFamily="49" charset="0"/>
              </a:rPr>
              <a:t>(</a:t>
            </a:r>
            <a:r>
              <a:rPr lang="en-US" sz="1100" dirty="0" err="1">
                <a:latin typeface="Consolas" panose="020B0609020204030204" pitchFamily="49" charset="0"/>
              </a:rPr>
              <a:t>plVtHd</a:t>
            </a:r>
            <a:r>
              <a:rPr lang="en-US" sz="1100" dirty="0">
                <a:latin typeface="Consolas" panose="020B0609020204030204" pitchFamily="49" charset="0"/>
              </a:rPr>
              <a:t>);</a:t>
            </a:r>
          </a:p>
          <a:p>
            <a:r>
              <a:rPr lang="en-US" sz="1100" dirty="0">
                <a:latin typeface="Consolas" panose="020B0609020204030204" pitchFamily="49" charset="0"/>
              </a:rPr>
              <a:t>    }</a:t>
            </a:r>
          </a:p>
          <a:p>
            <a:r>
              <a:rPr lang="en-US" sz="1100" dirty="0">
                <a:latin typeface="Consolas" panose="020B0609020204030204" pitchFamily="49" charset="0"/>
              </a:rPr>
              <a:t>    return 0;</a:t>
            </a:r>
          </a:p>
          <a:p>
            <a:r>
              <a:rPr lang="en-US" sz="1100" dirty="0">
                <a:latin typeface="Consolas" panose="020B0609020204030204" pitchFamily="49" charset="0"/>
              </a:rPr>
              <a:t>}</a:t>
            </a:r>
          </a:p>
        </p:txBody>
      </p:sp>
    </p:spTree>
    <p:extLst>
      <p:ext uri="{BB962C8B-B14F-4D97-AF65-F5344CB8AC3E}">
        <p14:creationId xmlns:p14="http://schemas.microsoft.com/office/powerpoint/2010/main" val="3191238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Access Functions</a:t>
            </a:r>
          </a:p>
        </p:txBody>
      </p:sp>
      <p:sp>
        <p:nvSpPr>
          <p:cNvPr id="3" name="Content Placeholder 2"/>
          <p:cNvSpPr>
            <a:spLocks noGrp="1"/>
          </p:cNvSpPr>
          <p:nvPr>
            <p:ph idx="1"/>
          </p:nvPr>
        </p:nvSpPr>
        <p:spPr/>
        <p:txBody>
          <a:bodyPr/>
          <a:lstStyle/>
          <a:p>
            <a:r>
              <a:rPr lang="en-US" dirty="0"/>
              <a:t>Let’s implement the following functions, and</a:t>
            </a:r>
          </a:p>
          <a:p>
            <a:endParaRPr lang="en-US" dirty="0"/>
          </a:p>
          <a:p>
            <a:endParaRPr lang="en-US" dirty="0"/>
          </a:p>
          <a:p>
            <a:endParaRPr lang="en-US" dirty="0"/>
          </a:p>
          <a:p>
            <a:r>
              <a:rPr lang="en-US" dirty="0"/>
              <a:t>Add the following in the test.</a:t>
            </a:r>
          </a:p>
        </p:txBody>
      </p:sp>
      <p:sp>
        <p:nvSpPr>
          <p:cNvPr id="4" name="TextBox 3"/>
          <p:cNvSpPr txBox="1"/>
          <p:nvPr/>
        </p:nvSpPr>
        <p:spPr>
          <a:xfrm>
            <a:off x="941832" y="1920240"/>
            <a:ext cx="4339650" cy="938719"/>
          </a:xfrm>
          <a:prstGeom prst="rect">
            <a:avLst/>
          </a:prstGeom>
          <a:noFill/>
        </p:spPr>
        <p:txBody>
          <a:bodyPr wrap="none" rtlCol="0">
            <a:spAutoFit/>
          </a:bodyPr>
          <a:lstStyle/>
          <a:p>
            <a:r>
              <a:rPr lang="en-US" sz="1100" dirty="0">
                <a:latin typeface="Consolas" panose="020B0609020204030204" pitchFamily="49" charset="0"/>
              </a:rPr>
              <a:t>    long </a:t>
            </a:r>
            <a:r>
              <a:rPr lang="en-US" sz="1100" dirty="0" err="1">
                <a:latin typeface="Consolas" panose="020B0609020204030204" pitchFamily="49" charset="0"/>
              </a:rPr>
              <a:t>long</a:t>
            </a:r>
            <a:r>
              <a:rPr lang="en-US" sz="1100" dirty="0">
                <a:latin typeface="Consolas" panose="020B0609020204030204" pitchFamily="49" charset="0"/>
              </a:rPr>
              <a:t> </a:t>
            </a:r>
            <a:r>
              <a:rPr lang="en-US" sz="1100" dirty="0" err="1">
                <a:latin typeface="Consolas" panose="020B0609020204030204" pitchFamily="49" charset="0"/>
              </a:rPr>
              <a:t>int</a:t>
            </a:r>
            <a:r>
              <a:rPr lang="en-US" sz="1100" dirty="0">
                <a:latin typeface="Consolas" panose="020B0609020204030204" pitchFamily="49" charset="0"/>
              </a:rPr>
              <a:t> </a:t>
            </a:r>
            <a:r>
              <a:rPr lang="en-US" sz="1100" dirty="0" err="1">
                <a:latin typeface="Consolas" panose="020B0609020204030204" pitchFamily="49" charset="0"/>
              </a:rPr>
              <a:t>GetNumVertex</a:t>
            </a:r>
            <a:r>
              <a:rPr lang="en-US" sz="1100" dirty="0">
                <a:latin typeface="Consolas" panose="020B0609020204030204" pitchFamily="49" charset="0"/>
              </a:rPr>
              <a:t>(void)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a:latin typeface="Consolas" panose="020B0609020204030204" pitchFamily="49" charset="0"/>
              </a:rPr>
              <a:t>    bool </a:t>
            </a:r>
            <a:r>
              <a:rPr lang="en-US" sz="1100" dirty="0" err="1">
                <a:latin typeface="Consolas" panose="020B0609020204030204" pitchFamily="49" charset="0"/>
              </a:rPr>
              <a:t>MoveToNextVertex</a:t>
            </a:r>
            <a:r>
              <a:rPr lang="en-US" sz="1100" dirty="0">
                <a:latin typeface="Consolas" panose="020B0609020204030204" pitchFamily="49" charset="0"/>
              </a:rPr>
              <a:t>(</a:t>
            </a:r>
            <a:r>
              <a:rPr lang="en-US" sz="1100" dirty="0" err="1">
                <a:latin typeface="Consolas" panose="020B0609020204030204" pitchFamily="49" charset="0"/>
              </a:rPr>
              <a:t>VertexHandle</a:t>
            </a:r>
            <a:r>
              <a:rPr lang="en-US" sz="1100" dirty="0">
                <a:latin typeface="Consolas" panose="020B0609020204030204" pitchFamily="49" charset="0"/>
              </a:rPr>
              <a:t> &amp;</a:t>
            </a:r>
            <a:r>
              <a:rPr lang="en-US" sz="1100" dirty="0" err="1">
                <a:latin typeface="Consolas" panose="020B0609020204030204" pitchFamily="49" charset="0"/>
              </a:rPr>
              <a:t>vtHd</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a:latin typeface="Consolas" panose="020B0609020204030204" pitchFamily="49" charset="0"/>
              </a:rPr>
              <a:t>    long </a:t>
            </a:r>
            <a:r>
              <a:rPr lang="en-US" sz="1100" dirty="0" err="1">
                <a:latin typeface="Consolas" panose="020B0609020204030204" pitchFamily="49" charset="0"/>
              </a:rPr>
              <a:t>long</a:t>
            </a:r>
            <a:r>
              <a:rPr lang="en-US" sz="1100" dirty="0">
                <a:latin typeface="Consolas" panose="020B0609020204030204" pitchFamily="49" charset="0"/>
              </a:rPr>
              <a:t> </a:t>
            </a:r>
            <a:r>
              <a:rPr lang="en-US" sz="1100" dirty="0" err="1">
                <a:latin typeface="Consolas" panose="020B0609020204030204" pitchFamily="49" charset="0"/>
              </a:rPr>
              <a:t>int</a:t>
            </a:r>
            <a:r>
              <a:rPr lang="en-US" sz="1100" dirty="0">
                <a:latin typeface="Consolas" panose="020B0609020204030204" pitchFamily="49" charset="0"/>
              </a:rPr>
              <a:t> </a:t>
            </a:r>
            <a:r>
              <a:rPr lang="en-US" sz="1100" dirty="0" err="1">
                <a:latin typeface="Consolas" panose="020B0609020204030204" pitchFamily="49" charset="0"/>
              </a:rPr>
              <a:t>GetNumPolygon</a:t>
            </a:r>
            <a:r>
              <a:rPr lang="en-US" sz="1100" dirty="0">
                <a:latin typeface="Consolas" panose="020B0609020204030204" pitchFamily="49" charset="0"/>
              </a:rPr>
              <a:t>(void)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a:latin typeface="Consolas" panose="020B0609020204030204" pitchFamily="49" charset="0"/>
              </a:rPr>
              <a:t>    bool </a:t>
            </a:r>
            <a:r>
              <a:rPr lang="en-US" sz="1100" dirty="0" err="1">
                <a:latin typeface="Consolas" panose="020B0609020204030204" pitchFamily="49" charset="0"/>
              </a:rPr>
              <a:t>MoveToNextPolygon</a:t>
            </a:r>
            <a:r>
              <a:rPr lang="en-US" sz="1100" dirty="0">
                <a:latin typeface="Consolas" panose="020B0609020204030204" pitchFamily="49" charset="0"/>
              </a:rPr>
              <a:t>(</a:t>
            </a:r>
            <a:r>
              <a:rPr lang="en-US" sz="1100" dirty="0" err="1">
                <a:latin typeface="Consolas" panose="020B0609020204030204" pitchFamily="49" charset="0"/>
              </a:rPr>
              <a:t>PolygonHandle</a:t>
            </a:r>
            <a:r>
              <a:rPr lang="en-US" sz="1100" dirty="0">
                <a:latin typeface="Consolas" panose="020B0609020204030204" pitchFamily="49" charset="0"/>
              </a:rPr>
              <a:t> &amp;</a:t>
            </a:r>
            <a:r>
              <a:rPr lang="en-US" sz="1100" dirty="0" err="1">
                <a:latin typeface="Consolas" panose="020B0609020204030204" pitchFamily="49" charset="0"/>
              </a:rPr>
              <a:t>plHd</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endParaRPr lang="en-US" sz="1100" dirty="0">
              <a:latin typeface="Consolas" panose="020B0609020204030204" pitchFamily="49" charset="0"/>
            </a:endParaRPr>
          </a:p>
        </p:txBody>
      </p:sp>
      <p:sp>
        <p:nvSpPr>
          <p:cNvPr id="5" name="TextBox 4"/>
          <p:cNvSpPr txBox="1"/>
          <p:nvPr/>
        </p:nvSpPr>
        <p:spPr>
          <a:xfrm>
            <a:off x="941832" y="3261454"/>
            <a:ext cx="5493812" cy="2462213"/>
          </a:xfrm>
          <a:prstGeom prst="rect">
            <a:avLst/>
          </a:prstGeom>
          <a:noFill/>
        </p:spPr>
        <p:txBody>
          <a:bodyPr wrap="none" rtlCol="0">
            <a:spAutoFit/>
          </a:bodyPr>
          <a:lstStyle/>
          <a:p>
            <a:endParaRPr lang="en-US" sz="1100" dirty="0">
              <a:latin typeface="Consolas" panose="020B0609020204030204" pitchFamily="49" charset="0"/>
            </a:endParaRPr>
          </a:p>
          <a:p>
            <a:r>
              <a:rPr lang="en-US" sz="1100" dirty="0">
                <a:latin typeface="Consolas" panose="020B0609020204030204" pitchFamily="49" charset="0"/>
              </a:rPr>
              <a:t>    </a:t>
            </a:r>
            <a:r>
              <a:rPr lang="en-US" sz="1100" dirty="0" err="1">
                <a:latin typeface="Consolas" panose="020B0609020204030204" pitchFamily="49" charset="0"/>
              </a:rPr>
              <a:t>printf</a:t>
            </a:r>
            <a:r>
              <a:rPr lang="en-US" sz="1100" dirty="0">
                <a:latin typeface="Consolas" panose="020B0609020204030204" pitchFamily="49" charset="0"/>
              </a:rPr>
              <a:t>("%d vertices\n",(</a:t>
            </a:r>
            <a:r>
              <a:rPr lang="en-US" sz="1100" dirty="0" err="1">
                <a:latin typeface="Consolas" panose="020B0609020204030204" pitchFamily="49" charset="0"/>
              </a:rPr>
              <a:t>int</a:t>
            </a:r>
            <a:r>
              <a:rPr lang="en-US" sz="1100" dirty="0">
                <a:latin typeface="Consolas" panose="020B0609020204030204" pitchFamily="49" charset="0"/>
              </a:rPr>
              <a:t>)</a:t>
            </a:r>
            <a:r>
              <a:rPr lang="en-US" sz="1100" dirty="0" err="1">
                <a:latin typeface="Consolas" panose="020B0609020204030204" pitchFamily="49" charset="0"/>
              </a:rPr>
              <a:t>s.GetNumVertex</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printf</a:t>
            </a:r>
            <a:r>
              <a:rPr lang="en-US" sz="1100" dirty="0">
                <a:latin typeface="Consolas" panose="020B0609020204030204" pitchFamily="49" charset="0"/>
              </a:rPr>
              <a:t>("%d polygons\n",(</a:t>
            </a:r>
            <a:r>
              <a:rPr lang="en-US" sz="1100" dirty="0" err="1">
                <a:latin typeface="Consolas" panose="020B0609020204030204" pitchFamily="49" charset="0"/>
              </a:rPr>
              <a:t>int</a:t>
            </a:r>
            <a:r>
              <a:rPr lang="en-US" sz="1100" dirty="0">
                <a:latin typeface="Consolas" panose="020B0609020204030204" pitchFamily="49" charset="0"/>
              </a:rPr>
              <a:t>)</a:t>
            </a:r>
            <a:r>
              <a:rPr lang="en-US" sz="1100" dirty="0" err="1">
                <a:latin typeface="Consolas" panose="020B0609020204030204" pitchFamily="49" charset="0"/>
              </a:rPr>
              <a:t>s.GetNumPolygon</a:t>
            </a:r>
            <a:r>
              <a:rPr lang="en-US" sz="1100" dirty="0">
                <a:latin typeface="Consolas" panose="020B0609020204030204" pitchFamily="49" charset="0"/>
              </a:rPr>
              <a:t>());</a:t>
            </a:r>
          </a:p>
          <a:p>
            <a:r>
              <a:rPr lang="en-US" sz="1100" dirty="0">
                <a:latin typeface="Consolas" panose="020B0609020204030204" pitchFamily="49" charset="0"/>
              </a:rPr>
              <a:t>    for(auto </a:t>
            </a:r>
            <a:r>
              <a:rPr lang="en-US" sz="1100" dirty="0" err="1">
                <a:latin typeface="Consolas" panose="020B0609020204030204" pitchFamily="49" charset="0"/>
              </a:rPr>
              <a:t>vtHd</a:t>
            </a:r>
            <a:r>
              <a:rPr lang="en-US" sz="1100" dirty="0">
                <a:latin typeface="Consolas" panose="020B0609020204030204" pitchFamily="49" charset="0"/>
              </a:rPr>
              <a:t>=</a:t>
            </a:r>
            <a:r>
              <a:rPr lang="en-US" sz="1100" dirty="0" err="1">
                <a:latin typeface="Consolas" panose="020B0609020204030204" pitchFamily="49" charset="0"/>
              </a:rPr>
              <a:t>s.NullVertex</a:t>
            </a:r>
            <a:r>
              <a:rPr lang="en-US" sz="1100" dirty="0">
                <a:latin typeface="Consolas" panose="020B0609020204030204" pitchFamily="49" charset="0"/>
              </a:rPr>
              <a:t>(); true==</a:t>
            </a:r>
            <a:r>
              <a:rPr lang="en-US" sz="1100" dirty="0" err="1">
                <a:latin typeface="Consolas" panose="020B0609020204030204" pitchFamily="49" charset="0"/>
              </a:rPr>
              <a:t>s.MoveToNextVertex</a:t>
            </a:r>
            <a:r>
              <a:rPr lang="en-US" sz="1100" dirty="0">
                <a:latin typeface="Consolas" panose="020B0609020204030204" pitchFamily="49" charset="0"/>
              </a:rPr>
              <a:t>(</a:t>
            </a:r>
            <a:r>
              <a:rPr lang="en-US" sz="1100" dirty="0" err="1">
                <a:latin typeface="Consolas" panose="020B0609020204030204" pitchFamily="49" charset="0"/>
              </a:rPr>
              <a:t>vtHd</a:t>
            </a:r>
            <a:r>
              <a:rPr lang="en-US" sz="1100" dirty="0">
                <a:latin typeface="Consolas" panose="020B0609020204030204" pitchFamily="49" charset="0"/>
              </a:rPr>
              <a:t>); )</a:t>
            </a:r>
          </a:p>
          <a:p>
            <a:r>
              <a:rPr lang="en-US" sz="1100" dirty="0">
                <a:latin typeface="Consolas" panose="020B0609020204030204" pitchFamily="49" charset="0"/>
              </a:rPr>
              <a:t>    {</a:t>
            </a:r>
          </a:p>
          <a:p>
            <a:r>
              <a:rPr lang="en-US" sz="1100" dirty="0">
                <a:latin typeface="Consolas" panose="020B0609020204030204" pitchFamily="49" charset="0"/>
              </a:rPr>
              <a:t>        auto </a:t>
            </a:r>
            <a:r>
              <a:rPr lang="en-US" sz="1100" dirty="0" err="1">
                <a:latin typeface="Consolas" panose="020B0609020204030204" pitchFamily="49" charset="0"/>
              </a:rPr>
              <a:t>pos</a:t>
            </a:r>
            <a:r>
              <a:rPr lang="en-US" sz="1100" dirty="0">
                <a:latin typeface="Consolas" panose="020B0609020204030204" pitchFamily="49" charset="0"/>
              </a:rPr>
              <a:t>=</a:t>
            </a:r>
            <a:r>
              <a:rPr lang="en-US" sz="1100" dirty="0" err="1">
                <a:latin typeface="Consolas" panose="020B0609020204030204" pitchFamily="49" charset="0"/>
              </a:rPr>
              <a:t>s.GetVertexPosition</a:t>
            </a:r>
            <a:r>
              <a:rPr lang="en-US" sz="1100" dirty="0">
                <a:latin typeface="Consolas" panose="020B0609020204030204" pitchFamily="49" charset="0"/>
              </a:rPr>
              <a:t>(</a:t>
            </a:r>
            <a:r>
              <a:rPr lang="en-US" sz="1100" dirty="0" err="1">
                <a:latin typeface="Consolas" panose="020B0609020204030204" pitchFamily="49" charset="0"/>
              </a:rPr>
              <a:t>vtHd</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printf</a:t>
            </a:r>
            <a:r>
              <a:rPr lang="en-US" sz="1100" dirty="0">
                <a:latin typeface="Consolas" panose="020B0609020204030204" pitchFamily="49" charset="0"/>
              </a:rPr>
              <a:t>("Vertex %lf %lf %lf\n",</a:t>
            </a:r>
            <a:r>
              <a:rPr lang="en-US" sz="1100" dirty="0" err="1">
                <a:latin typeface="Consolas" panose="020B0609020204030204" pitchFamily="49" charset="0"/>
              </a:rPr>
              <a:t>pos.x</a:t>
            </a:r>
            <a:r>
              <a:rPr lang="en-US" sz="1100" dirty="0">
                <a:latin typeface="Consolas" panose="020B0609020204030204" pitchFamily="49" charset="0"/>
              </a:rPr>
              <a:t>(),</a:t>
            </a:r>
            <a:r>
              <a:rPr lang="en-US" sz="1100" dirty="0" err="1">
                <a:latin typeface="Consolas" panose="020B0609020204030204" pitchFamily="49" charset="0"/>
              </a:rPr>
              <a:t>pos.y</a:t>
            </a:r>
            <a:r>
              <a:rPr lang="en-US" sz="1100" dirty="0">
                <a:latin typeface="Consolas" panose="020B0609020204030204" pitchFamily="49" charset="0"/>
              </a:rPr>
              <a:t>(),</a:t>
            </a:r>
            <a:r>
              <a:rPr lang="en-US" sz="1100" dirty="0" err="1">
                <a:latin typeface="Consolas" panose="020B0609020204030204" pitchFamily="49" charset="0"/>
              </a:rPr>
              <a:t>pos.z</a:t>
            </a:r>
            <a:r>
              <a:rPr lang="en-US" sz="1100" dirty="0">
                <a:latin typeface="Consolas" panose="020B0609020204030204" pitchFamily="49" charset="0"/>
              </a:rPr>
              <a:t>());</a:t>
            </a:r>
          </a:p>
          <a:p>
            <a:r>
              <a:rPr lang="en-US" sz="1100" dirty="0">
                <a:latin typeface="Consolas" panose="020B0609020204030204" pitchFamily="49" charset="0"/>
              </a:rPr>
              <a:t>    }</a:t>
            </a:r>
          </a:p>
          <a:p>
            <a:r>
              <a:rPr lang="en-US" sz="1100" dirty="0">
                <a:latin typeface="Consolas" panose="020B0609020204030204" pitchFamily="49" charset="0"/>
              </a:rPr>
              <a:t>    for(auto </a:t>
            </a:r>
            <a:r>
              <a:rPr lang="en-US" sz="1100" dirty="0" err="1">
                <a:latin typeface="Consolas" panose="020B0609020204030204" pitchFamily="49" charset="0"/>
              </a:rPr>
              <a:t>plHd</a:t>
            </a:r>
            <a:r>
              <a:rPr lang="en-US" sz="1100" dirty="0">
                <a:latin typeface="Consolas" panose="020B0609020204030204" pitchFamily="49" charset="0"/>
              </a:rPr>
              <a:t>=</a:t>
            </a:r>
            <a:r>
              <a:rPr lang="en-US" sz="1100" dirty="0" err="1">
                <a:latin typeface="Consolas" panose="020B0609020204030204" pitchFamily="49" charset="0"/>
              </a:rPr>
              <a:t>s.NullPolygon</a:t>
            </a:r>
            <a:r>
              <a:rPr lang="en-US" sz="1100" dirty="0">
                <a:latin typeface="Consolas" panose="020B0609020204030204" pitchFamily="49" charset="0"/>
              </a:rPr>
              <a:t>(); true==</a:t>
            </a:r>
            <a:r>
              <a:rPr lang="en-US" sz="1100" dirty="0" err="1">
                <a:latin typeface="Consolas" panose="020B0609020204030204" pitchFamily="49" charset="0"/>
              </a:rPr>
              <a:t>s.MoveToNextPolygon</a:t>
            </a:r>
            <a:r>
              <a:rPr lang="en-US" sz="1100" dirty="0">
                <a:latin typeface="Consolas" panose="020B0609020204030204" pitchFamily="49" charset="0"/>
              </a:rPr>
              <a:t>(</a:t>
            </a:r>
            <a:r>
              <a:rPr lang="en-US" sz="1100" dirty="0" err="1">
                <a:latin typeface="Consolas" panose="020B0609020204030204" pitchFamily="49" charset="0"/>
              </a:rPr>
              <a:t>plHd</a:t>
            </a:r>
            <a:r>
              <a:rPr lang="en-US" sz="1100" dirty="0">
                <a:latin typeface="Consolas" panose="020B0609020204030204" pitchFamily="49" charset="0"/>
              </a:rPr>
              <a:t>); )</a:t>
            </a:r>
          </a:p>
          <a:p>
            <a:r>
              <a:rPr lang="en-US" sz="1100" dirty="0">
                <a:latin typeface="Consolas" panose="020B0609020204030204" pitchFamily="49" charset="0"/>
              </a:rPr>
              <a:t>    {</a:t>
            </a:r>
          </a:p>
          <a:p>
            <a:r>
              <a:rPr lang="en-US" sz="1100" dirty="0">
                <a:latin typeface="Consolas" panose="020B0609020204030204" pitchFamily="49" charset="0"/>
              </a:rPr>
              <a:t>        auto </a:t>
            </a:r>
            <a:r>
              <a:rPr lang="en-US" sz="1100" dirty="0" err="1">
                <a:latin typeface="Consolas" panose="020B0609020204030204" pitchFamily="49" charset="0"/>
              </a:rPr>
              <a:t>plVtHd</a:t>
            </a:r>
            <a:r>
              <a:rPr lang="en-US" sz="1100" dirty="0">
                <a:latin typeface="Consolas" panose="020B0609020204030204" pitchFamily="49" charset="0"/>
              </a:rPr>
              <a:t>=</a:t>
            </a:r>
            <a:r>
              <a:rPr lang="en-US" sz="1100" dirty="0" err="1">
                <a:latin typeface="Consolas" panose="020B0609020204030204" pitchFamily="49" charset="0"/>
              </a:rPr>
              <a:t>s.GetPolygonVertex</a:t>
            </a:r>
            <a:r>
              <a:rPr lang="en-US" sz="1100" dirty="0">
                <a:latin typeface="Consolas" panose="020B0609020204030204" pitchFamily="49" charset="0"/>
              </a:rPr>
              <a:t>(</a:t>
            </a:r>
            <a:r>
              <a:rPr lang="en-US" sz="1100" dirty="0" err="1">
                <a:latin typeface="Consolas" panose="020B0609020204030204" pitchFamily="49" charset="0"/>
              </a:rPr>
              <a:t>plHd</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printf</a:t>
            </a:r>
            <a:r>
              <a:rPr lang="en-US" sz="1100" dirty="0">
                <a:latin typeface="Consolas" panose="020B0609020204030204" pitchFamily="49" charset="0"/>
              </a:rPr>
              <a:t>("Polygon with %d vertices.\n",(</a:t>
            </a:r>
            <a:r>
              <a:rPr lang="en-US" sz="1100" dirty="0" err="1">
                <a:latin typeface="Consolas" panose="020B0609020204030204" pitchFamily="49" charset="0"/>
              </a:rPr>
              <a:t>int</a:t>
            </a:r>
            <a:r>
              <a:rPr lang="en-US" sz="1100" dirty="0">
                <a:latin typeface="Consolas" panose="020B0609020204030204" pitchFamily="49" charset="0"/>
              </a:rPr>
              <a:t>)</a:t>
            </a:r>
            <a:r>
              <a:rPr lang="en-US" sz="1100" dirty="0" err="1">
                <a:latin typeface="Consolas" panose="020B0609020204030204" pitchFamily="49" charset="0"/>
              </a:rPr>
              <a:t>plVtHd.size</a:t>
            </a:r>
            <a:r>
              <a:rPr lang="en-US" sz="1100" dirty="0">
                <a:latin typeface="Consolas" panose="020B0609020204030204" pitchFamily="49" charset="0"/>
              </a:rPr>
              <a:t>());</a:t>
            </a:r>
          </a:p>
          <a:p>
            <a:r>
              <a:rPr lang="en-US" sz="1100" dirty="0">
                <a:latin typeface="Consolas" panose="020B0609020204030204" pitchFamily="49" charset="0"/>
              </a:rPr>
              <a:t>    }</a:t>
            </a:r>
          </a:p>
          <a:p>
            <a:endParaRPr lang="en-US" sz="1100" dirty="0">
              <a:latin typeface="Consolas" panose="020B0609020204030204" pitchFamily="49" charset="0"/>
            </a:endParaRPr>
          </a:p>
        </p:txBody>
      </p:sp>
    </p:spTree>
    <p:extLst>
      <p:ext uri="{BB962C8B-B14F-4D97-AF65-F5344CB8AC3E}">
        <p14:creationId xmlns:p14="http://schemas.microsoft.com/office/powerpoint/2010/main" val="22856003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Want to add a topological information</a:t>
            </a:r>
          </a:p>
        </p:txBody>
      </p:sp>
      <p:sp>
        <p:nvSpPr>
          <p:cNvPr id="3" name="Content Placeholder 2"/>
          <p:cNvSpPr>
            <a:spLocks noGrp="1"/>
          </p:cNvSpPr>
          <p:nvPr>
            <p:ph idx="1"/>
          </p:nvPr>
        </p:nvSpPr>
        <p:spPr/>
        <p:txBody>
          <a:bodyPr/>
          <a:lstStyle/>
          <a:p>
            <a:r>
              <a:rPr lang="en-US" dirty="0"/>
              <a:t>In the current format, you can find a set of vertices from a polygon.</a:t>
            </a:r>
          </a:p>
          <a:p>
            <a:r>
              <a:rPr lang="en-US" dirty="0"/>
              <a:t>But, what if you want to find a set of polygons from a vertex?</a:t>
            </a:r>
          </a:p>
          <a:p>
            <a:r>
              <a:rPr lang="en-US" dirty="0"/>
              <a:t>Visit all polygons to check if the polygon is using the vertex?  Will take O(N).  If you need to do it for each vertex, the order will be O(N</a:t>
            </a:r>
            <a:r>
              <a:rPr lang="en-US" baseline="30000" dirty="0"/>
              <a:t>2</a:t>
            </a:r>
            <a:r>
              <a:rPr lang="en-US" dirty="0"/>
              <a:t>).</a:t>
            </a:r>
          </a:p>
          <a:p>
            <a:r>
              <a:rPr lang="en-US" dirty="0"/>
              <a:t>Can we find a set of polygons from a vertex at O(1) time?</a:t>
            </a:r>
          </a:p>
          <a:p>
            <a:r>
              <a:rPr lang="en-US" dirty="0"/>
              <a:t>But, we don’t want to spend memory space when this information is unnecessary.</a:t>
            </a:r>
          </a:p>
        </p:txBody>
      </p:sp>
    </p:spTree>
    <p:extLst>
      <p:ext uri="{BB962C8B-B14F-4D97-AF65-F5344CB8AC3E}">
        <p14:creationId xmlns:p14="http://schemas.microsoft.com/office/powerpoint/2010/main" val="564506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Identifying ASCII or Binary STL</a:t>
            </a:r>
          </a:p>
          <a:p>
            <a:r>
              <a:rPr lang="en-US" dirty="0"/>
              <a:t>Polygonal Mesh Data Structure</a:t>
            </a:r>
          </a:p>
          <a:p>
            <a:r>
              <a:rPr lang="en-US" dirty="0"/>
              <a:t>Picking</a:t>
            </a:r>
          </a:p>
          <a:p>
            <a:endParaRPr lang="en-US" dirty="0"/>
          </a:p>
        </p:txBody>
      </p:sp>
    </p:spTree>
    <p:extLst>
      <p:ext uri="{BB962C8B-B14F-4D97-AF65-F5344CB8AC3E}">
        <p14:creationId xmlns:p14="http://schemas.microsoft.com/office/powerpoint/2010/main" val="17081316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Hash Table</a:t>
            </a:r>
          </a:p>
        </p:txBody>
      </p:sp>
      <p:sp>
        <p:nvSpPr>
          <p:cNvPr id="3" name="Content Placeholder 2"/>
          <p:cNvSpPr>
            <a:spLocks noGrp="1"/>
          </p:cNvSpPr>
          <p:nvPr>
            <p:ph idx="1"/>
          </p:nvPr>
        </p:nvSpPr>
        <p:spPr/>
        <p:txBody>
          <a:bodyPr/>
          <a:lstStyle/>
          <a:p>
            <a:r>
              <a:rPr lang="en-US" dirty="0"/>
              <a:t>Let’s assign a unique search key for each vertex.</a:t>
            </a:r>
          </a:p>
          <a:p>
            <a:r>
              <a:rPr lang="en-US" dirty="0"/>
              <a:t>The search key will never be recycled.  It constantly increments.</a:t>
            </a:r>
          </a:p>
          <a:p>
            <a:r>
              <a:rPr lang="en-US" dirty="0"/>
              <a:t>It is persistent within one execution of the program.</a:t>
            </a:r>
          </a:p>
          <a:p>
            <a:r>
              <a:rPr lang="en-US" dirty="0"/>
              <a:t>Make a hash table (</a:t>
            </a:r>
            <a:r>
              <a:rPr lang="en-US" dirty="0" err="1"/>
              <a:t>std</a:t>
            </a:r>
            <a:r>
              <a:rPr lang="en-US" dirty="0"/>
              <a:t>::</a:t>
            </a:r>
            <a:r>
              <a:rPr lang="en-US" dirty="0" err="1"/>
              <a:t>unordered_map</a:t>
            </a:r>
            <a:r>
              <a:rPr lang="en-US" dirty="0"/>
              <a:t>) from the vertex search key to </a:t>
            </a:r>
            <a:r>
              <a:rPr lang="en-US" dirty="0" err="1"/>
              <a:t>std</a:t>
            </a:r>
            <a:r>
              <a:rPr lang="en-US" dirty="0"/>
              <a:t>::vector &lt;</a:t>
            </a:r>
            <a:r>
              <a:rPr lang="en-US" dirty="0" err="1"/>
              <a:t>PolygonHandle</a:t>
            </a:r>
            <a:r>
              <a:rPr lang="en-US" dirty="0"/>
              <a:t>&gt;.</a:t>
            </a:r>
          </a:p>
          <a:p>
            <a:r>
              <a:rPr lang="en-US" dirty="0"/>
              <a:t>The table is updated when a polygon is added (later also when a polygon is </a:t>
            </a:r>
            <a:r>
              <a:rPr lang="en-US"/>
              <a:t>modified or deleted.)</a:t>
            </a:r>
            <a:endParaRPr lang="en-US" dirty="0"/>
          </a:p>
        </p:txBody>
      </p:sp>
    </p:spTree>
    <p:extLst>
      <p:ext uri="{BB962C8B-B14F-4D97-AF65-F5344CB8AC3E}">
        <p14:creationId xmlns:p14="http://schemas.microsoft.com/office/powerpoint/2010/main" val="21670529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Additions in the </a:t>
            </a:r>
            <a:r>
              <a:rPr lang="en-US" dirty="0" err="1"/>
              <a:t>polygonalmesh.h</a:t>
            </a:r>
            <a:endParaRPr lang="en-US"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1426866" y="1527350"/>
            <a:ext cx="6263253" cy="4493538"/>
          </a:xfrm>
          <a:prstGeom prst="rect">
            <a:avLst/>
          </a:prstGeom>
          <a:noFill/>
        </p:spPr>
        <p:txBody>
          <a:bodyPr wrap="none" rtlCol="0">
            <a:spAutoFit/>
          </a:bodyPr>
          <a:lstStyle/>
          <a:p>
            <a:r>
              <a:rPr lang="en-US" sz="1100" dirty="0">
                <a:latin typeface="Consolas" panose="020B0609020204030204" pitchFamily="49" charset="0"/>
                <a:cs typeface="Consolas" panose="020B0609020204030204" pitchFamily="49" charset="0"/>
              </a:rPr>
              <a:t>class </a:t>
            </a:r>
            <a:r>
              <a:rPr lang="en-US" sz="1100" dirty="0" err="1">
                <a:latin typeface="Consolas" panose="020B0609020204030204" pitchFamily="49" charset="0"/>
                <a:cs typeface="Consolas" panose="020B0609020204030204" pitchFamily="49" charset="0"/>
              </a:rPr>
              <a:t>PolygonalMesh</a:t>
            </a:r>
            <a:endParaRPr lang="en-US" sz="1100" dirty="0">
              <a:latin typeface="Consolas" panose="020B0609020204030204" pitchFamily="49" charset="0"/>
              <a:cs typeface="Consolas" panose="020B0609020204030204" pitchFamily="49" charset="0"/>
            </a:endParaRPr>
          </a:p>
          <a:p>
            <a:r>
              <a:rPr lang="en-US" sz="1100" dirty="0">
                <a:latin typeface="Consolas" panose="020B0609020204030204" pitchFamily="49" charset="0"/>
                <a:cs typeface="Consolas" panose="020B0609020204030204" pitchFamily="49" charset="0"/>
              </a:rPr>
              <a:t>{</a:t>
            </a:r>
          </a:p>
          <a:p>
            <a:r>
              <a:rPr lang="en-US" sz="1100" dirty="0">
                <a:solidFill>
                  <a:srgbClr val="FF0000"/>
                </a:solidFill>
                <a:latin typeface="Consolas" panose="020B0609020204030204" pitchFamily="49" charset="0"/>
                <a:cs typeface="Consolas" panose="020B0609020204030204" pitchFamily="49" charset="0"/>
              </a:rPr>
              <a:t>protected:</a:t>
            </a:r>
          </a:p>
          <a:p>
            <a:r>
              <a:rPr lang="en-US" sz="1100" dirty="0">
                <a:solidFill>
                  <a:srgbClr val="FF0000"/>
                </a:solidFill>
                <a:latin typeface="Consolas" panose="020B0609020204030204" pitchFamily="49" charset="0"/>
                <a:cs typeface="Consolas" panose="020B0609020204030204" pitchFamily="49" charset="0"/>
              </a:rPr>
              <a:t>    unsigned </a:t>
            </a:r>
            <a:r>
              <a:rPr lang="en-US" sz="1100" dirty="0" err="1">
                <a:solidFill>
                  <a:srgbClr val="FF0000"/>
                </a:solidFill>
                <a:latin typeface="Consolas" panose="020B0609020204030204" pitchFamily="49" charset="0"/>
                <a:cs typeface="Consolas" panose="020B0609020204030204" pitchFamily="49" charset="0"/>
              </a:rPr>
              <a:t>int</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searchKeySeed</a:t>
            </a:r>
            <a:r>
              <a:rPr lang="en-US" sz="1100" dirty="0">
                <a:solidFill>
                  <a:srgbClr val="FF0000"/>
                </a:solidFill>
                <a:latin typeface="Consolas" panose="020B0609020204030204" pitchFamily="49" charset="0"/>
                <a:cs typeface="Consolas" panose="020B0609020204030204" pitchFamily="49" charset="0"/>
              </a:rPr>
              <a:t>;</a:t>
            </a:r>
          </a:p>
          <a:p>
            <a:r>
              <a:rPr lang="en-US" sz="1100" dirty="0">
                <a:solidFill>
                  <a:srgbClr val="FF0000"/>
                </a:solidFill>
                <a:latin typeface="Consolas" panose="020B0609020204030204" pitchFamily="49" charset="0"/>
                <a:cs typeface="Consolas" panose="020B0609020204030204" pitchFamily="49" charset="0"/>
              </a:rPr>
              <a:t>public:</a:t>
            </a:r>
          </a:p>
          <a:p>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PolygonalMesh</a:t>
            </a:r>
            <a:r>
              <a:rPr lang="en-US" sz="1100" dirty="0">
                <a:solidFill>
                  <a:srgbClr val="FF0000"/>
                </a:solidFill>
                <a:latin typeface="Consolas" panose="020B0609020204030204" pitchFamily="49" charset="0"/>
                <a:cs typeface="Consolas" panose="020B0609020204030204" pitchFamily="49" charset="0"/>
              </a:rPr>
              <a:t>();</a:t>
            </a:r>
          </a:p>
          <a:p>
            <a:endParaRPr lang="en-US" sz="1100" dirty="0">
              <a:latin typeface="Consolas" panose="020B0609020204030204" pitchFamily="49" charset="0"/>
              <a:cs typeface="Consolas" panose="020B0609020204030204" pitchFamily="49" charset="0"/>
            </a:endParaRPr>
          </a:p>
          <a:p>
            <a:r>
              <a:rPr lang="en-US" sz="1100" dirty="0">
                <a:latin typeface="Consolas" panose="020B0609020204030204" pitchFamily="49" charset="0"/>
                <a:cs typeface="Consolas" panose="020B0609020204030204" pitchFamily="49" charset="0"/>
              </a:rPr>
              <a:t>protected:</a:t>
            </a:r>
          </a:p>
          <a:p>
            <a:r>
              <a:rPr lang="en-US" sz="1100" dirty="0">
                <a:latin typeface="Consolas" panose="020B0609020204030204" pitchFamily="49" charset="0"/>
                <a:cs typeface="Consolas" panose="020B0609020204030204" pitchFamily="49" charset="0"/>
              </a:rPr>
              <a:t>    class Vertex</a:t>
            </a:r>
          </a:p>
          <a:p>
            <a:r>
              <a:rPr lang="en-US" sz="1100" dirty="0">
                <a:latin typeface="Consolas" panose="020B0609020204030204" pitchFamily="49" charset="0"/>
                <a:cs typeface="Consolas" panose="020B0609020204030204" pitchFamily="49" charset="0"/>
              </a:rPr>
              <a:t>    {</a:t>
            </a:r>
          </a:p>
          <a:p>
            <a:r>
              <a:rPr lang="en-US" sz="1100" dirty="0">
                <a:latin typeface="Consolas" panose="020B0609020204030204" pitchFamily="49" charset="0"/>
                <a:cs typeface="Consolas" panose="020B0609020204030204" pitchFamily="49" charset="0"/>
              </a:rPr>
              <a:t>    public:</a:t>
            </a:r>
          </a:p>
          <a:p>
            <a:r>
              <a:rPr lang="en-US" sz="1100" dirty="0">
                <a:latin typeface="Consolas" panose="020B0609020204030204" pitchFamily="49" charset="0"/>
                <a:cs typeface="Consolas" panose="020B0609020204030204" pitchFamily="49" charset="0"/>
              </a:rPr>
              <a:t>        YsVec3 </a:t>
            </a:r>
            <a:r>
              <a:rPr lang="en-US" sz="1100" dirty="0" err="1">
                <a:latin typeface="Consolas" panose="020B0609020204030204" pitchFamily="49" charset="0"/>
                <a:cs typeface="Consolas" panose="020B0609020204030204" pitchFamily="49" charset="0"/>
              </a:rPr>
              <a:t>pos</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a:t>
            </a:r>
            <a:r>
              <a:rPr lang="en-US" sz="1100" dirty="0">
                <a:solidFill>
                  <a:srgbClr val="FF0000"/>
                </a:solidFill>
                <a:latin typeface="Consolas" panose="020B0609020204030204" pitchFamily="49" charset="0"/>
                <a:cs typeface="Consolas" panose="020B0609020204030204" pitchFamily="49" charset="0"/>
              </a:rPr>
              <a:t>unsigned </a:t>
            </a:r>
            <a:r>
              <a:rPr lang="en-US" sz="1100" dirty="0" err="1">
                <a:solidFill>
                  <a:srgbClr val="FF0000"/>
                </a:solidFill>
                <a:latin typeface="Consolas" panose="020B0609020204030204" pitchFamily="49" charset="0"/>
                <a:cs typeface="Consolas" panose="020B0609020204030204" pitchFamily="49" charset="0"/>
              </a:rPr>
              <a:t>int</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searchKey</a:t>
            </a:r>
            <a:r>
              <a:rPr lang="en-US" sz="1100" dirty="0">
                <a:solidFill>
                  <a:srgbClr val="FF0000"/>
                </a:solidFill>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a:t>
            </a:r>
          </a:p>
          <a:p>
            <a:r>
              <a:rPr lang="en-US" sz="1100" dirty="0">
                <a:solidFill>
                  <a:srgbClr val="FF0000"/>
                </a:solidFill>
                <a:latin typeface="Consolas" panose="020B0609020204030204" pitchFamily="49" charset="0"/>
                <a:cs typeface="Consolas" panose="020B0609020204030204" pitchFamily="49" charset="0"/>
              </a:rPr>
              <a:t>public:</a:t>
            </a:r>
          </a:p>
          <a:p>
            <a:r>
              <a:rPr lang="en-US" sz="1100" dirty="0">
                <a:solidFill>
                  <a:srgbClr val="FF0000"/>
                </a:solidFill>
                <a:latin typeface="Consolas" panose="020B0609020204030204" pitchFamily="49" charset="0"/>
                <a:cs typeface="Consolas" panose="020B0609020204030204" pitchFamily="49" charset="0"/>
              </a:rPr>
              <a:t>    unsigned </a:t>
            </a:r>
            <a:r>
              <a:rPr lang="en-US" sz="1100" dirty="0" err="1">
                <a:solidFill>
                  <a:srgbClr val="FF0000"/>
                </a:solidFill>
                <a:latin typeface="Consolas" panose="020B0609020204030204" pitchFamily="49" charset="0"/>
                <a:cs typeface="Consolas" panose="020B0609020204030204" pitchFamily="49" charset="0"/>
              </a:rPr>
              <a:t>int</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GetSearchKey</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VertexHandle</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vtHd</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const</a:t>
            </a:r>
            <a:r>
              <a:rPr lang="en-US" sz="1100" dirty="0">
                <a:solidFill>
                  <a:srgbClr val="FF0000"/>
                </a:solidFill>
                <a:latin typeface="Consolas" panose="020B0609020204030204" pitchFamily="49" charset="0"/>
                <a:cs typeface="Consolas" panose="020B0609020204030204" pitchFamily="49" charset="0"/>
              </a:rPr>
              <a:t>;</a:t>
            </a:r>
          </a:p>
          <a:p>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std</a:t>
            </a:r>
            <a:r>
              <a:rPr lang="en-US" sz="1100" dirty="0">
                <a:solidFill>
                  <a:srgbClr val="FF0000"/>
                </a:solidFill>
                <a:latin typeface="Consolas" panose="020B0609020204030204" pitchFamily="49" charset="0"/>
                <a:cs typeface="Consolas" panose="020B0609020204030204" pitchFamily="49" charset="0"/>
              </a:rPr>
              <a:t>::vector &lt;</a:t>
            </a:r>
            <a:r>
              <a:rPr lang="en-US" sz="1100" dirty="0" err="1">
                <a:solidFill>
                  <a:srgbClr val="FF0000"/>
                </a:solidFill>
                <a:latin typeface="Consolas" panose="020B0609020204030204" pitchFamily="49" charset="0"/>
                <a:cs typeface="Consolas" panose="020B0609020204030204" pitchFamily="49" charset="0"/>
              </a:rPr>
              <a:t>PolygonHandle</a:t>
            </a:r>
            <a:r>
              <a:rPr lang="en-US" sz="1100" dirty="0">
                <a:solidFill>
                  <a:srgbClr val="FF0000"/>
                </a:solidFill>
                <a:latin typeface="Consolas" panose="020B0609020204030204" pitchFamily="49" charset="0"/>
                <a:cs typeface="Consolas" panose="020B0609020204030204" pitchFamily="49" charset="0"/>
              </a:rPr>
              <a:t>&gt; </a:t>
            </a:r>
            <a:r>
              <a:rPr lang="en-US" sz="1100" dirty="0" err="1">
                <a:solidFill>
                  <a:srgbClr val="FF0000"/>
                </a:solidFill>
                <a:latin typeface="Consolas" panose="020B0609020204030204" pitchFamily="49" charset="0"/>
                <a:cs typeface="Consolas" panose="020B0609020204030204" pitchFamily="49" charset="0"/>
              </a:rPr>
              <a:t>FindPolygonFromVertex</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VertexHandle</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vtHd</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cons</a:t>
            </a:r>
            <a:r>
              <a:rPr lang="en-US" sz="1100" dirty="0" err="1">
                <a:latin typeface="Consolas" panose="020B0609020204030204" pitchFamily="49" charset="0"/>
                <a:cs typeface="Consolas" panose="020B0609020204030204" pitchFamily="49" charset="0"/>
              </a:rPr>
              <a:t>t</a:t>
            </a:r>
            <a:r>
              <a:rPr lang="en-US" sz="1100" dirty="0">
                <a:latin typeface="Consolas" panose="020B0609020204030204" pitchFamily="49" charset="0"/>
                <a:cs typeface="Consolas" panose="020B0609020204030204" pitchFamily="49" charset="0"/>
              </a:rPr>
              <a:t>;</a:t>
            </a:r>
          </a:p>
          <a:p>
            <a:endParaRPr lang="en-US" sz="1100" dirty="0">
              <a:latin typeface="Consolas" panose="020B0609020204030204" pitchFamily="49" charset="0"/>
              <a:cs typeface="Consolas" panose="020B0609020204030204" pitchFamily="49" charset="0"/>
            </a:endParaRPr>
          </a:p>
          <a:p>
            <a:endParaRPr lang="en-US" sz="1100" dirty="0">
              <a:latin typeface="Consolas" panose="020B0609020204030204" pitchFamily="49" charset="0"/>
              <a:cs typeface="Consolas" panose="020B0609020204030204" pitchFamily="49" charset="0"/>
            </a:endParaRPr>
          </a:p>
          <a:p>
            <a:r>
              <a:rPr lang="en-US" sz="1100" dirty="0">
                <a:solidFill>
                  <a:srgbClr val="FF0000"/>
                </a:solidFill>
                <a:latin typeface="Consolas" panose="020B0609020204030204" pitchFamily="49" charset="0"/>
                <a:cs typeface="Consolas" panose="020B0609020204030204" pitchFamily="49" charset="0"/>
              </a:rPr>
              <a:t>protected:</a:t>
            </a:r>
          </a:p>
          <a:p>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std</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unordered_map</a:t>
            </a:r>
            <a:r>
              <a:rPr lang="en-US" sz="1100" dirty="0">
                <a:solidFill>
                  <a:srgbClr val="FF0000"/>
                </a:solidFill>
                <a:latin typeface="Consolas" panose="020B0609020204030204" pitchFamily="49" charset="0"/>
                <a:cs typeface="Consolas" panose="020B0609020204030204" pitchFamily="49" charset="0"/>
              </a:rPr>
              <a:t> &lt;unsigned </a:t>
            </a:r>
            <a:r>
              <a:rPr lang="en-US" sz="1100" dirty="0" err="1">
                <a:solidFill>
                  <a:srgbClr val="FF0000"/>
                </a:solidFill>
                <a:latin typeface="Consolas" panose="020B0609020204030204" pitchFamily="49" charset="0"/>
                <a:cs typeface="Consolas" panose="020B0609020204030204" pitchFamily="49" charset="0"/>
              </a:rPr>
              <a:t>int,VertexHandle</a:t>
            </a:r>
            <a:r>
              <a:rPr lang="en-US" sz="1100" dirty="0">
                <a:solidFill>
                  <a:srgbClr val="FF0000"/>
                </a:solidFill>
                <a:latin typeface="Consolas" panose="020B0609020204030204" pitchFamily="49" charset="0"/>
                <a:cs typeface="Consolas" panose="020B0609020204030204" pitchFamily="49" charset="0"/>
              </a:rPr>
              <a:t>&gt; </a:t>
            </a:r>
            <a:r>
              <a:rPr lang="en-US" sz="1100" dirty="0" err="1">
                <a:solidFill>
                  <a:srgbClr val="FF0000"/>
                </a:solidFill>
                <a:latin typeface="Consolas" panose="020B0609020204030204" pitchFamily="49" charset="0"/>
                <a:cs typeface="Consolas" panose="020B0609020204030204" pitchFamily="49" charset="0"/>
              </a:rPr>
              <a:t>vtxSearch</a:t>
            </a:r>
            <a:r>
              <a:rPr lang="en-US" sz="1100" dirty="0">
                <a:solidFill>
                  <a:srgbClr val="FF0000"/>
                </a:solidFill>
                <a:latin typeface="Consolas" panose="020B0609020204030204" pitchFamily="49" charset="0"/>
                <a:cs typeface="Consolas" panose="020B0609020204030204" pitchFamily="49" charset="0"/>
              </a:rPr>
              <a:t>;</a:t>
            </a:r>
          </a:p>
          <a:p>
            <a:endParaRPr lang="en-US" sz="1100" dirty="0">
              <a:solidFill>
                <a:srgbClr val="FF0000"/>
              </a:solidFill>
              <a:latin typeface="Consolas" panose="020B0609020204030204" pitchFamily="49" charset="0"/>
              <a:cs typeface="Consolas" panose="020B0609020204030204" pitchFamily="49" charset="0"/>
            </a:endParaRPr>
          </a:p>
          <a:p>
            <a:r>
              <a:rPr lang="en-US" sz="1100" dirty="0">
                <a:solidFill>
                  <a:srgbClr val="FF0000"/>
                </a:solidFill>
                <a:latin typeface="Consolas" panose="020B0609020204030204" pitchFamily="49" charset="0"/>
                <a:cs typeface="Consolas" panose="020B0609020204030204" pitchFamily="49" charset="0"/>
              </a:rPr>
              <a:t>protected:</a:t>
            </a:r>
          </a:p>
          <a:p>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std</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unordered_map</a:t>
            </a:r>
            <a:r>
              <a:rPr lang="en-US" sz="1100" dirty="0">
                <a:solidFill>
                  <a:srgbClr val="FF0000"/>
                </a:solidFill>
                <a:latin typeface="Consolas" panose="020B0609020204030204" pitchFamily="49" charset="0"/>
                <a:cs typeface="Consolas" panose="020B0609020204030204" pitchFamily="49" charset="0"/>
              </a:rPr>
              <a:t> &lt;unsigned </a:t>
            </a:r>
            <a:r>
              <a:rPr lang="en-US" sz="1100" dirty="0" err="1">
                <a:solidFill>
                  <a:srgbClr val="FF0000"/>
                </a:solidFill>
                <a:latin typeface="Consolas" panose="020B0609020204030204" pitchFamily="49" charset="0"/>
                <a:cs typeface="Consolas" panose="020B0609020204030204" pitchFamily="49" charset="0"/>
              </a:rPr>
              <a:t>int,std</a:t>
            </a:r>
            <a:r>
              <a:rPr lang="en-US" sz="1100" dirty="0">
                <a:solidFill>
                  <a:srgbClr val="FF0000"/>
                </a:solidFill>
                <a:latin typeface="Consolas" panose="020B0609020204030204" pitchFamily="49" charset="0"/>
                <a:cs typeface="Consolas" panose="020B0609020204030204" pitchFamily="49" charset="0"/>
              </a:rPr>
              <a:t>::vector &lt;</a:t>
            </a:r>
            <a:r>
              <a:rPr lang="en-US" sz="1100" dirty="0" err="1">
                <a:solidFill>
                  <a:srgbClr val="FF0000"/>
                </a:solidFill>
                <a:latin typeface="Consolas" panose="020B0609020204030204" pitchFamily="49" charset="0"/>
                <a:cs typeface="Consolas" panose="020B0609020204030204" pitchFamily="49" charset="0"/>
              </a:rPr>
              <a:t>PolygonHandle</a:t>
            </a:r>
            <a:r>
              <a:rPr lang="en-US" sz="1100" dirty="0">
                <a:solidFill>
                  <a:srgbClr val="FF0000"/>
                </a:solidFill>
                <a:latin typeface="Consolas" panose="020B0609020204030204" pitchFamily="49" charset="0"/>
                <a:cs typeface="Consolas" panose="020B0609020204030204" pitchFamily="49" charset="0"/>
              </a:rPr>
              <a:t>&gt; &gt; </a:t>
            </a:r>
            <a:r>
              <a:rPr lang="en-US" sz="1100" dirty="0" err="1">
                <a:solidFill>
                  <a:srgbClr val="FF0000"/>
                </a:solidFill>
                <a:latin typeface="Consolas" panose="020B0609020204030204" pitchFamily="49" charset="0"/>
                <a:cs typeface="Consolas" panose="020B0609020204030204" pitchFamily="49" charset="0"/>
              </a:rPr>
              <a:t>vtKeyToPlg</a:t>
            </a:r>
            <a:r>
              <a:rPr lang="en-US" sz="1100" dirty="0">
                <a:solidFill>
                  <a:srgbClr val="FF0000"/>
                </a:solidFill>
                <a:latin typeface="Consolas" panose="020B0609020204030204" pitchFamily="49" charset="0"/>
                <a:cs typeface="Consolas" panose="020B0609020204030204" pitchFamily="49" charset="0"/>
              </a:rPr>
              <a:t>;</a:t>
            </a:r>
          </a:p>
          <a:p>
            <a:endParaRPr lang="en-US" sz="1100" dirty="0">
              <a:solidFill>
                <a:srgbClr val="FF0000"/>
              </a:solidFill>
              <a:latin typeface="Consolas" panose="020B0609020204030204" pitchFamily="49" charset="0"/>
              <a:cs typeface="Consolas" panose="020B0609020204030204" pitchFamily="49" charset="0"/>
            </a:endParaRPr>
          </a:p>
          <a:p>
            <a:endParaRPr lang="en-US" sz="11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483921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Changes in polygonalmesh.cpp</a:t>
            </a:r>
          </a:p>
        </p:txBody>
      </p:sp>
      <p:sp>
        <p:nvSpPr>
          <p:cNvPr id="4" name="TextBox 3"/>
          <p:cNvSpPr txBox="1"/>
          <p:nvPr/>
        </p:nvSpPr>
        <p:spPr>
          <a:xfrm>
            <a:off x="733531" y="823965"/>
            <a:ext cx="7340471" cy="6186309"/>
          </a:xfrm>
          <a:prstGeom prst="rect">
            <a:avLst/>
          </a:prstGeom>
          <a:noFill/>
        </p:spPr>
        <p:txBody>
          <a:bodyPr wrap="none" rtlCol="0">
            <a:spAutoFit/>
          </a:bodyPr>
          <a:lstStyle/>
          <a:p>
            <a:r>
              <a:rPr lang="en-US" sz="1100" dirty="0" err="1">
                <a:solidFill>
                  <a:srgbClr val="FF0000"/>
                </a:solidFill>
                <a:latin typeface="Consolas" panose="020B0609020204030204" pitchFamily="49" charset="0"/>
                <a:cs typeface="Consolas" panose="020B0609020204030204" pitchFamily="49" charset="0"/>
              </a:rPr>
              <a:t>PolygonalMesh</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PolygonalMesh</a:t>
            </a:r>
            <a:r>
              <a:rPr lang="en-US" sz="1100" dirty="0">
                <a:solidFill>
                  <a:srgbClr val="FF0000"/>
                </a:solidFill>
                <a:latin typeface="Consolas" panose="020B0609020204030204" pitchFamily="49" charset="0"/>
                <a:cs typeface="Consolas" panose="020B0609020204030204" pitchFamily="49" charset="0"/>
              </a:rPr>
              <a:t>()</a:t>
            </a:r>
          </a:p>
          <a:p>
            <a:r>
              <a:rPr lang="en-US" sz="1100" dirty="0">
                <a:solidFill>
                  <a:srgbClr val="FF0000"/>
                </a:solidFill>
                <a:latin typeface="Consolas" panose="020B0609020204030204" pitchFamily="49" charset="0"/>
                <a:cs typeface="Consolas" panose="020B0609020204030204" pitchFamily="49" charset="0"/>
              </a:rPr>
              <a:t>{</a:t>
            </a:r>
          </a:p>
          <a:p>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searchKeySeed</a:t>
            </a:r>
            <a:r>
              <a:rPr lang="en-US" sz="1100" dirty="0">
                <a:solidFill>
                  <a:srgbClr val="FF0000"/>
                </a:solidFill>
                <a:latin typeface="Consolas" panose="020B0609020204030204" pitchFamily="49" charset="0"/>
                <a:cs typeface="Consolas" panose="020B0609020204030204" pitchFamily="49" charset="0"/>
              </a:rPr>
              <a:t>=1;</a:t>
            </a:r>
          </a:p>
          <a:p>
            <a:r>
              <a:rPr lang="en-US" sz="1100" dirty="0">
                <a:solidFill>
                  <a:srgbClr val="FF0000"/>
                </a:solidFill>
                <a:latin typeface="Consolas" panose="020B0609020204030204" pitchFamily="49" charset="0"/>
                <a:cs typeface="Consolas" panose="020B0609020204030204" pitchFamily="49" charset="0"/>
              </a:rPr>
              <a:t>}</a:t>
            </a:r>
          </a:p>
          <a:p>
            <a:r>
              <a:rPr lang="en-US" sz="1100" dirty="0" err="1">
                <a:latin typeface="Consolas" panose="020B0609020204030204" pitchFamily="49" charset="0"/>
                <a:cs typeface="Consolas" panose="020B0609020204030204" pitchFamily="49" charset="0"/>
              </a:rPr>
              <a:t>PolygonalMesh</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VertexHandle</a:t>
            </a:r>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PolygonalMesh</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AddVertex</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const</a:t>
            </a:r>
            <a:r>
              <a:rPr lang="en-US" sz="1100" dirty="0">
                <a:latin typeface="Consolas" panose="020B0609020204030204" pitchFamily="49" charset="0"/>
                <a:cs typeface="Consolas" panose="020B0609020204030204" pitchFamily="49" charset="0"/>
              </a:rPr>
              <a:t> YsVec3 &amp;</a:t>
            </a:r>
            <a:r>
              <a:rPr lang="en-US" sz="1100" dirty="0" err="1">
                <a:latin typeface="Consolas" panose="020B0609020204030204" pitchFamily="49" charset="0"/>
                <a:cs typeface="Consolas" panose="020B0609020204030204" pitchFamily="49" charset="0"/>
              </a:rPr>
              <a:t>pos</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Vertex </a:t>
            </a:r>
            <a:r>
              <a:rPr lang="en-US" sz="1100" dirty="0" err="1">
                <a:latin typeface="Consolas" panose="020B0609020204030204" pitchFamily="49" charset="0"/>
                <a:cs typeface="Consolas" panose="020B0609020204030204" pitchFamily="49" charset="0"/>
              </a:rPr>
              <a:t>vtx</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vtx.pos</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pos</a:t>
            </a:r>
            <a:r>
              <a:rPr lang="en-US" sz="1100" dirty="0">
                <a:latin typeface="Consolas" panose="020B0609020204030204" pitchFamily="49" charset="0"/>
                <a:cs typeface="Consolas" panose="020B0609020204030204" pitchFamily="49" charset="0"/>
              </a:rPr>
              <a:t>;</a:t>
            </a:r>
          </a:p>
          <a:p>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vtx.searchKey</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searchKeySeed</a:t>
            </a:r>
            <a:r>
              <a:rPr lang="en-US" sz="1100" dirty="0">
                <a:solidFill>
                  <a:srgbClr val="FF0000"/>
                </a:solidFill>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vtxList.push_back</a:t>
            </a:r>
            <a:r>
              <a:rPr lang="en-US" sz="1100" dirty="0">
                <a:latin typeface="Consolas" panose="020B0609020204030204" pitchFamily="49" charset="0"/>
                <a:cs typeface="Consolas" panose="020B0609020204030204" pitchFamily="49" charset="0"/>
              </a:rPr>
              <a:t>((Vertex &amp;&amp;)</a:t>
            </a:r>
            <a:r>
              <a:rPr lang="en-US" sz="1100" dirty="0" err="1">
                <a:latin typeface="Consolas" panose="020B0609020204030204" pitchFamily="49" charset="0"/>
                <a:cs typeface="Consolas" panose="020B0609020204030204" pitchFamily="49" charset="0"/>
              </a:rPr>
              <a:t>vtx</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VertexHandle</a:t>
            </a:r>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vtHd</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vtHd.vtxPtr</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vtxList.end</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vtHd.vtxPtr</a:t>
            </a:r>
            <a:r>
              <a:rPr lang="en-US" sz="1100" dirty="0">
                <a:latin typeface="Consolas" panose="020B0609020204030204" pitchFamily="49" charset="0"/>
                <a:cs typeface="Consolas" panose="020B0609020204030204" pitchFamily="49" charset="0"/>
              </a:rPr>
              <a:t>--;</a:t>
            </a:r>
          </a:p>
          <a:p>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vtxSearch</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searchKeySeed</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vtHd</a:t>
            </a:r>
            <a:r>
              <a:rPr lang="en-US" sz="1100" dirty="0">
                <a:solidFill>
                  <a:srgbClr val="FF0000"/>
                </a:solidFill>
                <a:latin typeface="Consolas" panose="020B0609020204030204" pitchFamily="49" charset="0"/>
                <a:cs typeface="Consolas" panose="020B0609020204030204" pitchFamily="49" charset="0"/>
              </a:rPr>
              <a:t>;</a:t>
            </a:r>
          </a:p>
          <a:p>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searchKeySeed</a:t>
            </a:r>
            <a:r>
              <a:rPr lang="en-US" sz="1100" dirty="0">
                <a:solidFill>
                  <a:srgbClr val="FF0000"/>
                </a:solidFill>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return </a:t>
            </a:r>
            <a:r>
              <a:rPr lang="en-US" sz="1100" dirty="0" err="1">
                <a:latin typeface="Consolas" panose="020B0609020204030204" pitchFamily="49" charset="0"/>
                <a:cs typeface="Consolas" panose="020B0609020204030204" pitchFamily="49" charset="0"/>
              </a:rPr>
              <a:t>vtHd</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a:t>
            </a:r>
          </a:p>
          <a:p>
            <a:r>
              <a:rPr lang="en-US" sz="1100" dirty="0" err="1">
                <a:latin typeface="Consolas" panose="020B0609020204030204" pitchFamily="49" charset="0"/>
                <a:cs typeface="Consolas" panose="020B0609020204030204" pitchFamily="49" charset="0"/>
              </a:rPr>
              <a:t>PolygonalMesh</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PolygonHandle</a:t>
            </a:r>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PolygonalMesh</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AddPolygon</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int</a:t>
            </a:r>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nPlVt,const</a:t>
            </a:r>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VertexHandle</a:t>
            </a:r>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plVtHd</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Polygon </a:t>
            </a:r>
            <a:r>
              <a:rPr lang="en-US" sz="1100" dirty="0" err="1">
                <a:latin typeface="Consolas" panose="020B0609020204030204" pitchFamily="49" charset="0"/>
                <a:cs typeface="Consolas" panose="020B0609020204030204" pitchFamily="49" charset="0"/>
              </a:rPr>
              <a:t>plg</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plg.vtHd.resize</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nPlVt</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for(</a:t>
            </a:r>
            <a:r>
              <a:rPr lang="en-US" sz="1100" dirty="0" err="1">
                <a:latin typeface="Consolas" panose="020B0609020204030204" pitchFamily="49" charset="0"/>
                <a:cs typeface="Consolas" panose="020B0609020204030204" pitchFamily="49" charset="0"/>
              </a:rPr>
              <a:t>int</a:t>
            </a:r>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i</a:t>
            </a:r>
            <a:r>
              <a:rPr lang="en-US" sz="1100" dirty="0">
                <a:latin typeface="Consolas" panose="020B0609020204030204" pitchFamily="49" charset="0"/>
                <a:cs typeface="Consolas" panose="020B0609020204030204" pitchFamily="49" charset="0"/>
              </a:rPr>
              <a:t>=0; </a:t>
            </a:r>
            <a:r>
              <a:rPr lang="en-US" sz="1100" dirty="0" err="1">
                <a:latin typeface="Consolas" panose="020B0609020204030204" pitchFamily="49" charset="0"/>
                <a:cs typeface="Consolas" panose="020B0609020204030204" pitchFamily="49" charset="0"/>
              </a:rPr>
              <a:t>i</a:t>
            </a:r>
            <a:r>
              <a:rPr lang="en-US" sz="1100" dirty="0">
                <a:latin typeface="Consolas" panose="020B0609020204030204" pitchFamily="49" charset="0"/>
                <a:cs typeface="Consolas" panose="020B0609020204030204" pitchFamily="49" charset="0"/>
              </a:rPr>
              <a:t>&lt;</a:t>
            </a:r>
            <a:r>
              <a:rPr lang="en-US" sz="1100" dirty="0" err="1">
                <a:latin typeface="Consolas" panose="020B0609020204030204" pitchFamily="49" charset="0"/>
                <a:cs typeface="Consolas" panose="020B0609020204030204" pitchFamily="49" charset="0"/>
              </a:rPr>
              <a:t>nPlVt</a:t>
            </a:r>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i</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a:t>
            </a:r>
          </a:p>
          <a:p>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plg.vtHd</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i</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plVtHd</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i</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a:t>
            </a:r>
          </a:p>
          <a:p>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plgList.push_back</a:t>
            </a:r>
            <a:r>
              <a:rPr lang="en-US" sz="1100" dirty="0">
                <a:latin typeface="Consolas" panose="020B0609020204030204" pitchFamily="49" charset="0"/>
                <a:cs typeface="Consolas" panose="020B0609020204030204" pitchFamily="49" charset="0"/>
              </a:rPr>
              <a:t>((Polygon &amp;&amp;)</a:t>
            </a:r>
            <a:r>
              <a:rPr lang="en-US" sz="1100" dirty="0" err="1">
                <a:latin typeface="Consolas" panose="020B0609020204030204" pitchFamily="49" charset="0"/>
                <a:cs typeface="Consolas" panose="020B0609020204030204" pitchFamily="49" charset="0"/>
              </a:rPr>
              <a:t>plg</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PolygonHandle</a:t>
            </a:r>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plHd</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plHd.plgPtr</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plgList.end</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plHd.plgPtr</a:t>
            </a:r>
            <a:r>
              <a:rPr lang="en-US" sz="1100" dirty="0">
                <a:latin typeface="Consolas" panose="020B0609020204030204" pitchFamily="49" charset="0"/>
                <a:cs typeface="Consolas" panose="020B0609020204030204" pitchFamily="49" charset="0"/>
              </a:rPr>
              <a:t>;</a:t>
            </a:r>
          </a:p>
          <a:p>
            <a:r>
              <a:rPr lang="en-US" sz="1100" dirty="0">
                <a:solidFill>
                  <a:srgbClr val="FF0000"/>
                </a:solidFill>
                <a:latin typeface="Consolas" panose="020B0609020204030204" pitchFamily="49" charset="0"/>
                <a:cs typeface="Consolas" panose="020B0609020204030204" pitchFamily="49" charset="0"/>
              </a:rPr>
              <a:t>    for(</a:t>
            </a:r>
            <a:r>
              <a:rPr lang="en-US" sz="1100" dirty="0" err="1">
                <a:solidFill>
                  <a:srgbClr val="FF0000"/>
                </a:solidFill>
                <a:latin typeface="Consolas" panose="020B0609020204030204" pitchFamily="49" charset="0"/>
                <a:cs typeface="Consolas" panose="020B0609020204030204" pitchFamily="49" charset="0"/>
              </a:rPr>
              <a:t>int</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i</a:t>
            </a:r>
            <a:r>
              <a:rPr lang="en-US" sz="1100" dirty="0">
                <a:solidFill>
                  <a:srgbClr val="FF0000"/>
                </a:solidFill>
                <a:latin typeface="Consolas" panose="020B0609020204030204" pitchFamily="49" charset="0"/>
                <a:cs typeface="Consolas" panose="020B0609020204030204" pitchFamily="49" charset="0"/>
              </a:rPr>
              <a:t>=0; </a:t>
            </a:r>
            <a:r>
              <a:rPr lang="en-US" sz="1100" dirty="0" err="1">
                <a:solidFill>
                  <a:srgbClr val="FF0000"/>
                </a:solidFill>
                <a:latin typeface="Consolas" panose="020B0609020204030204" pitchFamily="49" charset="0"/>
                <a:cs typeface="Consolas" panose="020B0609020204030204" pitchFamily="49" charset="0"/>
              </a:rPr>
              <a:t>i</a:t>
            </a:r>
            <a:r>
              <a:rPr lang="en-US" sz="1100" dirty="0">
                <a:solidFill>
                  <a:srgbClr val="FF0000"/>
                </a:solidFill>
                <a:latin typeface="Consolas" panose="020B0609020204030204" pitchFamily="49" charset="0"/>
                <a:cs typeface="Consolas" panose="020B0609020204030204" pitchFamily="49" charset="0"/>
              </a:rPr>
              <a:t>&lt;</a:t>
            </a:r>
            <a:r>
              <a:rPr lang="en-US" sz="1100" dirty="0" err="1">
                <a:solidFill>
                  <a:srgbClr val="FF0000"/>
                </a:solidFill>
                <a:latin typeface="Consolas" panose="020B0609020204030204" pitchFamily="49" charset="0"/>
                <a:cs typeface="Consolas" panose="020B0609020204030204" pitchFamily="49" charset="0"/>
              </a:rPr>
              <a:t>nPlVt</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i</a:t>
            </a:r>
            <a:r>
              <a:rPr lang="en-US" sz="1100" dirty="0">
                <a:solidFill>
                  <a:srgbClr val="FF0000"/>
                </a:solidFill>
                <a:latin typeface="Consolas" panose="020B0609020204030204" pitchFamily="49" charset="0"/>
                <a:cs typeface="Consolas" panose="020B0609020204030204" pitchFamily="49" charset="0"/>
              </a:rPr>
              <a:t>)</a:t>
            </a:r>
          </a:p>
          <a:p>
            <a:r>
              <a:rPr lang="en-US" sz="1100" dirty="0">
                <a:solidFill>
                  <a:srgbClr val="FF0000"/>
                </a:solidFill>
                <a:latin typeface="Consolas" panose="020B0609020204030204" pitchFamily="49" charset="0"/>
                <a:cs typeface="Consolas" panose="020B0609020204030204" pitchFamily="49" charset="0"/>
              </a:rPr>
              <a:t>    {</a:t>
            </a:r>
          </a:p>
          <a:p>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vtKeyToPlg</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GetSearchKey</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plVtHd</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i</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push_back</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plHd</a:t>
            </a:r>
            <a:r>
              <a:rPr lang="en-US" sz="1100" dirty="0">
                <a:solidFill>
                  <a:srgbClr val="FF0000"/>
                </a:solidFill>
                <a:latin typeface="Consolas" panose="020B0609020204030204" pitchFamily="49" charset="0"/>
                <a:cs typeface="Consolas" panose="020B0609020204030204" pitchFamily="49" charset="0"/>
              </a:rPr>
              <a:t>);</a:t>
            </a:r>
          </a:p>
          <a:p>
            <a:r>
              <a:rPr lang="en-US" sz="1100" dirty="0">
                <a:solidFill>
                  <a:srgbClr val="FF0000"/>
                </a:solidFill>
                <a:latin typeface="Consolas" panose="020B0609020204030204" pitchFamily="49" charset="0"/>
                <a:cs typeface="Consolas" panose="020B0609020204030204" pitchFamily="49" charset="0"/>
              </a:rPr>
              <a:t>    }</a:t>
            </a:r>
          </a:p>
          <a:p>
            <a:r>
              <a:rPr lang="en-US" sz="1100" dirty="0">
                <a:latin typeface="Consolas" panose="020B0609020204030204" pitchFamily="49" charset="0"/>
                <a:cs typeface="Consolas" panose="020B0609020204030204" pitchFamily="49" charset="0"/>
              </a:rPr>
              <a:t>    return </a:t>
            </a:r>
            <a:r>
              <a:rPr lang="en-US" sz="1100" dirty="0" err="1">
                <a:latin typeface="Consolas" panose="020B0609020204030204" pitchFamily="49" charset="0"/>
                <a:cs typeface="Consolas" panose="020B0609020204030204" pitchFamily="49" charset="0"/>
              </a:rPr>
              <a:t>plHd</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7232230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Changes in polygonalmesh.cpp</a:t>
            </a:r>
          </a:p>
        </p:txBody>
      </p:sp>
      <p:sp>
        <p:nvSpPr>
          <p:cNvPr id="4" name="TextBox 3"/>
          <p:cNvSpPr txBox="1"/>
          <p:nvPr/>
        </p:nvSpPr>
        <p:spPr>
          <a:xfrm>
            <a:off x="733531" y="823965"/>
            <a:ext cx="8186857" cy="3477875"/>
          </a:xfrm>
          <a:prstGeom prst="rect">
            <a:avLst/>
          </a:prstGeom>
          <a:noFill/>
        </p:spPr>
        <p:txBody>
          <a:bodyPr wrap="none" rtlCol="0">
            <a:spAutoFit/>
          </a:bodyPr>
          <a:lstStyle/>
          <a:p>
            <a:r>
              <a:rPr lang="en-US" sz="1100" dirty="0">
                <a:solidFill>
                  <a:srgbClr val="FF0000"/>
                </a:solidFill>
                <a:latin typeface="Consolas" panose="020B0609020204030204" pitchFamily="49" charset="0"/>
                <a:cs typeface="Consolas" panose="020B0609020204030204" pitchFamily="49" charset="0"/>
              </a:rPr>
              <a:t>unsigned </a:t>
            </a:r>
            <a:r>
              <a:rPr lang="en-US" sz="1100" dirty="0" err="1">
                <a:solidFill>
                  <a:srgbClr val="FF0000"/>
                </a:solidFill>
                <a:latin typeface="Consolas" panose="020B0609020204030204" pitchFamily="49" charset="0"/>
                <a:cs typeface="Consolas" panose="020B0609020204030204" pitchFamily="49" charset="0"/>
              </a:rPr>
              <a:t>int</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PolygonalMesh</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GetSearchKey</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VertexHandle</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vtHd</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const</a:t>
            </a:r>
            <a:endParaRPr lang="en-US" sz="1100" dirty="0">
              <a:solidFill>
                <a:srgbClr val="FF0000"/>
              </a:solidFill>
              <a:latin typeface="Consolas" panose="020B0609020204030204" pitchFamily="49" charset="0"/>
              <a:cs typeface="Consolas" panose="020B0609020204030204" pitchFamily="49" charset="0"/>
            </a:endParaRPr>
          </a:p>
          <a:p>
            <a:r>
              <a:rPr lang="en-US" sz="1100" dirty="0">
                <a:solidFill>
                  <a:srgbClr val="FF0000"/>
                </a:solidFill>
                <a:latin typeface="Consolas" panose="020B0609020204030204" pitchFamily="49" charset="0"/>
                <a:cs typeface="Consolas" panose="020B0609020204030204" pitchFamily="49" charset="0"/>
              </a:rPr>
              <a:t>{</a:t>
            </a:r>
          </a:p>
          <a:p>
            <a:r>
              <a:rPr lang="en-US" sz="1100" dirty="0">
                <a:solidFill>
                  <a:srgbClr val="FF0000"/>
                </a:solidFill>
                <a:latin typeface="Consolas" panose="020B0609020204030204" pitchFamily="49" charset="0"/>
                <a:cs typeface="Consolas" panose="020B0609020204030204" pitchFamily="49" charset="0"/>
              </a:rPr>
              <a:t>    if(</a:t>
            </a:r>
            <a:r>
              <a:rPr lang="en-US" sz="1100" dirty="0" err="1">
                <a:solidFill>
                  <a:srgbClr val="FF0000"/>
                </a:solidFill>
                <a:latin typeface="Consolas" panose="020B0609020204030204" pitchFamily="49" charset="0"/>
                <a:cs typeface="Consolas" panose="020B0609020204030204" pitchFamily="49" charset="0"/>
              </a:rPr>
              <a:t>NullVertex</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vtHd</a:t>
            </a:r>
            <a:r>
              <a:rPr lang="en-US" sz="1100" dirty="0">
                <a:solidFill>
                  <a:srgbClr val="FF0000"/>
                </a:solidFill>
                <a:latin typeface="Consolas" panose="020B0609020204030204" pitchFamily="49" charset="0"/>
                <a:cs typeface="Consolas" panose="020B0609020204030204" pitchFamily="49" charset="0"/>
              </a:rPr>
              <a:t>)</a:t>
            </a:r>
          </a:p>
          <a:p>
            <a:r>
              <a:rPr lang="en-US" sz="1100" dirty="0">
                <a:solidFill>
                  <a:srgbClr val="FF0000"/>
                </a:solidFill>
                <a:latin typeface="Consolas" panose="020B0609020204030204" pitchFamily="49" charset="0"/>
                <a:cs typeface="Consolas" panose="020B0609020204030204" pitchFamily="49" charset="0"/>
              </a:rPr>
              <a:t>    {</a:t>
            </a:r>
          </a:p>
          <a:p>
            <a:r>
              <a:rPr lang="en-US" sz="1100" dirty="0">
                <a:solidFill>
                  <a:srgbClr val="FF0000"/>
                </a:solidFill>
                <a:latin typeface="Consolas" panose="020B0609020204030204" pitchFamily="49" charset="0"/>
                <a:cs typeface="Consolas" panose="020B0609020204030204" pitchFamily="49" charset="0"/>
              </a:rPr>
              <a:t>        return 0xffffffff;</a:t>
            </a:r>
          </a:p>
          <a:p>
            <a:r>
              <a:rPr lang="en-US" sz="1100" dirty="0">
                <a:solidFill>
                  <a:srgbClr val="FF0000"/>
                </a:solidFill>
                <a:latin typeface="Consolas" panose="020B0609020204030204" pitchFamily="49" charset="0"/>
                <a:cs typeface="Consolas" panose="020B0609020204030204" pitchFamily="49" charset="0"/>
              </a:rPr>
              <a:t>    }</a:t>
            </a:r>
          </a:p>
          <a:p>
            <a:r>
              <a:rPr lang="en-US" sz="1100" dirty="0">
                <a:solidFill>
                  <a:srgbClr val="FF0000"/>
                </a:solidFill>
                <a:latin typeface="Consolas" panose="020B0609020204030204" pitchFamily="49" charset="0"/>
                <a:cs typeface="Consolas" panose="020B0609020204030204" pitchFamily="49" charset="0"/>
              </a:rPr>
              <a:t>    return </a:t>
            </a:r>
            <a:r>
              <a:rPr lang="en-US" sz="1100" dirty="0" err="1">
                <a:solidFill>
                  <a:srgbClr val="FF0000"/>
                </a:solidFill>
                <a:latin typeface="Consolas" panose="020B0609020204030204" pitchFamily="49" charset="0"/>
                <a:cs typeface="Consolas" panose="020B0609020204030204" pitchFamily="49" charset="0"/>
              </a:rPr>
              <a:t>vtHd.vtxPtr</a:t>
            </a:r>
            <a:r>
              <a:rPr lang="en-US" sz="1100" dirty="0">
                <a:solidFill>
                  <a:srgbClr val="FF0000"/>
                </a:solidFill>
                <a:latin typeface="Consolas" panose="020B0609020204030204" pitchFamily="49" charset="0"/>
                <a:cs typeface="Consolas" panose="020B0609020204030204" pitchFamily="49" charset="0"/>
              </a:rPr>
              <a:t>-&gt;</a:t>
            </a:r>
            <a:r>
              <a:rPr lang="en-US" sz="1100" dirty="0" err="1">
                <a:solidFill>
                  <a:srgbClr val="FF0000"/>
                </a:solidFill>
                <a:latin typeface="Consolas" panose="020B0609020204030204" pitchFamily="49" charset="0"/>
                <a:cs typeface="Consolas" panose="020B0609020204030204" pitchFamily="49" charset="0"/>
              </a:rPr>
              <a:t>searchKey</a:t>
            </a:r>
            <a:r>
              <a:rPr lang="en-US" sz="1100" dirty="0">
                <a:solidFill>
                  <a:srgbClr val="FF0000"/>
                </a:solidFill>
                <a:latin typeface="Consolas" panose="020B0609020204030204" pitchFamily="49" charset="0"/>
                <a:cs typeface="Consolas" panose="020B0609020204030204" pitchFamily="49" charset="0"/>
              </a:rPr>
              <a:t>;</a:t>
            </a:r>
          </a:p>
          <a:p>
            <a:r>
              <a:rPr lang="en-US" sz="1100" dirty="0">
                <a:solidFill>
                  <a:srgbClr val="FF0000"/>
                </a:solidFill>
                <a:latin typeface="Consolas" panose="020B0609020204030204" pitchFamily="49" charset="0"/>
                <a:cs typeface="Consolas" panose="020B0609020204030204" pitchFamily="49" charset="0"/>
              </a:rPr>
              <a:t>}</a:t>
            </a:r>
          </a:p>
          <a:p>
            <a:endParaRPr lang="en-US" sz="1100" dirty="0">
              <a:solidFill>
                <a:srgbClr val="FF0000"/>
              </a:solidFill>
              <a:latin typeface="Consolas" panose="020B0609020204030204" pitchFamily="49" charset="0"/>
              <a:cs typeface="Consolas" panose="020B0609020204030204" pitchFamily="49" charset="0"/>
            </a:endParaRPr>
          </a:p>
          <a:p>
            <a:r>
              <a:rPr lang="en-US" sz="1100" dirty="0" err="1">
                <a:solidFill>
                  <a:srgbClr val="FF0000"/>
                </a:solidFill>
                <a:latin typeface="Consolas" panose="020B0609020204030204" pitchFamily="49" charset="0"/>
                <a:cs typeface="Consolas" panose="020B0609020204030204" pitchFamily="49" charset="0"/>
              </a:rPr>
              <a:t>std</a:t>
            </a:r>
            <a:r>
              <a:rPr lang="en-US" sz="1100" dirty="0">
                <a:solidFill>
                  <a:srgbClr val="FF0000"/>
                </a:solidFill>
                <a:latin typeface="Consolas" panose="020B0609020204030204" pitchFamily="49" charset="0"/>
                <a:cs typeface="Consolas" panose="020B0609020204030204" pitchFamily="49" charset="0"/>
              </a:rPr>
              <a:t>::vector &lt;</a:t>
            </a:r>
            <a:r>
              <a:rPr lang="en-US" sz="1100" dirty="0" err="1">
                <a:solidFill>
                  <a:srgbClr val="FF0000"/>
                </a:solidFill>
                <a:latin typeface="Consolas" panose="020B0609020204030204" pitchFamily="49" charset="0"/>
                <a:cs typeface="Consolas" panose="020B0609020204030204" pitchFamily="49" charset="0"/>
              </a:rPr>
              <a:t>PolygonalMesh</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PolygonHandle</a:t>
            </a:r>
            <a:r>
              <a:rPr lang="en-US" sz="1100" dirty="0">
                <a:solidFill>
                  <a:srgbClr val="FF0000"/>
                </a:solidFill>
                <a:latin typeface="Consolas" panose="020B0609020204030204" pitchFamily="49" charset="0"/>
                <a:cs typeface="Consolas" panose="020B0609020204030204" pitchFamily="49" charset="0"/>
              </a:rPr>
              <a:t>&gt; </a:t>
            </a:r>
            <a:r>
              <a:rPr lang="en-US" sz="1100" dirty="0" err="1">
                <a:solidFill>
                  <a:srgbClr val="FF0000"/>
                </a:solidFill>
                <a:latin typeface="Consolas" panose="020B0609020204030204" pitchFamily="49" charset="0"/>
                <a:cs typeface="Consolas" panose="020B0609020204030204" pitchFamily="49" charset="0"/>
              </a:rPr>
              <a:t>PolygonalMesh</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FindPolygonFromVertex</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VertexHandle</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vtHd</a:t>
            </a:r>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const</a:t>
            </a:r>
            <a:endParaRPr lang="en-US" sz="1100" dirty="0">
              <a:solidFill>
                <a:srgbClr val="FF0000"/>
              </a:solidFill>
              <a:latin typeface="Consolas" panose="020B0609020204030204" pitchFamily="49" charset="0"/>
              <a:cs typeface="Consolas" panose="020B0609020204030204" pitchFamily="49" charset="0"/>
            </a:endParaRPr>
          </a:p>
          <a:p>
            <a:r>
              <a:rPr lang="en-US" sz="1100" dirty="0">
                <a:solidFill>
                  <a:srgbClr val="FF0000"/>
                </a:solidFill>
                <a:latin typeface="Consolas" panose="020B0609020204030204" pitchFamily="49" charset="0"/>
                <a:cs typeface="Consolas" panose="020B0609020204030204" pitchFamily="49" charset="0"/>
              </a:rPr>
              <a:t>{</a:t>
            </a:r>
          </a:p>
          <a:p>
            <a:r>
              <a:rPr lang="en-US" sz="1100" dirty="0">
                <a:solidFill>
                  <a:srgbClr val="FF0000"/>
                </a:solidFill>
                <a:latin typeface="Consolas" panose="020B0609020204030204" pitchFamily="49" charset="0"/>
                <a:cs typeface="Consolas" panose="020B0609020204030204" pitchFamily="49" charset="0"/>
              </a:rPr>
              <a:t>    auto found=</a:t>
            </a:r>
            <a:r>
              <a:rPr lang="en-US" sz="1100" dirty="0" err="1">
                <a:solidFill>
                  <a:srgbClr val="FF0000"/>
                </a:solidFill>
                <a:latin typeface="Consolas" panose="020B0609020204030204" pitchFamily="49" charset="0"/>
                <a:cs typeface="Consolas" panose="020B0609020204030204" pitchFamily="49" charset="0"/>
              </a:rPr>
              <a:t>vtKeyToPlg.find</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GetSearchKey</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vtHd</a:t>
            </a:r>
            <a:r>
              <a:rPr lang="en-US" sz="1100" dirty="0">
                <a:solidFill>
                  <a:srgbClr val="FF0000"/>
                </a:solidFill>
                <a:latin typeface="Consolas" panose="020B0609020204030204" pitchFamily="49" charset="0"/>
                <a:cs typeface="Consolas" panose="020B0609020204030204" pitchFamily="49" charset="0"/>
              </a:rPr>
              <a:t>));</a:t>
            </a:r>
          </a:p>
          <a:p>
            <a:r>
              <a:rPr lang="en-US" sz="1100" dirty="0">
                <a:solidFill>
                  <a:srgbClr val="FF0000"/>
                </a:solidFill>
                <a:latin typeface="Consolas" panose="020B0609020204030204" pitchFamily="49" charset="0"/>
                <a:cs typeface="Consolas" panose="020B0609020204030204" pitchFamily="49" charset="0"/>
              </a:rPr>
              <a:t>    if(</a:t>
            </a:r>
            <a:r>
              <a:rPr lang="en-US" sz="1100" dirty="0" err="1">
                <a:solidFill>
                  <a:srgbClr val="FF0000"/>
                </a:solidFill>
                <a:latin typeface="Consolas" panose="020B0609020204030204" pitchFamily="49" charset="0"/>
                <a:cs typeface="Consolas" panose="020B0609020204030204" pitchFamily="49" charset="0"/>
              </a:rPr>
              <a:t>vtKeyToPlg.end</a:t>
            </a:r>
            <a:r>
              <a:rPr lang="en-US" sz="1100" dirty="0">
                <a:solidFill>
                  <a:srgbClr val="FF0000"/>
                </a:solidFill>
                <a:latin typeface="Consolas" panose="020B0609020204030204" pitchFamily="49" charset="0"/>
                <a:cs typeface="Consolas" panose="020B0609020204030204" pitchFamily="49" charset="0"/>
              </a:rPr>
              <a:t>()!=found)</a:t>
            </a:r>
          </a:p>
          <a:p>
            <a:r>
              <a:rPr lang="en-US" sz="1100" dirty="0">
                <a:solidFill>
                  <a:srgbClr val="FF0000"/>
                </a:solidFill>
                <a:latin typeface="Consolas" panose="020B0609020204030204" pitchFamily="49" charset="0"/>
                <a:cs typeface="Consolas" panose="020B0609020204030204" pitchFamily="49" charset="0"/>
              </a:rPr>
              <a:t>    {</a:t>
            </a:r>
          </a:p>
          <a:p>
            <a:r>
              <a:rPr lang="en-US" sz="1100" dirty="0">
                <a:solidFill>
                  <a:srgbClr val="FF0000"/>
                </a:solidFill>
                <a:latin typeface="Consolas" panose="020B0609020204030204" pitchFamily="49" charset="0"/>
                <a:cs typeface="Consolas" panose="020B0609020204030204" pitchFamily="49" charset="0"/>
              </a:rPr>
              <a:t>        return found-&gt;second;</a:t>
            </a:r>
          </a:p>
          <a:p>
            <a:r>
              <a:rPr lang="en-US" sz="1100" dirty="0">
                <a:solidFill>
                  <a:srgbClr val="FF0000"/>
                </a:solidFill>
                <a:latin typeface="Consolas" panose="020B0609020204030204" pitchFamily="49" charset="0"/>
                <a:cs typeface="Consolas" panose="020B0609020204030204" pitchFamily="49" charset="0"/>
              </a:rPr>
              <a:t>    }</a:t>
            </a:r>
          </a:p>
          <a:p>
            <a:r>
              <a:rPr lang="en-US" sz="1100" dirty="0">
                <a:solidFill>
                  <a:srgbClr val="FF0000"/>
                </a:solidFill>
                <a:latin typeface="Consolas" panose="020B0609020204030204" pitchFamily="49" charset="0"/>
                <a:cs typeface="Consolas" panose="020B0609020204030204" pitchFamily="49" charset="0"/>
              </a:rPr>
              <a:t>    </a:t>
            </a:r>
            <a:r>
              <a:rPr lang="en-US" sz="1100" dirty="0" err="1">
                <a:solidFill>
                  <a:srgbClr val="FF0000"/>
                </a:solidFill>
                <a:latin typeface="Consolas" panose="020B0609020204030204" pitchFamily="49" charset="0"/>
                <a:cs typeface="Consolas" panose="020B0609020204030204" pitchFamily="49" charset="0"/>
              </a:rPr>
              <a:t>std</a:t>
            </a:r>
            <a:r>
              <a:rPr lang="en-US" sz="1100" dirty="0">
                <a:solidFill>
                  <a:srgbClr val="FF0000"/>
                </a:solidFill>
                <a:latin typeface="Consolas" panose="020B0609020204030204" pitchFamily="49" charset="0"/>
                <a:cs typeface="Consolas" panose="020B0609020204030204" pitchFamily="49" charset="0"/>
              </a:rPr>
              <a:t>::vector &lt;</a:t>
            </a:r>
            <a:r>
              <a:rPr lang="en-US" sz="1100" dirty="0" err="1">
                <a:solidFill>
                  <a:srgbClr val="FF0000"/>
                </a:solidFill>
                <a:latin typeface="Consolas" panose="020B0609020204030204" pitchFamily="49" charset="0"/>
                <a:cs typeface="Consolas" panose="020B0609020204030204" pitchFamily="49" charset="0"/>
              </a:rPr>
              <a:t>PolygonHandle</a:t>
            </a:r>
            <a:r>
              <a:rPr lang="en-US" sz="1100" dirty="0">
                <a:solidFill>
                  <a:srgbClr val="FF0000"/>
                </a:solidFill>
                <a:latin typeface="Consolas" panose="020B0609020204030204" pitchFamily="49" charset="0"/>
                <a:cs typeface="Consolas" panose="020B0609020204030204" pitchFamily="49" charset="0"/>
              </a:rPr>
              <a:t>&gt; </a:t>
            </a:r>
            <a:r>
              <a:rPr lang="en-US" sz="1100" dirty="0" err="1">
                <a:solidFill>
                  <a:srgbClr val="FF0000"/>
                </a:solidFill>
                <a:latin typeface="Consolas" panose="020B0609020204030204" pitchFamily="49" charset="0"/>
                <a:cs typeface="Consolas" panose="020B0609020204030204" pitchFamily="49" charset="0"/>
              </a:rPr>
              <a:t>vtPlHd</a:t>
            </a:r>
            <a:r>
              <a:rPr lang="en-US" sz="1100" dirty="0">
                <a:solidFill>
                  <a:srgbClr val="FF0000"/>
                </a:solidFill>
                <a:latin typeface="Consolas" panose="020B0609020204030204" pitchFamily="49" charset="0"/>
                <a:cs typeface="Consolas" panose="020B0609020204030204" pitchFamily="49" charset="0"/>
              </a:rPr>
              <a:t>;</a:t>
            </a:r>
          </a:p>
          <a:p>
            <a:r>
              <a:rPr lang="en-US" sz="1100" dirty="0">
                <a:solidFill>
                  <a:srgbClr val="FF0000"/>
                </a:solidFill>
                <a:latin typeface="Consolas" panose="020B0609020204030204" pitchFamily="49" charset="0"/>
                <a:cs typeface="Consolas" panose="020B0609020204030204" pitchFamily="49" charset="0"/>
              </a:rPr>
              <a:t>    return </a:t>
            </a:r>
            <a:r>
              <a:rPr lang="en-US" sz="1100" dirty="0" err="1">
                <a:solidFill>
                  <a:srgbClr val="FF0000"/>
                </a:solidFill>
                <a:latin typeface="Consolas" panose="020B0609020204030204" pitchFamily="49" charset="0"/>
                <a:cs typeface="Consolas" panose="020B0609020204030204" pitchFamily="49" charset="0"/>
              </a:rPr>
              <a:t>vtPlHd</a:t>
            </a:r>
            <a:r>
              <a:rPr lang="en-US" sz="1100" dirty="0">
                <a:solidFill>
                  <a:srgbClr val="FF0000"/>
                </a:solidFill>
                <a:latin typeface="Consolas" panose="020B0609020204030204" pitchFamily="49" charset="0"/>
                <a:cs typeface="Consolas" panose="020B0609020204030204" pitchFamily="49" charset="0"/>
              </a:rPr>
              <a:t>;</a:t>
            </a:r>
          </a:p>
          <a:p>
            <a:r>
              <a:rPr lang="en-US" sz="1100" dirty="0">
                <a:solidFill>
                  <a:srgbClr val="FF0000"/>
                </a:solidFill>
                <a:latin typeface="Consolas" panose="020B0609020204030204" pitchFamily="49" charset="0"/>
                <a:cs typeface="Consolas" panose="020B0609020204030204" pitchFamily="49" charset="0"/>
              </a:rPr>
              <a:t>}</a:t>
            </a:r>
          </a:p>
          <a:p>
            <a:endParaRPr lang="en-US" sz="1100" dirty="0">
              <a:solidFill>
                <a:srgbClr val="FF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753029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Modify test</a:t>
            </a:r>
          </a:p>
        </p:txBody>
      </p:sp>
      <p:sp>
        <p:nvSpPr>
          <p:cNvPr id="4" name="TextBox 3"/>
          <p:cNvSpPr txBox="1"/>
          <p:nvPr/>
        </p:nvSpPr>
        <p:spPr>
          <a:xfrm>
            <a:off x="363155" y="1276140"/>
            <a:ext cx="8417689" cy="2631490"/>
          </a:xfrm>
          <a:prstGeom prst="rect">
            <a:avLst/>
          </a:prstGeom>
          <a:noFill/>
        </p:spPr>
        <p:txBody>
          <a:bodyPr wrap="none" rtlCol="0">
            <a:spAutoFit/>
          </a:bodyPr>
          <a:lstStyle/>
          <a:p>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printf</a:t>
            </a:r>
            <a:r>
              <a:rPr lang="en-US" sz="1100" dirty="0">
                <a:latin typeface="Consolas" panose="020B0609020204030204" pitchFamily="49" charset="0"/>
                <a:cs typeface="Consolas" panose="020B0609020204030204" pitchFamily="49" charset="0"/>
              </a:rPr>
              <a:t>("%d vertices\n",(</a:t>
            </a:r>
            <a:r>
              <a:rPr lang="en-US" sz="1100" dirty="0" err="1">
                <a:latin typeface="Consolas" panose="020B0609020204030204" pitchFamily="49" charset="0"/>
                <a:cs typeface="Consolas" panose="020B0609020204030204" pitchFamily="49" charset="0"/>
              </a:rPr>
              <a:t>int</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s.GetNumVertex</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printf</a:t>
            </a:r>
            <a:r>
              <a:rPr lang="en-US" sz="1100" dirty="0">
                <a:latin typeface="Consolas" panose="020B0609020204030204" pitchFamily="49" charset="0"/>
                <a:cs typeface="Consolas" panose="020B0609020204030204" pitchFamily="49" charset="0"/>
              </a:rPr>
              <a:t>("%d polygons\n",(</a:t>
            </a:r>
            <a:r>
              <a:rPr lang="en-US" sz="1100" dirty="0" err="1">
                <a:latin typeface="Consolas" panose="020B0609020204030204" pitchFamily="49" charset="0"/>
                <a:cs typeface="Consolas" panose="020B0609020204030204" pitchFamily="49" charset="0"/>
              </a:rPr>
              <a:t>int</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s.GetNumPolygon</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for(auto </a:t>
            </a:r>
            <a:r>
              <a:rPr lang="en-US" sz="1100" dirty="0" err="1">
                <a:latin typeface="Consolas" panose="020B0609020204030204" pitchFamily="49" charset="0"/>
                <a:cs typeface="Consolas" panose="020B0609020204030204" pitchFamily="49" charset="0"/>
              </a:rPr>
              <a:t>vtHd</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s.NullVertex</a:t>
            </a:r>
            <a:r>
              <a:rPr lang="en-US" sz="1100" dirty="0">
                <a:latin typeface="Consolas" panose="020B0609020204030204" pitchFamily="49" charset="0"/>
                <a:cs typeface="Consolas" panose="020B0609020204030204" pitchFamily="49" charset="0"/>
              </a:rPr>
              <a:t>(); true==</a:t>
            </a:r>
            <a:r>
              <a:rPr lang="en-US" sz="1100" dirty="0" err="1">
                <a:latin typeface="Consolas" panose="020B0609020204030204" pitchFamily="49" charset="0"/>
                <a:cs typeface="Consolas" panose="020B0609020204030204" pitchFamily="49" charset="0"/>
              </a:rPr>
              <a:t>s.MoveToNextVertex</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vtHd</a:t>
            </a:r>
            <a:r>
              <a:rPr lang="en-US" sz="1100" dirty="0">
                <a:latin typeface="Consolas" panose="020B0609020204030204" pitchFamily="49" charset="0"/>
                <a:cs typeface="Consolas" panose="020B0609020204030204" pitchFamily="49" charset="0"/>
              </a:rPr>
              <a:t>); )</a:t>
            </a:r>
          </a:p>
          <a:p>
            <a:r>
              <a:rPr lang="en-US" sz="1100" dirty="0">
                <a:latin typeface="Consolas" panose="020B0609020204030204" pitchFamily="49" charset="0"/>
                <a:cs typeface="Consolas" panose="020B0609020204030204" pitchFamily="49" charset="0"/>
              </a:rPr>
              <a:t>    {</a:t>
            </a:r>
          </a:p>
          <a:p>
            <a:r>
              <a:rPr lang="en-US" sz="1100" dirty="0">
                <a:latin typeface="Consolas" panose="020B0609020204030204" pitchFamily="49" charset="0"/>
                <a:cs typeface="Consolas" panose="020B0609020204030204" pitchFamily="49" charset="0"/>
              </a:rPr>
              <a:t>        auto </a:t>
            </a:r>
            <a:r>
              <a:rPr lang="en-US" sz="1100" dirty="0" err="1">
                <a:latin typeface="Consolas" panose="020B0609020204030204" pitchFamily="49" charset="0"/>
                <a:cs typeface="Consolas" panose="020B0609020204030204" pitchFamily="49" charset="0"/>
              </a:rPr>
              <a:t>pos</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s.GetVertexPosition</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vtHd</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a:t>
            </a:r>
            <a:r>
              <a:rPr lang="en-US" sz="1100" dirty="0">
                <a:solidFill>
                  <a:srgbClr val="FF0000"/>
                </a:solidFill>
                <a:latin typeface="Consolas" panose="020B0609020204030204" pitchFamily="49" charset="0"/>
                <a:cs typeface="Consolas" panose="020B0609020204030204" pitchFamily="49" charset="0"/>
              </a:rPr>
              <a:t>auto </a:t>
            </a:r>
            <a:r>
              <a:rPr lang="en-US" sz="1100" dirty="0" err="1">
                <a:solidFill>
                  <a:srgbClr val="FF0000"/>
                </a:solidFill>
                <a:latin typeface="Consolas" panose="020B0609020204030204" pitchFamily="49" charset="0"/>
                <a:cs typeface="Consolas" panose="020B0609020204030204" pitchFamily="49" charset="0"/>
              </a:rPr>
              <a:t>vtPlHd</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s.FindPolygonFromVertex</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vtHd</a:t>
            </a:r>
            <a:r>
              <a:rPr lang="en-US" sz="1100" dirty="0">
                <a:solidFill>
                  <a:srgbClr val="FF0000"/>
                </a:solidFill>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printf</a:t>
            </a:r>
            <a:r>
              <a:rPr lang="en-US" sz="1100" dirty="0">
                <a:latin typeface="Consolas" panose="020B0609020204030204" pitchFamily="49" charset="0"/>
                <a:cs typeface="Consolas" panose="020B0609020204030204" pitchFamily="49" charset="0"/>
              </a:rPr>
              <a:t>("Vertex %lf %lf %lf </a:t>
            </a:r>
            <a:r>
              <a:rPr lang="en-US" sz="1100" dirty="0">
                <a:solidFill>
                  <a:srgbClr val="FF0000"/>
                </a:solidFill>
                <a:latin typeface="Consolas" panose="020B0609020204030204" pitchFamily="49" charset="0"/>
                <a:cs typeface="Consolas" panose="020B0609020204030204" pitchFamily="49" charset="0"/>
              </a:rPr>
              <a:t>used by %d polygons</a:t>
            </a:r>
            <a:r>
              <a:rPr lang="en-US" sz="1100" dirty="0">
                <a:latin typeface="Consolas" panose="020B0609020204030204" pitchFamily="49" charset="0"/>
                <a:cs typeface="Consolas" panose="020B0609020204030204" pitchFamily="49" charset="0"/>
              </a:rPr>
              <a:t>.\n",</a:t>
            </a:r>
            <a:r>
              <a:rPr lang="en-US" sz="1100" dirty="0" err="1">
                <a:latin typeface="Consolas" panose="020B0609020204030204" pitchFamily="49" charset="0"/>
                <a:cs typeface="Consolas" panose="020B0609020204030204" pitchFamily="49" charset="0"/>
              </a:rPr>
              <a:t>pos.x</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pos.y</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pos.z</a:t>
            </a:r>
            <a:r>
              <a:rPr lang="en-US" sz="1100" dirty="0">
                <a:latin typeface="Consolas" panose="020B0609020204030204" pitchFamily="49" charset="0"/>
                <a:cs typeface="Consolas" panose="020B0609020204030204" pitchFamily="49" charset="0"/>
              </a:rPr>
              <a:t>()</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int</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vtPlHd.size</a:t>
            </a:r>
            <a:r>
              <a:rPr lang="en-US" sz="1100" dirty="0">
                <a:solidFill>
                  <a:srgbClr val="FF0000"/>
                </a:solidFill>
                <a:latin typeface="Consolas" panose="020B0609020204030204" pitchFamily="49" charset="0"/>
                <a:cs typeface="Consolas" panose="020B0609020204030204" pitchFamily="49" charset="0"/>
              </a:rPr>
              <a:t>()</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a:t>
            </a:r>
          </a:p>
          <a:p>
            <a:r>
              <a:rPr lang="en-US" sz="1100" dirty="0">
                <a:latin typeface="Consolas" panose="020B0609020204030204" pitchFamily="49" charset="0"/>
                <a:cs typeface="Consolas" panose="020B0609020204030204" pitchFamily="49" charset="0"/>
              </a:rPr>
              <a:t>    for(auto </a:t>
            </a:r>
            <a:r>
              <a:rPr lang="en-US" sz="1100" dirty="0" err="1">
                <a:latin typeface="Consolas" panose="020B0609020204030204" pitchFamily="49" charset="0"/>
                <a:cs typeface="Consolas" panose="020B0609020204030204" pitchFamily="49" charset="0"/>
              </a:rPr>
              <a:t>plHd</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s.NullPolygon</a:t>
            </a:r>
            <a:r>
              <a:rPr lang="en-US" sz="1100" dirty="0">
                <a:latin typeface="Consolas" panose="020B0609020204030204" pitchFamily="49" charset="0"/>
                <a:cs typeface="Consolas" panose="020B0609020204030204" pitchFamily="49" charset="0"/>
              </a:rPr>
              <a:t>(); true==</a:t>
            </a:r>
            <a:r>
              <a:rPr lang="en-US" sz="1100" dirty="0" err="1">
                <a:latin typeface="Consolas" panose="020B0609020204030204" pitchFamily="49" charset="0"/>
                <a:cs typeface="Consolas" panose="020B0609020204030204" pitchFamily="49" charset="0"/>
              </a:rPr>
              <a:t>s.MoveToNextPolygon</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plHd</a:t>
            </a:r>
            <a:r>
              <a:rPr lang="en-US" sz="1100" dirty="0">
                <a:latin typeface="Consolas" panose="020B0609020204030204" pitchFamily="49" charset="0"/>
                <a:cs typeface="Consolas" panose="020B0609020204030204" pitchFamily="49" charset="0"/>
              </a:rPr>
              <a:t>); )</a:t>
            </a:r>
          </a:p>
          <a:p>
            <a:r>
              <a:rPr lang="en-US" sz="1100" dirty="0">
                <a:latin typeface="Consolas" panose="020B0609020204030204" pitchFamily="49" charset="0"/>
                <a:cs typeface="Consolas" panose="020B0609020204030204" pitchFamily="49" charset="0"/>
              </a:rPr>
              <a:t>    {</a:t>
            </a:r>
          </a:p>
          <a:p>
            <a:r>
              <a:rPr lang="en-US" sz="1100" dirty="0">
                <a:latin typeface="Consolas" panose="020B0609020204030204" pitchFamily="49" charset="0"/>
                <a:cs typeface="Consolas" panose="020B0609020204030204" pitchFamily="49" charset="0"/>
              </a:rPr>
              <a:t>        auto </a:t>
            </a:r>
            <a:r>
              <a:rPr lang="en-US" sz="1100" dirty="0" err="1">
                <a:latin typeface="Consolas" panose="020B0609020204030204" pitchFamily="49" charset="0"/>
                <a:cs typeface="Consolas" panose="020B0609020204030204" pitchFamily="49" charset="0"/>
              </a:rPr>
              <a:t>plVtHd</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s.GetPolygonVertex</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plHd</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printf</a:t>
            </a:r>
            <a:r>
              <a:rPr lang="en-US" sz="1100" dirty="0">
                <a:latin typeface="Consolas" panose="020B0609020204030204" pitchFamily="49" charset="0"/>
                <a:cs typeface="Consolas" panose="020B0609020204030204" pitchFamily="49" charset="0"/>
              </a:rPr>
              <a:t>("Polygon with %d vertices.\n",(</a:t>
            </a:r>
            <a:r>
              <a:rPr lang="en-US" sz="1100" dirty="0" err="1">
                <a:latin typeface="Consolas" panose="020B0609020204030204" pitchFamily="49" charset="0"/>
                <a:cs typeface="Consolas" panose="020B0609020204030204" pitchFamily="49" charset="0"/>
              </a:rPr>
              <a:t>int</a:t>
            </a:r>
            <a:r>
              <a:rPr lang="en-US" sz="1100" dirty="0">
                <a:latin typeface="Consolas" panose="020B0609020204030204" pitchFamily="49" charset="0"/>
                <a:cs typeface="Consolas" panose="020B0609020204030204" pitchFamily="49" charset="0"/>
              </a:rPr>
              <a:t>)</a:t>
            </a:r>
            <a:r>
              <a:rPr lang="en-US" sz="1100" dirty="0" err="1">
                <a:latin typeface="Consolas" panose="020B0609020204030204" pitchFamily="49" charset="0"/>
                <a:cs typeface="Consolas" panose="020B0609020204030204" pitchFamily="49" charset="0"/>
              </a:rPr>
              <a:t>plVtHd.size</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a:t>
            </a:r>
          </a:p>
          <a:p>
            <a:endParaRPr lang="en-US" sz="1100" dirty="0">
              <a:latin typeface="Consolas" panose="020B0609020204030204" pitchFamily="49" charset="0"/>
              <a:cs typeface="Consolas" panose="020B0609020204030204" pitchFamily="49" charset="0"/>
            </a:endParaRPr>
          </a:p>
          <a:p>
            <a:endParaRPr lang="en-US" sz="11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361301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normal vector and color per polygon.</a:t>
            </a:r>
          </a:p>
        </p:txBody>
      </p:sp>
      <p:sp>
        <p:nvSpPr>
          <p:cNvPr id="3" name="Content Placeholder 2"/>
          <p:cNvSpPr>
            <a:spLocks noGrp="1"/>
          </p:cNvSpPr>
          <p:nvPr>
            <p:ph idx="1"/>
          </p:nvPr>
        </p:nvSpPr>
        <p:spPr/>
        <p:txBody>
          <a:bodyPr/>
          <a:lstStyle/>
          <a:p>
            <a:r>
              <a:rPr lang="en-US" dirty="0"/>
              <a:t>Next goal: Adding </a:t>
            </a:r>
            <a:r>
              <a:rPr lang="en-US" dirty="0" err="1"/>
              <a:t>LoadStl</a:t>
            </a:r>
            <a:r>
              <a:rPr lang="en-US" dirty="0"/>
              <a:t> function.</a:t>
            </a:r>
          </a:p>
          <a:p>
            <a:r>
              <a:rPr lang="en-US" dirty="0"/>
              <a:t>Let’s add color and normal per polygon, and access functions.</a:t>
            </a:r>
          </a:p>
          <a:p>
            <a:r>
              <a:rPr lang="en-US" dirty="0" err="1"/>
              <a:t>YsColor</a:t>
            </a:r>
            <a:r>
              <a:rPr lang="en-US" dirty="0"/>
              <a:t> class:  Please see comment lines in public/</a:t>
            </a:r>
            <a:r>
              <a:rPr lang="en-US" dirty="0" err="1"/>
              <a:t>src</a:t>
            </a:r>
            <a:r>
              <a:rPr lang="en-US" dirty="0"/>
              <a:t>/</a:t>
            </a:r>
            <a:r>
              <a:rPr lang="en-US" dirty="0" err="1"/>
              <a:t>ysclass</a:t>
            </a:r>
            <a:r>
              <a:rPr lang="en-US" dirty="0"/>
              <a:t>/</a:t>
            </a:r>
            <a:r>
              <a:rPr lang="en-US" dirty="0" err="1"/>
              <a:t>src</a:t>
            </a:r>
            <a:r>
              <a:rPr lang="en-US"/>
              <a:t>/ysproperty.h</a:t>
            </a:r>
            <a:r>
              <a:rPr lang="en-US" dirty="0"/>
              <a:t> for details.</a:t>
            </a:r>
          </a:p>
        </p:txBody>
      </p:sp>
      <p:sp>
        <p:nvSpPr>
          <p:cNvPr id="4" name="TextBox 3"/>
          <p:cNvSpPr txBox="1"/>
          <p:nvPr/>
        </p:nvSpPr>
        <p:spPr>
          <a:xfrm>
            <a:off x="1238250" y="3325396"/>
            <a:ext cx="5109091" cy="2970044"/>
          </a:xfrm>
          <a:prstGeom prst="rect">
            <a:avLst/>
          </a:prstGeom>
          <a:noFill/>
        </p:spPr>
        <p:txBody>
          <a:bodyPr wrap="none" rtlCol="0">
            <a:spAutoFit/>
          </a:bodyPr>
          <a:lstStyle/>
          <a:p>
            <a:r>
              <a:rPr lang="en-US" sz="1100" dirty="0">
                <a:latin typeface="Consolas" panose="020B0609020204030204" pitchFamily="49" charset="0"/>
              </a:rPr>
              <a:t>protected:</a:t>
            </a:r>
          </a:p>
          <a:p>
            <a:r>
              <a:rPr lang="en-US" sz="1100" dirty="0">
                <a:latin typeface="Consolas" panose="020B0609020204030204" pitchFamily="49" charset="0"/>
              </a:rPr>
              <a:t>    class Polygon</a:t>
            </a:r>
          </a:p>
          <a:p>
            <a:r>
              <a:rPr lang="en-US" sz="1100" dirty="0">
                <a:latin typeface="Consolas" panose="020B0609020204030204" pitchFamily="49" charset="0"/>
              </a:rPr>
              <a:t>    {</a:t>
            </a:r>
          </a:p>
          <a:p>
            <a:r>
              <a:rPr lang="en-US" sz="1100" dirty="0">
                <a:latin typeface="Consolas" panose="020B0609020204030204" pitchFamily="49" charset="0"/>
              </a:rPr>
              <a:t>    public:</a:t>
            </a:r>
          </a:p>
          <a:p>
            <a:r>
              <a:rPr lang="en-US" sz="1100" dirty="0">
                <a:latin typeface="Consolas" panose="020B0609020204030204" pitchFamily="49" charset="0"/>
              </a:rPr>
              <a:t>        </a:t>
            </a:r>
            <a:r>
              <a:rPr lang="en-US" sz="1100" dirty="0" err="1">
                <a:latin typeface="Consolas" panose="020B0609020204030204" pitchFamily="49" charset="0"/>
              </a:rPr>
              <a:t>std</a:t>
            </a:r>
            <a:r>
              <a:rPr lang="en-US" sz="1100" dirty="0">
                <a:latin typeface="Consolas" panose="020B0609020204030204" pitchFamily="49" charset="0"/>
              </a:rPr>
              <a:t>::vector &lt;</a:t>
            </a:r>
            <a:r>
              <a:rPr lang="en-US" sz="1100" dirty="0" err="1">
                <a:latin typeface="Consolas" panose="020B0609020204030204" pitchFamily="49" charset="0"/>
              </a:rPr>
              <a:t>VertexHandle</a:t>
            </a:r>
            <a:r>
              <a:rPr lang="en-US" sz="1100" dirty="0">
                <a:latin typeface="Consolas" panose="020B0609020204030204" pitchFamily="49" charset="0"/>
              </a:rPr>
              <a:t>&gt; </a:t>
            </a:r>
            <a:r>
              <a:rPr lang="en-US" sz="1100" dirty="0" err="1">
                <a:latin typeface="Consolas" panose="020B0609020204030204" pitchFamily="49" charset="0"/>
              </a:rPr>
              <a:t>vtHd</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a:solidFill>
                  <a:srgbClr val="FF0000"/>
                </a:solidFill>
                <a:latin typeface="Consolas" panose="020B0609020204030204" pitchFamily="49" charset="0"/>
              </a:rPr>
              <a:t>    YsVec3 nom;</a:t>
            </a:r>
          </a:p>
          <a:p>
            <a:r>
              <a:rPr lang="en-US" sz="1100" dirty="0">
                <a:solidFill>
                  <a:srgbClr val="FF0000"/>
                </a:solidFill>
                <a:latin typeface="Consolas" panose="020B0609020204030204" pitchFamily="49" charset="0"/>
              </a:rPr>
              <a:t>        </a:t>
            </a:r>
            <a:r>
              <a:rPr lang="en-US" sz="1100" dirty="0" err="1">
                <a:solidFill>
                  <a:srgbClr val="FF0000"/>
                </a:solidFill>
                <a:latin typeface="Consolas" panose="020B0609020204030204" pitchFamily="49" charset="0"/>
              </a:rPr>
              <a:t>YsColor</a:t>
            </a:r>
            <a:r>
              <a:rPr lang="en-US" sz="1100" dirty="0">
                <a:solidFill>
                  <a:srgbClr val="FF0000"/>
                </a:solidFill>
                <a:latin typeface="Consolas" panose="020B0609020204030204" pitchFamily="49" charset="0"/>
              </a:rPr>
              <a:t> col;</a:t>
            </a:r>
          </a:p>
          <a:p>
            <a:r>
              <a:rPr lang="en-US" sz="1100" dirty="0">
                <a:latin typeface="Consolas" panose="020B0609020204030204" pitchFamily="49" charset="0"/>
              </a:rPr>
              <a:t>    };</a:t>
            </a:r>
          </a:p>
          <a:p>
            <a:endParaRPr lang="en-US" sz="1100" dirty="0">
              <a:latin typeface="Consolas" panose="020B0609020204030204" pitchFamily="49" charset="0"/>
            </a:endParaRPr>
          </a:p>
          <a:p>
            <a:endParaRPr lang="en-US" sz="1100" dirty="0">
              <a:latin typeface="Consolas" panose="020B0609020204030204" pitchFamily="49" charset="0"/>
            </a:endParaRPr>
          </a:p>
          <a:p>
            <a:r>
              <a:rPr lang="en-US" sz="1100" dirty="0">
                <a:latin typeface="Consolas" panose="020B0609020204030204" pitchFamily="49" charset="0"/>
              </a:rPr>
              <a:t>public:</a:t>
            </a:r>
          </a:p>
          <a:p>
            <a:r>
              <a:rPr lang="en-US" sz="1100" dirty="0">
                <a:solidFill>
                  <a:srgbClr val="FF0000"/>
                </a:solidFill>
                <a:latin typeface="Consolas" panose="020B0609020204030204" pitchFamily="49" charset="0"/>
              </a:rPr>
              <a:t>    bool </a:t>
            </a:r>
            <a:r>
              <a:rPr lang="en-US" sz="1100" dirty="0" err="1">
                <a:solidFill>
                  <a:srgbClr val="FF0000"/>
                </a:solidFill>
                <a:latin typeface="Consolas" panose="020B0609020204030204" pitchFamily="49" charset="0"/>
              </a:rPr>
              <a:t>SetPolygonColor</a:t>
            </a:r>
            <a:r>
              <a:rPr lang="en-US" sz="1100" dirty="0">
                <a:solidFill>
                  <a:srgbClr val="FF0000"/>
                </a:solidFill>
                <a:latin typeface="Consolas" panose="020B0609020204030204" pitchFamily="49" charset="0"/>
              </a:rPr>
              <a:t>(</a:t>
            </a:r>
            <a:r>
              <a:rPr lang="en-US" sz="1100" dirty="0" err="1">
                <a:solidFill>
                  <a:srgbClr val="FF0000"/>
                </a:solidFill>
                <a:latin typeface="Consolas" panose="020B0609020204030204" pitchFamily="49" charset="0"/>
              </a:rPr>
              <a:t>PolygonHandle</a:t>
            </a:r>
            <a:r>
              <a:rPr lang="en-US" sz="1100" dirty="0">
                <a:solidFill>
                  <a:srgbClr val="FF0000"/>
                </a:solidFill>
                <a:latin typeface="Consolas" panose="020B0609020204030204" pitchFamily="49" charset="0"/>
              </a:rPr>
              <a:t> </a:t>
            </a:r>
            <a:r>
              <a:rPr lang="en-US" sz="1100" dirty="0" err="1">
                <a:solidFill>
                  <a:srgbClr val="FF0000"/>
                </a:solidFill>
                <a:latin typeface="Consolas" panose="020B0609020204030204" pitchFamily="49" charset="0"/>
              </a:rPr>
              <a:t>plHd,YsColor</a:t>
            </a:r>
            <a:r>
              <a:rPr lang="en-US" sz="1100" dirty="0">
                <a:solidFill>
                  <a:srgbClr val="FF0000"/>
                </a:solidFill>
                <a:latin typeface="Consolas" panose="020B0609020204030204" pitchFamily="49" charset="0"/>
              </a:rPr>
              <a:t> col);</a:t>
            </a:r>
          </a:p>
          <a:p>
            <a:r>
              <a:rPr lang="en-US" sz="1100" dirty="0">
                <a:solidFill>
                  <a:srgbClr val="FF0000"/>
                </a:solidFill>
                <a:latin typeface="Consolas" panose="020B0609020204030204" pitchFamily="49" charset="0"/>
              </a:rPr>
              <a:t>    </a:t>
            </a:r>
            <a:r>
              <a:rPr lang="en-US" sz="1100" dirty="0" err="1">
                <a:solidFill>
                  <a:srgbClr val="FF0000"/>
                </a:solidFill>
                <a:latin typeface="Consolas" panose="020B0609020204030204" pitchFamily="49" charset="0"/>
              </a:rPr>
              <a:t>YsColor</a:t>
            </a:r>
            <a:r>
              <a:rPr lang="en-US" sz="1100" dirty="0">
                <a:solidFill>
                  <a:srgbClr val="FF0000"/>
                </a:solidFill>
                <a:latin typeface="Consolas" panose="020B0609020204030204" pitchFamily="49" charset="0"/>
              </a:rPr>
              <a:t> </a:t>
            </a:r>
            <a:r>
              <a:rPr lang="en-US" sz="1100" dirty="0" err="1">
                <a:solidFill>
                  <a:srgbClr val="FF0000"/>
                </a:solidFill>
                <a:latin typeface="Consolas" panose="020B0609020204030204" pitchFamily="49" charset="0"/>
              </a:rPr>
              <a:t>GetColor</a:t>
            </a:r>
            <a:r>
              <a:rPr lang="en-US" sz="1100" dirty="0">
                <a:solidFill>
                  <a:srgbClr val="FF0000"/>
                </a:solidFill>
                <a:latin typeface="Consolas" panose="020B0609020204030204" pitchFamily="49" charset="0"/>
              </a:rPr>
              <a:t>(</a:t>
            </a:r>
            <a:r>
              <a:rPr lang="en-US" sz="1100" dirty="0" err="1">
                <a:solidFill>
                  <a:srgbClr val="FF0000"/>
                </a:solidFill>
                <a:latin typeface="Consolas" panose="020B0609020204030204" pitchFamily="49" charset="0"/>
              </a:rPr>
              <a:t>PolygonHandle</a:t>
            </a:r>
            <a:r>
              <a:rPr lang="en-US" sz="1100" dirty="0">
                <a:solidFill>
                  <a:srgbClr val="FF0000"/>
                </a:solidFill>
                <a:latin typeface="Consolas" panose="020B0609020204030204" pitchFamily="49" charset="0"/>
              </a:rPr>
              <a:t> </a:t>
            </a:r>
            <a:r>
              <a:rPr lang="en-US" sz="1100" dirty="0" err="1">
                <a:solidFill>
                  <a:srgbClr val="FF0000"/>
                </a:solidFill>
                <a:latin typeface="Consolas" panose="020B0609020204030204" pitchFamily="49" charset="0"/>
              </a:rPr>
              <a:t>plHd</a:t>
            </a:r>
            <a:r>
              <a:rPr lang="en-US" sz="1100" dirty="0">
                <a:solidFill>
                  <a:srgbClr val="FF0000"/>
                </a:solidFill>
                <a:latin typeface="Consolas" panose="020B0609020204030204" pitchFamily="49" charset="0"/>
              </a:rPr>
              <a:t>) </a:t>
            </a:r>
            <a:r>
              <a:rPr lang="en-US" sz="1100" dirty="0" err="1">
                <a:solidFill>
                  <a:srgbClr val="FF0000"/>
                </a:solidFill>
                <a:latin typeface="Consolas" panose="020B0609020204030204" pitchFamily="49" charset="0"/>
              </a:rPr>
              <a:t>const</a:t>
            </a:r>
            <a:r>
              <a:rPr lang="en-US" sz="1100" dirty="0">
                <a:solidFill>
                  <a:srgbClr val="FF0000"/>
                </a:solidFill>
                <a:latin typeface="Consolas" panose="020B0609020204030204" pitchFamily="49" charset="0"/>
              </a:rPr>
              <a:t>;</a:t>
            </a:r>
          </a:p>
          <a:p>
            <a:r>
              <a:rPr lang="en-US" sz="1100" dirty="0">
                <a:solidFill>
                  <a:srgbClr val="FF0000"/>
                </a:solidFill>
                <a:latin typeface="Consolas" panose="020B0609020204030204" pitchFamily="49" charset="0"/>
              </a:rPr>
              <a:t>    bool </a:t>
            </a:r>
            <a:r>
              <a:rPr lang="en-US" sz="1100" dirty="0" err="1">
                <a:solidFill>
                  <a:srgbClr val="FF0000"/>
                </a:solidFill>
                <a:latin typeface="Consolas" panose="020B0609020204030204" pitchFamily="49" charset="0"/>
              </a:rPr>
              <a:t>SetPolygonNormal</a:t>
            </a:r>
            <a:r>
              <a:rPr lang="en-US" sz="1100" dirty="0">
                <a:solidFill>
                  <a:srgbClr val="FF0000"/>
                </a:solidFill>
                <a:latin typeface="Consolas" panose="020B0609020204030204" pitchFamily="49" charset="0"/>
              </a:rPr>
              <a:t>(</a:t>
            </a:r>
            <a:r>
              <a:rPr lang="en-US" sz="1100" dirty="0" err="1">
                <a:solidFill>
                  <a:srgbClr val="FF0000"/>
                </a:solidFill>
                <a:latin typeface="Consolas" panose="020B0609020204030204" pitchFamily="49" charset="0"/>
              </a:rPr>
              <a:t>PolygonHandle</a:t>
            </a:r>
            <a:r>
              <a:rPr lang="en-US" sz="1100" dirty="0">
                <a:solidFill>
                  <a:srgbClr val="FF0000"/>
                </a:solidFill>
                <a:latin typeface="Consolas" panose="020B0609020204030204" pitchFamily="49" charset="0"/>
              </a:rPr>
              <a:t> </a:t>
            </a:r>
            <a:r>
              <a:rPr lang="en-US" sz="1100" dirty="0" err="1">
                <a:solidFill>
                  <a:srgbClr val="FF0000"/>
                </a:solidFill>
                <a:latin typeface="Consolas" panose="020B0609020204030204" pitchFamily="49" charset="0"/>
              </a:rPr>
              <a:t>plHd,const</a:t>
            </a:r>
            <a:r>
              <a:rPr lang="en-US" sz="1100" dirty="0">
                <a:solidFill>
                  <a:srgbClr val="FF0000"/>
                </a:solidFill>
                <a:latin typeface="Consolas" panose="020B0609020204030204" pitchFamily="49" charset="0"/>
              </a:rPr>
              <a:t> YsVec3 &amp;nom);</a:t>
            </a:r>
          </a:p>
          <a:p>
            <a:r>
              <a:rPr lang="en-US" sz="1100" dirty="0">
                <a:solidFill>
                  <a:srgbClr val="FF0000"/>
                </a:solidFill>
                <a:latin typeface="Consolas" panose="020B0609020204030204" pitchFamily="49" charset="0"/>
              </a:rPr>
              <a:t>    YsVec3 </a:t>
            </a:r>
            <a:r>
              <a:rPr lang="en-US" sz="1100" dirty="0" err="1">
                <a:solidFill>
                  <a:srgbClr val="FF0000"/>
                </a:solidFill>
                <a:latin typeface="Consolas" panose="020B0609020204030204" pitchFamily="49" charset="0"/>
              </a:rPr>
              <a:t>GetNormal</a:t>
            </a:r>
            <a:r>
              <a:rPr lang="en-US" sz="1100" dirty="0">
                <a:solidFill>
                  <a:srgbClr val="FF0000"/>
                </a:solidFill>
                <a:latin typeface="Consolas" panose="020B0609020204030204" pitchFamily="49" charset="0"/>
              </a:rPr>
              <a:t>(</a:t>
            </a:r>
            <a:r>
              <a:rPr lang="en-US" sz="1100" dirty="0" err="1">
                <a:solidFill>
                  <a:srgbClr val="FF0000"/>
                </a:solidFill>
                <a:latin typeface="Consolas" panose="020B0609020204030204" pitchFamily="49" charset="0"/>
              </a:rPr>
              <a:t>PolygonHandle</a:t>
            </a:r>
            <a:r>
              <a:rPr lang="en-US" sz="1100" dirty="0">
                <a:solidFill>
                  <a:srgbClr val="FF0000"/>
                </a:solidFill>
                <a:latin typeface="Consolas" panose="020B0609020204030204" pitchFamily="49" charset="0"/>
              </a:rPr>
              <a:t> </a:t>
            </a:r>
            <a:r>
              <a:rPr lang="en-US" sz="1100" dirty="0" err="1">
                <a:solidFill>
                  <a:srgbClr val="FF0000"/>
                </a:solidFill>
                <a:latin typeface="Consolas" panose="020B0609020204030204" pitchFamily="49" charset="0"/>
              </a:rPr>
              <a:t>plHd</a:t>
            </a:r>
            <a:r>
              <a:rPr lang="en-US" sz="1100" dirty="0">
                <a:solidFill>
                  <a:srgbClr val="FF0000"/>
                </a:solidFill>
                <a:latin typeface="Consolas" panose="020B0609020204030204" pitchFamily="49" charset="0"/>
              </a:rPr>
              <a:t>) </a:t>
            </a:r>
            <a:r>
              <a:rPr lang="en-US" sz="1100" dirty="0" err="1">
                <a:solidFill>
                  <a:srgbClr val="FF0000"/>
                </a:solidFill>
                <a:latin typeface="Consolas" panose="020B0609020204030204" pitchFamily="49" charset="0"/>
              </a:rPr>
              <a:t>const</a:t>
            </a:r>
            <a:r>
              <a:rPr lang="en-US" sz="1100" dirty="0">
                <a:solidFill>
                  <a:srgbClr val="FF0000"/>
                </a:solidFill>
                <a:latin typeface="Consolas" panose="020B0609020204030204" pitchFamily="49" charset="0"/>
              </a:rPr>
              <a:t>;</a:t>
            </a:r>
          </a:p>
          <a:p>
            <a:endParaRPr lang="en-US" sz="1100" dirty="0">
              <a:latin typeface="Consolas" panose="020B0609020204030204" pitchFamily="49" charset="0"/>
            </a:endParaRPr>
          </a:p>
          <a:p>
            <a:endParaRPr lang="en-US" sz="1100" dirty="0">
              <a:latin typeface="Consolas" panose="020B0609020204030204" pitchFamily="49" charset="0"/>
            </a:endParaRPr>
          </a:p>
        </p:txBody>
      </p:sp>
    </p:spTree>
    <p:extLst>
      <p:ext uri="{BB962C8B-B14F-4D97-AF65-F5344CB8AC3E}">
        <p14:creationId xmlns:p14="http://schemas.microsoft.com/office/powerpoint/2010/main" val="21331348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Then add </a:t>
            </a:r>
            <a:r>
              <a:rPr lang="en-US" dirty="0" err="1"/>
              <a:t>LoadBinaryStl</a:t>
            </a:r>
            <a:r>
              <a:rPr lang="en-US" dirty="0"/>
              <a:t> function</a:t>
            </a:r>
          </a:p>
        </p:txBody>
      </p:sp>
      <p:sp>
        <p:nvSpPr>
          <p:cNvPr id="3" name="Content Placeholder 2"/>
          <p:cNvSpPr>
            <a:spLocks noGrp="1"/>
          </p:cNvSpPr>
          <p:nvPr>
            <p:ph idx="1"/>
          </p:nvPr>
        </p:nvSpPr>
        <p:spPr/>
        <p:txBody>
          <a:bodyPr/>
          <a:lstStyle/>
          <a:p>
            <a:r>
              <a:rPr lang="en-US" dirty="0"/>
              <a:t>Copy some functions from binary_stl.cpp, and make </a:t>
            </a:r>
            <a:r>
              <a:rPr lang="en-US" dirty="0" err="1"/>
              <a:t>LoadBinStl</a:t>
            </a:r>
            <a:r>
              <a:rPr lang="en-US" dirty="0"/>
              <a:t> function of </a:t>
            </a:r>
            <a:r>
              <a:rPr lang="en-US" dirty="0" err="1"/>
              <a:t>PolygonalMesh</a:t>
            </a:r>
            <a:r>
              <a:rPr lang="en-US" dirty="0"/>
              <a:t> class.</a:t>
            </a:r>
          </a:p>
        </p:txBody>
      </p:sp>
      <p:sp>
        <p:nvSpPr>
          <p:cNvPr id="4" name="TextBox 3"/>
          <p:cNvSpPr txBox="1"/>
          <p:nvPr/>
        </p:nvSpPr>
        <p:spPr>
          <a:xfrm>
            <a:off x="1117600" y="2520950"/>
            <a:ext cx="4724370" cy="2292935"/>
          </a:xfrm>
          <a:prstGeom prst="rect">
            <a:avLst/>
          </a:prstGeom>
          <a:noFill/>
        </p:spPr>
        <p:txBody>
          <a:bodyPr wrap="none" rtlCol="0">
            <a:spAutoFit/>
          </a:bodyPr>
          <a:lstStyle/>
          <a:p>
            <a:r>
              <a:rPr lang="en-US" sz="1100" dirty="0">
                <a:latin typeface="Consolas" panose="020B0609020204030204" pitchFamily="49" charset="0"/>
              </a:rPr>
              <a:t>public:</a:t>
            </a:r>
          </a:p>
          <a:p>
            <a:r>
              <a:rPr lang="en-US" sz="1100" dirty="0">
                <a:latin typeface="Consolas" panose="020B0609020204030204" pitchFamily="49" charset="0"/>
              </a:rPr>
              <a:t>    bool </a:t>
            </a:r>
            <a:r>
              <a:rPr lang="en-US" sz="1100" dirty="0" err="1">
                <a:latin typeface="Consolas" panose="020B0609020204030204" pitchFamily="49" charset="0"/>
              </a:rPr>
              <a:t>LoadBinStl</a:t>
            </a:r>
            <a:r>
              <a:rPr lang="en-US" sz="1100" dirty="0">
                <a:latin typeface="Consolas" panose="020B0609020204030204" pitchFamily="49" charset="0"/>
              </a:rPr>
              <a:t>(</a:t>
            </a:r>
            <a:r>
              <a:rPr lang="en-US" sz="1100" dirty="0" err="1">
                <a:latin typeface="Consolas" panose="020B0609020204030204" pitchFamily="49" charset="0"/>
              </a:rPr>
              <a:t>const</a:t>
            </a:r>
            <a:r>
              <a:rPr lang="en-US" sz="1100" dirty="0">
                <a:latin typeface="Consolas" panose="020B0609020204030204" pitchFamily="49" charset="0"/>
              </a:rPr>
              <a:t> char </a:t>
            </a:r>
            <a:r>
              <a:rPr lang="en-US" sz="1100" dirty="0" err="1">
                <a:latin typeface="Consolas" panose="020B0609020204030204" pitchFamily="49" charset="0"/>
              </a:rPr>
              <a:t>fn</a:t>
            </a:r>
            <a:r>
              <a:rPr lang="en-US" sz="1100" dirty="0">
                <a:latin typeface="Consolas" panose="020B0609020204030204" pitchFamily="49" charset="0"/>
              </a:rPr>
              <a:t>[]);</a:t>
            </a:r>
          </a:p>
          <a:p>
            <a:r>
              <a:rPr lang="en-US" sz="1100" dirty="0">
                <a:latin typeface="Consolas" panose="020B0609020204030204" pitchFamily="49" charset="0"/>
              </a:rPr>
              <a:t>private:</a:t>
            </a:r>
          </a:p>
          <a:p>
            <a:r>
              <a:rPr lang="en-US" sz="1100" dirty="0">
                <a:latin typeface="Consolas" panose="020B0609020204030204" pitchFamily="49" charset="0"/>
              </a:rPr>
              <a:t>    bool </a:t>
            </a:r>
            <a:r>
              <a:rPr lang="en-US" sz="1100" dirty="0" err="1">
                <a:latin typeface="Consolas" panose="020B0609020204030204" pitchFamily="49" charset="0"/>
              </a:rPr>
              <a:t>CPUisLittleEndian</a:t>
            </a:r>
            <a:r>
              <a:rPr lang="en-US" sz="1100" dirty="0">
                <a:latin typeface="Consolas" panose="020B0609020204030204" pitchFamily="49" charset="0"/>
              </a:rPr>
              <a:t>(void);</a:t>
            </a:r>
          </a:p>
          <a:p>
            <a:r>
              <a:rPr lang="en-US" sz="1100" dirty="0">
                <a:latin typeface="Consolas" panose="020B0609020204030204" pitchFamily="49" charset="0"/>
              </a:rPr>
              <a:t>    </a:t>
            </a:r>
            <a:r>
              <a:rPr lang="en-US" sz="1100" dirty="0" err="1">
                <a:latin typeface="Consolas" panose="020B0609020204030204" pitchFamily="49" charset="0"/>
              </a:rPr>
              <a:t>int</a:t>
            </a:r>
            <a:r>
              <a:rPr lang="en-US" sz="1100" dirty="0">
                <a:latin typeface="Consolas" panose="020B0609020204030204" pitchFamily="49" charset="0"/>
              </a:rPr>
              <a:t> </a:t>
            </a:r>
            <a:r>
              <a:rPr lang="en-US" sz="1100" dirty="0" err="1">
                <a:latin typeface="Consolas" panose="020B0609020204030204" pitchFamily="49" charset="0"/>
              </a:rPr>
              <a:t>BinaryToInt</a:t>
            </a:r>
            <a:r>
              <a:rPr lang="en-US" sz="1100" dirty="0">
                <a:latin typeface="Consolas" panose="020B0609020204030204" pitchFamily="49" charset="0"/>
              </a:rPr>
              <a:t>(</a:t>
            </a:r>
            <a:r>
              <a:rPr lang="en-US" sz="1100" dirty="0" err="1">
                <a:latin typeface="Consolas" panose="020B0609020204030204" pitchFamily="49" charset="0"/>
              </a:rPr>
              <a:t>const</a:t>
            </a:r>
            <a:r>
              <a:rPr lang="en-US" sz="1100" dirty="0">
                <a:latin typeface="Consolas" panose="020B0609020204030204" pitchFamily="49" charset="0"/>
              </a:rPr>
              <a:t> unsigned char </a:t>
            </a:r>
            <a:r>
              <a:rPr lang="en-US" sz="1100" dirty="0" err="1">
                <a:latin typeface="Consolas" panose="020B0609020204030204" pitchFamily="49" charset="0"/>
              </a:rPr>
              <a:t>dw</a:t>
            </a:r>
            <a:r>
              <a:rPr lang="en-US" sz="1100" dirty="0">
                <a:latin typeface="Consolas" panose="020B0609020204030204" pitchFamily="49" charset="0"/>
              </a:rPr>
              <a:t>[4]);</a:t>
            </a:r>
          </a:p>
          <a:p>
            <a:r>
              <a:rPr lang="en-US" sz="1100" dirty="0">
                <a:latin typeface="Consolas" panose="020B0609020204030204" pitchFamily="49" charset="0"/>
              </a:rPr>
              <a:t>    float </a:t>
            </a:r>
            <a:r>
              <a:rPr lang="en-US" sz="1100" dirty="0" err="1">
                <a:latin typeface="Consolas" panose="020B0609020204030204" pitchFamily="49" charset="0"/>
              </a:rPr>
              <a:t>BinaryToFloat</a:t>
            </a:r>
            <a:r>
              <a:rPr lang="en-US" sz="1100" dirty="0">
                <a:latin typeface="Consolas" panose="020B0609020204030204" pitchFamily="49" charset="0"/>
              </a:rPr>
              <a:t>(</a:t>
            </a:r>
            <a:r>
              <a:rPr lang="en-US" sz="1100" dirty="0" err="1">
                <a:latin typeface="Consolas" panose="020B0609020204030204" pitchFamily="49" charset="0"/>
              </a:rPr>
              <a:t>const</a:t>
            </a:r>
            <a:r>
              <a:rPr lang="en-US" sz="1100" dirty="0">
                <a:latin typeface="Consolas" panose="020B0609020204030204" pitchFamily="49" charset="0"/>
              </a:rPr>
              <a:t> unsigned char </a:t>
            </a:r>
            <a:r>
              <a:rPr lang="en-US" sz="1100" dirty="0" err="1">
                <a:latin typeface="Consolas" panose="020B0609020204030204" pitchFamily="49" charset="0"/>
              </a:rPr>
              <a:t>dw</a:t>
            </a:r>
            <a:r>
              <a:rPr lang="en-US" sz="1100" dirty="0">
                <a:latin typeface="Consolas" panose="020B0609020204030204" pitchFamily="49" charset="0"/>
              </a:rPr>
              <a:t>[4]);</a:t>
            </a:r>
          </a:p>
          <a:p>
            <a:r>
              <a:rPr lang="en-US" sz="1100" dirty="0">
                <a:latin typeface="Consolas" panose="020B0609020204030204" pitchFamily="49" charset="0"/>
              </a:rPr>
              <a:t>    void </a:t>
            </a:r>
            <a:r>
              <a:rPr lang="en-US" sz="1100" dirty="0" err="1">
                <a:latin typeface="Consolas" panose="020B0609020204030204" pitchFamily="49" charset="0"/>
              </a:rPr>
              <a:t>AddBinaryStlTriangle</a:t>
            </a:r>
            <a:r>
              <a:rPr lang="en-US" sz="1100" dirty="0">
                <a:latin typeface="Consolas" panose="020B0609020204030204" pitchFamily="49" charset="0"/>
              </a:rPr>
              <a:t>(</a:t>
            </a:r>
            <a:r>
              <a:rPr lang="en-US" sz="1100" dirty="0" err="1">
                <a:latin typeface="Consolas" panose="020B0609020204030204" pitchFamily="49" charset="0"/>
              </a:rPr>
              <a:t>const</a:t>
            </a:r>
            <a:r>
              <a:rPr lang="en-US" sz="1100" dirty="0">
                <a:latin typeface="Consolas" panose="020B0609020204030204" pitchFamily="49" charset="0"/>
              </a:rPr>
              <a:t> unsigned char </a:t>
            </a:r>
            <a:r>
              <a:rPr lang="en-US" sz="1100" dirty="0" err="1">
                <a:latin typeface="Consolas" panose="020B0609020204030204" pitchFamily="49" charset="0"/>
              </a:rPr>
              <a:t>buf</a:t>
            </a:r>
            <a:r>
              <a:rPr lang="en-US" sz="1100" dirty="0">
                <a:latin typeface="Consolas" panose="020B0609020204030204" pitchFamily="49" charset="0"/>
              </a:rPr>
              <a:t>[50]);</a:t>
            </a:r>
          </a:p>
          <a:p>
            <a:endParaRPr lang="en-US" sz="1100" dirty="0">
              <a:latin typeface="Consolas" panose="020B0609020204030204" pitchFamily="49" charset="0"/>
            </a:endParaRPr>
          </a:p>
          <a:p>
            <a:r>
              <a:rPr lang="en-US" sz="1100" dirty="0">
                <a:latin typeface="Consolas" panose="020B0609020204030204" pitchFamily="49" charset="0"/>
              </a:rPr>
              <a:t>public:</a:t>
            </a:r>
          </a:p>
          <a:p>
            <a:r>
              <a:rPr lang="en-US" sz="1100" dirty="0">
                <a:latin typeface="Consolas" panose="020B0609020204030204" pitchFamily="49" charset="0"/>
              </a:rPr>
              <a:t>    void </a:t>
            </a:r>
            <a:r>
              <a:rPr lang="en-US" sz="1100" dirty="0" err="1">
                <a:latin typeface="Consolas" panose="020B0609020204030204" pitchFamily="49" charset="0"/>
              </a:rPr>
              <a:t>GetBoundingBox</a:t>
            </a:r>
            <a:r>
              <a:rPr lang="en-US" sz="1100" dirty="0">
                <a:latin typeface="Consolas" panose="020B0609020204030204" pitchFamily="49" charset="0"/>
              </a:rPr>
              <a:t>(YsVec3 &amp;min,YsVec3 &amp;max)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a:latin typeface="Consolas" panose="020B0609020204030204" pitchFamily="49" charset="0"/>
              </a:rPr>
              <a:t>    void </a:t>
            </a:r>
            <a:r>
              <a:rPr lang="en-US" sz="1100" dirty="0" err="1">
                <a:latin typeface="Consolas" panose="020B0609020204030204" pitchFamily="49" charset="0"/>
              </a:rPr>
              <a:t>GetBoundingBox</a:t>
            </a:r>
            <a:r>
              <a:rPr lang="en-US" sz="1100" dirty="0">
                <a:latin typeface="Consolas" panose="020B0609020204030204" pitchFamily="49" charset="0"/>
              </a:rPr>
              <a:t>(YsVec3 </a:t>
            </a:r>
            <a:r>
              <a:rPr lang="en-US" sz="1100" dirty="0" err="1">
                <a:latin typeface="Consolas" panose="020B0609020204030204" pitchFamily="49" charset="0"/>
              </a:rPr>
              <a:t>bbx</a:t>
            </a:r>
            <a:r>
              <a:rPr lang="en-US" sz="1100" dirty="0">
                <a:latin typeface="Consolas" panose="020B0609020204030204" pitchFamily="49" charset="0"/>
              </a:rPr>
              <a:t>[2]) </a:t>
            </a:r>
            <a:r>
              <a:rPr lang="en-US" sz="1100" dirty="0" err="1">
                <a:latin typeface="Consolas" panose="020B0609020204030204" pitchFamily="49" charset="0"/>
              </a:rPr>
              <a:t>const</a:t>
            </a:r>
            <a:r>
              <a:rPr lang="en-US" sz="1100" dirty="0">
                <a:latin typeface="Consolas" panose="020B0609020204030204" pitchFamily="49" charset="0"/>
              </a:rPr>
              <a:t>;</a:t>
            </a:r>
          </a:p>
          <a:p>
            <a:endParaRPr lang="en-US" sz="1100" dirty="0">
              <a:latin typeface="Consolas" panose="020B0609020204030204" pitchFamily="49" charset="0"/>
            </a:endParaRPr>
          </a:p>
          <a:p>
            <a:endParaRPr lang="en-US" sz="1100" dirty="0">
              <a:latin typeface="Consolas" panose="020B0609020204030204" pitchFamily="49" charset="0"/>
            </a:endParaRPr>
          </a:p>
        </p:txBody>
      </p:sp>
    </p:spTree>
    <p:extLst>
      <p:ext uri="{BB962C8B-B14F-4D97-AF65-F5344CB8AC3E}">
        <p14:creationId xmlns:p14="http://schemas.microsoft.com/office/powerpoint/2010/main" val="1986773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Replace the data structure of the STL viewer</a:t>
            </a:r>
          </a:p>
        </p:txBody>
      </p:sp>
      <p:sp>
        <p:nvSpPr>
          <p:cNvPr id="6" name="Content Placeholder 5"/>
          <p:cNvSpPr>
            <a:spLocks noGrp="1"/>
          </p:cNvSpPr>
          <p:nvPr>
            <p:ph idx="1"/>
          </p:nvPr>
        </p:nvSpPr>
        <p:spPr/>
        <p:txBody>
          <a:bodyPr/>
          <a:lstStyle/>
          <a:p>
            <a:r>
              <a:rPr lang="en-US" dirty="0"/>
              <a:t>Instead of directly reading STL into vertex arrays, load into </a:t>
            </a:r>
            <a:r>
              <a:rPr lang="en-US" dirty="0" err="1"/>
              <a:t>PolygonalMesh</a:t>
            </a:r>
            <a:r>
              <a:rPr lang="en-US" dirty="0"/>
              <a:t> data structure, and then make vertex arrays.</a:t>
            </a:r>
          </a:p>
        </p:txBody>
      </p:sp>
      <p:sp>
        <p:nvSpPr>
          <p:cNvPr id="4" name="TextBox 3"/>
          <p:cNvSpPr txBox="1"/>
          <p:nvPr/>
        </p:nvSpPr>
        <p:spPr>
          <a:xfrm>
            <a:off x="766554" y="2572221"/>
            <a:ext cx="5032147" cy="2631490"/>
          </a:xfrm>
          <a:prstGeom prst="rect">
            <a:avLst/>
          </a:prstGeom>
          <a:noFill/>
        </p:spPr>
        <p:txBody>
          <a:bodyPr wrap="none" rtlCol="0">
            <a:spAutoFit/>
          </a:bodyPr>
          <a:lstStyle/>
          <a:p>
            <a:r>
              <a:rPr lang="en-US" sz="1100" dirty="0">
                <a:latin typeface="Consolas" panose="020B0609020204030204" pitchFamily="49" charset="0"/>
              </a:rPr>
              <a:t>void </a:t>
            </a:r>
            <a:r>
              <a:rPr lang="en-US" sz="1100" dirty="0" err="1">
                <a:latin typeface="Consolas" panose="020B0609020204030204" pitchFamily="49" charset="0"/>
              </a:rPr>
              <a:t>FsLazyWindowApplication</a:t>
            </a:r>
            <a:r>
              <a:rPr lang="en-US" sz="1100" dirty="0">
                <a:latin typeface="Consolas" panose="020B0609020204030204" pitchFamily="49" charset="0"/>
              </a:rPr>
              <a:t>::Initialize(</a:t>
            </a:r>
            <a:r>
              <a:rPr lang="en-US" sz="1100" dirty="0" err="1">
                <a:latin typeface="Consolas" panose="020B0609020204030204" pitchFamily="49" charset="0"/>
              </a:rPr>
              <a:t>int</a:t>
            </a:r>
            <a:r>
              <a:rPr lang="en-US" sz="1100" dirty="0">
                <a:latin typeface="Consolas" panose="020B0609020204030204" pitchFamily="49" charset="0"/>
              </a:rPr>
              <a:t> </a:t>
            </a:r>
            <a:r>
              <a:rPr lang="en-US" sz="1100" dirty="0" err="1">
                <a:latin typeface="Consolas" panose="020B0609020204030204" pitchFamily="49" charset="0"/>
              </a:rPr>
              <a:t>argc,char</a:t>
            </a:r>
            <a:r>
              <a:rPr lang="en-US" sz="1100" dirty="0">
                <a:latin typeface="Consolas" panose="020B0609020204030204" pitchFamily="49" charset="0"/>
              </a:rPr>
              <a:t> *</a:t>
            </a:r>
            <a:r>
              <a:rPr lang="en-US" sz="1100" dirty="0" err="1">
                <a:latin typeface="Consolas" panose="020B0609020204030204" pitchFamily="49" charset="0"/>
              </a:rPr>
              <a:t>argv</a:t>
            </a:r>
            <a:r>
              <a:rPr lang="en-US" sz="1100" dirty="0">
                <a:latin typeface="Consolas" panose="020B0609020204030204" pitchFamily="49" charset="0"/>
              </a:rPr>
              <a:t>[])</a:t>
            </a:r>
          </a:p>
          <a:p>
            <a:r>
              <a:rPr lang="en-US" sz="1100" dirty="0">
                <a:latin typeface="Consolas" panose="020B0609020204030204" pitchFamily="49" charset="0"/>
              </a:rPr>
              <a:t>{</a:t>
            </a:r>
          </a:p>
          <a:p>
            <a:r>
              <a:rPr lang="en-US" sz="1100" dirty="0">
                <a:latin typeface="Consolas" panose="020B0609020204030204" pitchFamily="49" charset="0"/>
              </a:rPr>
              <a:t>    if(2&lt;=</a:t>
            </a:r>
            <a:r>
              <a:rPr lang="en-US" sz="1100" dirty="0" err="1">
                <a:latin typeface="Consolas" panose="020B0609020204030204" pitchFamily="49" charset="0"/>
              </a:rPr>
              <a:t>argc</a:t>
            </a:r>
            <a:r>
              <a:rPr lang="en-US" sz="1100" dirty="0">
                <a:latin typeface="Consolas" panose="020B0609020204030204" pitchFamily="49" charset="0"/>
              </a:rPr>
              <a:t> &amp;&amp; </a:t>
            </a:r>
            <a:r>
              <a:rPr lang="en-US" sz="1100" dirty="0">
                <a:solidFill>
                  <a:srgbClr val="FF0000"/>
                </a:solidFill>
                <a:latin typeface="Consolas" panose="020B0609020204030204" pitchFamily="49" charset="0"/>
              </a:rPr>
              <a:t>true==</a:t>
            </a:r>
            <a:r>
              <a:rPr lang="en-US" sz="1100" dirty="0" err="1">
                <a:solidFill>
                  <a:srgbClr val="FF0000"/>
                </a:solidFill>
                <a:latin typeface="Consolas" panose="020B0609020204030204" pitchFamily="49" charset="0"/>
              </a:rPr>
              <a:t>mesh.LoadBinStl</a:t>
            </a:r>
            <a:r>
              <a:rPr lang="en-US" sz="1100" dirty="0">
                <a:solidFill>
                  <a:srgbClr val="FF0000"/>
                </a:solidFill>
                <a:latin typeface="Consolas" panose="020B0609020204030204" pitchFamily="49" charset="0"/>
              </a:rPr>
              <a:t>(</a:t>
            </a:r>
            <a:r>
              <a:rPr lang="en-US" sz="1100" dirty="0" err="1">
                <a:solidFill>
                  <a:srgbClr val="FF0000"/>
                </a:solidFill>
                <a:latin typeface="Consolas" panose="020B0609020204030204" pitchFamily="49" charset="0"/>
              </a:rPr>
              <a:t>argv</a:t>
            </a:r>
            <a:r>
              <a:rPr lang="en-US" sz="1100" dirty="0">
                <a:solidFill>
                  <a:srgbClr val="FF0000"/>
                </a:solidFill>
                <a:latin typeface="Consolas" panose="020B0609020204030204" pitchFamily="49" charset="0"/>
              </a:rPr>
              <a:t>[1])</a:t>
            </a:r>
            <a:r>
              <a:rPr lang="en-US" sz="1100" dirty="0">
                <a:latin typeface="Consolas" panose="020B0609020204030204" pitchFamily="49" charset="0"/>
              </a:rPr>
              <a:t>)</a:t>
            </a:r>
          </a:p>
          <a:p>
            <a:r>
              <a:rPr lang="en-US" sz="1100" dirty="0">
                <a:latin typeface="Consolas" panose="020B0609020204030204" pitchFamily="49" charset="0"/>
              </a:rPr>
              <a:t>    {</a:t>
            </a:r>
          </a:p>
          <a:p>
            <a:r>
              <a:rPr lang="en-US" sz="1100" dirty="0">
                <a:solidFill>
                  <a:srgbClr val="FF0000"/>
                </a:solidFill>
                <a:latin typeface="Consolas" panose="020B0609020204030204" pitchFamily="49" charset="0"/>
              </a:rPr>
              <a:t>        </a:t>
            </a:r>
            <a:r>
              <a:rPr lang="en-US" sz="1100" dirty="0" err="1">
                <a:solidFill>
                  <a:srgbClr val="FF0000"/>
                </a:solidFill>
                <a:latin typeface="Consolas" panose="020B0609020204030204" pitchFamily="49" charset="0"/>
              </a:rPr>
              <a:t>RemakeVertexArray</a:t>
            </a:r>
            <a:r>
              <a:rPr lang="en-US" sz="1100" dirty="0">
                <a:solidFill>
                  <a:srgbClr val="FF0000"/>
                </a:solidFill>
                <a:latin typeface="Consolas" panose="020B0609020204030204" pitchFamily="49" charset="0"/>
              </a:rPr>
              <a:t>();</a:t>
            </a:r>
          </a:p>
          <a:p>
            <a:r>
              <a:rPr lang="en-US" sz="1100" dirty="0">
                <a:solidFill>
                  <a:srgbClr val="FF0000"/>
                </a:solidFill>
                <a:latin typeface="Consolas" panose="020B0609020204030204" pitchFamily="49" charset="0"/>
              </a:rPr>
              <a:t>        </a:t>
            </a:r>
            <a:r>
              <a:rPr lang="en-US" sz="1100" dirty="0" err="1">
                <a:solidFill>
                  <a:srgbClr val="FF0000"/>
                </a:solidFill>
                <a:latin typeface="Consolas" panose="020B0609020204030204" pitchFamily="49" charset="0"/>
              </a:rPr>
              <a:t>mesh.GetBoundingBox</a:t>
            </a:r>
            <a:r>
              <a:rPr lang="en-US" sz="1100" dirty="0">
                <a:solidFill>
                  <a:srgbClr val="FF0000"/>
                </a:solidFill>
                <a:latin typeface="Consolas" panose="020B0609020204030204" pitchFamily="49" charset="0"/>
              </a:rPr>
              <a:t>(</a:t>
            </a:r>
            <a:r>
              <a:rPr lang="en-US" sz="1100" dirty="0" err="1">
                <a:solidFill>
                  <a:srgbClr val="FF0000"/>
                </a:solidFill>
                <a:latin typeface="Consolas" panose="020B0609020204030204" pitchFamily="49" charset="0"/>
              </a:rPr>
              <a:t>bbx</a:t>
            </a:r>
            <a:r>
              <a:rPr lang="en-US" sz="1100" dirty="0">
                <a:solidFill>
                  <a:srgbClr val="FF0000"/>
                </a:solidFill>
                <a:latin typeface="Consolas" panose="020B0609020204030204" pitchFamily="49" charset="0"/>
              </a:rPr>
              <a:t>[0],</a:t>
            </a:r>
            <a:r>
              <a:rPr lang="en-US" sz="1100" dirty="0" err="1">
                <a:solidFill>
                  <a:srgbClr val="FF0000"/>
                </a:solidFill>
                <a:latin typeface="Consolas" panose="020B0609020204030204" pitchFamily="49" charset="0"/>
              </a:rPr>
              <a:t>bbx</a:t>
            </a:r>
            <a:r>
              <a:rPr lang="en-US" sz="1100" dirty="0">
                <a:solidFill>
                  <a:srgbClr val="FF0000"/>
                </a:solidFill>
                <a:latin typeface="Consolas" panose="020B0609020204030204" pitchFamily="49" charset="0"/>
              </a:rPr>
              <a:t>[1]);</a:t>
            </a:r>
          </a:p>
          <a:p>
            <a:endParaRPr lang="en-US" sz="1100" dirty="0">
              <a:latin typeface="Consolas" panose="020B0609020204030204" pitchFamily="49" charset="0"/>
            </a:endParaRPr>
          </a:p>
          <a:p>
            <a:r>
              <a:rPr lang="en-US" sz="1100" dirty="0">
                <a:latin typeface="Consolas" panose="020B0609020204030204" pitchFamily="49" charset="0"/>
              </a:rPr>
              <a:t>        t=(</a:t>
            </a:r>
            <a:r>
              <a:rPr lang="en-US" sz="1100" dirty="0" err="1">
                <a:latin typeface="Consolas" panose="020B0609020204030204" pitchFamily="49" charset="0"/>
              </a:rPr>
              <a:t>bbx</a:t>
            </a:r>
            <a:r>
              <a:rPr lang="en-US" sz="1100" dirty="0">
                <a:latin typeface="Consolas" panose="020B0609020204030204" pitchFamily="49" charset="0"/>
              </a:rPr>
              <a:t>[0]+</a:t>
            </a:r>
            <a:r>
              <a:rPr lang="en-US" sz="1100" dirty="0" err="1">
                <a:latin typeface="Consolas" panose="020B0609020204030204" pitchFamily="49" charset="0"/>
              </a:rPr>
              <a:t>bbx</a:t>
            </a:r>
            <a:r>
              <a:rPr lang="en-US" sz="1100" dirty="0">
                <a:latin typeface="Consolas" panose="020B0609020204030204" pitchFamily="49" charset="0"/>
              </a:rPr>
              <a:t>[1])/2.0;</a:t>
            </a:r>
          </a:p>
          <a:p>
            <a:r>
              <a:rPr lang="en-US" sz="1100" dirty="0">
                <a:latin typeface="Consolas" panose="020B0609020204030204" pitchFamily="49" charset="0"/>
              </a:rPr>
              <a:t>        d=(</a:t>
            </a:r>
            <a:r>
              <a:rPr lang="en-US" sz="1100" dirty="0" err="1">
                <a:latin typeface="Consolas" panose="020B0609020204030204" pitchFamily="49" charset="0"/>
              </a:rPr>
              <a:t>bbx</a:t>
            </a:r>
            <a:r>
              <a:rPr lang="en-US" sz="1100" dirty="0">
                <a:latin typeface="Consolas" panose="020B0609020204030204" pitchFamily="49" charset="0"/>
              </a:rPr>
              <a:t>[1]-</a:t>
            </a:r>
            <a:r>
              <a:rPr lang="en-US" sz="1100" dirty="0" err="1">
                <a:latin typeface="Consolas" panose="020B0609020204030204" pitchFamily="49" charset="0"/>
              </a:rPr>
              <a:t>bbx</a:t>
            </a:r>
            <a:r>
              <a:rPr lang="en-US" sz="1100" dirty="0">
                <a:latin typeface="Consolas" panose="020B0609020204030204" pitchFamily="49" charset="0"/>
              </a:rPr>
              <a:t>[0]).</a:t>
            </a:r>
            <a:r>
              <a:rPr lang="en-US" sz="1100" dirty="0" err="1">
                <a:latin typeface="Consolas" panose="020B0609020204030204" pitchFamily="49" charset="0"/>
              </a:rPr>
              <a:t>GetLength</a:t>
            </a:r>
            <a:r>
              <a:rPr lang="en-US" sz="1100" dirty="0">
                <a:latin typeface="Consolas" panose="020B0609020204030204" pitchFamily="49" charset="0"/>
              </a:rPr>
              <a:t>()*1.2;</a:t>
            </a:r>
          </a:p>
          <a:p>
            <a:endParaRPr lang="en-US" sz="1100" dirty="0">
              <a:latin typeface="Consolas" panose="020B0609020204030204" pitchFamily="49" charset="0"/>
            </a:endParaRPr>
          </a:p>
          <a:p>
            <a:r>
              <a:rPr lang="en-US" sz="1100" dirty="0">
                <a:latin typeface="Consolas" panose="020B0609020204030204" pitchFamily="49" charset="0"/>
              </a:rPr>
              <a:t>        </a:t>
            </a:r>
            <a:r>
              <a:rPr lang="en-US" sz="1100" dirty="0" err="1">
                <a:latin typeface="Consolas" panose="020B0609020204030204" pitchFamily="49" charset="0"/>
              </a:rPr>
              <a:t>printf</a:t>
            </a:r>
            <a:r>
              <a:rPr lang="en-US" sz="1100" dirty="0">
                <a:latin typeface="Consolas" panose="020B0609020204030204" pitchFamily="49" charset="0"/>
              </a:rPr>
              <a:t>("Target %s\n",</a:t>
            </a:r>
            <a:r>
              <a:rPr lang="en-US" sz="1100" dirty="0" err="1">
                <a:latin typeface="Consolas" panose="020B0609020204030204" pitchFamily="49" charset="0"/>
              </a:rPr>
              <a:t>t.Txt</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printf</a:t>
            </a:r>
            <a:r>
              <a:rPr lang="en-US" sz="1100" dirty="0">
                <a:latin typeface="Consolas" panose="020B0609020204030204" pitchFamily="49" charset="0"/>
              </a:rPr>
              <a:t>("Diagonal %lf\</a:t>
            </a:r>
            <a:r>
              <a:rPr lang="en-US" sz="1100" dirty="0" err="1">
                <a:latin typeface="Consolas" panose="020B0609020204030204" pitchFamily="49" charset="0"/>
              </a:rPr>
              <a:t>n",d</a:t>
            </a:r>
            <a:r>
              <a:rPr lang="en-US" sz="1100" dirty="0">
                <a:latin typeface="Consolas" panose="020B0609020204030204" pitchFamily="49" charset="0"/>
              </a:rPr>
              <a:t>);</a:t>
            </a:r>
          </a:p>
          <a:p>
            <a:r>
              <a:rPr lang="en-US" sz="1100" dirty="0">
                <a:latin typeface="Consolas" panose="020B0609020204030204" pitchFamily="49" charset="0"/>
              </a:rPr>
              <a:t>    }</a:t>
            </a:r>
          </a:p>
          <a:p>
            <a:r>
              <a:rPr lang="en-US" sz="1100" dirty="0">
                <a:latin typeface="Consolas" panose="020B0609020204030204" pitchFamily="49" charset="0"/>
              </a:rPr>
              <a:t>}</a:t>
            </a:r>
          </a:p>
          <a:p>
            <a:endParaRPr lang="en-US" sz="1100" dirty="0">
              <a:latin typeface="Consolas" panose="020B0609020204030204" pitchFamily="49" charset="0"/>
            </a:endParaRPr>
          </a:p>
        </p:txBody>
      </p:sp>
    </p:spTree>
    <p:extLst>
      <p:ext uri="{BB962C8B-B14F-4D97-AF65-F5344CB8AC3E}">
        <p14:creationId xmlns:p14="http://schemas.microsoft.com/office/powerpoint/2010/main" val="17641552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Replace the data structure of the STL viewer</a:t>
            </a:r>
          </a:p>
        </p:txBody>
      </p:sp>
      <p:sp>
        <p:nvSpPr>
          <p:cNvPr id="5" name="Content Placeholder 4"/>
          <p:cNvSpPr>
            <a:spLocks noGrp="1"/>
          </p:cNvSpPr>
          <p:nvPr>
            <p:ph idx="1"/>
          </p:nvPr>
        </p:nvSpPr>
        <p:spPr/>
        <p:txBody>
          <a:bodyPr/>
          <a:lstStyle/>
          <a:p>
            <a:r>
              <a:rPr lang="en-US" dirty="0" err="1"/>
              <a:t>RemakeVertexArray</a:t>
            </a:r>
            <a:r>
              <a:rPr lang="en-US" dirty="0"/>
              <a:t> function</a:t>
            </a:r>
          </a:p>
        </p:txBody>
      </p:sp>
      <p:sp>
        <p:nvSpPr>
          <p:cNvPr id="4" name="TextBox 3"/>
          <p:cNvSpPr txBox="1"/>
          <p:nvPr/>
        </p:nvSpPr>
        <p:spPr>
          <a:xfrm>
            <a:off x="622300" y="1606550"/>
            <a:ext cx="5955476" cy="5001369"/>
          </a:xfrm>
          <a:prstGeom prst="rect">
            <a:avLst/>
          </a:prstGeom>
          <a:noFill/>
        </p:spPr>
        <p:txBody>
          <a:bodyPr wrap="none" rtlCol="0">
            <a:spAutoFit/>
          </a:bodyPr>
          <a:lstStyle/>
          <a:p>
            <a:r>
              <a:rPr lang="en-US" sz="1100" dirty="0">
                <a:latin typeface="Consolas" panose="020B0609020204030204" pitchFamily="49" charset="0"/>
              </a:rPr>
              <a:t>void </a:t>
            </a:r>
            <a:r>
              <a:rPr lang="en-US" sz="1100" dirty="0" err="1">
                <a:latin typeface="Consolas" panose="020B0609020204030204" pitchFamily="49" charset="0"/>
              </a:rPr>
              <a:t>FsLazyWindowApplication</a:t>
            </a:r>
            <a:r>
              <a:rPr lang="en-US" sz="1100" dirty="0">
                <a:latin typeface="Consolas" panose="020B0609020204030204" pitchFamily="49" charset="0"/>
              </a:rPr>
              <a:t>::</a:t>
            </a:r>
            <a:r>
              <a:rPr lang="en-US" sz="1100" dirty="0" err="1">
                <a:latin typeface="Consolas" panose="020B0609020204030204" pitchFamily="49" charset="0"/>
              </a:rPr>
              <a:t>RemakeVertexArray</a:t>
            </a:r>
            <a:r>
              <a:rPr lang="en-US" sz="1100" dirty="0">
                <a:latin typeface="Consolas" panose="020B0609020204030204" pitchFamily="49" charset="0"/>
              </a:rPr>
              <a:t>(void)</a:t>
            </a:r>
          </a:p>
          <a:p>
            <a:r>
              <a:rPr lang="en-US" sz="1100" dirty="0">
                <a:latin typeface="Consolas" panose="020B0609020204030204" pitchFamily="49" charset="0"/>
              </a:rPr>
              <a:t>{</a:t>
            </a:r>
          </a:p>
          <a:p>
            <a:r>
              <a:rPr lang="en-US" sz="1100" dirty="0">
                <a:latin typeface="Consolas" panose="020B0609020204030204" pitchFamily="49" charset="0"/>
              </a:rPr>
              <a:t>    for(auto </a:t>
            </a:r>
            <a:r>
              <a:rPr lang="en-US" sz="1100" dirty="0" err="1">
                <a:latin typeface="Consolas" panose="020B0609020204030204" pitchFamily="49" charset="0"/>
              </a:rPr>
              <a:t>plHd</a:t>
            </a:r>
            <a:r>
              <a:rPr lang="en-US" sz="1100" dirty="0">
                <a:latin typeface="Consolas" panose="020B0609020204030204" pitchFamily="49" charset="0"/>
              </a:rPr>
              <a:t>=</a:t>
            </a:r>
            <a:r>
              <a:rPr lang="en-US" sz="1100" dirty="0" err="1">
                <a:latin typeface="Consolas" panose="020B0609020204030204" pitchFamily="49" charset="0"/>
              </a:rPr>
              <a:t>mesh.NullPolygon</a:t>
            </a:r>
            <a:r>
              <a:rPr lang="en-US" sz="1100" dirty="0">
                <a:latin typeface="Consolas" panose="020B0609020204030204" pitchFamily="49" charset="0"/>
              </a:rPr>
              <a:t>(); true==</a:t>
            </a:r>
            <a:r>
              <a:rPr lang="en-US" sz="1100" dirty="0" err="1">
                <a:latin typeface="Consolas" panose="020B0609020204030204" pitchFamily="49" charset="0"/>
              </a:rPr>
              <a:t>mesh.MoveToNextPolygon</a:t>
            </a:r>
            <a:r>
              <a:rPr lang="en-US" sz="1100" dirty="0">
                <a:latin typeface="Consolas" panose="020B0609020204030204" pitchFamily="49" charset="0"/>
              </a:rPr>
              <a:t>(</a:t>
            </a:r>
            <a:r>
              <a:rPr lang="en-US" sz="1100" dirty="0" err="1">
                <a:latin typeface="Consolas" panose="020B0609020204030204" pitchFamily="49" charset="0"/>
              </a:rPr>
              <a:t>plHd</a:t>
            </a:r>
            <a:r>
              <a:rPr lang="en-US" sz="1100" dirty="0">
                <a:latin typeface="Consolas" panose="020B0609020204030204" pitchFamily="49" charset="0"/>
              </a:rPr>
              <a:t>); )</a:t>
            </a:r>
          </a:p>
          <a:p>
            <a:r>
              <a:rPr lang="en-US" sz="1100" dirty="0">
                <a:latin typeface="Consolas" panose="020B0609020204030204" pitchFamily="49" charset="0"/>
              </a:rPr>
              <a:t>    {</a:t>
            </a:r>
          </a:p>
          <a:p>
            <a:r>
              <a:rPr lang="en-US" sz="1100" dirty="0">
                <a:latin typeface="Consolas" panose="020B0609020204030204" pitchFamily="49" charset="0"/>
              </a:rPr>
              <a:t>        auto </a:t>
            </a:r>
            <a:r>
              <a:rPr lang="en-US" sz="1100" dirty="0" err="1">
                <a:latin typeface="Consolas" panose="020B0609020204030204" pitchFamily="49" charset="0"/>
              </a:rPr>
              <a:t>plVtHd</a:t>
            </a:r>
            <a:r>
              <a:rPr lang="en-US" sz="1100" dirty="0">
                <a:latin typeface="Consolas" panose="020B0609020204030204" pitchFamily="49" charset="0"/>
              </a:rPr>
              <a:t>=</a:t>
            </a:r>
            <a:r>
              <a:rPr lang="en-US" sz="1100" dirty="0" err="1">
                <a:latin typeface="Consolas" panose="020B0609020204030204" pitchFamily="49" charset="0"/>
              </a:rPr>
              <a:t>mesh.GetPolygonVertex</a:t>
            </a:r>
            <a:r>
              <a:rPr lang="en-US" sz="1100" dirty="0">
                <a:latin typeface="Consolas" panose="020B0609020204030204" pitchFamily="49" charset="0"/>
              </a:rPr>
              <a:t>(</a:t>
            </a:r>
            <a:r>
              <a:rPr lang="en-US" sz="1100" dirty="0" err="1">
                <a:latin typeface="Consolas" panose="020B0609020204030204" pitchFamily="49" charset="0"/>
              </a:rPr>
              <a:t>plHd</a:t>
            </a:r>
            <a:r>
              <a:rPr lang="en-US" sz="1100" dirty="0">
                <a:latin typeface="Consolas" panose="020B0609020204030204" pitchFamily="49" charset="0"/>
              </a:rPr>
              <a:t>);</a:t>
            </a:r>
          </a:p>
          <a:p>
            <a:r>
              <a:rPr lang="en-US" sz="1100" dirty="0">
                <a:latin typeface="Consolas" panose="020B0609020204030204" pitchFamily="49" charset="0"/>
              </a:rPr>
              <a:t>        auto </a:t>
            </a:r>
            <a:r>
              <a:rPr lang="en-US" sz="1100" dirty="0" err="1">
                <a:latin typeface="Consolas" panose="020B0609020204030204" pitchFamily="49" charset="0"/>
              </a:rPr>
              <a:t>plCol</a:t>
            </a:r>
            <a:r>
              <a:rPr lang="en-US" sz="1100" dirty="0">
                <a:latin typeface="Consolas" panose="020B0609020204030204" pitchFamily="49" charset="0"/>
              </a:rPr>
              <a:t>=</a:t>
            </a:r>
            <a:r>
              <a:rPr lang="en-US" sz="1100" dirty="0" err="1">
                <a:latin typeface="Consolas" panose="020B0609020204030204" pitchFamily="49" charset="0"/>
              </a:rPr>
              <a:t>mesh.GetColor</a:t>
            </a:r>
            <a:r>
              <a:rPr lang="en-US" sz="1100" dirty="0">
                <a:latin typeface="Consolas" panose="020B0609020204030204" pitchFamily="49" charset="0"/>
              </a:rPr>
              <a:t>(</a:t>
            </a:r>
            <a:r>
              <a:rPr lang="en-US" sz="1100" dirty="0" err="1">
                <a:latin typeface="Consolas" panose="020B0609020204030204" pitchFamily="49" charset="0"/>
              </a:rPr>
              <a:t>plHd</a:t>
            </a:r>
            <a:r>
              <a:rPr lang="en-US" sz="1100" dirty="0">
                <a:latin typeface="Consolas" panose="020B0609020204030204" pitchFamily="49" charset="0"/>
              </a:rPr>
              <a:t>);</a:t>
            </a:r>
          </a:p>
          <a:p>
            <a:r>
              <a:rPr lang="en-US" sz="1100" dirty="0">
                <a:latin typeface="Consolas" panose="020B0609020204030204" pitchFamily="49" charset="0"/>
              </a:rPr>
              <a:t>        auto </a:t>
            </a:r>
            <a:r>
              <a:rPr lang="en-US" sz="1100" dirty="0" err="1">
                <a:latin typeface="Consolas" panose="020B0609020204030204" pitchFamily="49" charset="0"/>
              </a:rPr>
              <a:t>plNom</a:t>
            </a:r>
            <a:r>
              <a:rPr lang="en-US" sz="1100" dirty="0">
                <a:latin typeface="Consolas" panose="020B0609020204030204" pitchFamily="49" charset="0"/>
              </a:rPr>
              <a:t>=</a:t>
            </a:r>
            <a:r>
              <a:rPr lang="en-US" sz="1100" dirty="0" err="1">
                <a:latin typeface="Consolas" panose="020B0609020204030204" pitchFamily="49" charset="0"/>
              </a:rPr>
              <a:t>mesh.GetNormal</a:t>
            </a:r>
            <a:r>
              <a:rPr lang="en-US" sz="1100" dirty="0">
                <a:latin typeface="Consolas" panose="020B0609020204030204" pitchFamily="49" charset="0"/>
              </a:rPr>
              <a:t>(</a:t>
            </a:r>
            <a:r>
              <a:rPr lang="en-US" sz="1100" dirty="0" err="1">
                <a:latin typeface="Consolas" panose="020B0609020204030204" pitchFamily="49" charset="0"/>
              </a:rPr>
              <a:t>plHd</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        // Let's assume every polygon is a triangle for now.</a:t>
            </a:r>
          </a:p>
          <a:p>
            <a:r>
              <a:rPr lang="en-US" sz="1100" dirty="0">
                <a:latin typeface="Consolas" panose="020B0609020204030204" pitchFamily="49" charset="0"/>
              </a:rPr>
              <a:t>        if(3==</a:t>
            </a:r>
            <a:r>
              <a:rPr lang="en-US" sz="1100" dirty="0" err="1">
                <a:latin typeface="Consolas" panose="020B0609020204030204" pitchFamily="49" charset="0"/>
              </a:rPr>
              <a:t>plVtHd.size</a:t>
            </a:r>
            <a:r>
              <a:rPr lang="en-US" sz="1100" dirty="0">
                <a:latin typeface="Consolas" panose="020B0609020204030204" pitchFamily="49" charset="0"/>
              </a:rPr>
              <a:t>())</a:t>
            </a:r>
          </a:p>
          <a:p>
            <a:r>
              <a:rPr lang="en-US" sz="1100" dirty="0">
                <a:latin typeface="Consolas" panose="020B0609020204030204" pitchFamily="49" charset="0"/>
              </a:rPr>
              <a:t>        {</a:t>
            </a:r>
          </a:p>
          <a:p>
            <a:r>
              <a:rPr lang="en-US" sz="1100" dirty="0">
                <a:latin typeface="Consolas" panose="020B0609020204030204" pitchFamily="49" charset="0"/>
              </a:rPr>
              <a:t>            for(</a:t>
            </a:r>
            <a:r>
              <a:rPr lang="en-US" sz="1100" dirty="0" err="1">
                <a:latin typeface="Consolas" panose="020B0609020204030204" pitchFamily="49" charset="0"/>
              </a:rPr>
              <a:t>int</a:t>
            </a:r>
            <a:r>
              <a:rPr lang="en-US" sz="1100" dirty="0">
                <a:latin typeface="Consolas" panose="020B0609020204030204" pitchFamily="49" charset="0"/>
              </a:rPr>
              <a:t> </a:t>
            </a:r>
            <a:r>
              <a:rPr lang="en-US" sz="1100" dirty="0" err="1">
                <a:latin typeface="Consolas" panose="020B0609020204030204" pitchFamily="49" charset="0"/>
              </a:rPr>
              <a:t>i</a:t>
            </a:r>
            <a:r>
              <a:rPr lang="en-US" sz="1100" dirty="0">
                <a:latin typeface="Consolas" panose="020B0609020204030204" pitchFamily="49" charset="0"/>
              </a:rPr>
              <a:t>=0; </a:t>
            </a:r>
            <a:r>
              <a:rPr lang="en-US" sz="1100" dirty="0" err="1">
                <a:latin typeface="Consolas" panose="020B0609020204030204" pitchFamily="49" charset="0"/>
              </a:rPr>
              <a:t>i</a:t>
            </a:r>
            <a:r>
              <a:rPr lang="en-US" sz="1100" dirty="0">
                <a:latin typeface="Consolas" panose="020B0609020204030204" pitchFamily="49" charset="0"/>
              </a:rPr>
              <a:t>&lt;3; ++</a:t>
            </a:r>
            <a:r>
              <a:rPr lang="en-US" sz="1100" dirty="0" err="1">
                <a:latin typeface="Consolas" panose="020B0609020204030204" pitchFamily="49" charset="0"/>
              </a:rPr>
              <a:t>i</a:t>
            </a:r>
            <a:r>
              <a:rPr lang="en-US" sz="1100" dirty="0">
                <a:latin typeface="Consolas" panose="020B0609020204030204" pitchFamily="49" charset="0"/>
              </a:rPr>
              <a:t>)</a:t>
            </a:r>
          </a:p>
          <a:p>
            <a:r>
              <a:rPr lang="en-US" sz="1100" dirty="0">
                <a:latin typeface="Consolas" panose="020B0609020204030204" pitchFamily="49" charset="0"/>
              </a:rPr>
              <a:t>            {</a:t>
            </a:r>
          </a:p>
          <a:p>
            <a:r>
              <a:rPr lang="en-US" sz="1100" dirty="0">
                <a:latin typeface="Consolas" panose="020B0609020204030204" pitchFamily="49" charset="0"/>
              </a:rPr>
              <a:t>                auto </a:t>
            </a:r>
            <a:r>
              <a:rPr lang="en-US" sz="1100" dirty="0" err="1">
                <a:latin typeface="Consolas" panose="020B0609020204030204" pitchFamily="49" charset="0"/>
              </a:rPr>
              <a:t>vtPos</a:t>
            </a:r>
            <a:r>
              <a:rPr lang="en-US" sz="1100" dirty="0">
                <a:latin typeface="Consolas" panose="020B0609020204030204" pitchFamily="49" charset="0"/>
              </a:rPr>
              <a:t>=</a:t>
            </a:r>
            <a:r>
              <a:rPr lang="en-US" sz="1100" dirty="0" err="1">
                <a:latin typeface="Consolas" panose="020B0609020204030204" pitchFamily="49" charset="0"/>
              </a:rPr>
              <a:t>mesh.GetVertexPosition</a:t>
            </a:r>
            <a:r>
              <a:rPr lang="en-US" sz="1100" dirty="0">
                <a:latin typeface="Consolas" panose="020B0609020204030204" pitchFamily="49" charset="0"/>
              </a:rPr>
              <a:t>(</a:t>
            </a:r>
            <a:r>
              <a:rPr lang="en-US" sz="1100" dirty="0" err="1">
                <a:latin typeface="Consolas" panose="020B0609020204030204" pitchFamily="49" charset="0"/>
              </a:rPr>
              <a:t>plVtHd</a:t>
            </a:r>
            <a:r>
              <a:rPr lang="en-US" sz="1100" dirty="0">
                <a:latin typeface="Consolas" panose="020B0609020204030204" pitchFamily="49" charset="0"/>
              </a:rPr>
              <a:t>[</a:t>
            </a:r>
            <a:r>
              <a:rPr lang="en-US" sz="1100" dirty="0" err="1">
                <a:latin typeface="Consolas" panose="020B0609020204030204" pitchFamily="49" charset="0"/>
              </a:rPr>
              <a:t>i</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vtx.push_back</a:t>
            </a:r>
            <a:r>
              <a:rPr lang="en-US" sz="1100" dirty="0">
                <a:latin typeface="Consolas" panose="020B0609020204030204" pitchFamily="49" charset="0"/>
              </a:rPr>
              <a:t>(</a:t>
            </a:r>
            <a:r>
              <a:rPr lang="en-US" sz="1100" dirty="0" err="1">
                <a:latin typeface="Consolas" panose="020B0609020204030204" pitchFamily="49" charset="0"/>
              </a:rPr>
              <a:t>vtPos.xf</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vtx.push_back</a:t>
            </a:r>
            <a:r>
              <a:rPr lang="en-US" sz="1100" dirty="0">
                <a:latin typeface="Consolas" panose="020B0609020204030204" pitchFamily="49" charset="0"/>
              </a:rPr>
              <a:t>(</a:t>
            </a:r>
            <a:r>
              <a:rPr lang="en-US" sz="1100" dirty="0" err="1">
                <a:latin typeface="Consolas" panose="020B0609020204030204" pitchFamily="49" charset="0"/>
              </a:rPr>
              <a:t>vtPos.yf</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vtx.push_back</a:t>
            </a:r>
            <a:r>
              <a:rPr lang="en-US" sz="1100" dirty="0">
                <a:latin typeface="Consolas" panose="020B0609020204030204" pitchFamily="49" charset="0"/>
              </a:rPr>
              <a:t>(</a:t>
            </a:r>
            <a:r>
              <a:rPr lang="en-US" sz="1100" dirty="0" err="1">
                <a:latin typeface="Consolas" panose="020B0609020204030204" pitchFamily="49" charset="0"/>
              </a:rPr>
              <a:t>vtPos.zf</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nom.push_back</a:t>
            </a:r>
            <a:r>
              <a:rPr lang="en-US" sz="1100" dirty="0">
                <a:latin typeface="Consolas" panose="020B0609020204030204" pitchFamily="49" charset="0"/>
              </a:rPr>
              <a:t>(</a:t>
            </a:r>
            <a:r>
              <a:rPr lang="en-US" sz="1100" dirty="0" err="1">
                <a:latin typeface="Consolas" panose="020B0609020204030204" pitchFamily="49" charset="0"/>
              </a:rPr>
              <a:t>plNom.xf</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nom.push_back</a:t>
            </a:r>
            <a:r>
              <a:rPr lang="en-US" sz="1100" dirty="0">
                <a:latin typeface="Consolas" panose="020B0609020204030204" pitchFamily="49" charset="0"/>
              </a:rPr>
              <a:t>(</a:t>
            </a:r>
            <a:r>
              <a:rPr lang="en-US" sz="1100" dirty="0" err="1">
                <a:latin typeface="Consolas" panose="020B0609020204030204" pitchFamily="49" charset="0"/>
              </a:rPr>
              <a:t>plNom.yf</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nom.push_back</a:t>
            </a:r>
            <a:r>
              <a:rPr lang="en-US" sz="1100" dirty="0">
                <a:latin typeface="Consolas" panose="020B0609020204030204" pitchFamily="49" charset="0"/>
              </a:rPr>
              <a:t>(</a:t>
            </a:r>
            <a:r>
              <a:rPr lang="en-US" sz="1100" dirty="0" err="1">
                <a:latin typeface="Consolas" panose="020B0609020204030204" pitchFamily="49" charset="0"/>
              </a:rPr>
              <a:t>plNom.zf</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col.push_back</a:t>
            </a:r>
            <a:r>
              <a:rPr lang="en-US" sz="1100" dirty="0">
                <a:latin typeface="Consolas" panose="020B0609020204030204" pitchFamily="49" charset="0"/>
              </a:rPr>
              <a:t>(</a:t>
            </a:r>
            <a:r>
              <a:rPr lang="en-US" sz="1100" dirty="0" err="1">
                <a:latin typeface="Consolas" panose="020B0609020204030204" pitchFamily="49" charset="0"/>
              </a:rPr>
              <a:t>plCol.Rf</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col.push_back</a:t>
            </a:r>
            <a:r>
              <a:rPr lang="en-US" sz="1100" dirty="0">
                <a:latin typeface="Consolas" panose="020B0609020204030204" pitchFamily="49" charset="0"/>
              </a:rPr>
              <a:t>(</a:t>
            </a:r>
            <a:r>
              <a:rPr lang="en-US" sz="1100" dirty="0" err="1">
                <a:latin typeface="Consolas" panose="020B0609020204030204" pitchFamily="49" charset="0"/>
              </a:rPr>
              <a:t>plCol.Gf</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col.push_back</a:t>
            </a:r>
            <a:r>
              <a:rPr lang="en-US" sz="1100" dirty="0">
                <a:latin typeface="Consolas" panose="020B0609020204030204" pitchFamily="49" charset="0"/>
              </a:rPr>
              <a:t>(</a:t>
            </a:r>
            <a:r>
              <a:rPr lang="en-US" sz="1100" dirty="0" err="1">
                <a:latin typeface="Consolas" panose="020B0609020204030204" pitchFamily="49" charset="0"/>
              </a:rPr>
              <a:t>plCol.Bf</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col.push_back</a:t>
            </a:r>
            <a:r>
              <a:rPr lang="en-US" sz="1100" dirty="0">
                <a:latin typeface="Consolas" panose="020B0609020204030204" pitchFamily="49" charset="0"/>
              </a:rPr>
              <a:t>(</a:t>
            </a:r>
            <a:r>
              <a:rPr lang="en-US" sz="1100" dirty="0" err="1">
                <a:latin typeface="Consolas" panose="020B0609020204030204" pitchFamily="49" charset="0"/>
              </a:rPr>
              <a:t>plCol.Af</a:t>
            </a:r>
            <a:r>
              <a:rPr lang="en-US" sz="1100" dirty="0">
                <a:latin typeface="Consolas" panose="020B0609020204030204" pitchFamily="49" charset="0"/>
              </a:rPr>
              <a:t>());</a:t>
            </a:r>
          </a:p>
          <a:p>
            <a:r>
              <a:rPr lang="en-US" sz="1100" dirty="0">
                <a:latin typeface="Consolas" panose="020B0609020204030204" pitchFamily="49" charset="0"/>
              </a:rPr>
              <a:t>            }</a:t>
            </a:r>
          </a:p>
          <a:p>
            <a:r>
              <a:rPr lang="en-US" sz="1100" dirty="0">
                <a:latin typeface="Consolas" panose="020B0609020204030204" pitchFamily="49" charset="0"/>
              </a:rPr>
              <a:t>        }</a:t>
            </a:r>
          </a:p>
          <a:p>
            <a:r>
              <a:rPr lang="en-US" sz="1100" dirty="0">
                <a:latin typeface="Consolas" panose="020B0609020204030204" pitchFamily="49" charset="0"/>
              </a:rPr>
              <a:t>    }</a:t>
            </a:r>
          </a:p>
          <a:p>
            <a:r>
              <a:rPr lang="en-US" sz="1100" dirty="0">
                <a:latin typeface="Consolas" panose="020B0609020204030204" pitchFamily="49" charset="0"/>
              </a:rPr>
              <a:t>}</a:t>
            </a:r>
          </a:p>
          <a:p>
            <a:endParaRPr lang="en-US" sz="1100" dirty="0">
              <a:latin typeface="Consolas" panose="020B0609020204030204" pitchFamily="49" charset="0"/>
            </a:endParaRPr>
          </a:p>
        </p:txBody>
      </p:sp>
    </p:spTree>
    <p:extLst>
      <p:ext uri="{BB962C8B-B14F-4D97-AF65-F5344CB8AC3E}">
        <p14:creationId xmlns:p14="http://schemas.microsoft.com/office/powerpoint/2010/main" val="9826668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Picking</a:t>
            </a:r>
          </a:p>
        </p:txBody>
      </p:sp>
      <p:sp>
        <p:nvSpPr>
          <p:cNvPr id="3" name="Content Placeholder 2"/>
          <p:cNvSpPr>
            <a:spLocks noGrp="1"/>
          </p:cNvSpPr>
          <p:nvPr>
            <p:ph idx="1"/>
          </p:nvPr>
        </p:nvSpPr>
        <p:spPr>
          <a:xfrm>
            <a:off x="457200" y="1066800"/>
            <a:ext cx="8229600" cy="5068186"/>
          </a:xfrm>
        </p:spPr>
        <p:txBody>
          <a:bodyPr/>
          <a:lstStyle/>
          <a:p>
            <a:r>
              <a:rPr lang="en-US" dirty="0"/>
              <a:t>Identifying which primitive is under the mouse cursor.</a:t>
            </a:r>
          </a:p>
          <a:p>
            <a:r>
              <a:rPr lang="en-US" dirty="0"/>
              <a:t>Possible options:</a:t>
            </a:r>
          </a:p>
          <a:p>
            <a:pPr marL="914400" lvl="1" indent="-457200">
              <a:buFont typeface="+mj-lt"/>
              <a:buAutoNum type="arabicPeriod"/>
            </a:pPr>
            <a:r>
              <a:rPr lang="en-US" dirty="0"/>
              <a:t>Using OpenGL’s picking feature – Very poorly designed.  May not be supported in the newer versions.</a:t>
            </a:r>
          </a:p>
          <a:p>
            <a:pPr marL="914400" lvl="1" indent="-457200">
              <a:buFont typeface="+mj-lt"/>
              <a:buAutoNum type="arabicPeriod"/>
            </a:pPr>
            <a:r>
              <a:rPr lang="en-US" dirty="0"/>
              <a:t>Drawing primitives in different color, and then check the color of the pixel under the mouse cursor – The actual RGB value written to the pixel may be reduced to as low as 12 bits.  The identification information may be lost.</a:t>
            </a:r>
          </a:p>
          <a:p>
            <a:pPr marL="914400" lvl="1" indent="-457200">
              <a:buFont typeface="+mj-lt"/>
              <a:buAutoNum type="arabicPeriod"/>
            </a:pPr>
            <a:r>
              <a:rPr lang="en-US" dirty="0">
                <a:solidFill>
                  <a:srgbClr val="92D050"/>
                </a:solidFill>
              </a:rPr>
              <a:t>Transform mouse pointer to a 3D line by the inverse of projection and view matrix, and calculate intersection with the primitives.  - The most reliable.  Can easily be parallelized.</a:t>
            </a:r>
          </a:p>
          <a:p>
            <a:endParaRPr lang="en-US" dirty="0"/>
          </a:p>
        </p:txBody>
      </p:sp>
    </p:spTree>
    <p:extLst>
      <p:ext uri="{BB962C8B-B14F-4D97-AF65-F5344CB8AC3E}">
        <p14:creationId xmlns:p14="http://schemas.microsoft.com/office/powerpoint/2010/main" val="3230060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Identifying ASCII or Binary</a:t>
            </a:r>
          </a:p>
        </p:txBody>
      </p:sp>
      <p:sp>
        <p:nvSpPr>
          <p:cNvPr id="3" name="Content Placeholder 2"/>
          <p:cNvSpPr>
            <a:spLocks noGrp="1"/>
          </p:cNvSpPr>
          <p:nvPr>
            <p:ph idx="1"/>
          </p:nvPr>
        </p:nvSpPr>
        <p:spPr/>
        <p:txBody>
          <a:bodyPr/>
          <a:lstStyle/>
          <a:p>
            <a:r>
              <a:rPr lang="en-US" dirty="0"/>
              <a:t>When you have a binary STL file, it is nearly impossible to check if it is really a binary STL file, or something else, or a corrupted binary STL file.</a:t>
            </a:r>
          </a:p>
          <a:p>
            <a:r>
              <a:rPr lang="en-US" dirty="0"/>
              <a:t>But, if you know that the file is an STL file, you can reliably identify if it is an ASCII STL or Binary STL.</a:t>
            </a:r>
          </a:p>
          <a:p>
            <a:r>
              <a:rPr lang="en-US" dirty="0"/>
              <a:t>An ASCII STL file includes some keywords, “solid”, “facet”, “loop”, and “vertex”.</a:t>
            </a:r>
          </a:p>
          <a:p>
            <a:r>
              <a:rPr lang="en-US" dirty="0"/>
              <a:t>Read first 1000 bytes of the file, and check if these keywords are included.</a:t>
            </a:r>
          </a:p>
          <a:p>
            <a:r>
              <a:rPr lang="en-US" dirty="0"/>
              <a:t>It is no more than a guess, but all you can do is to guess.</a:t>
            </a:r>
          </a:p>
        </p:txBody>
      </p:sp>
    </p:spTree>
    <p:extLst>
      <p:ext uri="{BB962C8B-B14F-4D97-AF65-F5344CB8AC3E}">
        <p14:creationId xmlns:p14="http://schemas.microsoft.com/office/powerpoint/2010/main" val="23402245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Projection transformation</a:t>
            </a:r>
          </a:p>
        </p:txBody>
      </p:sp>
      <p:sp>
        <p:nvSpPr>
          <p:cNvPr id="3" name="Content Placeholder 2"/>
          <p:cNvSpPr>
            <a:spLocks noGrp="1"/>
          </p:cNvSpPr>
          <p:nvPr>
            <p:ph idx="1"/>
          </p:nvPr>
        </p:nvSpPr>
        <p:spPr/>
        <p:txBody>
          <a:bodyPr/>
          <a:lstStyle/>
          <a:p>
            <a:r>
              <a:rPr lang="en-US" dirty="0"/>
              <a:t>OpenGL projection transforms a view frustum into a cube (-1,-1,-1)-(1,1,1)</a:t>
            </a:r>
          </a:p>
          <a:p>
            <a:r>
              <a:rPr lang="en-US" dirty="0"/>
              <a:t>Z direction will be inverted after the projection.  Larger z means forward after the projection.  (As shown in the thick arrow in the figure.)</a:t>
            </a:r>
          </a:p>
        </p:txBody>
      </p:sp>
      <p:cxnSp>
        <p:nvCxnSpPr>
          <p:cNvPr id="5" name="Straight Arrow Connector 4"/>
          <p:cNvCxnSpPr/>
          <p:nvPr/>
        </p:nvCxnSpPr>
        <p:spPr>
          <a:xfrm flipH="1">
            <a:off x="1036675" y="4412483"/>
            <a:ext cx="2147776" cy="1286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1632098" y="3327962"/>
            <a:ext cx="5316" cy="2658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69851" y="5055753"/>
            <a:ext cx="2562447" cy="7495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2387010" y="3891487"/>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87010" y="5045120"/>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3350143" y="4165275"/>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392327" y="3891487"/>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006673" y="4611844"/>
            <a:ext cx="2659" cy="57681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006673" y="5188661"/>
            <a:ext cx="481124" cy="1408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2488240" y="4748738"/>
            <a:ext cx="2659" cy="57681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009332" y="4611844"/>
            <a:ext cx="481124" cy="1408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2387010" y="3599092"/>
            <a:ext cx="154171" cy="2923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3349257" y="3971232"/>
            <a:ext cx="303027" cy="194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354574" y="5318908"/>
            <a:ext cx="1594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2392327" y="4970693"/>
            <a:ext cx="148854" cy="6645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2009332" y="3891487"/>
            <a:ext cx="382995" cy="72035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2488240" y="4173250"/>
            <a:ext cx="861017" cy="57947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2466754" y="5318908"/>
            <a:ext cx="888706" cy="1063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2009332" y="5037146"/>
            <a:ext cx="377678" cy="151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1632098" y="4611844"/>
            <a:ext cx="377234" cy="717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1632098" y="5188661"/>
            <a:ext cx="374575" cy="140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1637414" y="5326883"/>
            <a:ext cx="850383" cy="2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1632098" y="4748738"/>
            <a:ext cx="858801" cy="580806"/>
          </a:xfrm>
          <a:prstGeom prst="line">
            <a:avLst/>
          </a:prstGeom>
        </p:spPr>
        <p:style>
          <a:lnRef idx="1">
            <a:schemeClr val="accent1"/>
          </a:lnRef>
          <a:fillRef idx="0">
            <a:schemeClr val="accent1"/>
          </a:fillRef>
          <a:effectRef idx="0">
            <a:schemeClr val="accent1"/>
          </a:effectRef>
          <a:fontRef idx="minor">
            <a:schemeClr val="tx1"/>
          </a:fontRef>
        </p:style>
      </p:cxnSp>
      <p:sp>
        <p:nvSpPr>
          <p:cNvPr id="58" name="Freeform 57"/>
          <p:cNvSpPr/>
          <p:nvPr/>
        </p:nvSpPr>
        <p:spPr>
          <a:xfrm>
            <a:off x="999460" y="4566655"/>
            <a:ext cx="999461" cy="334926"/>
          </a:xfrm>
          <a:custGeom>
            <a:avLst/>
            <a:gdLst>
              <a:gd name="connsiteX0" fmla="*/ 0 w 999461"/>
              <a:gd name="connsiteY0" fmla="*/ 0 h 334926"/>
              <a:gd name="connsiteX1" fmla="*/ 276447 w 999461"/>
              <a:gd name="connsiteY1" fmla="*/ 69112 h 334926"/>
              <a:gd name="connsiteX2" fmla="*/ 494414 w 999461"/>
              <a:gd name="connsiteY2" fmla="*/ 281763 h 334926"/>
              <a:gd name="connsiteX3" fmla="*/ 999461 w 999461"/>
              <a:gd name="connsiteY3" fmla="*/ 334926 h 334926"/>
            </a:gdLst>
            <a:ahLst/>
            <a:cxnLst>
              <a:cxn ang="0">
                <a:pos x="connsiteX0" y="connsiteY0"/>
              </a:cxn>
              <a:cxn ang="0">
                <a:pos x="connsiteX1" y="connsiteY1"/>
              </a:cxn>
              <a:cxn ang="0">
                <a:pos x="connsiteX2" y="connsiteY2"/>
              </a:cxn>
              <a:cxn ang="0">
                <a:pos x="connsiteX3" y="connsiteY3"/>
              </a:cxn>
            </a:cxnLst>
            <a:rect l="l" t="t" r="r" b="b"/>
            <a:pathLst>
              <a:path w="999461" h="334926">
                <a:moveTo>
                  <a:pt x="0" y="0"/>
                </a:moveTo>
                <a:cubicBezTo>
                  <a:pt x="97022" y="11076"/>
                  <a:pt x="194045" y="22152"/>
                  <a:pt x="276447" y="69112"/>
                </a:cubicBezTo>
                <a:cubicBezTo>
                  <a:pt x="358849" y="116072"/>
                  <a:pt x="373912" y="237461"/>
                  <a:pt x="494414" y="281763"/>
                </a:cubicBezTo>
                <a:cubicBezTo>
                  <a:pt x="614916" y="326065"/>
                  <a:pt x="807188" y="330495"/>
                  <a:pt x="999461" y="334926"/>
                </a:cubicBezTo>
              </a:path>
            </a:pathLst>
          </a:custGeom>
          <a:noFill/>
          <a:ln w="3175">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260498" y="4239862"/>
            <a:ext cx="1180214" cy="369332"/>
          </a:xfrm>
          <a:prstGeom prst="rect">
            <a:avLst/>
          </a:prstGeom>
          <a:noFill/>
        </p:spPr>
        <p:txBody>
          <a:bodyPr wrap="square" rtlCol="0">
            <a:spAutoFit/>
          </a:bodyPr>
          <a:lstStyle/>
          <a:p>
            <a:r>
              <a:rPr lang="en-US" dirty="0"/>
              <a:t>z=-</a:t>
            </a:r>
            <a:r>
              <a:rPr lang="en-US" dirty="0" err="1"/>
              <a:t>nearz</a:t>
            </a:r>
            <a:endParaRPr lang="en-US" dirty="0"/>
          </a:p>
        </p:txBody>
      </p:sp>
      <p:sp>
        <p:nvSpPr>
          <p:cNvPr id="60" name="Freeform 59"/>
          <p:cNvSpPr/>
          <p:nvPr/>
        </p:nvSpPr>
        <p:spPr>
          <a:xfrm>
            <a:off x="2291316" y="3425541"/>
            <a:ext cx="493161" cy="561640"/>
          </a:xfrm>
          <a:custGeom>
            <a:avLst/>
            <a:gdLst>
              <a:gd name="connsiteX0" fmla="*/ 0 w 493161"/>
              <a:gd name="connsiteY0" fmla="*/ 3431 h 561640"/>
              <a:gd name="connsiteX1" fmla="*/ 446568 w 493161"/>
              <a:gd name="connsiteY1" fmla="*/ 83175 h 561640"/>
              <a:gd name="connsiteX2" fmla="*/ 457200 w 493161"/>
              <a:gd name="connsiteY2" fmla="*/ 561640 h 561640"/>
            </a:gdLst>
            <a:ahLst/>
            <a:cxnLst>
              <a:cxn ang="0">
                <a:pos x="connsiteX0" y="connsiteY0"/>
              </a:cxn>
              <a:cxn ang="0">
                <a:pos x="connsiteX1" y="connsiteY1"/>
              </a:cxn>
              <a:cxn ang="0">
                <a:pos x="connsiteX2" y="connsiteY2"/>
              </a:cxn>
            </a:cxnLst>
            <a:rect l="l" t="t" r="r" b="b"/>
            <a:pathLst>
              <a:path w="493161" h="561640">
                <a:moveTo>
                  <a:pt x="0" y="3431"/>
                </a:moveTo>
                <a:cubicBezTo>
                  <a:pt x="185184" y="-3215"/>
                  <a:pt x="370368" y="-9860"/>
                  <a:pt x="446568" y="83175"/>
                </a:cubicBezTo>
                <a:cubicBezTo>
                  <a:pt x="522768" y="176210"/>
                  <a:pt x="489984" y="368925"/>
                  <a:pt x="457200" y="561640"/>
                </a:cubicBezTo>
              </a:path>
            </a:pathLst>
          </a:custGeom>
          <a:noFill/>
          <a:ln w="31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1464525" y="3227733"/>
            <a:ext cx="1180214" cy="369332"/>
          </a:xfrm>
          <a:prstGeom prst="rect">
            <a:avLst/>
          </a:prstGeom>
          <a:noFill/>
        </p:spPr>
        <p:txBody>
          <a:bodyPr wrap="square" rtlCol="0">
            <a:spAutoFit/>
          </a:bodyPr>
          <a:lstStyle/>
          <a:p>
            <a:r>
              <a:rPr lang="en-US" dirty="0"/>
              <a:t>z=-</a:t>
            </a:r>
            <a:r>
              <a:rPr lang="en-US" dirty="0" err="1"/>
              <a:t>farz</a:t>
            </a:r>
            <a:endParaRPr lang="en-US" dirty="0"/>
          </a:p>
        </p:txBody>
      </p:sp>
      <p:sp>
        <p:nvSpPr>
          <p:cNvPr id="62" name="Right Arrow 61"/>
          <p:cNvSpPr/>
          <p:nvPr/>
        </p:nvSpPr>
        <p:spPr>
          <a:xfrm>
            <a:off x="4024423" y="4443065"/>
            <a:ext cx="1265275" cy="4306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3620457" y="5006664"/>
            <a:ext cx="1903085" cy="369332"/>
          </a:xfrm>
          <a:prstGeom prst="rect">
            <a:avLst/>
          </a:prstGeom>
          <a:noFill/>
        </p:spPr>
        <p:txBody>
          <a:bodyPr wrap="none" rtlCol="0">
            <a:spAutoFit/>
          </a:bodyPr>
          <a:lstStyle/>
          <a:p>
            <a:r>
              <a:rPr lang="en-US" dirty="0"/>
              <a:t>Projection Matrix</a:t>
            </a:r>
          </a:p>
        </p:txBody>
      </p:sp>
      <p:cxnSp>
        <p:nvCxnSpPr>
          <p:cNvPr id="64" name="Straight Arrow Connector 63"/>
          <p:cNvCxnSpPr/>
          <p:nvPr/>
        </p:nvCxnSpPr>
        <p:spPr>
          <a:xfrm flipH="1">
            <a:off x="5862084" y="4185308"/>
            <a:ext cx="2147776" cy="128654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flipV="1">
            <a:off x="6925340" y="3390521"/>
            <a:ext cx="5316" cy="2658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5649432" y="4469728"/>
            <a:ext cx="2562447" cy="7495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a:off x="7760893" y="4173263"/>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803077" y="3894159"/>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a:off x="6803078" y="3893273"/>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798646" y="5039013"/>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H="1">
            <a:off x="7055587" y="4616408"/>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6097771" y="4337304"/>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a:off x="6097772" y="4336418"/>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6093340" y="5482158"/>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6093340" y="3894159"/>
            <a:ext cx="715055" cy="443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7058245" y="4175922"/>
            <a:ext cx="715055" cy="443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6100430" y="5039013"/>
            <a:ext cx="715055" cy="443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V="1">
            <a:off x="7045838" y="5320776"/>
            <a:ext cx="715055" cy="443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Freeform 90"/>
          <p:cNvSpPr/>
          <p:nvPr/>
        </p:nvSpPr>
        <p:spPr>
          <a:xfrm>
            <a:off x="2392326" y="3572521"/>
            <a:ext cx="4412511" cy="324296"/>
          </a:xfrm>
          <a:custGeom>
            <a:avLst/>
            <a:gdLst>
              <a:gd name="connsiteX0" fmla="*/ 0 w 4412511"/>
              <a:gd name="connsiteY0" fmla="*/ 318979 h 324296"/>
              <a:gd name="connsiteX1" fmla="*/ 1547037 w 4412511"/>
              <a:gd name="connsiteY1" fmla="*/ 3 h 324296"/>
              <a:gd name="connsiteX2" fmla="*/ 4412511 w 4412511"/>
              <a:gd name="connsiteY2" fmla="*/ 324296 h 324296"/>
            </a:gdLst>
            <a:ahLst/>
            <a:cxnLst>
              <a:cxn ang="0">
                <a:pos x="connsiteX0" y="connsiteY0"/>
              </a:cxn>
              <a:cxn ang="0">
                <a:pos x="connsiteX1" y="connsiteY1"/>
              </a:cxn>
              <a:cxn ang="0">
                <a:pos x="connsiteX2" y="connsiteY2"/>
              </a:cxn>
            </a:cxnLst>
            <a:rect l="l" t="t" r="r" b="b"/>
            <a:pathLst>
              <a:path w="4412511" h="324296">
                <a:moveTo>
                  <a:pt x="0" y="318979"/>
                </a:moveTo>
                <a:cubicBezTo>
                  <a:pt x="405809" y="159048"/>
                  <a:pt x="811619" y="-883"/>
                  <a:pt x="1547037" y="3"/>
                </a:cubicBezTo>
                <a:cubicBezTo>
                  <a:pt x="2282455" y="889"/>
                  <a:pt x="3347483" y="162592"/>
                  <a:pt x="4412511" y="324296"/>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91"/>
          <p:cNvSpPr/>
          <p:nvPr/>
        </p:nvSpPr>
        <p:spPr>
          <a:xfrm>
            <a:off x="3349256" y="4173263"/>
            <a:ext cx="4407195" cy="148888"/>
          </a:xfrm>
          <a:custGeom>
            <a:avLst/>
            <a:gdLst>
              <a:gd name="connsiteX0" fmla="*/ 0 w 4407195"/>
              <a:gd name="connsiteY0" fmla="*/ 0 h 148888"/>
              <a:gd name="connsiteX1" fmla="*/ 3327991 w 4407195"/>
              <a:gd name="connsiteY1" fmla="*/ 148856 h 148888"/>
              <a:gd name="connsiteX2" fmla="*/ 4407195 w 4407195"/>
              <a:gd name="connsiteY2" fmla="*/ 10633 h 148888"/>
            </a:gdLst>
            <a:ahLst/>
            <a:cxnLst>
              <a:cxn ang="0">
                <a:pos x="connsiteX0" y="connsiteY0"/>
              </a:cxn>
              <a:cxn ang="0">
                <a:pos x="connsiteX1" y="connsiteY1"/>
              </a:cxn>
              <a:cxn ang="0">
                <a:pos x="connsiteX2" y="connsiteY2"/>
              </a:cxn>
            </a:cxnLst>
            <a:rect l="l" t="t" r="r" b="b"/>
            <a:pathLst>
              <a:path w="4407195" h="148888">
                <a:moveTo>
                  <a:pt x="0" y="0"/>
                </a:moveTo>
                <a:cubicBezTo>
                  <a:pt x="1296729" y="73542"/>
                  <a:pt x="2593459" y="147084"/>
                  <a:pt x="3327991" y="148856"/>
                </a:cubicBezTo>
                <a:cubicBezTo>
                  <a:pt x="4062524" y="150628"/>
                  <a:pt x="4234859" y="80630"/>
                  <a:pt x="4407195" y="10633"/>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92"/>
          <p:cNvSpPr/>
          <p:nvPr/>
        </p:nvSpPr>
        <p:spPr>
          <a:xfrm>
            <a:off x="2477386" y="5326896"/>
            <a:ext cx="4566684" cy="688448"/>
          </a:xfrm>
          <a:custGeom>
            <a:avLst/>
            <a:gdLst>
              <a:gd name="connsiteX0" fmla="*/ 0 w 4566684"/>
              <a:gd name="connsiteY0" fmla="*/ 0 h 688448"/>
              <a:gd name="connsiteX1" fmla="*/ 2259419 w 4566684"/>
              <a:gd name="connsiteY1" fmla="*/ 669851 h 688448"/>
              <a:gd name="connsiteX2" fmla="*/ 4566684 w 4566684"/>
              <a:gd name="connsiteY2" fmla="*/ 435935 h 688448"/>
            </a:gdLst>
            <a:ahLst/>
            <a:cxnLst>
              <a:cxn ang="0">
                <a:pos x="connsiteX0" y="connsiteY0"/>
              </a:cxn>
              <a:cxn ang="0">
                <a:pos x="connsiteX1" y="connsiteY1"/>
              </a:cxn>
              <a:cxn ang="0">
                <a:pos x="connsiteX2" y="connsiteY2"/>
              </a:cxn>
            </a:cxnLst>
            <a:rect l="l" t="t" r="r" b="b"/>
            <a:pathLst>
              <a:path w="4566684" h="688448">
                <a:moveTo>
                  <a:pt x="0" y="0"/>
                </a:moveTo>
                <a:cubicBezTo>
                  <a:pt x="749152" y="298597"/>
                  <a:pt x="1498305" y="597195"/>
                  <a:pt x="2259419" y="669851"/>
                </a:cubicBezTo>
                <a:cubicBezTo>
                  <a:pt x="3020533" y="742507"/>
                  <a:pt x="3793608" y="589221"/>
                  <a:pt x="4566684" y="435935"/>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reeform 93"/>
          <p:cNvSpPr/>
          <p:nvPr/>
        </p:nvSpPr>
        <p:spPr>
          <a:xfrm>
            <a:off x="2014870" y="5193989"/>
            <a:ext cx="4077586" cy="819093"/>
          </a:xfrm>
          <a:custGeom>
            <a:avLst/>
            <a:gdLst>
              <a:gd name="connsiteX0" fmla="*/ 0 w 4077586"/>
              <a:gd name="connsiteY0" fmla="*/ 0 h 819093"/>
              <a:gd name="connsiteX1" fmla="*/ 2004237 w 4077586"/>
              <a:gd name="connsiteY1" fmla="*/ 813390 h 819093"/>
              <a:gd name="connsiteX2" fmla="*/ 4077586 w 4077586"/>
              <a:gd name="connsiteY2" fmla="*/ 297711 h 819093"/>
            </a:gdLst>
            <a:ahLst/>
            <a:cxnLst>
              <a:cxn ang="0">
                <a:pos x="connsiteX0" y="connsiteY0"/>
              </a:cxn>
              <a:cxn ang="0">
                <a:pos x="connsiteX1" y="connsiteY1"/>
              </a:cxn>
              <a:cxn ang="0">
                <a:pos x="connsiteX2" y="connsiteY2"/>
              </a:cxn>
            </a:cxnLst>
            <a:rect l="l" t="t" r="r" b="b"/>
            <a:pathLst>
              <a:path w="4077586" h="819093">
                <a:moveTo>
                  <a:pt x="0" y="0"/>
                </a:moveTo>
                <a:cubicBezTo>
                  <a:pt x="662319" y="381886"/>
                  <a:pt x="1324639" y="763772"/>
                  <a:pt x="2004237" y="813390"/>
                </a:cubicBezTo>
                <a:cubicBezTo>
                  <a:pt x="2683835" y="863008"/>
                  <a:pt x="3380710" y="580359"/>
                  <a:pt x="4077586" y="297711"/>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792126" y="5612378"/>
            <a:ext cx="325730" cy="369332"/>
          </a:xfrm>
          <a:prstGeom prst="rect">
            <a:avLst/>
          </a:prstGeom>
          <a:noFill/>
        </p:spPr>
        <p:txBody>
          <a:bodyPr wrap="none" rtlCol="0">
            <a:spAutoFit/>
          </a:bodyPr>
          <a:lstStyle/>
          <a:p>
            <a:r>
              <a:rPr lang="en-US" dirty="0"/>
              <a:t>Z</a:t>
            </a:r>
          </a:p>
        </p:txBody>
      </p:sp>
      <p:sp>
        <p:nvSpPr>
          <p:cNvPr id="96" name="TextBox 95"/>
          <p:cNvSpPr txBox="1"/>
          <p:nvPr/>
        </p:nvSpPr>
        <p:spPr>
          <a:xfrm>
            <a:off x="8009860" y="3988597"/>
            <a:ext cx="325730" cy="369332"/>
          </a:xfrm>
          <a:prstGeom prst="rect">
            <a:avLst/>
          </a:prstGeom>
          <a:noFill/>
        </p:spPr>
        <p:txBody>
          <a:bodyPr wrap="none" rtlCol="0">
            <a:spAutoFit/>
          </a:bodyPr>
          <a:lstStyle/>
          <a:p>
            <a:r>
              <a:rPr lang="en-US" dirty="0"/>
              <a:t>Z</a:t>
            </a:r>
          </a:p>
        </p:txBody>
      </p:sp>
    </p:spTree>
    <p:extLst>
      <p:ext uri="{BB962C8B-B14F-4D97-AF65-F5344CB8AC3E}">
        <p14:creationId xmlns:p14="http://schemas.microsoft.com/office/powerpoint/2010/main" val="10327333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Viewport transformation</a:t>
            </a:r>
          </a:p>
        </p:txBody>
      </p:sp>
      <p:sp>
        <p:nvSpPr>
          <p:cNvPr id="3" name="Content Placeholder 2"/>
          <p:cNvSpPr>
            <a:spLocks noGrp="1"/>
          </p:cNvSpPr>
          <p:nvPr>
            <p:ph idx="1"/>
          </p:nvPr>
        </p:nvSpPr>
        <p:spPr/>
        <p:txBody>
          <a:bodyPr/>
          <a:lstStyle/>
          <a:p>
            <a:r>
              <a:rPr lang="en-US" dirty="0"/>
              <a:t>(</a:t>
            </a:r>
            <a:r>
              <a:rPr lang="en-US" dirty="0" err="1"/>
              <a:t>x,y</a:t>
            </a:r>
            <a:r>
              <a:rPr lang="en-US" dirty="0"/>
              <a:t>)=(-1,-1) to (1,1) in the projected coordinate are linearly mapped to the viewport, which is in general same size as the window, specified by </a:t>
            </a:r>
            <a:r>
              <a:rPr lang="en-US" dirty="0" err="1"/>
              <a:t>glViewport</a:t>
            </a:r>
            <a:r>
              <a:rPr lang="en-US" dirty="0"/>
              <a:t>.</a:t>
            </a:r>
          </a:p>
        </p:txBody>
      </p:sp>
      <p:cxnSp>
        <p:nvCxnSpPr>
          <p:cNvPr id="4" name="Straight Arrow Connector 3"/>
          <p:cNvCxnSpPr/>
          <p:nvPr/>
        </p:nvCxnSpPr>
        <p:spPr>
          <a:xfrm flipH="1">
            <a:off x="1045536" y="4346814"/>
            <a:ext cx="2147776" cy="128654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H="1" flipV="1">
            <a:off x="2108792" y="3552027"/>
            <a:ext cx="5316" cy="2658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832884" y="4631234"/>
            <a:ext cx="2562447" cy="7495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944345" y="4334769"/>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986529" y="4055665"/>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1986530" y="4054779"/>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982098" y="5200519"/>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2239039" y="4777914"/>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81223" y="4498810"/>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1281224" y="4497924"/>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276792" y="5643664"/>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1276792" y="4055665"/>
            <a:ext cx="715055" cy="443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2241697" y="4337428"/>
            <a:ext cx="715055" cy="443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1283882" y="5200519"/>
            <a:ext cx="715055" cy="443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2229290" y="5482282"/>
            <a:ext cx="715055" cy="443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193312" y="4150103"/>
            <a:ext cx="325730" cy="369332"/>
          </a:xfrm>
          <a:prstGeom prst="rect">
            <a:avLst/>
          </a:prstGeom>
          <a:noFill/>
        </p:spPr>
        <p:txBody>
          <a:bodyPr wrap="none" rtlCol="0">
            <a:spAutoFit/>
          </a:bodyPr>
          <a:lstStyle/>
          <a:p>
            <a:r>
              <a:rPr lang="en-US" dirty="0"/>
              <a:t>Z</a:t>
            </a:r>
          </a:p>
        </p:txBody>
      </p:sp>
      <p:sp>
        <p:nvSpPr>
          <p:cNvPr id="20" name="Rectangle 19"/>
          <p:cNvSpPr/>
          <p:nvPr/>
        </p:nvSpPr>
        <p:spPr>
          <a:xfrm>
            <a:off x="5491716" y="4150103"/>
            <a:ext cx="2434856" cy="1634442"/>
          </a:xfrm>
          <a:prstGeom prst="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629940" y="3447756"/>
            <a:ext cx="2232838" cy="369332"/>
          </a:xfrm>
          <a:prstGeom prst="rect">
            <a:avLst/>
          </a:prstGeom>
          <a:noFill/>
        </p:spPr>
        <p:txBody>
          <a:bodyPr wrap="square" rtlCol="0">
            <a:spAutoFit/>
          </a:bodyPr>
          <a:lstStyle/>
          <a:p>
            <a:r>
              <a:rPr lang="en-US" dirty="0"/>
              <a:t>Viewport</a:t>
            </a:r>
          </a:p>
        </p:txBody>
      </p:sp>
      <p:sp>
        <p:nvSpPr>
          <p:cNvPr id="22" name="Freeform 21"/>
          <p:cNvSpPr/>
          <p:nvPr/>
        </p:nvSpPr>
        <p:spPr>
          <a:xfrm>
            <a:off x="2541181" y="3856922"/>
            <a:ext cx="5374759" cy="741659"/>
          </a:xfrm>
          <a:custGeom>
            <a:avLst/>
            <a:gdLst>
              <a:gd name="connsiteX0" fmla="*/ 0 w 5374759"/>
              <a:gd name="connsiteY0" fmla="*/ 741659 h 741659"/>
              <a:gd name="connsiteX1" fmla="*/ 3104707 w 5374759"/>
              <a:gd name="connsiteY1" fmla="*/ 18645 h 741659"/>
              <a:gd name="connsiteX2" fmla="*/ 5374759 w 5374759"/>
              <a:gd name="connsiteY2" fmla="*/ 284459 h 741659"/>
            </a:gdLst>
            <a:ahLst/>
            <a:cxnLst>
              <a:cxn ang="0">
                <a:pos x="connsiteX0" y="connsiteY0"/>
              </a:cxn>
              <a:cxn ang="0">
                <a:pos x="connsiteX1" y="connsiteY1"/>
              </a:cxn>
              <a:cxn ang="0">
                <a:pos x="connsiteX2" y="connsiteY2"/>
              </a:cxn>
            </a:cxnLst>
            <a:rect l="l" t="t" r="r" b="b"/>
            <a:pathLst>
              <a:path w="5374759" h="741659">
                <a:moveTo>
                  <a:pt x="0" y="741659"/>
                </a:moveTo>
                <a:cubicBezTo>
                  <a:pt x="1104457" y="418252"/>
                  <a:pt x="2208914" y="94845"/>
                  <a:pt x="3104707" y="18645"/>
                </a:cubicBezTo>
                <a:cubicBezTo>
                  <a:pt x="4000500" y="-57555"/>
                  <a:pt x="4687629" y="113452"/>
                  <a:pt x="5374759" y="284459"/>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1584251" y="3915212"/>
            <a:ext cx="3907465" cy="380341"/>
          </a:xfrm>
          <a:custGeom>
            <a:avLst/>
            <a:gdLst>
              <a:gd name="connsiteX0" fmla="*/ 0 w 3907465"/>
              <a:gd name="connsiteY0" fmla="*/ 380341 h 380341"/>
              <a:gd name="connsiteX1" fmla="*/ 1658679 w 3907465"/>
              <a:gd name="connsiteY1" fmla="*/ 2886 h 380341"/>
              <a:gd name="connsiteX2" fmla="*/ 3907465 w 3907465"/>
              <a:gd name="connsiteY2" fmla="*/ 236802 h 380341"/>
            </a:gdLst>
            <a:ahLst/>
            <a:cxnLst>
              <a:cxn ang="0">
                <a:pos x="connsiteX0" y="connsiteY0"/>
              </a:cxn>
              <a:cxn ang="0">
                <a:pos x="connsiteX1" y="connsiteY1"/>
              </a:cxn>
              <a:cxn ang="0">
                <a:pos x="connsiteX2" y="connsiteY2"/>
              </a:cxn>
            </a:cxnLst>
            <a:rect l="l" t="t" r="r" b="b"/>
            <a:pathLst>
              <a:path w="3907465" h="380341">
                <a:moveTo>
                  <a:pt x="0" y="380341"/>
                </a:moveTo>
                <a:cubicBezTo>
                  <a:pt x="503717" y="203575"/>
                  <a:pt x="1007435" y="26809"/>
                  <a:pt x="1658679" y="2886"/>
                </a:cubicBezTo>
                <a:cubicBezTo>
                  <a:pt x="2309923" y="-21037"/>
                  <a:pt x="3108694" y="107882"/>
                  <a:pt x="3907465" y="236802"/>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a:off x="2615609" y="5683102"/>
            <a:ext cx="5316279" cy="458260"/>
          </a:xfrm>
          <a:custGeom>
            <a:avLst/>
            <a:gdLst>
              <a:gd name="connsiteX0" fmla="*/ 0 w 5316279"/>
              <a:gd name="connsiteY0" fmla="*/ 0 h 458260"/>
              <a:gd name="connsiteX1" fmla="*/ 3423684 w 5316279"/>
              <a:gd name="connsiteY1" fmla="*/ 457200 h 458260"/>
              <a:gd name="connsiteX2" fmla="*/ 5316279 w 5316279"/>
              <a:gd name="connsiteY2" fmla="*/ 101010 h 458260"/>
            </a:gdLst>
            <a:ahLst/>
            <a:cxnLst>
              <a:cxn ang="0">
                <a:pos x="connsiteX0" y="connsiteY0"/>
              </a:cxn>
              <a:cxn ang="0">
                <a:pos x="connsiteX1" y="connsiteY1"/>
              </a:cxn>
              <a:cxn ang="0">
                <a:pos x="connsiteX2" y="connsiteY2"/>
              </a:cxn>
            </a:cxnLst>
            <a:rect l="l" t="t" r="r" b="b"/>
            <a:pathLst>
              <a:path w="5316279" h="458260">
                <a:moveTo>
                  <a:pt x="0" y="0"/>
                </a:moveTo>
                <a:cubicBezTo>
                  <a:pt x="1268819" y="220182"/>
                  <a:pt x="2537638" y="440365"/>
                  <a:pt x="3423684" y="457200"/>
                </a:cubicBezTo>
                <a:cubicBezTo>
                  <a:pt x="4309730" y="474035"/>
                  <a:pt x="4813004" y="287522"/>
                  <a:pt x="5316279" y="10101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1605516" y="5443870"/>
            <a:ext cx="3886200" cy="628435"/>
          </a:xfrm>
          <a:custGeom>
            <a:avLst/>
            <a:gdLst>
              <a:gd name="connsiteX0" fmla="*/ 0 w 3886200"/>
              <a:gd name="connsiteY0" fmla="*/ 0 h 628435"/>
              <a:gd name="connsiteX1" fmla="*/ 1589568 w 3886200"/>
              <a:gd name="connsiteY1" fmla="*/ 616688 h 628435"/>
              <a:gd name="connsiteX2" fmla="*/ 3886200 w 3886200"/>
              <a:gd name="connsiteY2" fmla="*/ 345558 h 628435"/>
            </a:gdLst>
            <a:ahLst/>
            <a:cxnLst>
              <a:cxn ang="0">
                <a:pos x="connsiteX0" y="connsiteY0"/>
              </a:cxn>
              <a:cxn ang="0">
                <a:pos x="connsiteX1" y="connsiteY1"/>
              </a:cxn>
              <a:cxn ang="0">
                <a:pos x="connsiteX2" y="connsiteY2"/>
              </a:cxn>
            </a:cxnLst>
            <a:rect l="l" t="t" r="r" b="b"/>
            <a:pathLst>
              <a:path w="3886200" h="628435">
                <a:moveTo>
                  <a:pt x="0" y="0"/>
                </a:moveTo>
                <a:cubicBezTo>
                  <a:pt x="470934" y="279547"/>
                  <a:pt x="941868" y="559095"/>
                  <a:pt x="1589568" y="616688"/>
                </a:cubicBezTo>
                <a:cubicBezTo>
                  <a:pt x="2237268" y="674281"/>
                  <a:pt x="3061734" y="509919"/>
                  <a:pt x="3886200" y="345558"/>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3356177" y="5237425"/>
            <a:ext cx="338554" cy="369332"/>
          </a:xfrm>
          <a:prstGeom prst="rect">
            <a:avLst/>
          </a:prstGeom>
          <a:noFill/>
        </p:spPr>
        <p:txBody>
          <a:bodyPr wrap="none" rtlCol="0">
            <a:spAutoFit/>
          </a:bodyPr>
          <a:lstStyle/>
          <a:p>
            <a:r>
              <a:rPr lang="en-US" dirty="0"/>
              <a:t>X</a:t>
            </a:r>
          </a:p>
        </p:txBody>
      </p:sp>
      <p:sp>
        <p:nvSpPr>
          <p:cNvPr id="29" name="TextBox 28"/>
          <p:cNvSpPr txBox="1"/>
          <p:nvPr/>
        </p:nvSpPr>
        <p:spPr>
          <a:xfrm>
            <a:off x="1828982" y="3263090"/>
            <a:ext cx="338554" cy="369332"/>
          </a:xfrm>
          <a:prstGeom prst="rect">
            <a:avLst/>
          </a:prstGeom>
          <a:noFill/>
        </p:spPr>
        <p:txBody>
          <a:bodyPr wrap="none" rtlCol="0">
            <a:spAutoFit/>
          </a:bodyPr>
          <a:lstStyle/>
          <a:p>
            <a:r>
              <a:rPr lang="en-US" dirty="0"/>
              <a:t>Y</a:t>
            </a:r>
          </a:p>
        </p:txBody>
      </p:sp>
      <p:cxnSp>
        <p:nvCxnSpPr>
          <p:cNvPr id="30" name="Straight Arrow Connector 29"/>
          <p:cNvCxnSpPr/>
          <p:nvPr/>
        </p:nvCxnSpPr>
        <p:spPr>
          <a:xfrm>
            <a:off x="4999074" y="4979310"/>
            <a:ext cx="34059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flipV="1">
            <a:off x="6700285" y="3552027"/>
            <a:ext cx="5316" cy="2658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27561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Mouse coordinate can be inverse-transformed to a line.</a:t>
            </a:r>
          </a:p>
        </p:txBody>
      </p:sp>
      <p:cxnSp>
        <p:nvCxnSpPr>
          <p:cNvPr id="4" name="Straight Arrow Connector 3"/>
          <p:cNvCxnSpPr/>
          <p:nvPr/>
        </p:nvCxnSpPr>
        <p:spPr>
          <a:xfrm flipH="1">
            <a:off x="942755" y="1861492"/>
            <a:ext cx="2147776" cy="128654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H="1" flipV="1">
            <a:off x="2006011" y="1066705"/>
            <a:ext cx="5316" cy="2658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730103" y="2145912"/>
            <a:ext cx="2562447" cy="7495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841564" y="1849447"/>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883748" y="1570343"/>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1883749" y="1569457"/>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879317" y="2715197"/>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2136258" y="2292592"/>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178442" y="2013488"/>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1178443" y="2012602"/>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74011" y="3158342"/>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1174011" y="1570343"/>
            <a:ext cx="715055" cy="443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2138916" y="1852106"/>
            <a:ext cx="715055" cy="443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1181101" y="2715197"/>
            <a:ext cx="715055" cy="443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2126509" y="2996960"/>
            <a:ext cx="715055" cy="443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090531" y="1664781"/>
            <a:ext cx="325730" cy="369332"/>
          </a:xfrm>
          <a:prstGeom prst="rect">
            <a:avLst/>
          </a:prstGeom>
          <a:noFill/>
        </p:spPr>
        <p:txBody>
          <a:bodyPr wrap="none" rtlCol="0">
            <a:spAutoFit/>
          </a:bodyPr>
          <a:lstStyle/>
          <a:p>
            <a:r>
              <a:rPr lang="en-US" dirty="0"/>
              <a:t>Z</a:t>
            </a:r>
          </a:p>
        </p:txBody>
      </p:sp>
      <p:sp>
        <p:nvSpPr>
          <p:cNvPr id="20" name="Rectangle 19"/>
          <p:cNvSpPr/>
          <p:nvPr/>
        </p:nvSpPr>
        <p:spPr>
          <a:xfrm>
            <a:off x="5388935" y="1664781"/>
            <a:ext cx="2434856" cy="1634442"/>
          </a:xfrm>
          <a:prstGeom prst="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527159" y="962434"/>
            <a:ext cx="2232838" cy="369332"/>
          </a:xfrm>
          <a:prstGeom prst="rect">
            <a:avLst/>
          </a:prstGeom>
          <a:noFill/>
        </p:spPr>
        <p:txBody>
          <a:bodyPr wrap="square" rtlCol="0">
            <a:spAutoFit/>
          </a:bodyPr>
          <a:lstStyle/>
          <a:p>
            <a:r>
              <a:rPr lang="en-US" dirty="0"/>
              <a:t>Viewport</a:t>
            </a:r>
          </a:p>
        </p:txBody>
      </p:sp>
      <p:sp>
        <p:nvSpPr>
          <p:cNvPr id="22" name="Freeform 21"/>
          <p:cNvSpPr/>
          <p:nvPr/>
        </p:nvSpPr>
        <p:spPr>
          <a:xfrm>
            <a:off x="2438400" y="1371600"/>
            <a:ext cx="5374759" cy="741659"/>
          </a:xfrm>
          <a:custGeom>
            <a:avLst/>
            <a:gdLst>
              <a:gd name="connsiteX0" fmla="*/ 0 w 5374759"/>
              <a:gd name="connsiteY0" fmla="*/ 741659 h 741659"/>
              <a:gd name="connsiteX1" fmla="*/ 3104707 w 5374759"/>
              <a:gd name="connsiteY1" fmla="*/ 18645 h 741659"/>
              <a:gd name="connsiteX2" fmla="*/ 5374759 w 5374759"/>
              <a:gd name="connsiteY2" fmla="*/ 284459 h 741659"/>
            </a:gdLst>
            <a:ahLst/>
            <a:cxnLst>
              <a:cxn ang="0">
                <a:pos x="connsiteX0" y="connsiteY0"/>
              </a:cxn>
              <a:cxn ang="0">
                <a:pos x="connsiteX1" y="connsiteY1"/>
              </a:cxn>
              <a:cxn ang="0">
                <a:pos x="connsiteX2" y="connsiteY2"/>
              </a:cxn>
            </a:cxnLst>
            <a:rect l="l" t="t" r="r" b="b"/>
            <a:pathLst>
              <a:path w="5374759" h="741659">
                <a:moveTo>
                  <a:pt x="0" y="741659"/>
                </a:moveTo>
                <a:cubicBezTo>
                  <a:pt x="1104457" y="418252"/>
                  <a:pt x="2208914" y="94845"/>
                  <a:pt x="3104707" y="18645"/>
                </a:cubicBezTo>
                <a:cubicBezTo>
                  <a:pt x="4000500" y="-57555"/>
                  <a:pt x="4687629" y="113452"/>
                  <a:pt x="5374759" y="284459"/>
                </a:cubicBezTo>
              </a:path>
            </a:pathLst>
          </a:custGeom>
          <a:noFill/>
          <a:ln>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1481470" y="1429890"/>
            <a:ext cx="3907465" cy="380341"/>
          </a:xfrm>
          <a:custGeom>
            <a:avLst/>
            <a:gdLst>
              <a:gd name="connsiteX0" fmla="*/ 0 w 3907465"/>
              <a:gd name="connsiteY0" fmla="*/ 380341 h 380341"/>
              <a:gd name="connsiteX1" fmla="*/ 1658679 w 3907465"/>
              <a:gd name="connsiteY1" fmla="*/ 2886 h 380341"/>
              <a:gd name="connsiteX2" fmla="*/ 3907465 w 3907465"/>
              <a:gd name="connsiteY2" fmla="*/ 236802 h 380341"/>
            </a:gdLst>
            <a:ahLst/>
            <a:cxnLst>
              <a:cxn ang="0">
                <a:pos x="connsiteX0" y="connsiteY0"/>
              </a:cxn>
              <a:cxn ang="0">
                <a:pos x="connsiteX1" y="connsiteY1"/>
              </a:cxn>
              <a:cxn ang="0">
                <a:pos x="connsiteX2" y="connsiteY2"/>
              </a:cxn>
            </a:cxnLst>
            <a:rect l="l" t="t" r="r" b="b"/>
            <a:pathLst>
              <a:path w="3907465" h="380341">
                <a:moveTo>
                  <a:pt x="0" y="380341"/>
                </a:moveTo>
                <a:cubicBezTo>
                  <a:pt x="503717" y="203575"/>
                  <a:pt x="1007435" y="26809"/>
                  <a:pt x="1658679" y="2886"/>
                </a:cubicBezTo>
                <a:cubicBezTo>
                  <a:pt x="2309923" y="-21037"/>
                  <a:pt x="3108694" y="107882"/>
                  <a:pt x="3907465" y="236802"/>
                </a:cubicBezTo>
              </a:path>
            </a:pathLst>
          </a:custGeom>
          <a:noFill/>
          <a:ln>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a:off x="2512828" y="3197780"/>
            <a:ext cx="5316279" cy="458260"/>
          </a:xfrm>
          <a:custGeom>
            <a:avLst/>
            <a:gdLst>
              <a:gd name="connsiteX0" fmla="*/ 0 w 5316279"/>
              <a:gd name="connsiteY0" fmla="*/ 0 h 458260"/>
              <a:gd name="connsiteX1" fmla="*/ 3423684 w 5316279"/>
              <a:gd name="connsiteY1" fmla="*/ 457200 h 458260"/>
              <a:gd name="connsiteX2" fmla="*/ 5316279 w 5316279"/>
              <a:gd name="connsiteY2" fmla="*/ 101010 h 458260"/>
            </a:gdLst>
            <a:ahLst/>
            <a:cxnLst>
              <a:cxn ang="0">
                <a:pos x="connsiteX0" y="connsiteY0"/>
              </a:cxn>
              <a:cxn ang="0">
                <a:pos x="connsiteX1" y="connsiteY1"/>
              </a:cxn>
              <a:cxn ang="0">
                <a:pos x="connsiteX2" y="connsiteY2"/>
              </a:cxn>
            </a:cxnLst>
            <a:rect l="l" t="t" r="r" b="b"/>
            <a:pathLst>
              <a:path w="5316279" h="458260">
                <a:moveTo>
                  <a:pt x="0" y="0"/>
                </a:moveTo>
                <a:cubicBezTo>
                  <a:pt x="1268819" y="220182"/>
                  <a:pt x="2537638" y="440365"/>
                  <a:pt x="3423684" y="457200"/>
                </a:cubicBezTo>
                <a:cubicBezTo>
                  <a:pt x="4309730" y="474035"/>
                  <a:pt x="4813004" y="287522"/>
                  <a:pt x="5316279" y="101010"/>
                </a:cubicBezTo>
              </a:path>
            </a:pathLst>
          </a:custGeom>
          <a:noFill/>
          <a:ln>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1502735" y="2958548"/>
            <a:ext cx="3886200" cy="628435"/>
          </a:xfrm>
          <a:custGeom>
            <a:avLst/>
            <a:gdLst>
              <a:gd name="connsiteX0" fmla="*/ 0 w 3886200"/>
              <a:gd name="connsiteY0" fmla="*/ 0 h 628435"/>
              <a:gd name="connsiteX1" fmla="*/ 1589568 w 3886200"/>
              <a:gd name="connsiteY1" fmla="*/ 616688 h 628435"/>
              <a:gd name="connsiteX2" fmla="*/ 3886200 w 3886200"/>
              <a:gd name="connsiteY2" fmla="*/ 345558 h 628435"/>
            </a:gdLst>
            <a:ahLst/>
            <a:cxnLst>
              <a:cxn ang="0">
                <a:pos x="connsiteX0" y="connsiteY0"/>
              </a:cxn>
              <a:cxn ang="0">
                <a:pos x="connsiteX1" y="connsiteY1"/>
              </a:cxn>
              <a:cxn ang="0">
                <a:pos x="connsiteX2" y="connsiteY2"/>
              </a:cxn>
            </a:cxnLst>
            <a:rect l="l" t="t" r="r" b="b"/>
            <a:pathLst>
              <a:path w="3886200" h="628435">
                <a:moveTo>
                  <a:pt x="0" y="0"/>
                </a:moveTo>
                <a:cubicBezTo>
                  <a:pt x="470934" y="279547"/>
                  <a:pt x="941868" y="559095"/>
                  <a:pt x="1589568" y="616688"/>
                </a:cubicBezTo>
                <a:cubicBezTo>
                  <a:pt x="2237268" y="674281"/>
                  <a:pt x="3061734" y="509919"/>
                  <a:pt x="3886200" y="345558"/>
                </a:cubicBezTo>
              </a:path>
            </a:pathLst>
          </a:custGeom>
          <a:noFill/>
          <a:ln>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253396" y="2752103"/>
            <a:ext cx="338554" cy="369332"/>
          </a:xfrm>
          <a:prstGeom prst="rect">
            <a:avLst/>
          </a:prstGeom>
          <a:noFill/>
        </p:spPr>
        <p:txBody>
          <a:bodyPr wrap="none" rtlCol="0">
            <a:spAutoFit/>
          </a:bodyPr>
          <a:lstStyle/>
          <a:p>
            <a:r>
              <a:rPr lang="en-US" dirty="0"/>
              <a:t>X</a:t>
            </a:r>
          </a:p>
        </p:txBody>
      </p:sp>
      <p:sp>
        <p:nvSpPr>
          <p:cNvPr id="27" name="TextBox 26"/>
          <p:cNvSpPr txBox="1"/>
          <p:nvPr/>
        </p:nvSpPr>
        <p:spPr>
          <a:xfrm>
            <a:off x="1726201" y="777768"/>
            <a:ext cx="338554" cy="369332"/>
          </a:xfrm>
          <a:prstGeom prst="rect">
            <a:avLst/>
          </a:prstGeom>
          <a:noFill/>
        </p:spPr>
        <p:txBody>
          <a:bodyPr wrap="none" rtlCol="0">
            <a:spAutoFit/>
          </a:bodyPr>
          <a:lstStyle/>
          <a:p>
            <a:r>
              <a:rPr lang="en-US" dirty="0"/>
              <a:t>Y</a:t>
            </a:r>
          </a:p>
        </p:txBody>
      </p:sp>
      <p:cxnSp>
        <p:nvCxnSpPr>
          <p:cNvPr id="28" name="Straight Arrow Connector 27"/>
          <p:cNvCxnSpPr/>
          <p:nvPr/>
        </p:nvCxnSpPr>
        <p:spPr>
          <a:xfrm>
            <a:off x="4896293" y="2493988"/>
            <a:ext cx="34059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6597504" y="1066705"/>
            <a:ext cx="5316" cy="2658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1041993" y="5081843"/>
            <a:ext cx="2147776" cy="1286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flipV="1">
            <a:off x="1637416" y="3997322"/>
            <a:ext cx="5316" cy="2658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75169" y="5725113"/>
            <a:ext cx="2562447" cy="7495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2392328" y="4560847"/>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392328" y="5714480"/>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3355461" y="4834635"/>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397645" y="4560847"/>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2011991" y="5281204"/>
            <a:ext cx="2659" cy="57681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011991" y="5858021"/>
            <a:ext cx="481124" cy="1408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2493558" y="5418098"/>
            <a:ext cx="2659" cy="57681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014650" y="5281204"/>
            <a:ext cx="481124" cy="1408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2392328" y="4268452"/>
            <a:ext cx="154171" cy="2923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3354575" y="4640592"/>
            <a:ext cx="303027" cy="194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359892" y="5988268"/>
            <a:ext cx="1594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2397645" y="5640053"/>
            <a:ext cx="148854" cy="6645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2014650" y="4560847"/>
            <a:ext cx="382995" cy="72035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2493558" y="4842610"/>
            <a:ext cx="861017" cy="57947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2472072" y="5988268"/>
            <a:ext cx="888706" cy="1063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2014650" y="5706506"/>
            <a:ext cx="377678" cy="151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1637416" y="5281204"/>
            <a:ext cx="377234" cy="717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1637416" y="5858021"/>
            <a:ext cx="374575" cy="140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1642732" y="5996243"/>
            <a:ext cx="850383" cy="2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1637416" y="5418098"/>
            <a:ext cx="858801" cy="580806"/>
          </a:xfrm>
          <a:prstGeom prst="line">
            <a:avLst/>
          </a:prstGeom>
        </p:spPr>
        <p:style>
          <a:lnRef idx="1">
            <a:schemeClr val="accent1"/>
          </a:lnRef>
          <a:fillRef idx="0">
            <a:schemeClr val="accent1"/>
          </a:fillRef>
          <a:effectRef idx="0">
            <a:schemeClr val="accent1"/>
          </a:effectRef>
          <a:fontRef idx="minor">
            <a:schemeClr val="tx1"/>
          </a:fontRef>
        </p:style>
      </p:cxnSp>
      <p:sp>
        <p:nvSpPr>
          <p:cNvPr id="53" name="Freeform 52"/>
          <p:cNvSpPr/>
          <p:nvPr/>
        </p:nvSpPr>
        <p:spPr>
          <a:xfrm>
            <a:off x="1004778" y="5236015"/>
            <a:ext cx="999461" cy="334926"/>
          </a:xfrm>
          <a:custGeom>
            <a:avLst/>
            <a:gdLst>
              <a:gd name="connsiteX0" fmla="*/ 0 w 999461"/>
              <a:gd name="connsiteY0" fmla="*/ 0 h 334926"/>
              <a:gd name="connsiteX1" fmla="*/ 276447 w 999461"/>
              <a:gd name="connsiteY1" fmla="*/ 69112 h 334926"/>
              <a:gd name="connsiteX2" fmla="*/ 494414 w 999461"/>
              <a:gd name="connsiteY2" fmla="*/ 281763 h 334926"/>
              <a:gd name="connsiteX3" fmla="*/ 999461 w 999461"/>
              <a:gd name="connsiteY3" fmla="*/ 334926 h 334926"/>
            </a:gdLst>
            <a:ahLst/>
            <a:cxnLst>
              <a:cxn ang="0">
                <a:pos x="connsiteX0" y="connsiteY0"/>
              </a:cxn>
              <a:cxn ang="0">
                <a:pos x="connsiteX1" y="connsiteY1"/>
              </a:cxn>
              <a:cxn ang="0">
                <a:pos x="connsiteX2" y="connsiteY2"/>
              </a:cxn>
              <a:cxn ang="0">
                <a:pos x="connsiteX3" y="connsiteY3"/>
              </a:cxn>
            </a:cxnLst>
            <a:rect l="l" t="t" r="r" b="b"/>
            <a:pathLst>
              <a:path w="999461" h="334926">
                <a:moveTo>
                  <a:pt x="0" y="0"/>
                </a:moveTo>
                <a:cubicBezTo>
                  <a:pt x="97022" y="11076"/>
                  <a:pt x="194045" y="22152"/>
                  <a:pt x="276447" y="69112"/>
                </a:cubicBezTo>
                <a:cubicBezTo>
                  <a:pt x="358849" y="116072"/>
                  <a:pt x="373912" y="237461"/>
                  <a:pt x="494414" y="281763"/>
                </a:cubicBezTo>
                <a:cubicBezTo>
                  <a:pt x="614916" y="326065"/>
                  <a:pt x="807188" y="330495"/>
                  <a:pt x="999461" y="334926"/>
                </a:cubicBezTo>
              </a:path>
            </a:pathLst>
          </a:custGeom>
          <a:noFill/>
          <a:ln w="3175">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265816" y="4909222"/>
            <a:ext cx="1180214" cy="369332"/>
          </a:xfrm>
          <a:prstGeom prst="rect">
            <a:avLst/>
          </a:prstGeom>
          <a:noFill/>
        </p:spPr>
        <p:txBody>
          <a:bodyPr wrap="square" rtlCol="0">
            <a:spAutoFit/>
          </a:bodyPr>
          <a:lstStyle/>
          <a:p>
            <a:r>
              <a:rPr lang="en-US" dirty="0"/>
              <a:t>z=-</a:t>
            </a:r>
            <a:r>
              <a:rPr lang="en-US" dirty="0" err="1"/>
              <a:t>nearz</a:t>
            </a:r>
            <a:endParaRPr lang="en-US" dirty="0"/>
          </a:p>
        </p:txBody>
      </p:sp>
      <p:sp>
        <p:nvSpPr>
          <p:cNvPr id="55" name="Freeform 54"/>
          <p:cNvSpPr/>
          <p:nvPr/>
        </p:nvSpPr>
        <p:spPr>
          <a:xfrm>
            <a:off x="2296634" y="4094901"/>
            <a:ext cx="493161" cy="561640"/>
          </a:xfrm>
          <a:custGeom>
            <a:avLst/>
            <a:gdLst>
              <a:gd name="connsiteX0" fmla="*/ 0 w 493161"/>
              <a:gd name="connsiteY0" fmla="*/ 3431 h 561640"/>
              <a:gd name="connsiteX1" fmla="*/ 446568 w 493161"/>
              <a:gd name="connsiteY1" fmla="*/ 83175 h 561640"/>
              <a:gd name="connsiteX2" fmla="*/ 457200 w 493161"/>
              <a:gd name="connsiteY2" fmla="*/ 561640 h 561640"/>
            </a:gdLst>
            <a:ahLst/>
            <a:cxnLst>
              <a:cxn ang="0">
                <a:pos x="connsiteX0" y="connsiteY0"/>
              </a:cxn>
              <a:cxn ang="0">
                <a:pos x="connsiteX1" y="connsiteY1"/>
              </a:cxn>
              <a:cxn ang="0">
                <a:pos x="connsiteX2" y="connsiteY2"/>
              </a:cxn>
            </a:cxnLst>
            <a:rect l="l" t="t" r="r" b="b"/>
            <a:pathLst>
              <a:path w="493161" h="561640">
                <a:moveTo>
                  <a:pt x="0" y="3431"/>
                </a:moveTo>
                <a:cubicBezTo>
                  <a:pt x="185184" y="-3215"/>
                  <a:pt x="370368" y="-9860"/>
                  <a:pt x="446568" y="83175"/>
                </a:cubicBezTo>
                <a:cubicBezTo>
                  <a:pt x="522768" y="176210"/>
                  <a:pt x="489984" y="368925"/>
                  <a:pt x="457200" y="561640"/>
                </a:cubicBezTo>
              </a:path>
            </a:pathLst>
          </a:custGeom>
          <a:noFill/>
          <a:ln w="31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1469843" y="3897093"/>
            <a:ext cx="1180214" cy="369332"/>
          </a:xfrm>
          <a:prstGeom prst="rect">
            <a:avLst/>
          </a:prstGeom>
          <a:noFill/>
        </p:spPr>
        <p:txBody>
          <a:bodyPr wrap="square" rtlCol="0">
            <a:spAutoFit/>
          </a:bodyPr>
          <a:lstStyle/>
          <a:p>
            <a:r>
              <a:rPr lang="en-US" dirty="0"/>
              <a:t>z=-</a:t>
            </a:r>
            <a:r>
              <a:rPr lang="en-US" dirty="0" err="1"/>
              <a:t>farz</a:t>
            </a:r>
            <a:endParaRPr lang="en-US" dirty="0"/>
          </a:p>
        </p:txBody>
      </p:sp>
      <p:sp>
        <p:nvSpPr>
          <p:cNvPr id="57" name="Right Arrow 56"/>
          <p:cNvSpPr/>
          <p:nvPr/>
        </p:nvSpPr>
        <p:spPr>
          <a:xfrm rot="10800000">
            <a:off x="4029741" y="5112425"/>
            <a:ext cx="1265275" cy="4306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3625775" y="5676024"/>
            <a:ext cx="1903085" cy="369332"/>
          </a:xfrm>
          <a:prstGeom prst="rect">
            <a:avLst/>
          </a:prstGeom>
          <a:noFill/>
        </p:spPr>
        <p:txBody>
          <a:bodyPr wrap="none" rtlCol="0">
            <a:spAutoFit/>
          </a:bodyPr>
          <a:lstStyle/>
          <a:p>
            <a:r>
              <a:rPr lang="en-US" dirty="0"/>
              <a:t>Projection Matrix</a:t>
            </a:r>
          </a:p>
        </p:txBody>
      </p:sp>
      <p:cxnSp>
        <p:nvCxnSpPr>
          <p:cNvPr id="59" name="Straight Arrow Connector 58"/>
          <p:cNvCxnSpPr/>
          <p:nvPr/>
        </p:nvCxnSpPr>
        <p:spPr>
          <a:xfrm flipH="1">
            <a:off x="5867402" y="4854668"/>
            <a:ext cx="2147776" cy="128654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flipV="1">
            <a:off x="6930658" y="4059881"/>
            <a:ext cx="5316" cy="2658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5654750" y="5139088"/>
            <a:ext cx="2562447" cy="7495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7766211" y="4842623"/>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6808395" y="4563519"/>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6808396" y="4562633"/>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803964" y="5708373"/>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7060905" y="5285768"/>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6103089" y="5006664"/>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a:off x="6103090" y="5005778"/>
            <a:ext cx="5317" cy="11536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6098658" y="6151518"/>
            <a:ext cx="962247" cy="28176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6098658" y="4563519"/>
            <a:ext cx="715055" cy="443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7063563" y="4845282"/>
            <a:ext cx="715055" cy="443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6105748" y="5708373"/>
            <a:ext cx="715055" cy="443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7051156" y="5990136"/>
            <a:ext cx="715055" cy="443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Freeform 73"/>
          <p:cNvSpPr/>
          <p:nvPr/>
        </p:nvSpPr>
        <p:spPr>
          <a:xfrm>
            <a:off x="2397644" y="4241881"/>
            <a:ext cx="4412511" cy="324296"/>
          </a:xfrm>
          <a:custGeom>
            <a:avLst/>
            <a:gdLst>
              <a:gd name="connsiteX0" fmla="*/ 0 w 4412511"/>
              <a:gd name="connsiteY0" fmla="*/ 318979 h 324296"/>
              <a:gd name="connsiteX1" fmla="*/ 1547037 w 4412511"/>
              <a:gd name="connsiteY1" fmla="*/ 3 h 324296"/>
              <a:gd name="connsiteX2" fmla="*/ 4412511 w 4412511"/>
              <a:gd name="connsiteY2" fmla="*/ 324296 h 324296"/>
            </a:gdLst>
            <a:ahLst/>
            <a:cxnLst>
              <a:cxn ang="0">
                <a:pos x="connsiteX0" y="connsiteY0"/>
              </a:cxn>
              <a:cxn ang="0">
                <a:pos x="connsiteX1" y="connsiteY1"/>
              </a:cxn>
              <a:cxn ang="0">
                <a:pos x="connsiteX2" y="connsiteY2"/>
              </a:cxn>
            </a:cxnLst>
            <a:rect l="l" t="t" r="r" b="b"/>
            <a:pathLst>
              <a:path w="4412511" h="324296">
                <a:moveTo>
                  <a:pt x="0" y="318979"/>
                </a:moveTo>
                <a:cubicBezTo>
                  <a:pt x="405809" y="159048"/>
                  <a:pt x="811619" y="-883"/>
                  <a:pt x="1547037" y="3"/>
                </a:cubicBezTo>
                <a:cubicBezTo>
                  <a:pt x="2282455" y="889"/>
                  <a:pt x="3347483" y="162592"/>
                  <a:pt x="4412511" y="324296"/>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74"/>
          <p:cNvSpPr/>
          <p:nvPr/>
        </p:nvSpPr>
        <p:spPr>
          <a:xfrm>
            <a:off x="3354574" y="4842623"/>
            <a:ext cx="4407195" cy="148888"/>
          </a:xfrm>
          <a:custGeom>
            <a:avLst/>
            <a:gdLst>
              <a:gd name="connsiteX0" fmla="*/ 0 w 4407195"/>
              <a:gd name="connsiteY0" fmla="*/ 0 h 148888"/>
              <a:gd name="connsiteX1" fmla="*/ 3327991 w 4407195"/>
              <a:gd name="connsiteY1" fmla="*/ 148856 h 148888"/>
              <a:gd name="connsiteX2" fmla="*/ 4407195 w 4407195"/>
              <a:gd name="connsiteY2" fmla="*/ 10633 h 148888"/>
            </a:gdLst>
            <a:ahLst/>
            <a:cxnLst>
              <a:cxn ang="0">
                <a:pos x="connsiteX0" y="connsiteY0"/>
              </a:cxn>
              <a:cxn ang="0">
                <a:pos x="connsiteX1" y="connsiteY1"/>
              </a:cxn>
              <a:cxn ang="0">
                <a:pos x="connsiteX2" y="connsiteY2"/>
              </a:cxn>
            </a:cxnLst>
            <a:rect l="l" t="t" r="r" b="b"/>
            <a:pathLst>
              <a:path w="4407195" h="148888">
                <a:moveTo>
                  <a:pt x="0" y="0"/>
                </a:moveTo>
                <a:cubicBezTo>
                  <a:pt x="1296729" y="73542"/>
                  <a:pt x="2593459" y="147084"/>
                  <a:pt x="3327991" y="148856"/>
                </a:cubicBezTo>
                <a:cubicBezTo>
                  <a:pt x="4062524" y="150628"/>
                  <a:pt x="4234859" y="80630"/>
                  <a:pt x="4407195" y="10633"/>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p:cNvSpPr/>
          <p:nvPr/>
        </p:nvSpPr>
        <p:spPr>
          <a:xfrm>
            <a:off x="2482704" y="5996256"/>
            <a:ext cx="4566684" cy="688448"/>
          </a:xfrm>
          <a:custGeom>
            <a:avLst/>
            <a:gdLst>
              <a:gd name="connsiteX0" fmla="*/ 0 w 4566684"/>
              <a:gd name="connsiteY0" fmla="*/ 0 h 688448"/>
              <a:gd name="connsiteX1" fmla="*/ 2259419 w 4566684"/>
              <a:gd name="connsiteY1" fmla="*/ 669851 h 688448"/>
              <a:gd name="connsiteX2" fmla="*/ 4566684 w 4566684"/>
              <a:gd name="connsiteY2" fmla="*/ 435935 h 688448"/>
            </a:gdLst>
            <a:ahLst/>
            <a:cxnLst>
              <a:cxn ang="0">
                <a:pos x="connsiteX0" y="connsiteY0"/>
              </a:cxn>
              <a:cxn ang="0">
                <a:pos x="connsiteX1" y="connsiteY1"/>
              </a:cxn>
              <a:cxn ang="0">
                <a:pos x="connsiteX2" y="connsiteY2"/>
              </a:cxn>
            </a:cxnLst>
            <a:rect l="l" t="t" r="r" b="b"/>
            <a:pathLst>
              <a:path w="4566684" h="688448">
                <a:moveTo>
                  <a:pt x="0" y="0"/>
                </a:moveTo>
                <a:cubicBezTo>
                  <a:pt x="749152" y="298597"/>
                  <a:pt x="1498305" y="597195"/>
                  <a:pt x="2259419" y="669851"/>
                </a:cubicBezTo>
                <a:cubicBezTo>
                  <a:pt x="3020533" y="742507"/>
                  <a:pt x="3793608" y="589221"/>
                  <a:pt x="4566684" y="435935"/>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76"/>
          <p:cNvSpPr/>
          <p:nvPr/>
        </p:nvSpPr>
        <p:spPr>
          <a:xfrm>
            <a:off x="2020188" y="5863349"/>
            <a:ext cx="4077586" cy="819093"/>
          </a:xfrm>
          <a:custGeom>
            <a:avLst/>
            <a:gdLst>
              <a:gd name="connsiteX0" fmla="*/ 0 w 4077586"/>
              <a:gd name="connsiteY0" fmla="*/ 0 h 819093"/>
              <a:gd name="connsiteX1" fmla="*/ 2004237 w 4077586"/>
              <a:gd name="connsiteY1" fmla="*/ 813390 h 819093"/>
              <a:gd name="connsiteX2" fmla="*/ 4077586 w 4077586"/>
              <a:gd name="connsiteY2" fmla="*/ 297711 h 819093"/>
            </a:gdLst>
            <a:ahLst/>
            <a:cxnLst>
              <a:cxn ang="0">
                <a:pos x="connsiteX0" y="connsiteY0"/>
              </a:cxn>
              <a:cxn ang="0">
                <a:pos x="connsiteX1" y="connsiteY1"/>
              </a:cxn>
              <a:cxn ang="0">
                <a:pos x="connsiteX2" y="connsiteY2"/>
              </a:cxn>
            </a:cxnLst>
            <a:rect l="l" t="t" r="r" b="b"/>
            <a:pathLst>
              <a:path w="4077586" h="819093">
                <a:moveTo>
                  <a:pt x="0" y="0"/>
                </a:moveTo>
                <a:cubicBezTo>
                  <a:pt x="662319" y="381886"/>
                  <a:pt x="1324639" y="763772"/>
                  <a:pt x="2004237" y="813390"/>
                </a:cubicBezTo>
                <a:cubicBezTo>
                  <a:pt x="2683835" y="863008"/>
                  <a:pt x="3380710" y="580359"/>
                  <a:pt x="4077586" y="297711"/>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797444" y="6281738"/>
            <a:ext cx="325730" cy="369332"/>
          </a:xfrm>
          <a:prstGeom prst="rect">
            <a:avLst/>
          </a:prstGeom>
          <a:noFill/>
        </p:spPr>
        <p:txBody>
          <a:bodyPr wrap="none" rtlCol="0">
            <a:spAutoFit/>
          </a:bodyPr>
          <a:lstStyle/>
          <a:p>
            <a:r>
              <a:rPr lang="en-US" dirty="0"/>
              <a:t>Z</a:t>
            </a:r>
          </a:p>
        </p:txBody>
      </p:sp>
      <p:sp>
        <p:nvSpPr>
          <p:cNvPr id="79" name="TextBox 78"/>
          <p:cNvSpPr txBox="1"/>
          <p:nvPr/>
        </p:nvSpPr>
        <p:spPr>
          <a:xfrm>
            <a:off x="8015178" y="4657957"/>
            <a:ext cx="325730" cy="369332"/>
          </a:xfrm>
          <a:prstGeom prst="rect">
            <a:avLst/>
          </a:prstGeom>
          <a:noFill/>
        </p:spPr>
        <p:txBody>
          <a:bodyPr wrap="none" rtlCol="0">
            <a:spAutoFit/>
          </a:bodyPr>
          <a:lstStyle/>
          <a:p>
            <a:r>
              <a:rPr lang="en-US" dirty="0"/>
              <a:t>Z</a:t>
            </a:r>
          </a:p>
        </p:txBody>
      </p:sp>
      <p:sp>
        <p:nvSpPr>
          <p:cNvPr id="85" name="Down Arrow 84"/>
          <p:cNvSpPr/>
          <p:nvPr/>
        </p:nvSpPr>
        <p:spPr>
          <a:xfrm rot="7607803">
            <a:off x="6102607" y="2120575"/>
            <a:ext cx="141891" cy="183393"/>
          </a:xfrm>
          <a:prstGeom prst="downArrow">
            <a:avLst>
              <a:gd name="adj1" fmla="val 50000"/>
              <a:gd name="adj2" fmla="val 77734"/>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Down Arrow 85"/>
          <p:cNvSpPr/>
          <p:nvPr/>
        </p:nvSpPr>
        <p:spPr>
          <a:xfrm rot="7607803">
            <a:off x="1606848" y="2409423"/>
            <a:ext cx="141891" cy="183393"/>
          </a:xfrm>
          <a:prstGeom prst="downArrow">
            <a:avLst>
              <a:gd name="adj1" fmla="val 50000"/>
              <a:gd name="adj2" fmla="val 77734"/>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p:cNvCxnSpPr/>
          <p:nvPr/>
        </p:nvCxnSpPr>
        <p:spPr>
          <a:xfrm flipV="1">
            <a:off x="1598864" y="1990698"/>
            <a:ext cx="715055" cy="44314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8" name="Down Arrow 87"/>
          <p:cNvSpPr/>
          <p:nvPr/>
        </p:nvSpPr>
        <p:spPr>
          <a:xfrm rot="7607803">
            <a:off x="2326699" y="1950937"/>
            <a:ext cx="141891" cy="183393"/>
          </a:xfrm>
          <a:prstGeom prst="downArrow">
            <a:avLst>
              <a:gd name="adj1" fmla="val 50000"/>
              <a:gd name="adj2" fmla="val 77734"/>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Down Arrow 88"/>
          <p:cNvSpPr/>
          <p:nvPr/>
        </p:nvSpPr>
        <p:spPr>
          <a:xfrm rot="7607803">
            <a:off x="6559850" y="5412082"/>
            <a:ext cx="141891" cy="183393"/>
          </a:xfrm>
          <a:prstGeom prst="downArrow">
            <a:avLst>
              <a:gd name="adj1" fmla="val 50000"/>
              <a:gd name="adj2" fmla="val 77734"/>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p:cNvCxnSpPr/>
          <p:nvPr/>
        </p:nvCxnSpPr>
        <p:spPr>
          <a:xfrm flipV="1">
            <a:off x="6551866" y="4993357"/>
            <a:ext cx="715055" cy="44314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1" name="Down Arrow 90"/>
          <p:cNvSpPr/>
          <p:nvPr/>
        </p:nvSpPr>
        <p:spPr>
          <a:xfrm rot="7607803">
            <a:off x="7279701" y="4953596"/>
            <a:ext cx="141891" cy="183393"/>
          </a:xfrm>
          <a:prstGeom prst="downArrow">
            <a:avLst>
              <a:gd name="adj1" fmla="val 50000"/>
              <a:gd name="adj2" fmla="val 77734"/>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ight Arrow 91"/>
          <p:cNvSpPr/>
          <p:nvPr/>
        </p:nvSpPr>
        <p:spPr>
          <a:xfrm rot="1257395">
            <a:off x="3814346" y="3654776"/>
            <a:ext cx="1677292"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Down Arrow 92"/>
          <p:cNvSpPr/>
          <p:nvPr/>
        </p:nvSpPr>
        <p:spPr>
          <a:xfrm rot="7607803">
            <a:off x="2183812" y="5433643"/>
            <a:ext cx="141891" cy="183393"/>
          </a:xfrm>
          <a:prstGeom prst="downArrow">
            <a:avLst>
              <a:gd name="adj1" fmla="val 50000"/>
              <a:gd name="adj2" fmla="val 77734"/>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Down Arrow 93"/>
          <p:cNvSpPr/>
          <p:nvPr/>
        </p:nvSpPr>
        <p:spPr>
          <a:xfrm rot="7607803">
            <a:off x="2702791" y="4881892"/>
            <a:ext cx="141891" cy="183393"/>
          </a:xfrm>
          <a:prstGeom prst="downArrow">
            <a:avLst>
              <a:gd name="adj1" fmla="val 50000"/>
              <a:gd name="adj2" fmla="val 77734"/>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p:cNvCxnSpPr>
            <a:endCxn id="94" idx="2"/>
          </p:cNvCxnSpPr>
          <p:nvPr/>
        </p:nvCxnSpPr>
        <p:spPr>
          <a:xfrm flipV="1">
            <a:off x="2178057" y="4918665"/>
            <a:ext cx="522252" cy="53114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99535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Transforming a </a:t>
            </a:r>
            <a:r>
              <a:rPr lang="en-US"/>
              <a:t>mouse coordinate to a 3D line</a:t>
            </a:r>
          </a:p>
        </p:txBody>
      </p:sp>
      <p:sp>
        <p:nvSpPr>
          <p:cNvPr id="3" name="Content Placeholder 2"/>
          <p:cNvSpPr>
            <a:spLocks noGrp="1"/>
          </p:cNvSpPr>
          <p:nvPr>
            <p:ph idx="1"/>
          </p:nvPr>
        </p:nvSpPr>
        <p:spPr/>
        <p:txBody>
          <a:bodyPr/>
          <a:lstStyle/>
          <a:p>
            <a:pPr marL="457200" indent="-457200">
              <a:buFont typeface="+mj-lt"/>
              <a:buAutoNum type="arabicPeriod"/>
            </a:pPr>
            <a:r>
              <a:rPr lang="en-US" dirty="0"/>
              <a:t>Normalize window coordinate (</a:t>
            </a:r>
            <a:r>
              <a:rPr lang="en-US" dirty="0" err="1"/>
              <a:t>x</a:t>
            </a:r>
            <a:r>
              <a:rPr lang="en-US" baseline="-25000" dirty="0" err="1"/>
              <a:t>s</a:t>
            </a:r>
            <a:r>
              <a:rPr lang="en-US" dirty="0" err="1"/>
              <a:t>,y</a:t>
            </a:r>
            <a:r>
              <a:rPr lang="en-US" baseline="-25000" dirty="0" err="1"/>
              <a:t>s</a:t>
            </a:r>
            <a:r>
              <a:rPr lang="en-US" dirty="0"/>
              <a:t>) to (-1,-1)-(1,1) with respect to the viewport   =&gt;  (</a:t>
            </a:r>
            <a:r>
              <a:rPr lang="en-US" dirty="0" err="1"/>
              <a:t>x</a:t>
            </a:r>
            <a:r>
              <a:rPr lang="en-US" baseline="-25000" dirty="0" err="1"/>
              <a:t>v</a:t>
            </a:r>
            <a:r>
              <a:rPr lang="en-US" dirty="0" err="1"/>
              <a:t>,y</a:t>
            </a:r>
            <a:r>
              <a:rPr lang="en-US" baseline="-25000" dirty="0" err="1"/>
              <a:t>v</a:t>
            </a:r>
            <a:r>
              <a:rPr lang="en-US" dirty="0"/>
              <a:t>)</a:t>
            </a:r>
          </a:p>
          <a:p>
            <a:pPr marL="457200" indent="-457200">
              <a:buFont typeface="+mj-lt"/>
              <a:buAutoNum type="arabicPeriod"/>
            </a:pPr>
            <a:r>
              <a:rPr lang="en-US" dirty="0"/>
              <a:t>Inverse-transform (x</a:t>
            </a:r>
            <a:r>
              <a:rPr lang="en-US" baseline="-25000" dirty="0"/>
              <a:t>v</a:t>
            </a:r>
            <a:r>
              <a:rPr lang="en-US" dirty="0"/>
              <a:t>,y</a:t>
            </a:r>
            <a:r>
              <a:rPr lang="en-US" baseline="-25000" dirty="0"/>
              <a:t>v</a:t>
            </a:r>
            <a:r>
              <a:rPr lang="en-US" dirty="0"/>
              <a:t>,-1) and (x</a:t>
            </a:r>
            <a:r>
              <a:rPr lang="en-US" baseline="-25000" dirty="0"/>
              <a:t>v</a:t>
            </a:r>
            <a:r>
              <a:rPr lang="en-US" dirty="0"/>
              <a:t>,y</a:t>
            </a:r>
            <a:r>
              <a:rPr lang="en-US" baseline="-25000" dirty="0"/>
              <a:t>v</a:t>
            </a:r>
            <a:r>
              <a:rPr lang="en-US" dirty="0"/>
              <a:t>,1) by the projection matrix =&gt; (</a:t>
            </a:r>
            <a:r>
              <a:rPr lang="en-US" dirty="0" err="1"/>
              <a:t>x</a:t>
            </a:r>
            <a:r>
              <a:rPr lang="en-US" baseline="-25000" dirty="0" err="1"/>
              <a:t>n</a:t>
            </a:r>
            <a:r>
              <a:rPr lang="en-US" dirty="0" err="1"/>
              <a:t>,y</a:t>
            </a:r>
            <a:r>
              <a:rPr lang="en-US" baseline="-25000" dirty="0" err="1"/>
              <a:t>n</a:t>
            </a:r>
            <a:r>
              <a:rPr lang="en-US" dirty="0" err="1"/>
              <a:t>,z</a:t>
            </a:r>
            <a:r>
              <a:rPr lang="en-US" baseline="-25000" dirty="0" err="1"/>
              <a:t>n</a:t>
            </a:r>
            <a:r>
              <a:rPr lang="en-US" dirty="0"/>
              <a:t>), (</a:t>
            </a:r>
            <a:r>
              <a:rPr lang="en-US" dirty="0" err="1"/>
              <a:t>x</a:t>
            </a:r>
            <a:r>
              <a:rPr lang="en-US" baseline="-25000" dirty="0" err="1"/>
              <a:t>f</a:t>
            </a:r>
            <a:r>
              <a:rPr lang="en-US" dirty="0" err="1"/>
              <a:t>,y</a:t>
            </a:r>
            <a:r>
              <a:rPr lang="en-US" baseline="-25000" dirty="0" err="1"/>
              <a:t>f</a:t>
            </a:r>
            <a:r>
              <a:rPr lang="en-US" dirty="0" err="1"/>
              <a:t>,z</a:t>
            </a:r>
            <a:r>
              <a:rPr lang="en-US" baseline="-25000" dirty="0" err="1"/>
              <a:t>f</a:t>
            </a:r>
            <a:r>
              <a:rPr lang="en-US" dirty="0"/>
              <a:t>)</a:t>
            </a:r>
          </a:p>
          <a:p>
            <a:pPr marL="457200" indent="-457200">
              <a:buFont typeface="+mj-lt"/>
              <a:buAutoNum type="arabicPeriod"/>
            </a:pPr>
            <a:r>
              <a:rPr lang="en-US" dirty="0"/>
              <a:t>Inverse-transform (</a:t>
            </a:r>
            <a:r>
              <a:rPr lang="en-US" dirty="0" err="1"/>
              <a:t>x</a:t>
            </a:r>
            <a:r>
              <a:rPr lang="en-US" baseline="-25000" dirty="0" err="1"/>
              <a:t>n</a:t>
            </a:r>
            <a:r>
              <a:rPr lang="en-US" dirty="0" err="1"/>
              <a:t>,y</a:t>
            </a:r>
            <a:r>
              <a:rPr lang="en-US" baseline="-25000" dirty="0" err="1"/>
              <a:t>n</a:t>
            </a:r>
            <a:r>
              <a:rPr lang="en-US" dirty="0" err="1"/>
              <a:t>,z</a:t>
            </a:r>
            <a:r>
              <a:rPr lang="en-US" baseline="-25000" dirty="0" err="1"/>
              <a:t>n</a:t>
            </a:r>
            <a:r>
              <a:rPr lang="en-US" dirty="0"/>
              <a:t>) and (</a:t>
            </a:r>
            <a:r>
              <a:rPr lang="en-US" dirty="0" err="1"/>
              <a:t>x</a:t>
            </a:r>
            <a:r>
              <a:rPr lang="en-US" baseline="-25000" dirty="0" err="1"/>
              <a:t>f</a:t>
            </a:r>
            <a:r>
              <a:rPr lang="en-US" dirty="0" err="1"/>
              <a:t>,y</a:t>
            </a:r>
            <a:r>
              <a:rPr lang="en-US" baseline="-25000" dirty="0" err="1"/>
              <a:t>f</a:t>
            </a:r>
            <a:r>
              <a:rPr lang="en-US" dirty="0" err="1"/>
              <a:t>,z</a:t>
            </a:r>
            <a:r>
              <a:rPr lang="en-US" baseline="-25000" dirty="0" err="1"/>
              <a:t>f</a:t>
            </a:r>
            <a:r>
              <a:rPr lang="en-US" dirty="0"/>
              <a:t>) by the model-view matrix =&gt; (x</a:t>
            </a:r>
            <a:r>
              <a:rPr lang="en-US" baseline="-25000" dirty="0"/>
              <a:t>1</a:t>
            </a:r>
            <a:r>
              <a:rPr lang="en-US" dirty="0"/>
              <a:t>,y</a:t>
            </a:r>
            <a:r>
              <a:rPr lang="en-US" baseline="-25000" dirty="0"/>
              <a:t>1</a:t>
            </a:r>
            <a:r>
              <a:rPr lang="en-US" dirty="0"/>
              <a:t>,z</a:t>
            </a:r>
            <a:r>
              <a:rPr lang="en-US" baseline="-25000" dirty="0"/>
              <a:t>1</a:t>
            </a:r>
            <a:r>
              <a:rPr lang="en-US" dirty="0"/>
              <a:t>), (x</a:t>
            </a:r>
            <a:r>
              <a:rPr lang="en-US" baseline="-25000" dirty="0"/>
              <a:t>2</a:t>
            </a:r>
            <a:r>
              <a:rPr lang="en-US" dirty="0"/>
              <a:t>,y</a:t>
            </a:r>
            <a:r>
              <a:rPr lang="en-US" baseline="-25000" dirty="0"/>
              <a:t>2</a:t>
            </a:r>
            <a:r>
              <a:rPr lang="en-US" dirty="0"/>
              <a:t>,z</a:t>
            </a:r>
            <a:r>
              <a:rPr lang="en-US" baseline="-25000" dirty="0"/>
              <a:t>2</a:t>
            </a:r>
            <a:r>
              <a:rPr lang="en-US" dirty="0"/>
              <a:t>)</a:t>
            </a:r>
          </a:p>
          <a:p>
            <a:pPr marL="0" indent="0">
              <a:buNone/>
            </a:pPr>
            <a:endParaRPr lang="en-US" dirty="0"/>
          </a:p>
          <a:p>
            <a:pPr marL="0" indent="0">
              <a:buNone/>
            </a:pPr>
            <a:r>
              <a:rPr lang="en-US" dirty="0"/>
              <a:t>Let’s draw it on the screen.</a:t>
            </a:r>
          </a:p>
        </p:txBody>
      </p:sp>
    </p:spTree>
    <p:extLst>
      <p:ext uri="{BB962C8B-B14F-4D97-AF65-F5344CB8AC3E}">
        <p14:creationId xmlns:p14="http://schemas.microsoft.com/office/powerpoint/2010/main" val="30062680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Calculation</a:t>
            </a:r>
          </a:p>
        </p:txBody>
      </p:sp>
      <p:sp>
        <p:nvSpPr>
          <p:cNvPr id="3" name="Content Placeholder 2"/>
          <p:cNvSpPr>
            <a:spLocks noGrp="1"/>
          </p:cNvSpPr>
          <p:nvPr>
            <p:ph idx="1"/>
          </p:nvPr>
        </p:nvSpPr>
        <p:spPr/>
        <p:txBody>
          <a:bodyPr/>
          <a:lstStyle/>
          <a:p>
            <a:r>
              <a:rPr lang="en-US" dirty="0"/>
              <a:t>We need to go back and forth between the window and the 3D coordinate systems.</a:t>
            </a:r>
          </a:p>
          <a:p>
            <a:r>
              <a:rPr lang="en-US" dirty="0"/>
              <a:t>Need to take control of the projection matrix and viewport transformation.</a:t>
            </a:r>
          </a:p>
        </p:txBody>
      </p:sp>
    </p:spTree>
    <p:extLst>
      <p:ext uri="{BB962C8B-B14F-4D97-AF65-F5344CB8AC3E}">
        <p14:creationId xmlns:p14="http://schemas.microsoft.com/office/powerpoint/2010/main" val="42941116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glutil.h</a:t>
            </a:r>
            <a:endParaRPr lang="en-US" dirty="0"/>
          </a:p>
        </p:txBody>
      </p:sp>
      <p:sp>
        <p:nvSpPr>
          <p:cNvPr id="4" name="TextBox 3"/>
          <p:cNvSpPr txBox="1"/>
          <p:nvPr/>
        </p:nvSpPr>
        <p:spPr>
          <a:xfrm>
            <a:off x="33814" y="1212939"/>
            <a:ext cx="9110186" cy="2123658"/>
          </a:xfrm>
          <a:prstGeom prst="rect">
            <a:avLst/>
          </a:prstGeom>
          <a:noFill/>
        </p:spPr>
        <p:txBody>
          <a:bodyPr wrap="none" rtlCol="0">
            <a:spAutoFit/>
          </a:bodyPr>
          <a:lstStyle/>
          <a:p>
            <a:r>
              <a:rPr lang="en-US" sz="1100" dirty="0">
                <a:latin typeface="Consolas" panose="020B0609020204030204" pitchFamily="49" charset="0"/>
              </a:rPr>
              <a:t>#</a:t>
            </a:r>
            <a:r>
              <a:rPr lang="en-US" sz="1100" dirty="0" err="1">
                <a:latin typeface="Consolas" panose="020B0609020204030204" pitchFamily="49" charset="0"/>
              </a:rPr>
              <a:t>ifndef</a:t>
            </a:r>
            <a:r>
              <a:rPr lang="en-US" sz="1100" dirty="0">
                <a:latin typeface="Consolas" panose="020B0609020204030204" pitchFamily="49" charset="0"/>
              </a:rPr>
              <a:t> GLUTIL_IS_INCLUDED</a:t>
            </a:r>
          </a:p>
          <a:p>
            <a:r>
              <a:rPr lang="en-US" sz="1100" dirty="0">
                <a:latin typeface="Consolas" panose="020B0609020204030204" pitchFamily="49" charset="0"/>
              </a:rPr>
              <a:t>#define GLUTIL_IS_INCLUDED</a:t>
            </a:r>
          </a:p>
          <a:p>
            <a:endParaRPr lang="en-US" sz="1100" dirty="0">
              <a:latin typeface="Consolas" panose="020B0609020204030204" pitchFamily="49" charset="0"/>
            </a:endParaRPr>
          </a:p>
          <a:p>
            <a:r>
              <a:rPr lang="en-US" sz="1100" dirty="0">
                <a:latin typeface="Consolas" panose="020B0609020204030204" pitchFamily="49" charset="0"/>
              </a:rPr>
              <a:t>#include &lt;</a:t>
            </a:r>
            <a:r>
              <a:rPr lang="en-US" sz="1100" dirty="0" err="1">
                <a:latin typeface="Consolas" panose="020B0609020204030204" pitchFamily="49" charset="0"/>
              </a:rPr>
              <a:t>ysclass.h</a:t>
            </a:r>
            <a:r>
              <a:rPr lang="en-US" sz="1100" dirty="0">
                <a:latin typeface="Consolas" panose="020B0609020204030204" pitchFamily="49" charset="0"/>
              </a:rPr>
              <a:t>&gt;</a:t>
            </a:r>
          </a:p>
          <a:p>
            <a:endParaRPr lang="en-US" sz="1100" dirty="0">
              <a:latin typeface="Consolas" panose="020B0609020204030204" pitchFamily="49" charset="0"/>
            </a:endParaRPr>
          </a:p>
          <a:p>
            <a:r>
              <a:rPr lang="en-US" sz="1100" dirty="0">
                <a:latin typeface="Consolas" panose="020B0609020204030204" pitchFamily="49" charset="0"/>
              </a:rPr>
              <a:t>YsVec3 </a:t>
            </a:r>
            <a:r>
              <a:rPr lang="en-US" sz="1100" dirty="0" err="1">
                <a:latin typeface="Consolas" panose="020B0609020204030204" pitchFamily="49" charset="0"/>
              </a:rPr>
              <a:t>WindowToViewPort</a:t>
            </a:r>
            <a:r>
              <a:rPr lang="en-US" sz="1100" dirty="0">
                <a:latin typeface="Consolas" panose="020B0609020204030204" pitchFamily="49" charset="0"/>
              </a:rPr>
              <a:t>(</a:t>
            </a:r>
            <a:r>
              <a:rPr lang="en-US" sz="1100" dirty="0" err="1">
                <a:latin typeface="Consolas" panose="020B0609020204030204" pitchFamily="49" charset="0"/>
              </a:rPr>
              <a:t>int</a:t>
            </a:r>
            <a:r>
              <a:rPr lang="en-US" sz="1100" dirty="0">
                <a:latin typeface="Consolas" panose="020B0609020204030204" pitchFamily="49" charset="0"/>
              </a:rPr>
              <a:t> </a:t>
            </a:r>
            <a:r>
              <a:rPr lang="en-US" sz="1100" dirty="0" err="1">
                <a:latin typeface="Consolas" panose="020B0609020204030204" pitchFamily="49" charset="0"/>
              </a:rPr>
              <a:t>winWid,int</a:t>
            </a:r>
            <a:r>
              <a:rPr lang="en-US" sz="1100" dirty="0">
                <a:latin typeface="Consolas" panose="020B0609020204030204" pitchFamily="49" charset="0"/>
              </a:rPr>
              <a:t> </a:t>
            </a:r>
            <a:r>
              <a:rPr lang="en-US" sz="1100" dirty="0" err="1">
                <a:latin typeface="Consolas" panose="020B0609020204030204" pitchFamily="49" charset="0"/>
              </a:rPr>
              <a:t>winHei,int</a:t>
            </a:r>
            <a:r>
              <a:rPr lang="en-US" sz="1100" dirty="0">
                <a:latin typeface="Consolas" panose="020B0609020204030204" pitchFamily="49" charset="0"/>
              </a:rPr>
              <a:t> </a:t>
            </a:r>
            <a:r>
              <a:rPr lang="en-US" sz="1100" dirty="0" err="1">
                <a:latin typeface="Consolas" panose="020B0609020204030204" pitchFamily="49" charset="0"/>
              </a:rPr>
              <a:t>x,int</a:t>
            </a:r>
            <a:r>
              <a:rPr lang="en-US" sz="1100" dirty="0">
                <a:latin typeface="Consolas" panose="020B0609020204030204" pitchFamily="49" charset="0"/>
              </a:rPr>
              <a:t> y);</a:t>
            </a:r>
          </a:p>
          <a:p>
            <a:r>
              <a:rPr lang="en-US" sz="1100" dirty="0">
                <a:latin typeface="Consolas" panose="020B0609020204030204" pitchFamily="49" charset="0"/>
              </a:rPr>
              <a:t>YsMatrix4x4 </a:t>
            </a:r>
            <a:r>
              <a:rPr lang="en-US" sz="1100" dirty="0" err="1">
                <a:latin typeface="Consolas" panose="020B0609020204030204" pitchFamily="49" charset="0"/>
              </a:rPr>
              <a:t>MakePerspective</a:t>
            </a:r>
            <a:r>
              <a:rPr lang="en-US" sz="1100" dirty="0">
                <a:latin typeface="Consolas" panose="020B0609020204030204" pitchFamily="49" charset="0"/>
              </a:rPr>
              <a:t>(</a:t>
            </a:r>
            <a:r>
              <a:rPr lang="en-US" sz="1100" dirty="0" err="1">
                <a:latin typeface="Consolas" panose="020B0609020204030204" pitchFamily="49" charset="0"/>
              </a:rPr>
              <a:t>const</a:t>
            </a:r>
            <a:r>
              <a:rPr lang="en-US" sz="1100" dirty="0">
                <a:latin typeface="Consolas" panose="020B0609020204030204" pitchFamily="49" charset="0"/>
              </a:rPr>
              <a:t> double </a:t>
            </a:r>
            <a:r>
              <a:rPr lang="en-US" sz="1100" dirty="0" err="1">
                <a:latin typeface="Consolas" panose="020B0609020204030204" pitchFamily="49" charset="0"/>
              </a:rPr>
              <a:t>fovy,const</a:t>
            </a:r>
            <a:r>
              <a:rPr lang="en-US" sz="1100" dirty="0">
                <a:latin typeface="Consolas" panose="020B0609020204030204" pitchFamily="49" charset="0"/>
              </a:rPr>
              <a:t> double </a:t>
            </a:r>
            <a:r>
              <a:rPr lang="en-US" sz="1100" dirty="0" err="1">
                <a:latin typeface="Consolas" panose="020B0609020204030204" pitchFamily="49" charset="0"/>
              </a:rPr>
              <a:t>aspect,const</a:t>
            </a:r>
            <a:r>
              <a:rPr lang="en-US" sz="1100" dirty="0">
                <a:latin typeface="Consolas" panose="020B0609020204030204" pitchFamily="49" charset="0"/>
              </a:rPr>
              <a:t> double </a:t>
            </a:r>
            <a:r>
              <a:rPr lang="en-US" sz="1100" dirty="0" err="1">
                <a:latin typeface="Consolas" panose="020B0609020204030204" pitchFamily="49" charset="0"/>
              </a:rPr>
              <a:t>nearz,const</a:t>
            </a:r>
            <a:r>
              <a:rPr lang="en-US" sz="1100" dirty="0">
                <a:latin typeface="Consolas" panose="020B0609020204030204" pitchFamily="49" charset="0"/>
              </a:rPr>
              <a:t> double </a:t>
            </a:r>
            <a:r>
              <a:rPr lang="en-US" sz="1100" dirty="0" err="1">
                <a:latin typeface="Consolas" panose="020B0609020204030204" pitchFamily="49" charset="0"/>
              </a:rPr>
              <a:t>farz</a:t>
            </a:r>
            <a:r>
              <a:rPr lang="en-US" sz="1100" dirty="0">
                <a:latin typeface="Consolas" panose="020B0609020204030204" pitchFamily="49" charset="0"/>
              </a:rPr>
              <a:t>);</a:t>
            </a:r>
          </a:p>
          <a:p>
            <a:r>
              <a:rPr lang="en-US" sz="1100" dirty="0">
                <a:latin typeface="Consolas" panose="020B0609020204030204" pitchFamily="49" charset="0"/>
              </a:rPr>
              <a:t>YsMatrix4x4 </a:t>
            </a:r>
            <a:r>
              <a:rPr lang="en-US" sz="1100" dirty="0" err="1">
                <a:latin typeface="Consolas" panose="020B0609020204030204" pitchFamily="49" charset="0"/>
              </a:rPr>
              <a:t>MakeOrthogonal</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 double </a:t>
            </a:r>
            <a:r>
              <a:rPr lang="en-US" sz="1100" dirty="0" err="1">
                <a:latin typeface="Consolas" panose="020B0609020204030204" pitchFamily="49" charset="0"/>
              </a:rPr>
              <a:t>left,const</a:t>
            </a:r>
            <a:r>
              <a:rPr lang="en-US" sz="1100" dirty="0">
                <a:latin typeface="Consolas" panose="020B0609020204030204" pitchFamily="49" charset="0"/>
              </a:rPr>
              <a:t> double </a:t>
            </a:r>
            <a:r>
              <a:rPr lang="en-US" sz="1100" dirty="0" err="1">
                <a:latin typeface="Consolas" panose="020B0609020204030204" pitchFamily="49" charset="0"/>
              </a:rPr>
              <a:t>right,const</a:t>
            </a:r>
            <a:r>
              <a:rPr lang="en-US" sz="1100" dirty="0">
                <a:latin typeface="Consolas" panose="020B0609020204030204" pitchFamily="49" charset="0"/>
              </a:rPr>
              <a:t> double </a:t>
            </a:r>
            <a:r>
              <a:rPr lang="en-US" sz="1100" dirty="0" err="1">
                <a:latin typeface="Consolas" panose="020B0609020204030204" pitchFamily="49" charset="0"/>
              </a:rPr>
              <a:t>bottom,const</a:t>
            </a:r>
            <a:r>
              <a:rPr lang="en-US" sz="1100" dirty="0">
                <a:latin typeface="Consolas" panose="020B0609020204030204" pitchFamily="49" charset="0"/>
              </a:rPr>
              <a:t> double </a:t>
            </a:r>
            <a:r>
              <a:rPr lang="en-US" sz="1100" dirty="0" err="1">
                <a:latin typeface="Consolas" panose="020B0609020204030204" pitchFamily="49" charset="0"/>
              </a:rPr>
              <a:t>top,const</a:t>
            </a:r>
            <a:r>
              <a:rPr lang="en-US" sz="1100" dirty="0">
                <a:latin typeface="Consolas" panose="020B0609020204030204" pitchFamily="49" charset="0"/>
              </a:rPr>
              <a:t> double </a:t>
            </a:r>
            <a:r>
              <a:rPr lang="en-US" sz="1100" dirty="0" err="1">
                <a:latin typeface="Consolas" panose="020B0609020204030204" pitchFamily="49" charset="0"/>
              </a:rPr>
              <a:t>nearz,const</a:t>
            </a:r>
            <a:r>
              <a:rPr lang="en-US" sz="1100" dirty="0">
                <a:latin typeface="Consolas" panose="020B0609020204030204" pitchFamily="49" charset="0"/>
              </a:rPr>
              <a:t> double </a:t>
            </a:r>
            <a:r>
              <a:rPr lang="en-US" sz="1100" dirty="0" err="1">
                <a:latin typeface="Consolas" panose="020B0609020204030204" pitchFamily="49" charset="0"/>
              </a:rPr>
              <a:t>farz</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a:t>
            </a:r>
            <a:r>
              <a:rPr lang="en-US" sz="1100" dirty="0" err="1">
                <a:latin typeface="Consolas" panose="020B0609020204030204" pitchFamily="49" charset="0"/>
              </a:rPr>
              <a:t>endif</a:t>
            </a:r>
            <a:endParaRPr lang="en-US" sz="1100" dirty="0">
              <a:latin typeface="Consolas" panose="020B0609020204030204" pitchFamily="49" charset="0"/>
            </a:endParaRPr>
          </a:p>
          <a:p>
            <a:endParaRPr lang="en-US" sz="1100" dirty="0">
              <a:latin typeface="Consolas" panose="020B0609020204030204" pitchFamily="49" charset="0"/>
            </a:endParaRPr>
          </a:p>
        </p:txBody>
      </p:sp>
    </p:spTree>
    <p:extLst>
      <p:ext uri="{BB962C8B-B14F-4D97-AF65-F5344CB8AC3E}">
        <p14:creationId xmlns:p14="http://schemas.microsoft.com/office/powerpoint/2010/main" val="6471046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glutil.cpp</a:t>
            </a:r>
          </a:p>
        </p:txBody>
      </p:sp>
      <p:sp>
        <p:nvSpPr>
          <p:cNvPr id="4" name="TextBox 3"/>
          <p:cNvSpPr txBox="1"/>
          <p:nvPr/>
        </p:nvSpPr>
        <p:spPr>
          <a:xfrm>
            <a:off x="51156" y="850456"/>
            <a:ext cx="10360529" cy="5747727"/>
          </a:xfrm>
          <a:prstGeom prst="rect">
            <a:avLst/>
          </a:prstGeom>
          <a:noFill/>
        </p:spPr>
        <p:txBody>
          <a:bodyPr wrap="none" rtlCol="0">
            <a:spAutoFit/>
          </a:bodyPr>
          <a:lstStyle/>
          <a:p>
            <a:r>
              <a:rPr lang="en-US" sz="1050" dirty="0">
                <a:latin typeface="Consolas" panose="020B0609020204030204" pitchFamily="49" charset="0"/>
              </a:rPr>
              <a:t>#include "</a:t>
            </a:r>
            <a:r>
              <a:rPr lang="en-US" sz="1050" dirty="0" err="1">
                <a:latin typeface="Consolas" panose="020B0609020204030204" pitchFamily="49" charset="0"/>
              </a:rPr>
              <a:t>glutil.h</a:t>
            </a:r>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a:latin typeface="Consolas" panose="020B0609020204030204" pitchFamily="49" charset="0"/>
              </a:rPr>
              <a:t>YsVec3 </a:t>
            </a:r>
            <a:r>
              <a:rPr lang="en-US" sz="1050" dirty="0" err="1">
                <a:latin typeface="Consolas" panose="020B0609020204030204" pitchFamily="49" charset="0"/>
              </a:rPr>
              <a:t>WindowToViewPort</a:t>
            </a:r>
            <a:r>
              <a:rPr lang="en-US" sz="1050" dirty="0">
                <a:latin typeface="Consolas" panose="020B0609020204030204" pitchFamily="49" charset="0"/>
              </a:rPr>
              <a:t>(</a:t>
            </a:r>
            <a:r>
              <a:rPr lang="en-US" sz="1050" dirty="0" err="1">
                <a:latin typeface="Consolas" panose="020B0609020204030204" pitchFamily="49" charset="0"/>
              </a:rPr>
              <a:t>int</a:t>
            </a:r>
            <a:r>
              <a:rPr lang="en-US" sz="1050" dirty="0">
                <a:latin typeface="Consolas" panose="020B0609020204030204" pitchFamily="49" charset="0"/>
              </a:rPr>
              <a:t> </a:t>
            </a:r>
            <a:r>
              <a:rPr lang="en-US" sz="1050" dirty="0" err="1">
                <a:latin typeface="Consolas" panose="020B0609020204030204" pitchFamily="49" charset="0"/>
              </a:rPr>
              <a:t>winWid,int</a:t>
            </a:r>
            <a:r>
              <a:rPr lang="en-US" sz="1050" dirty="0">
                <a:latin typeface="Consolas" panose="020B0609020204030204" pitchFamily="49" charset="0"/>
              </a:rPr>
              <a:t> </a:t>
            </a:r>
            <a:r>
              <a:rPr lang="en-US" sz="1050" dirty="0" err="1">
                <a:latin typeface="Consolas" panose="020B0609020204030204" pitchFamily="49" charset="0"/>
              </a:rPr>
              <a:t>winHei,int</a:t>
            </a:r>
            <a:r>
              <a:rPr lang="en-US" sz="1050" dirty="0">
                <a:latin typeface="Consolas" panose="020B0609020204030204" pitchFamily="49" charset="0"/>
              </a:rPr>
              <a:t> </a:t>
            </a:r>
            <a:r>
              <a:rPr lang="en-US" sz="1050" dirty="0" err="1">
                <a:latin typeface="Consolas" panose="020B0609020204030204" pitchFamily="49" charset="0"/>
              </a:rPr>
              <a:t>x,int</a:t>
            </a:r>
            <a:r>
              <a:rPr lang="en-US" sz="1050" dirty="0">
                <a:latin typeface="Consolas" panose="020B0609020204030204" pitchFamily="49" charset="0"/>
              </a:rPr>
              <a:t> y) // Easy enough.  Fill in class. </a:t>
            </a:r>
          </a:p>
          <a:p>
            <a:r>
              <a:rPr lang="en-US" sz="1050" dirty="0">
                <a:latin typeface="Consolas" panose="020B0609020204030204" pitchFamily="49" charset="0"/>
              </a:rPr>
              <a:t>YsMatrix4x4 </a:t>
            </a:r>
            <a:r>
              <a:rPr lang="en-US" sz="1050" dirty="0" err="1">
                <a:latin typeface="Consolas" panose="020B0609020204030204" pitchFamily="49" charset="0"/>
              </a:rPr>
              <a:t>MakePerspective</a:t>
            </a:r>
            <a:r>
              <a:rPr lang="en-US" sz="1050" dirty="0">
                <a:latin typeface="Consolas" panose="020B0609020204030204" pitchFamily="49" charset="0"/>
              </a:rPr>
              <a:t>(</a:t>
            </a:r>
            <a:r>
              <a:rPr lang="en-US" sz="1050" dirty="0" err="1">
                <a:latin typeface="Consolas" panose="020B0609020204030204" pitchFamily="49" charset="0"/>
              </a:rPr>
              <a:t>const</a:t>
            </a:r>
            <a:r>
              <a:rPr lang="en-US" sz="1050" dirty="0">
                <a:latin typeface="Consolas" panose="020B0609020204030204" pitchFamily="49" charset="0"/>
              </a:rPr>
              <a:t> double </a:t>
            </a:r>
            <a:r>
              <a:rPr lang="en-US" sz="1050" dirty="0" err="1">
                <a:latin typeface="Consolas" panose="020B0609020204030204" pitchFamily="49" charset="0"/>
              </a:rPr>
              <a:t>fovy,const</a:t>
            </a:r>
            <a:r>
              <a:rPr lang="en-US" sz="1050" dirty="0">
                <a:latin typeface="Consolas" panose="020B0609020204030204" pitchFamily="49" charset="0"/>
              </a:rPr>
              <a:t> double </a:t>
            </a:r>
            <a:r>
              <a:rPr lang="en-US" sz="1050" dirty="0" err="1">
                <a:latin typeface="Consolas" panose="020B0609020204030204" pitchFamily="49" charset="0"/>
              </a:rPr>
              <a:t>aspect,const</a:t>
            </a:r>
            <a:r>
              <a:rPr lang="en-US" sz="1050" dirty="0">
                <a:latin typeface="Consolas" panose="020B0609020204030204" pitchFamily="49" charset="0"/>
              </a:rPr>
              <a:t> double </a:t>
            </a:r>
            <a:r>
              <a:rPr lang="en-US" sz="1050" dirty="0" err="1">
                <a:latin typeface="Consolas" panose="020B0609020204030204" pitchFamily="49" charset="0"/>
              </a:rPr>
              <a:t>nearz,const</a:t>
            </a:r>
            <a:r>
              <a:rPr lang="en-US" sz="1050" dirty="0">
                <a:latin typeface="Consolas" panose="020B0609020204030204" pitchFamily="49" charset="0"/>
              </a:rPr>
              <a:t> double </a:t>
            </a:r>
            <a:r>
              <a:rPr lang="en-US" sz="1050" dirty="0" err="1">
                <a:latin typeface="Consolas" panose="020B0609020204030204" pitchFamily="49" charset="0"/>
              </a:rPr>
              <a:t>farz</a:t>
            </a:r>
            <a:r>
              <a:rPr lang="en-US" sz="1050" dirty="0">
                <a:latin typeface="Consolas" panose="020B0609020204030204" pitchFamily="49" charset="0"/>
              </a:rPr>
              <a:t>)</a:t>
            </a:r>
          </a:p>
          <a:p>
            <a:r>
              <a:rPr lang="en-US" sz="1050" dirty="0">
                <a:latin typeface="Consolas" panose="020B0609020204030204" pitchFamily="49" charset="0"/>
              </a:rPr>
              <a:t>{</a:t>
            </a:r>
          </a:p>
          <a:p>
            <a:r>
              <a:rPr lang="en-US" sz="1050" dirty="0">
                <a:latin typeface="Consolas" panose="020B0609020204030204" pitchFamily="49" charset="0"/>
              </a:rPr>
              <a:t>    float mat[16];</a:t>
            </a:r>
          </a:p>
          <a:p>
            <a:endParaRPr lang="en-US" sz="1050" dirty="0">
              <a:latin typeface="Consolas" panose="020B0609020204030204" pitchFamily="49" charset="0"/>
            </a:endParaRPr>
          </a:p>
          <a:p>
            <a:r>
              <a:rPr lang="en-US" sz="1050" dirty="0">
                <a:latin typeface="Consolas" panose="020B0609020204030204" pitchFamily="49" charset="0"/>
              </a:rPr>
              <a:t>    // Based on the formula listed in www.opengl.org</a:t>
            </a:r>
          </a:p>
          <a:p>
            <a:r>
              <a:rPr lang="en-US" sz="1050" dirty="0">
                <a:latin typeface="Consolas" panose="020B0609020204030204" pitchFamily="49" charset="0"/>
              </a:rPr>
              <a:t>    </a:t>
            </a:r>
            <a:r>
              <a:rPr lang="en-US" sz="1050" dirty="0" err="1">
                <a:latin typeface="Consolas" panose="020B0609020204030204" pitchFamily="49" charset="0"/>
              </a:rPr>
              <a:t>const</a:t>
            </a:r>
            <a:r>
              <a:rPr lang="en-US" sz="1050" dirty="0">
                <a:latin typeface="Consolas" panose="020B0609020204030204" pitchFamily="49" charset="0"/>
              </a:rPr>
              <a:t> float f=(float)(1.0/tan(</a:t>
            </a:r>
            <a:r>
              <a:rPr lang="en-US" sz="1050" dirty="0" err="1">
                <a:latin typeface="Consolas" panose="020B0609020204030204" pitchFamily="49" charset="0"/>
              </a:rPr>
              <a:t>fovy</a:t>
            </a:r>
            <a:r>
              <a:rPr lang="en-US" sz="1050" dirty="0">
                <a:latin typeface="Consolas" panose="020B0609020204030204" pitchFamily="49" charset="0"/>
              </a:rPr>
              <a:t>/2.0));</a:t>
            </a:r>
          </a:p>
          <a:p>
            <a:r>
              <a:rPr lang="en-US" sz="1050" dirty="0">
                <a:latin typeface="Consolas" panose="020B0609020204030204" pitchFamily="49" charset="0"/>
              </a:rPr>
              <a:t>    mat[0]=(float)(f/aspect); mat[4]=0;        mat[ 8]=0;                                  mat[12]=0;</a:t>
            </a:r>
          </a:p>
          <a:p>
            <a:r>
              <a:rPr lang="en-US" sz="1050" dirty="0">
                <a:latin typeface="Consolas" panose="020B0609020204030204" pitchFamily="49" charset="0"/>
              </a:rPr>
              <a:t>    mat[1]=0;                 mat[5]=(float)f; mat[ 9]=0;                                  mat[13]=0;</a:t>
            </a:r>
          </a:p>
          <a:p>
            <a:r>
              <a:rPr lang="en-US" sz="1050" dirty="0">
                <a:latin typeface="Consolas" panose="020B0609020204030204" pitchFamily="49" charset="0"/>
              </a:rPr>
              <a:t>    mat[2]=0;                 mat[6]=0;        mat[10]=(float)((</a:t>
            </a:r>
            <a:r>
              <a:rPr lang="en-US" sz="1050" dirty="0" err="1">
                <a:latin typeface="Consolas" panose="020B0609020204030204" pitchFamily="49" charset="0"/>
              </a:rPr>
              <a:t>farz+nearz</a:t>
            </a:r>
            <a:r>
              <a:rPr lang="en-US" sz="1050" dirty="0">
                <a:latin typeface="Consolas" panose="020B0609020204030204" pitchFamily="49" charset="0"/>
              </a:rPr>
              <a:t>)/(</a:t>
            </a:r>
            <a:r>
              <a:rPr lang="en-US" sz="1050" dirty="0" err="1">
                <a:latin typeface="Consolas" panose="020B0609020204030204" pitchFamily="49" charset="0"/>
              </a:rPr>
              <a:t>nearz-farz</a:t>
            </a:r>
            <a:r>
              <a:rPr lang="en-US" sz="1050" dirty="0">
                <a:latin typeface="Consolas" panose="020B0609020204030204" pitchFamily="49" charset="0"/>
              </a:rPr>
              <a:t>)); mat[14]=(float)((2.0*</a:t>
            </a:r>
            <a:r>
              <a:rPr lang="en-US" sz="1050" dirty="0" err="1">
                <a:latin typeface="Consolas" panose="020B0609020204030204" pitchFamily="49" charset="0"/>
              </a:rPr>
              <a:t>farz</a:t>
            </a:r>
            <a:r>
              <a:rPr lang="en-US" sz="1050" dirty="0">
                <a:latin typeface="Consolas" panose="020B0609020204030204" pitchFamily="49" charset="0"/>
              </a:rPr>
              <a:t>*</a:t>
            </a:r>
            <a:r>
              <a:rPr lang="en-US" sz="1050" dirty="0" err="1">
                <a:latin typeface="Consolas" panose="020B0609020204030204" pitchFamily="49" charset="0"/>
              </a:rPr>
              <a:t>nearz</a:t>
            </a:r>
            <a:r>
              <a:rPr lang="en-US" sz="1050" dirty="0">
                <a:latin typeface="Consolas" panose="020B0609020204030204" pitchFamily="49" charset="0"/>
              </a:rPr>
              <a:t>)/(</a:t>
            </a:r>
            <a:r>
              <a:rPr lang="en-US" sz="1050" dirty="0" err="1">
                <a:latin typeface="Consolas" panose="020B0609020204030204" pitchFamily="49" charset="0"/>
              </a:rPr>
              <a:t>nearz-farz</a:t>
            </a:r>
            <a:r>
              <a:rPr lang="en-US" sz="1050" dirty="0">
                <a:latin typeface="Consolas" panose="020B0609020204030204" pitchFamily="49" charset="0"/>
              </a:rPr>
              <a:t>));</a:t>
            </a:r>
          </a:p>
          <a:p>
            <a:r>
              <a:rPr lang="en-US" sz="1050" dirty="0">
                <a:latin typeface="Consolas" panose="020B0609020204030204" pitchFamily="49" charset="0"/>
              </a:rPr>
              <a:t>    mat[3]=0;                 mat[7]=0;        mat[11]=-1;                                 mat[15]=0;</a:t>
            </a:r>
          </a:p>
          <a:p>
            <a:endParaRPr lang="en-US" sz="1050" dirty="0">
              <a:latin typeface="Consolas" panose="020B0609020204030204" pitchFamily="49" charset="0"/>
            </a:endParaRPr>
          </a:p>
          <a:p>
            <a:r>
              <a:rPr lang="en-US" sz="1050" dirty="0">
                <a:latin typeface="Consolas" panose="020B0609020204030204" pitchFamily="49" charset="0"/>
              </a:rPr>
              <a:t>    YsMatrix4x4 </a:t>
            </a:r>
            <a:r>
              <a:rPr lang="en-US" sz="1050" dirty="0" err="1">
                <a:latin typeface="Consolas" panose="020B0609020204030204" pitchFamily="49" charset="0"/>
              </a:rPr>
              <a:t>tfm</a:t>
            </a:r>
            <a:r>
              <a:rPr lang="en-US" sz="1050" dirty="0">
                <a:latin typeface="Consolas" panose="020B0609020204030204" pitchFamily="49" charset="0"/>
              </a:rPr>
              <a:t>;</a:t>
            </a:r>
          </a:p>
          <a:p>
            <a:r>
              <a:rPr lang="en-US" sz="1050" dirty="0">
                <a:latin typeface="Consolas" panose="020B0609020204030204" pitchFamily="49" charset="0"/>
              </a:rPr>
              <a:t>    </a:t>
            </a:r>
            <a:r>
              <a:rPr lang="en-US" sz="1050" dirty="0" err="1">
                <a:latin typeface="Consolas" panose="020B0609020204030204" pitchFamily="49" charset="0"/>
              </a:rPr>
              <a:t>tfm.CreateFromOpenGlCompatibleMatrix</a:t>
            </a:r>
            <a:r>
              <a:rPr lang="en-US" sz="1050" dirty="0">
                <a:latin typeface="Consolas" panose="020B0609020204030204" pitchFamily="49" charset="0"/>
              </a:rPr>
              <a:t>(mat);</a:t>
            </a:r>
          </a:p>
          <a:p>
            <a:r>
              <a:rPr lang="en-US" sz="1050" dirty="0">
                <a:latin typeface="Consolas" panose="020B0609020204030204" pitchFamily="49" charset="0"/>
              </a:rPr>
              <a:t>    return </a:t>
            </a:r>
            <a:r>
              <a:rPr lang="en-US" sz="1050" dirty="0" err="1">
                <a:latin typeface="Consolas" panose="020B0609020204030204" pitchFamily="49" charset="0"/>
              </a:rPr>
              <a:t>tfm</a:t>
            </a:r>
            <a:r>
              <a:rPr lang="en-US" sz="1050" dirty="0">
                <a:latin typeface="Consolas" panose="020B0609020204030204" pitchFamily="49" charset="0"/>
              </a:rPr>
              <a:t>;</a:t>
            </a:r>
          </a:p>
          <a:p>
            <a:r>
              <a:rPr lang="en-US" sz="1050" dirty="0">
                <a:latin typeface="Consolas" panose="020B0609020204030204" pitchFamily="49" charset="0"/>
              </a:rPr>
              <a:t>}</a:t>
            </a:r>
          </a:p>
          <a:p>
            <a:r>
              <a:rPr lang="en-US" sz="1050" dirty="0">
                <a:latin typeface="Consolas" panose="020B0609020204030204" pitchFamily="49" charset="0"/>
              </a:rPr>
              <a:t>YsMatrix4x4 </a:t>
            </a:r>
            <a:r>
              <a:rPr lang="en-US" sz="1050" dirty="0" err="1">
                <a:latin typeface="Consolas" panose="020B0609020204030204" pitchFamily="49" charset="0"/>
              </a:rPr>
              <a:t>MakeOrthogonal</a:t>
            </a:r>
            <a:r>
              <a:rPr lang="en-US" sz="1050" dirty="0">
                <a:latin typeface="Consolas" panose="020B0609020204030204" pitchFamily="49" charset="0"/>
              </a:rPr>
              <a:t>(</a:t>
            </a:r>
          </a:p>
          <a:p>
            <a:r>
              <a:rPr lang="en-US" sz="1050" dirty="0">
                <a:latin typeface="Consolas" panose="020B0609020204030204" pitchFamily="49" charset="0"/>
              </a:rPr>
              <a:t>    </a:t>
            </a:r>
            <a:r>
              <a:rPr lang="en-US" sz="1050" dirty="0" err="1">
                <a:latin typeface="Consolas" panose="020B0609020204030204" pitchFamily="49" charset="0"/>
              </a:rPr>
              <a:t>const</a:t>
            </a:r>
            <a:r>
              <a:rPr lang="en-US" sz="1050" dirty="0">
                <a:latin typeface="Consolas" panose="020B0609020204030204" pitchFamily="49" charset="0"/>
              </a:rPr>
              <a:t> double </a:t>
            </a:r>
            <a:r>
              <a:rPr lang="en-US" sz="1050" dirty="0" err="1">
                <a:latin typeface="Consolas" panose="020B0609020204030204" pitchFamily="49" charset="0"/>
              </a:rPr>
              <a:t>left,const</a:t>
            </a:r>
            <a:r>
              <a:rPr lang="en-US" sz="1050" dirty="0">
                <a:latin typeface="Consolas" panose="020B0609020204030204" pitchFamily="49" charset="0"/>
              </a:rPr>
              <a:t> double </a:t>
            </a:r>
            <a:r>
              <a:rPr lang="en-US" sz="1050" dirty="0" err="1">
                <a:latin typeface="Consolas" panose="020B0609020204030204" pitchFamily="49" charset="0"/>
              </a:rPr>
              <a:t>right,const</a:t>
            </a:r>
            <a:r>
              <a:rPr lang="en-US" sz="1050" dirty="0">
                <a:latin typeface="Consolas" panose="020B0609020204030204" pitchFamily="49" charset="0"/>
              </a:rPr>
              <a:t> double </a:t>
            </a:r>
            <a:r>
              <a:rPr lang="en-US" sz="1050" dirty="0" err="1">
                <a:latin typeface="Consolas" panose="020B0609020204030204" pitchFamily="49" charset="0"/>
              </a:rPr>
              <a:t>bottom,const</a:t>
            </a:r>
            <a:r>
              <a:rPr lang="en-US" sz="1050" dirty="0">
                <a:latin typeface="Consolas" panose="020B0609020204030204" pitchFamily="49" charset="0"/>
              </a:rPr>
              <a:t> double </a:t>
            </a:r>
            <a:r>
              <a:rPr lang="en-US" sz="1050" dirty="0" err="1">
                <a:latin typeface="Consolas" panose="020B0609020204030204" pitchFamily="49" charset="0"/>
              </a:rPr>
              <a:t>top,const</a:t>
            </a:r>
            <a:r>
              <a:rPr lang="en-US" sz="1050" dirty="0">
                <a:latin typeface="Consolas" panose="020B0609020204030204" pitchFamily="49" charset="0"/>
              </a:rPr>
              <a:t> double </a:t>
            </a:r>
            <a:r>
              <a:rPr lang="en-US" sz="1050" dirty="0" err="1">
                <a:latin typeface="Consolas" panose="020B0609020204030204" pitchFamily="49" charset="0"/>
              </a:rPr>
              <a:t>nearz,const</a:t>
            </a:r>
            <a:r>
              <a:rPr lang="en-US" sz="1050" dirty="0">
                <a:latin typeface="Consolas" panose="020B0609020204030204" pitchFamily="49" charset="0"/>
              </a:rPr>
              <a:t> double </a:t>
            </a:r>
            <a:r>
              <a:rPr lang="en-US" sz="1050" dirty="0" err="1">
                <a:latin typeface="Consolas" panose="020B0609020204030204" pitchFamily="49" charset="0"/>
              </a:rPr>
              <a:t>farz</a:t>
            </a:r>
            <a:r>
              <a:rPr lang="en-US" sz="1050" dirty="0">
                <a:latin typeface="Consolas" panose="020B0609020204030204" pitchFamily="49" charset="0"/>
              </a:rPr>
              <a:t>)</a:t>
            </a:r>
          </a:p>
          <a:p>
            <a:r>
              <a:rPr lang="en-US" sz="1050" dirty="0">
                <a:latin typeface="Consolas" panose="020B0609020204030204" pitchFamily="49" charset="0"/>
              </a:rPr>
              <a:t>{</a:t>
            </a:r>
          </a:p>
          <a:p>
            <a:r>
              <a:rPr lang="en-US" sz="1050" dirty="0">
                <a:latin typeface="Consolas" panose="020B0609020204030204" pitchFamily="49" charset="0"/>
              </a:rPr>
              <a:t>    float mat[16];</a:t>
            </a:r>
          </a:p>
          <a:p>
            <a:r>
              <a:rPr lang="en-US" sz="1050" dirty="0">
                <a:latin typeface="Consolas" panose="020B0609020204030204" pitchFamily="49" charset="0"/>
              </a:rPr>
              <a:t>    // Based on the formula listed in www.opengl.org</a:t>
            </a:r>
          </a:p>
          <a:p>
            <a:r>
              <a:rPr lang="en-US" sz="1050" dirty="0">
                <a:latin typeface="Consolas" panose="020B0609020204030204" pitchFamily="49" charset="0"/>
              </a:rPr>
              <a:t>    </a:t>
            </a:r>
            <a:r>
              <a:rPr lang="en-US" sz="1050" dirty="0" err="1">
                <a:latin typeface="Consolas" panose="020B0609020204030204" pitchFamily="49" charset="0"/>
              </a:rPr>
              <a:t>const</a:t>
            </a:r>
            <a:r>
              <a:rPr lang="en-US" sz="1050" dirty="0">
                <a:latin typeface="Consolas" panose="020B0609020204030204" pitchFamily="49" charset="0"/>
              </a:rPr>
              <a:t> double </a:t>
            </a:r>
            <a:r>
              <a:rPr lang="en-US" sz="1050" dirty="0" err="1">
                <a:latin typeface="Consolas" panose="020B0609020204030204" pitchFamily="49" charset="0"/>
              </a:rPr>
              <a:t>tx</a:t>
            </a:r>
            <a:r>
              <a:rPr lang="en-US" sz="1050" dirty="0">
                <a:latin typeface="Consolas" panose="020B0609020204030204" pitchFamily="49" charset="0"/>
              </a:rPr>
              <a:t>=-(</a:t>
            </a:r>
            <a:r>
              <a:rPr lang="en-US" sz="1050" dirty="0" err="1">
                <a:latin typeface="Consolas" panose="020B0609020204030204" pitchFamily="49" charset="0"/>
              </a:rPr>
              <a:t>right+left</a:t>
            </a:r>
            <a:r>
              <a:rPr lang="en-US" sz="1050" dirty="0">
                <a:latin typeface="Consolas" panose="020B0609020204030204" pitchFamily="49" charset="0"/>
              </a:rPr>
              <a:t>)/(right-left);</a:t>
            </a:r>
          </a:p>
          <a:p>
            <a:r>
              <a:rPr lang="en-US" sz="1050" dirty="0">
                <a:latin typeface="Consolas" panose="020B0609020204030204" pitchFamily="49" charset="0"/>
              </a:rPr>
              <a:t>    </a:t>
            </a:r>
            <a:r>
              <a:rPr lang="en-US" sz="1050" dirty="0" err="1">
                <a:latin typeface="Consolas" panose="020B0609020204030204" pitchFamily="49" charset="0"/>
              </a:rPr>
              <a:t>const</a:t>
            </a:r>
            <a:r>
              <a:rPr lang="en-US" sz="1050" dirty="0">
                <a:latin typeface="Consolas" panose="020B0609020204030204" pitchFamily="49" charset="0"/>
              </a:rPr>
              <a:t> double ty=-(</a:t>
            </a:r>
            <a:r>
              <a:rPr lang="en-US" sz="1050" dirty="0" err="1">
                <a:latin typeface="Consolas" panose="020B0609020204030204" pitchFamily="49" charset="0"/>
              </a:rPr>
              <a:t>top+bottom</a:t>
            </a:r>
            <a:r>
              <a:rPr lang="en-US" sz="1050" dirty="0">
                <a:latin typeface="Consolas" panose="020B0609020204030204" pitchFamily="49" charset="0"/>
              </a:rPr>
              <a:t>)/(top-bottom);</a:t>
            </a:r>
          </a:p>
          <a:p>
            <a:r>
              <a:rPr lang="en-US" sz="1050" dirty="0">
                <a:latin typeface="Consolas" panose="020B0609020204030204" pitchFamily="49" charset="0"/>
              </a:rPr>
              <a:t>    </a:t>
            </a:r>
            <a:r>
              <a:rPr lang="en-US" sz="1050" dirty="0" err="1">
                <a:latin typeface="Consolas" panose="020B0609020204030204" pitchFamily="49" charset="0"/>
              </a:rPr>
              <a:t>const</a:t>
            </a:r>
            <a:r>
              <a:rPr lang="en-US" sz="1050" dirty="0">
                <a:latin typeface="Consolas" panose="020B0609020204030204" pitchFamily="49" charset="0"/>
              </a:rPr>
              <a:t> double </a:t>
            </a:r>
            <a:r>
              <a:rPr lang="en-US" sz="1050" dirty="0" err="1">
                <a:latin typeface="Consolas" panose="020B0609020204030204" pitchFamily="49" charset="0"/>
              </a:rPr>
              <a:t>tz</a:t>
            </a:r>
            <a:r>
              <a:rPr lang="en-US" sz="1050" dirty="0">
                <a:latin typeface="Consolas" panose="020B0609020204030204" pitchFamily="49" charset="0"/>
              </a:rPr>
              <a:t>=-(</a:t>
            </a:r>
            <a:r>
              <a:rPr lang="en-US" sz="1050" dirty="0" err="1">
                <a:latin typeface="Consolas" panose="020B0609020204030204" pitchFamily="49" charset="0"/>
              </a:rPr>
              <a:t>farz+nearz</a:t>
            </a:r>
            <a:r>
              <a:rPr lang="en-US" sz="1050" dirty="0">
                <a:latin typeface="Consolas" panose="020B0609020204030204" pitchFamily="49" charset="0"/>
              </a:rPr>
              <a:t>)/(</a:t>
            </a:r>
            <a:r>
              <a:rPr lang="en-US" sz="1050" dirty="0" err="1">
                <a:latin typeface="Consolas" panose="020B0609020204030204" pitchFamily="49" charset="0"/>
              </a:rPr>
              <a:t>farz-nearz</a:t>
            </a:r>
            <a:r>
              <a:rPr lang="en-US" sz="1050" dirty="0">
                <a:latin typeface="Consolas" panose="020B0609020204030204" pitchFamily="49" charset="0"/>
              </a:rPr>
              <a:t>);</a:t>
            </a:r>
          </a:p>
          <a:p>
            <a:r>
              <a:rPr lang="en-US" sz="1050" dirty="0">
                <a:latin typeface="Consolas" panose="020B0609020204030204" pitchFamily="49" charset="0"/>
              </a:rPr>
              <a:t>    mat[0]=(float)(2.0/(right-left)); mat[4]=0;                         mat[ 8]=0;                          mat[12]=(float)</a:t>
            </a:r>
            <a:r>
              <a:rPr lang="en-US" sz="1050" dirty="0" err="1">
                <a:latin typeface="Consolas" panose="020B0609020204030204" pitchFamily="49" charset="0"/>
              </a:rPr>
              <a:t>tx</a:t>
            </a:r>
            <a:r>
              <a:rPr lang="en-US" sz="1050" dirty="0">
                <a:latin typeface="Consolas" panose="020B0609020204030204" pitchFamily="49" charset="0"/>
              </a:rPr>
              <a:t>;</a:t>
            </a:r>
          </a:p>
          <a:p>
            <a:r>
              <a:rPr lang="en-US" sz="1050" dirty="0">
                <a:latin typeface="Consolas" panose="020B0609020204030204" pitchFamily="49" charset="0"/>
              </a:rPr>
              <a:t>    mat[1]=0;                         mat[5]=(float)(2.0/(top-bottom)); mat[ 9]=0;                          mat[13]=(float)ty;</a:t>
            </a:r>
          </a:p>
          <a:p>
            <a:r>
              <a:rPr lang="en-US" sz="1050" dirty="0">
                <a:latin typeface="Consolas" panose="020B0609020204030204" pitchFamily="49" charset="0"/>
              </a:rPr>
              <a:t>    mat[2]=0;                         mat[6]=0;                         mat[10]=(float)(-2.0/(</a:t>
            </a:r>
            <a:r>
              <a:rPr lang="en-US" sz="1050" dirty="0" err="1">
                <a:latin typeface="Consolas" panose="020B0609020204030204" pitchFamily="49" charset="0"/>
              </a:rPr>
              <a:t>farz-nearz</a:t>
            </a:r>
            <a:r>
              <a:rPr lang="en-US" sz="1050" dirty="0">
                <a:latin typeface="Consolas" panose="020B0609020204030204" pitchFamily="49" charset="0"/>
              </a:rPr>
              <a:t>)); mat[14]=(float)</a:t>
            </a:r>
            <a:r>
              <a:rPr lang="en-US" sz="1050" dirty="0" err="1">
                <a:latin typeface="Consolas" panose="020B0609020204030204" pitchFamily="49" charset="0"/>
              </a:rPr>
              <a:t>tz</a:t>
            </a:r>
            <a:r>
              <a:rPr lang="en-US" sz="1050" dirty="0">
                <a:latin typeface="Consolas" panose="020B0609020204030204" pitchFamily="49" charset="0"/>
              </a:rPr>
              <a:t>;</a:t>
            </a:r>
          </a:p>
          <a:p>
            <a:r>
              <a:rPr lang="en-US" sz="1050" dirty="0">
                <a:latin typeface="Consolas" panose="020B0609020204030204" pitchFamily="49" charset="0"/>
              </a:rPr>
              <a:t>    mat[3]=0;                         mat[7]=0;                         mat[11]=0;                          mat[15]=1;</a:t>
            </a:r>
          </a:p>
          <a:p>
            <a:endParaRPr lang="en-US" sz="1050" dirty="0">
              <a:latin typeface="Consolas" panose="020B0609020204030204" pitchFamily="49" charset="0"/>
            </a:endParaRPr>
          </a:p>
          <a:p>
            <a:r>
              <a:rPr lang="en-US" sz="1050" dirty="0">
                <a:latin typeface="Consolas" panose="020B0609020204030204" pitchFamily="49" charset="0"/>
              </a:rPr>
              <a:t>    YsMatrix4x4 </a:t>
            </a:r>
            <a:r>
              <a:rPr lang="en-US" sz="1050" dirty="0" err="1">
                <a:latin typeface="Consolas" panose="020B0609020204030204" pitchFamily="49" charset="0"/>
              </a:rPr>
              <a:t>tfm</a:t>
            </a:r>
            <a:r>
              <a:rPr lang="en-US" sz="1050" dirty="0">
                <a:latin typeface="Consolas" panose="020B0609020204030204" pitchFamily="49" charset="0"/>
              </a:rPr>
              <a:t>;</a:t>
            </a:r>
          </a:p>
          <a:p>
            <a:r>
              <a:rPr lang="en-US" sz="1050" dirty="0">
                <a:latin typeface="Consolas" panose="020B0609020204030204" pitchFamily="49" charset="0"/>
              </a:rPr>
              <a:t>    </a:t>
            </a:r>
            <a:r>
              <a:rPr lang="en-US" sz="1050" dirty="0" err="1">
                <a:latin typeface="Consolas" panose="020B0609020204030204" pitchFamily="49" charset="0"/>
              </a:rPr>
              <a:t>tfm.CreateFromOpenGlCompatibleMatrix</a:t>
            </a:r>
            <a:r>
              <a:rPr lang="en-US" sz="1050" dirty="0">
                <a:latin typeface="Consolas" panose="020B0609020204030204" pitchFamily="49" charset="0"/>
              </a:rPr>
              <a:t>(mat);</a:t>
            </a:r>
          </a:p>
          <a:p>
            <a:r>
              <a:rPr lang="en-US" sz="1050" dirty="0">
                <a:latin typeface="Consolas" panose="020B0609020204030204" pitchFamily="49" charset="0"/>
              </a:rPr>
              <a:t>    return </a:t>
            </a:r>
            <a:r>
              <a:rPr lang="en-US" sz="1050" dirty="0" err="1">
                <a:latin typeface="Consolas" panose="020B0609020204030204" pitchFamily="49" charset="0"/>
              </a:rPr>
              <a:t>tfm</a:t>
            </a:r>
            <a:r>
              <a:rPr lang="en-US" sz="1050" dirty="0">
                <a:latin typeface="Consolas" panose="020B0609020204030204" pitchFamily="49" charset="0"/>
              </a:rPr>
              <a:t>;</a:t>
            </a:r>
          </a:p>
          <a:p>
            <a:r>
              <a:rPr lang="en-US" sz="1050" dirty="0">
                <a:latin typeface="Consolas" panose="020B0609020204030204" pitchFamily="49" charset="0"/>
              </a:rPr>
              <a:t>}</a:t>
            </a:r>
          </a:p>
        </p:txBody>
      </p:sp>
    </p:spTree>
    <p:extLst>
      <p:ext uri="{BB962C8B-B14F-4D97-AF65-F5344CB8AC3E}">
        <p14:creationId xmlns:p14="http://schemas.microsoft.com/office/powerpoint/2010/main" val="4743265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Picking</a:t>
            </a:r>
          </a:p>
        </p:txBody>
      </p:sp>
      <p:sp>
        <p:nvSpPr>
          <p:cNvPr id="3" name="Content Placeholder 2"/>
          <p:cNvSpPr>
            <a:spLocks noGrp="1"/>
          </p:cNvSpPr>
          <p:nvPr>
            <p:ph idx="1"/>
          </p:nvPr>
        </p:nvSpPr>
        <p:spPr/>
        <p:txBody>
          <a:bodyPr/>
          <a:lstStyle/>
          <a:p>
            <a:r>
              <a:rPr lang="en-US" dirty="0"/>
              <a:t>Change color of the picked polygon.</a:t>
            </a:r>
          </a:p>
          <a:p>
            <a:r>
              <a:rPr lang="en-US" dirty="0"/>
              <a:t>What needs to be done when the user clicks on the left button:</a:t>
            </a:r>
          </a:p>
          <a:p>
            <a:pPr marL="914400" lvl="1" indent="-457200">
              <a:buFont typeface="+mj-lt"/>
              <a:buAutoNum type="arabicPeriod"/>
            </a:pPr>
            <a:r>
              <a:rPr lang="en-US" dirty="0"/>
              <a:t>Calculate a line from the mouse coordinate.</a:t>
            </a:r>
          </a:p>
          <a:p>
            <a:pPr marL="914400" lvl="1" indent="-457200">
              <a:buFont typeface="+mj-lt"/>
              <a:buAutoNum type="arabicPeriod"/>
            </a:pPr>
            <a:r>
              <a:rPr lang="en-US" dirty="0"/>
              <a:t>Find the polygon that:</a:t>
            </a:r>
          </a:p>
          <a:p>
            <a:pPr marL="1314450" lvl="2" indent="-457200"/>
            <a:r>
              <a:rPr lang="en-US" dirty="0"/>
              <a:t>intersects with the line, and</a:t>
            </a:r>
          </a:p>
          <a:p>
            <a:pPr marL="1314450" lvl="2" indent="-457200"/>
            <a:r>
              <a:rPr lang="en-US" dirty="0"/>
              <a:t>in front of the camera, and</a:t>
            </a:r>
          </a:p>
          <a:p>
            <a:pPr marL="1314450" lvl="2" indent="-457200"/>
            <a:r>
              <a:rPr lang="en-US" dirty="0"/>
              <a:t>nearest to the view point.</a:t>
            </a:r>
          </a:p>
          <a:p>
            <a:pPr marL="914400" lvl="1" indent="-457200">
              <a:buFont typeface="+mj-lt"/>
              <a:buAutoNum type="arabicPeriod"/>
            </a:pPr>
            <a:r>
              <a:rPr lang="en-US" dirty="0"/>
              <a:t>Change the color of the polygon.</a:t>
            </a:r>
          </a:p>
        </p:txBody>
      </p:sp>
    </p:spTree>
    <p:extLst>
      <p:ext uri="{BB962C8B-B14F-4D97-AF65-F5344CB8AC3E}">
        <p14:creationId xmlns:p14="http://schemas.microsoft.com/office/powerpoint/2010/main" val="42752921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Intersection of a line and a polygon</a:t>
            </a:r>
          </a:p>
        </p:txBody>
      </p:sp>
      <p:sp>
        <p:nvSpPr>
          <p:cNvPr id="3" name="Content Placeholder 2"/>
          <p:cNvSpPr>
            <a:spLocks noGrp="1"/>
          </p:cNvSpPr>
          <p:nvPr>
            <p:ph idx="1"/>
          </p:nvPr>
        </p:nvSpPr>
        <p:spPr/>
        <p:txBody>
          <a:bodyPr/>
          <a:lstStyle/>
          <a:p>
            <a:r>
              <a:rPr lang="en-US" dirty="0" err="1"/>
              <a:t>YsPlane</a:t>
            </a:r>
            <a:r>
              <a:rPr lang="en-US" dirty="0"/>
              <a:t> class</a:t>
            </a:r>
          </a:p>
          <a:p>
            <a:endParaRPr lang="en-US" dirty="0"/>
          </a:p>
          <a:p>
            <a:endParaRPr lang="en-US" dirty="0"/>
          </a:p>
          <a:p>
            <a:endParaRPr lang="en-US" dirty="0"/>
          </a:p>
          <a:p>
            <a:endParaRPr lang="en-US" dirty="0"/>
          </a:p>
          <a:p>
            <a:endParaRPr lang="en-US" dirty="0"/>
          </a:p>
          <a:p>
            <a:endParaRPr lang="en-US" dirty="0"/>
          </a:p>
        </p:txBody>
      </p:sp>
      <p:sp>
        <p:nvSpPr>
          <p:cNvPr id="5" name="TextBox 4"/>
          <p:cNvSpPr txBox="1"/>
          <p:nvPr/>
        </p:nvSpPr>
        <p:spPr>
          <a:xfrm>
            <a:off x="457200" y="1514001"/>
            <a:ext cx="11614077" cy="3647152"/>
          </a:xfrm>
          <a:prstGeom prst="rect">
            <a:avLst/>
          </a:prstGeom>
          <a:noFill/>
        </p:spPr>
        <p:txBody>
          <a:bodyPr wrap="none" rtlCol="0">
            <a:spAutoFit/>
          </a:bodyPr>
          <a:lstStyle/>
          <a:p>
            <a:r>
              <a:rPr lang="en-US" sz="1050" dirty="0">
                <a:latin typeface="Consolas" panose="020B0609020204030204" pitchFamily="49" charset="0"/>
              </a:rPr>
              <a:t>class </a:t>
            </a:r>
            <a:r>
              <a:rPr lang="en-US" sz="1050" dirty="0" err="1">
                <a:latin typeface="Consolas" panose="020B0609020204030204" pitchFamily="49" charset="0"/>
              </a:rPr>
              <a:t>YsPlane</a:t>
            </a:r>
            <a:endParaRPr lang="en-US" sz="1050" dirty="0">
              <a:latin typeface="Consolas" panose="020B0609020204030204" pitchFamily="49" charset="0"/>
            </a:endParaRPr>
          </a:p>
          <a:p>
            <a:r>
              <a:rPr lang="en-US" sz="1050" dirty="0">
                <a:latin typeface="Consolas" panose="020B0609020204030204" pitchFamily="49" charset="0"/>
              </a:rPr>
              <a:t>{</a:t>
            </a:r>
          </a:p>
          <a:p>
            <a:r>
              <a:rPr lang="en-US" sz="1050" dirty="0">
                <a:latin typeface="Consolas" panose="020B0609020204030204" pitchFamily="49" charset="0"/>
              </a:rPr>
              <a:t>public:</a:t>
            </a:r>
          </a:p>
          <a:p>
            <a:r>
              <a:rPr lang="en-US" sz="1050" dirty="0">
                <a:latin typeface="Consolas" panose="020B0609020204030204" pitchFamily="49" charset="0"/>
              </a:rPr>
              <a:t>    /*! Constructor that creates a plane from a point on the plane and a normal vector.</a:t>
            </a:r>
          </a:p>
          <a:p>
            <a:r>
              <a:rPr lang="en-US" sz="1050" dirty="0">
                <a:latin typeface="Consolas" panose="020B0609020204030204" pitchFamily="49" charset="0"/>
              </a:rPr>
              <a:t>        The incoming normal vector is normalized within this function.  Therefore, the</a:t>
            </a:r>
          </a:p>
          <a:p>
            <a:r>
              <a:rPr lang="en-US" sz="1050" dirty="0">
                <a:latin typeface="Consolas" panose="020B0609020204030204" pitchFamily="49" charset="0"/>
              </a:rPr>
              <a:t>        vector does not have to be a unit vector.</a:t>
            </a:r>
          </a:p>
          <a:p>
            <a:r>
              <a:rPr lang="en-US" sz="1050" dirty="0">
                <a:latin typeface="Consolas" panose="020B0609020204030204" pitchFamily="49" charset="0"/>
              </a:rPr>
              <a:t>        \</a:t>
            </a:r>
            <a:r>
              <a:rPr lang="en-US" sz="1050" dirty="0" err="1">
                <a:latin typeface="Consolas" panose="020B0609020204030204" pitchFamily="49" charset="0"/>
              </a:rPr>
              <a:t>param</a:t>
            </a:r>
            <a:r>
              <a:rPr lang="en-US" sz="1050" dirty="0">
                <a:latin typeface="Consolas" panose="020B0609020204030204" pitchFamily="49" charset="0"/>
              </a:rPr>
              <a:t> o [In] A point on the plane</a:t>
            </a:r>
          </a:p>
          <a:p>
            <a:r>
              <a:rPr lang="en-US" sz="1050" dirty="0">
                <a:latin typeface="Consolas" panose="020B0609020204030204" pitchFamily="49" charset="0"/>
              </a:rPr>
              <a:t>        \</a:t>
            </a:r>
            <a:r>
              <a:rPr lang="en-US" sz="1050" dirty="0" err="1">
                <a:latin typeface="Consolas" panose="020B0609020204030204" pitchFamily="49" charset="0"/>
              </a:rPr>
              <a:t>param</a:t>
            </a:r>
            <a:r>
              <a:rPr lang="en-US" sz="1050" dirty="0">
                <a:latin typeface="Consolas" panose="020B0609020204030204" pitchFamily="49" charset="0"/>
              </a:rPr>
              <a:t> n [In] A normal vector */</a:t>
            </a:r>
          </a:p>
          <a:p>
            <a:r>
              <a:rPr lang="en-US" sz="1050" dirty="0">
                <a:latin typeface="Consolas" panose="020B0609020204030204" pitchFamily="49" charset="0"/>
              </a:rPr>
              <a:t>    </a:t>
            </a:r>
            <a:r>
              <a:rPr lang="en-US" sz="1050" dirty="0" err="1">
                <a:latin typeface="Consolas" panose="020B0609020204030204" pitchFamily="49" charset="0"/>
              </a:rPr>
              <a:t>YsPlane</a:t>
            </a:r>
            <a:r>
              <a:rPr lang="en-US" sz="1050" dirty="0">
                <a:latin typeface="Consolas" panose="020B0609020204030204" pitchFamily="49" charset="0"/>
              </a:rPr>
              <a:t>(</a:t>
            </a:r>
            <a:r>
              <a:rPr lang="en-US" sz="1050" dirty="0" err="1">
                <a:latin typeface="Consolas" panose="020B0609020204030204" pitchFamily="49" charset="0"/>
              </a:rPr>
              <a:t>const</a:t>
            </a:r>
            <a:r>
              <a:rPr lang="en-US" sz="1050" dirty="0">
                <a:latin typeface="Consolas" panose="020B0609020204030204" pitchFamily="49" charset="0"/>
              </a:rPr>
              <a:t> YsVec3 &amp;</a:t>
            </a:r>
            <a:r>
              <a:rPr lang="en-US" sz="1050" dirty="0" err="1">
                <a:latin typeface="Consolas" panose="020B0609020204030204" pitchFamily="49" charset="0"/>
              </a:rPr>
              <a:t>o,const</a:t>
            </a:r>
            <a:r>
              <a:rPr lang="en-US" sz="1050" dirty="0">
                <a:latin typeface="Consolas" panose="020B0609020204030204" pitchFamily="49" charset="0"/>
              </a:rPr>
              <a:t> YsVec3 &amp;n);</a:t>
            </a:r>
          </a:p>
          <a:p>
            <a:endParaRPr lang="en-US" sz="1050" dirty="0">
              <a:latin typeface="Consolas" panose="020B0609020204030204" pitchFamily="49" charset="0"/>
            </a:endParaRPr>
          </a:p>
          <a:p>
            <a:r>
              <a:rPr lang="en-US" sz="1050" dirty="0">
                <a:latin typeface="Consolas" panose="020B0609020204030204" pitchFamily="49" charset="0"/>
              </a:rPr>
              <a:t>    /*! If a given finite-length line intersects with the plane, it returns YSOK and the intersecting point is returns to </a:t>
            </a:r>
            <a:r>
              <a:rPr lang="en-US" sz="1050" dirty="0" err="1">
                <a:latin typeface="Consolas" panose="020B0609020204030204" pitchFamily="49" charset="0"/>
              </a:rPr>
              <a:t>crs</a:t>
            </a:r>
            <a:r>
              <a:rPr lang="en-US" sz="1050" dirty="0">
                <a:latin typeface="Consolas" panose="020B0609020204030204" pitchFamily="49" charset="0"/>
              </a:rPr>
              <a:t>.  It returns YSERR otherwise.</a:t>
            </a:r>
          </a:p>
          <a:p>
            <a:r>
              <a:rPr lang="en-US" sz="1050" dirty="0">
                <a:latin typeface="Consolas" panose="020B0609020204030204" pitchFamily="49" charset="0"/>
              </a:rPr>
              <a:t>        \</a:t>
            </a:r>
            <a:r>
              <a:rPr lang="en-US" sz="1050" dirty="0" err="1">
                <a:latin typeface="Consolas" panose="020B0609020204030204" pitchFamily="49" charset="0"/>
              </a:rPr>
              <a:t>param</a:t>
            </a:r>
            <a:r>
              <a:rPr lang="en-US" sz="1050" dirty="0">
                <a:latin typeface="Consolas" panose="020B0609020204030204" pitchFamily="49" charset="0"/>
              </a:rPr>
              <a:t> </a:t>
            </a:r>
            <a:r>
              <a:rPr lang="en-US" sz="1050" dirty="0" err="1">
                <a:latin typeface="Consolas" panose="020B0609020204030204" pitchFamily="49" charset="0"/>
              </a:rPr>
              <a:t>crs</a:t>
            </a:r>
            <a:r>
              <a:rPr lang="en-US" sz="1050" dirty="0">
                <a:latin typeface="Consolas" panose="020B0609020204030204" pitchFamily="49" charset="0"/>
              </a:rPr>
              <a:t> [Out] Intersecting point</a:t>
            </a:r>
          </a:p>
          <a:p>
            <a:r>
              <a:rPr lang="en-US" sz="1050" dirty="0">
                <a:latin typeface="Consolas" panose="020B0609020204030204" pitchFamily="49" charset="0"/>
              </a:rPr>
              <a:t>        \</a:t>
            </a:r>
            <a:r>
              <a:rPr lang="en-US" sz="1050" dirty="0" err="1">
                <a:latin typeface="Consolas" panose="020B0609020204030204" pitchFamily="49" charset="0"/>
              </a:rPr>
              <a:t>param</a:t>
            </a:r>
            <a:r>
              <a:rPr lang="en-US" sz="1050" dirty="0">
                <a:latin typeface="Consolas" panose="020B0609020204030204" pitchFamily="49" charset="0"/>
              </a:rPr>
              <a:t> p1 [In] An end point of the finite-length line</a:t>
            </a:r>
          </a:p>
          <a:p>
            <a:r>
              <a:rPr lang="en-US" sz="1050" dirty="0">
                <a:latin typeface="Consolas" panose="020B0609020204030204" pitchFamily="49" charset="0"/>
              </a:rPr>
              <a:t>        \</a:t>
            </a:r>
            <a:r>
              <a:rPr lang="en-US" sz="1050" dirty="0" err="1">
                <a:latin typeface="Consolas" panose="020B0609020204030204" pitchFamily="49" charset="0"/>
              </a:rPr>
              <a:t>param</a:t>
            </a:r>
            <a:r>
              <a:rPr lang="en-US" sz="1050" dirty="0">
                <a:latin typeface="Consolas" panose="020B0609020204030204" pitchFamily="49" charset="0"/>
              </a:rPr>
              <a:t> p2 [In] The other end point of the finite-length line */</a:t>
            </a:r>
          </a:p>
          <a:p>
            <a:r>
              <a:rPr lang="en-US" sz="1050" dirty="0">
                <a:latin typeface="Consolas" panose="020B0609020204030204" pitchFamily="49" charset="0"/>
              </a:rPr>
              <a:t>    YSRESULT </a:t>
            </a:r>
            <a:r>
              <a:rPr lang="en-US" sz="1050" dirty="0" err="1">
                <a:latin typeface="Consolas" panose="020B0609020204030204" pitchFamily="49" charset="0"/>
              </a:rPr>
              <a:t>GetPenetration</a:t>
            </a:r>
            <a:r>
              <a:rPr lang="en-US" sz="1050" dirty="0">
                <a:latin typeface="Consolas" panose="020B0609020204030204" pitchFamily="49" charset="0"/>
              </a:rPr>
              <a:t>(YsVec3 &amp;</a:t>
            </a:r>
            <a:r>
              <a:rPr lang="en-US" sz="1050" dirty="0" err="1">
                <a:latin typeface="Consolas" panose="020B0609020204030204" pitchFamily="49" charset="0"/>
              </a:rPr>
              <a:t>crs,const</a:t>
            </a:r>
            <a:r>
              <a:rPr lang="en-US" sz="1050" dirty="0">
                <a:latin typeface="Consolas" panose="020B0609020204030204" pitchFamily="49" charset="0"/>
              </a:rPr>
              <a:t> YsVec3 &amp;p1,const YsVec3 &amp;p2) </a:t>
            </a:r>
            <a:r>
              <a:rPr lang="en-US" sz="1050" dirty="0" err="1">
                <a:latin typeface="Consolas" panose="020B0609020204030204" pitchFamily="49" charset="0"/>
              </a:rPr>
              <a:t>const</a:t>
            </a:r>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a:latin typeface="Consolas" panose="020B0609020204030204" pitchFamily="49" charset="0"/>
              </a:rPr>
              <a:t>    /*! Makes a plane that fits to the given set of points 'p'. </a:t>
            </a:r>
          </a:p>
          <a:p>
            <a:r>
              <a:rPr lang="en-US" sz="1050" dirty="0">
                <a:latin typeface="Consolas" panose="020B0609020204030204" pitchFamily="49" charset="0"/>
              </a:rPr>
              <a:t>        </a:t>
            </a:r>
            <a:r>
              <a:rPr lang="en-US" sz="1050" dirty="0" err="1">
                <a:latin typeface="Consolas" panose="020B0609020204030204" pitchFamily="49" charset="0"/>
              </a:rPr>
              <a:t>std</a:t>
            </a:r>
            <a:r>
              <a:rPr lang="en-US" sz="1050" dirty="0">
                <a:latin typeface="Consolas" panose="020B0609020204030204" pitchFamily="49" charset="0"/>
              </a:rPr>
              <a:t>::vector &lt;YsVec3&gt; or </a:t>
            </a:r>
            <a:r>
              <a:rPr lang="en-US" sz="1050" dirty="0" err="1">
                <a:latin typeface="Consolas" panose="020B0609020204030204" pitchFamily="49" charset="0"/>
              </a:rPr>
              <a:t>YsArray</a:t>
            </a:r>
            <a:r>
              <a:rPr lang="en-US" sz="1050" dirty="0">
                <a:latin typeface="Consolas" panose="020B0609020204030204" pitchFamily="49" charset="0"/>
              </a:rPr>
              <a:t> &lt;YsVec3,N&gt; can be given as p.</a:t>
            </a:r>
          </a:p>
          <a:p>
            <a:r>
              <a:rPr lang="en-US" sz="1050" dirty="0">
                <a:latin typeface="Consolas" panose="020B0609020204030204" pitchFamily="49" charset="0"/>
              </a:rPr>
              <a:t>    */</a:t>
            </a:r>
          </a:p>
          <a:p>
            <a:r>
              <a:rPr lang="en-US" sz="1050" dirty="0">
                <a:latin typeface="Consolas" panose="020B0609020204030204" pitchFamily="49" charset="0"/>
              </a:rPr>
              <a:t>    YSRESULT </a:t>
            </a:r>
            <a:r>
              <a:rPr lang="en-US" sz="1050" dirty="0" err="1">
                <a:latin typeface="Consolas" panose="020B0609020204030204" pitchFamily="49" charset="0"/>
              </a:rPr>
              <a:t>MakeBestFitPlane</a:t>
            </a:r>
            <a:r>
              <a:rPr lang="en-US" sz="1050" dirty="0">
                <a:latin typeface="Consolas" panose="020B0609020204030204" pitchFamily="49" charset="0"/>
              </a:rPr>
              <a:t>(</a:t>
            </a:r>
            <a:r>
              <a:rPr lang="en-US" sz="1050" dirty="0" err="1">
                <a:latin typeface="Consolas" panose="020B0609020204030204" pitchFamily="49" charset="0"/>
              </a:rPr>
              <a:t>const</a:t>
            </a:r>
            <a:r>
              <a:rPr lang="en-US" sz="1050" dirty="0">
                <a:latin typeface="Consolas" panose="020B0609020204030204" pitchFamily="49" charset="0"/>
              </a:rPr>
              <a:t> </a:t>
            </a:r>
            <a:r>
              <a:rPr lang="en-US" sz="1050" dirty="0" err="1">
                <a:latin typeface="Consolas" panose="020B0609020204030204" pitchFamily="49" charset="0"/>
              </a:rPr>
              <a:t>YsConstArrayMask</a:t>
            </a:r>
            <a:r>
              <a:rPr lang="en-US" sz="1050" dirty="0">
                <a:latin typeface="Consolas" panose="020B0609020204030204" pitchFamily="49" charset="0"/>
              </a:rPr>
              <a:t> &lt;YsVec3&gt; &amp;p)</a:t>
            </a:r>
          </a:p>
          <a:p>
            <a:endParaRPr lang="en-US" sz="1050" dirty="0">
              <a:latin typeface="Consolas" panose="020B0609020204030204" pitchFamily="49" charset="0"/>
            </a:endParaRPr>
          </a:p>
          <a:p>
            <a:endParaRPr lang="en-US" sz="1050" dirty="0">
              <a:latin typeface="Consolas" panose="020B0609020204030204" pitchFamily="49" charset="0"/>
            </a:endParaRPr>
          </a:p>
        </p:txBody>
      </p:sp>
    </p:spTree>
    <p:extLst>
      <p:ext uri="{BB962C8B-B14F-4D97-AF65-F5344CB8AC3E}">
        <p14:creationId xmlns:p14="http://schemas.microsoft.com/office/powerpoint/2010/main" val="22569644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Intersection of a line and a polygon</a:t>
            </a:r>
          </a:p>
        </p:txBody>
      </p:sp>
      <p:sp>
        <p:nvSpPr>
          <p:cNvPr id="3" name="Content Placeholder 2"/>
          <p:cNvSpPr>
            <a:spLocks noGrp="1"/>
          </p:cNvSpPr>
          <p:nvPr>
            <p:ph idx="1"/>
          </p:nvPr>
        </p:nvSpPr>
        <p:spPr/>
        <p:txBody>
          <a:bodyPr/>
          <a:lstStyle/>
          <a:p>
            <a:r>
              <a:rPr lang="en-US" dirty="0"/>
              <a:t>The intersecting point is on the boundary or inside of the polygon.  (YsCheckInsidePolygon3)</a:t>
            </a:r>
          </a:p>
        </p:txBody>
      </p:sp>
      <p:sp>
        <p:nvSpPr>
          <p:cNvPr id="4" name="TextBox 3"/>
          <p:cNvSpPr txBox="1"/>
          <p:nvPr/>
        </p:nvSpPr>
        <p:spPr>
          <a:xfrm>
            <a:off x="457200" y="2203138"/>
            <a:ext cx="7186583" cy="1615827"/>
          </a:xfrm>
          <a:prstGeom prst="rect">
            <a:avLst/>
          </a:prstGeom>
          <a:noFill/>
        </p:spPr>
        <p:txBody>
          <a:bodyPr wrap="none" rtlCol="0">
            <a:spAutoFit/>
          </a:bodyPr>
          <a:lstStyle/>
          <a:p>
            <a:r>
              <a:rPr lang="en-US" sz="1100" dirty="0">
                <a:latin typeface="Consolas" panose="020B0609020204030204" pitchFamily="49" charset="0"/>
              </a:rPr>
              <a:t>/*! Templated version of YsCheckInsidePolygon3.</a:t>
            </a:r>
          </a:p>
          <a:p>
            <a:r>
              <a:rPr lang="en-US" sz="1100" dirty="0">
                <a:latin typeface="Consolas" panose="020B0609020204030204" pitchFamily="49" charset="0"/>
              </a:rPr>
              <a:t>    </a:t>
            </a:r>
            <a:r>
              <a:rPr lang="en-US" sz="1100" dirty="0" err="1">
                <a:latin typeface="Consolas" panose="020B0609020204030204" pitchFamily="49" charset="0"/>
              </a:rPr>
              <a:t>std</a:t>
            </a:r>
            <a:r>
              <a:rPr lang="en-US" sz="1100" dirty="0">
                <a:latin typeface="Consolas" panose="020B0609020204030204" pitchFamily="49" charset="0"/>
              </a:rPr>
              <a:t>::vector &lt;YsVec3&gt; or </a:t>
            </a:r>
            <a:r>
              <a:rPr lang="en-US" sz="1100" dirty="0" err="1">
                <a:latin typeface="Consolas" panose="020B0609020204030204" pitchFamily="49" charset="0"/>
              </a:rPr>
              <a:t>YsArray</a:t>
            </a:r>
            <a:r>
              <a:rPr lang="en-US" sz="1100" dirty="0">
                <a:latin typeface="Consolas" panose="020B0609020204030204" pitchFamily="49" charset="0"/>
              </a:rPr>
              <a:t> &lt;YsVec3,N&gt; can be given as </a:t>
            </a:r>
            <a:r>
              <a:rPr lang="en-US" sz="1100" dirty="0" err="1">
                <a:latin typeface="Consolas" panose="020B0609020204030204" pitchFamily="49" charset="0"/>
              </a:rPr>
              <a:t>plg</a:t>
            </a:r>
            <a:r>
              <a:rPr lang="en-US" sz="1100" dirty="0">
                <a:latin typeface="Consolas" panose="020B0609020204030204" pitchFamily="49" charset="0"/>
              </a:rPr>
              <a:t>. </a:t>
            </a:r>
          </a:p>
          <a:p>
            <a:r>
              <a:rPr lang="en-US" sz="1100" dirty="0">
                <a:latin typeface="Consolas" panose="020B0609020204030204" pitchFamily="49" charset="0"/>
              </a:rPr>
              <a:t>    It returns one of:</a:t>
            </a:r>
          </a:p>
          <a:p>
            <a:r>
              <a:rPr lang="en-US" sz="1100" dirty="0">
                <a:latin typeface="Consolas" panose="020B0609020204030204" pitchFamily="49" charset="0"/>
              </a:rPr>
              <a:t>      YSINSIDE        Inside </a:t>
            </a:r>
          </a:p>
          <a:p>
            <a:r>
              <a:rPr lang="en-US" sz="1100" dirty="0">
                <a:latin typeface="Consolas" panose="020B0609020204030204" pitchFamily="49" charset="0"/>
              </a:rPr>
              <a:t>      YSOUTSIDE       Outside </a:t>
            </a:r>
          </a:p>
          <a:p>
            <a:r>
              <a:rPr lang="en-US" sz="1100" dirty="0">
                <a:latin typeface="Consolas" panose="020B0609020204030204" pitchFamily="49" charset="0"/>
              </a:rPr>
              <a:t>      YSBOUNDARY      On the boundary </a:t>
            </a:r>
          </a:p>
          <a:p>
            <a:r>
              <a:rPr lang="en-US" sz="1100" dirty="0">
                <a:latin typeface="Consolas" panose="020B0609020204030204" pitchFamily="49" charset="0"/>
              </a:rPr>
              <a:t>      YSUNKNOWNSIDE   Cannot tell due to an error. */</a:t>
            </a:r>
          </a:p>
          <a:p>
            <a:r>
              <a:rPr lang="en-US" sz="1100" dirty="0">
                <a:latin typeface="Consolas" panose="020B0609020204030204" pitchFamily="49" charset="0"/>
              </a:rPr>
              <a:t>inline YSSIDE YsCheckInsidePolygon3(</a:t>
            </a:r>
            <a:r>
              <a:rPr lang="en-US" sz="1100" dirty="0" err="1">
                <a:latin typeface="Consolas" panose="020B0609020204030204" pitchFamily="49" charset="0"/>
              </a:rPr>
              <a:t>const</a:t>
            </a:r>
            <a:r>
              <a:rPr lang="en-US" sz="1100" dirty="0">
                <a:latin typeface="Consolas" panose="020B0609020204030204" pitchFamily="49" charset="0"/>
              </a:rPr>
              <a:t> YsVec3 &amp;</a:t>
            </a:r>
            <a:r>
              <a:rPr lang="en-US" sz="1100" dirty="0" err="1">
                <a:latin typeface="Consolas" panose="020B0609020204030204" pitchFamily="49" charset="0"/>
              </a:rPr>
              <a:t>ref,const</a:t>
            </a:r>
            <a:r>
              <a:rPr lang="en-US" sz="1100" dirty="0">
                <a:latin typeface="Consolas" panose="020B0609020204030204" pitchFamily="49" charset="0"/>
              </a:rPr>
              <a:t> </a:t>
            </a:r>
            <a:r>
              <a:rPr lang="en-US" sz="1100" dirty="0" err="1">
                <a:latin typeface="Consolas" panose="020B0609020204030204" pitchFamily="49" charset="0"/>
              </a:rPr>
              <a:t>YsConstArrayMask</a:t>
            </a:r>
            <a:r>
              <a:rPr lang="en-US" sz="1100" dirty="0">
                <a:latin typeface="Consolas" panose="020B0609020204030204" pitchFamily="49" charset="0"/>
              </a:rPr>
              <a:t> &lt;YsVec3&gt; &amp;</a:t>
            </a:r>
            <a:r>
              <a:rPr lang="en-US" sz="1100" dirty="0" err="1">
                <a:latin typeface="Consolas" panose="020B0609020204030204" pitchFamily="49" charset="0"/>
              </a:rPr>
              <a:t>plg</a:t>
            </a:r>
            <a:r>
              <a:rPr lang="en-US" sz="1100" dirty="0">
                <a:latin typeface="Consolas" panose="020B0609020204030204" pitchFamily="49" charset="0"/>
              </a:rPr>
              <a:t>)</a:t>
            </a:r>
          </a:p>
          <a:p>
            <a:endParaRPr lang="en-US" sz="1100" dirty="0">
              <a:latin typeface="Consolas" panose="020B0609020204030204" pitchFamily="49" charset="0"/>
            </a:endParaRPr>
          </a:p>
        </p:txBody>
      </p:sp>
    </p:spTree>
    <p:extLst>
      <p:ext uri="{BB962C8B-B14F-4D97-AF65-F5344CB8AC3E}">
        <p14:creationId xmlns:p14="http://schemas.microsoft.com/office/powerpoint/2010/main" val="724553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833" y="239233"/>
            <a:ext cx="5416868" cy="6401753"/>
          </a:xfrm>
          <a:prstGeom prst="rect">
            <a:avLst/>
          </a:prstGeom>
          <a:noFill/>
        </p:spPr>
        <p:txBody>
          <a:bodyPr wrap="none" rtlCol="0">
            <a:spAutoFit/>
          </a:bodyPr>
          <a:lstStyle/>
          <a:p>
            <a:r>
              <a:rPr lang="en-US" sz="1000" dirty="0">
                <a:latin typeface="Lucida Console" panose="020B0609040504020204" pitchFamily="49" charset="0"/>
              </a:rPr>
              <a:t>bool </a:t>
            </a:r>
            <a:r>
              <a:rPr lang="en-US" sz="1000" dirty="0" err="1">
                <a:latin typeface="Lucida Console" panose="020B0609040504020204" pitchFamily="49" charset="0"/>
              </a:rPr>
              <a:t>IsAsciiStl</a:t>
            </a:r>
            <a:r>
              <a:rPr lang="en-US" sz="1000" dirty="0">
                <a:latin typeface="Lucida Console" panose="020B0609040504020204" pitchFamily="49" charset="0"/>
              </a:rPr>
              <a:t>(</a:t>
            </a:r>
            <a:r>
              <a:rPr lang="en-US" sz="1000" dirty="0" err="1">
                <a:latin typeface="Lucida Console" panose="020B0609040504020204" pitchFamily="49" charset="0"/>
              </a:rPr>
              <a:t>const</a:t>
            </a:r>
            <a:r>
              <a:rPr lang="en-US" sz="1000" dirty="0">
                <a:latin typeface="Lucida Console" panose="020B0609040504020204" pitchFamily="49" charset="0"/>
              </a:rPr>
              <a:t> char </a:t>
            </a:r>
            <a:r>
              <a:rPr lang="en-US" sz="1000" dirty="0" err="1">
                <a:latin typeface="Lucida Console" panose="020B0609040504020204" pitchFamily="49" charset="0"/>
              </a:rPr>
              <a:t>fn</a:t>
            </a:r>
            <a:r>
              <a:rPr lang="en-US" sz="1000" dirty="0">
                <a:latin typeface="Lucida Console" panose="020B0609040504020204" pitchFamily="49" charset="0"/>
              </a:rPr>
              <a:t>[])</a:t>
            </a:r>
          </a:p>
          <a:p>
            <a:r>
              <a:rPr lang="en-US" sz="1000" dirty="0">
                <a:latin typeface="Lucida Console" panose="020B0609040504020204" pitchFamily="49" charset="0"/>
              </a:rPr>
              <a:t>{</a:t>
            </a:r>
          </a:p>
          <a:p>
            <a:r>
              <a:rPr lang="en-US" sz="1000" dirty="0">
                <a:latin typeface="Lucida Console" panose="020B0609040504020204" pitchFamily="49" charset="0"/>
              </a:rPr>
              <a:t>    FILE *</a:t>
            </a:r>
            <a:r>
              <a:rPr lang="en-US" sz="1000" dirty="0" err="1">
                <a:latin typeface="Lucida Console" panose="020B0609040504020204" pitchFamily="49" charset="0"/>
              </a:rPr>
              <a:t>fp</a:t>
            </a:r>
            <a:r>
              <a:rPr lang="en-US" sz="1000" dirty="0">
                <a:latin typeface="Lucida Console" panose="020B0609040504020204" pitchFamily="49" charset="0"/>
              </a:rPr>
              <a:t>=</a:t>
            </a:r>
            <a:r>
              <a:rPr lang="en-US" sz="1000" dirty="0" err="1">
                <a:latin typeface="Lucida Console" panose="020B0609040504020204" pitchFamily="49" charset="0"/>
              </a:rPr>
              <a:t>fopen</a:t>
            </a:r>
            <a:r>
              <a:rPr lang="en-US" sz="1000" dirty="0">
                <a:latin typeface="Lucida Console" panose="020B0609040504020204" pitchFamily="49" charset="0"/>
              </a:rPr>
              <a:t>(</a:t>
            </a:r>
            <a:r>
              <a:rPr lang="en-US" sz="1000" dirty="0" err="1">
                <a:latin typeface="Lucida Console" panose="020B0609040504020204" pitchFamily="49" charset="0"/>
              </a:rPr>
              <a:t>fn</a:t>
            </a:r>
            <a:r>
              <a:rPr lang="en-US" sz="1000" dirty="0">
                <a:latin typeface="Lucida Console" panose="020B0609040504020204" pitchFamily="49" charset="0"/>
              </a:rPr>
              <a:t>,"</a:t>
            </a:r>
            <a:r>
              <a:rPr lang="en-US" sz="1000" dirty="0" err="1">
                <a:latin typeface="Lucida Console" panose="020B0609040504020204" pitchFamily="49" charset="0"/>
              </a:rPr>
              <a:t>rb</a:t>
            </a:r>
            <a:r>
              <a:rPr lang="en-US" sz="1000" dirty="0">
                <a:latin typeface="Lucida Console" panose="020B0609040504020204" pitchFamily="49" charset="0"/>
              </a:rPr>
              <a:t>");</a:t>
            </a:r>
          </a:p>
          <a:p>
            <a:r>
              <a:rPr lang="en-US" sz="1000" dirty="0">
                <a:latin typeface="Lucida Console" panose="020B0609040504020204" pitchFamily="49" charset="0"/>
              </a:rPr>
              <a:t>    if(</a:t>
            </a:r>
            <a:r>
              <a:rPr lang="en-US" sz="1000" dirty="0" err="1">
                <a:latin typeface="Lucida Console" panose="020B0609040504020204" pitchFamily="49" charset="0"/>
              </a:rPr>
              <a:t>nullptr</a:t>
            </a:r>
            <a:r>
              <a:rPr lang="en-US" sz="1000" dirty="0">
                <a:latin typeface="Lucida Console" panose="020B0609040504020204" pitchFamily="49" charset="0"/>
              </a:rPr>
              <a:t>!=</a:t>
            </a:r>
            <a:r>
              <a:rPr lang="en-US" sz="1000" dirty="0" err="1">
                <a:latin typeface="Lucida Console" panose="020B0609040504020204" pitchFamily="49" charset="0"/>
              </a:rPr>
              <a:t>fp</a:t>
            </a:r>
            <a:r>
              <a:rPr lang="en-US" sz="1000" dirty="0">
                <a:latin typeface="Lucida Console" panose="020B0609040504020204" pitchFamily="49" charset="0"/>
              </a:rPr>
              <a:t>)</a:t>
            </a:r>
          </a:p>
          <a:p>
            <a:r>
              <a:rPr lang="en-US" sz="1000" dirty="0">
                <a:latin typeface="Lucida Console" panose="020B0609040504020204" pitchFamily="49" charset="0"/>
              </a:rPr>
              <a:t>    {</a:t>
            </a:r>
          </a:p>
          <a:p>
            <a:r>
              <a:rPr lang="en-US" sz="1000" dirty="0">
                <a:latin typeface="Lucida Console" panose="020B0609040504020204" pitchFamily="49" charset="0"/>
              </a:rPr>
              <a:t>        char </a:t>
            </a:r>
            <a:r>
              <a:rPr lang="en-US" sz="1000" dirty="0" err="1">
                <a:latin typeface="Lucida Console" panose="020B0609040504020204" pitchFamily="49" charset="0"/>
              </a:rPr>
              <a:t>buf</a:t>
            </a:r>
            <a:r>
              <a:rPr lang="en-US" sz="1000" dirty="0">
                <a:latin typeface="Lucida Console" panose="020B0609040504020204" pitchFamily="49" charset="0"/>
              </a:rPr>
              <a:t>[1024];</a:t>
            </a:r>
          </a:p>
          <a:p>
            <a:r>
              <a:rPr lang="en-US" sz="1000" dirty="0">
                <a:latin typeface="Lucida Console" panose="020B0609040504020204" pitchFamily="49" charset="0"/>
              </a:rPr>
              <a:t>        </a:t>
            </a:r>
            <a:r>
              <a:rPr lang="en-US" sz="1000" dirty="0" err="1">
                <a:latin typeface="Lucida Console" panose="020B0609040504020204" pitchFamily="49" charset="0"/>
              </a:rPr>
              <a:t>fread</a:t>
            </a:r>
            <a:r>
              <a:rPr lang="en-US" sz="1000" dirty="0">
                <a:latin typeface="Lucida Console" panose="020B0609040504020204" pitchFamily="49" charset="0"/>
              </a:rPr>
              <a:t>(buf,1,1024,fp);</a:t>
            </a:r>
          </a:p>
          <a:p>
            <a:r>
              <a:rPr lang="en-US" sz="1000" dirty="0">
                <a:latin typeface="Lucida Console" panose="020B0609040504020204" pitchFamily="49" charset="0"/>
              </a:rPr>
              <a:t>        </a:t>
            </a:r>
            <a:r>
              <a:rPr lang="en-US" sz="1000" dirty="0" err="1">
                <a:latin typeface="Lucida Console" panose="020B0609040504020204" pitchFamily="49" charset="0"/>
              </a:rPr>
              <a:t>fclose</a:t>
            </a:r>
            <a:r>
              <a:rPr lang="en-US" sz="1000" dirty="0">
                <a:latin typeface="Lucida Console" panose="020B0609040504020204" pitchFamily="49" charset="0"/>
              </a:rPr>
              <a:t>(</a:t>
            </a:r>
            <a:r>
              <a:rPr lang="en-US" sz="1000" dirty="0" err="1">
                <a:latin typeface="Lucida Console" panose="020B0609040504020204" pitchFamily="49" charset="0"/>
              </a:rPr>
              <a:t>fp</a:t>
            </a:r>
            <a:r>
              <a:rPr lang="en-US" sz="1000" dirty="0">
                <a:latin typeface="Lucida Console" panose="020B0609040504020204" pitchFamily="49" charset="0"/>
              </a:rPr>
              <a:t>);</a:t>
            </a:r>
          </a:p>
          <a:p>
            <a:endParaRPr lang="en-US" sz="1000" dirty="0">
              <a:latin typeface="Lucida Console" panose="020B0609040504020204" pitchFamily="49" charset="0"/>
            </a:endParaRPr>
          </a:p>
          <a:p>
            <a:r>
              <a:rPr lang="en-US" sz="1000" dirty="0">
                <a:latin typeface="Lucida Console" panose="020B0609040504020204" pitchFamily="49" charset="0"/>
              </a:rPr>
              <a:t>        bool </a:t>
            </a:r>
            <a:r>
              <a:rPr lang="en-US" sz="1000" dirty="0" err="1">
                <a:latin typeface="Lucida Console" panose="020B0609040504020204" pitchFamily="49" charset="0"/>
              </a:rPr>
              <a:t>solid,facet,loop,vertex</a:t>
            </a:r>
            <a:r>
              <a:rPr lang="en-US" sz="1000" dirty="0">
                <a:latin typeface="Lucida Console" panose="020B0609040504020204" pitchFamily="49" charset="0"/>
              </a:rPr>
              <a:t>;</a:t>
            </a:r>
          </a:p>
          <a:p>
            <a:r>
              <a:rPr lang="en-US" sz="1000" dirty="0">
                <a:latin typeface="Lucida Console" panose="020B0609040504020204" pitchFamily="49" charset="0"/>
              </a:rPr>
              <a:t>        solid=false;</a:t>
            </a:r>
          </a:p>
          <a:p>
            <a:r>
              <a:rPr lang="en-US" sz="1000" dirty="0">
                <a:latin typeface="Lucida Console" panose="020B0609040504020204" pitchFamily="49" charset="0"/>
              </a:rPr>
              <a:t>        facet=false;</a:t>
            </a:r>
          </a:p>
          <a:p>
            <a:r>
              <a:rPr lang="en-US" sz="1000" dirty="0">
                <a:latin typeface="Lucida Console" panose="020B0609040504020204" pitchFamily="49" charset="0"/>
              </a:rPr>
              <a:t>        loop=false;</a:t>
            </a:r>
          </a:p>
          <a:p>
            <a:r>
              <a:rPr lang="en-US" sz="1000" dirty="0">
                <a:latin typeface="Lucida Console" panose="020B0609040504020204" pitchFamily="49" charset="0"/>
              </a:rPr>
              <a:t>        vertex=false;</a:t>
            </a:r>
          </a:p>
          <a:p>
            <a:r>
              <a:rPr lang="en-US" sz="1000" dirty="0">
                <a:latin typeface="Lucida Console" panose="020B0609040504020204" pitchFamily="49" charset="0"/>
              </a:rPr>
              <a:t>        for(</a:t>
            </a:r>
            <a:r>
              <a:rPr lang="en-US" sz="1000" dirty="0" err="1">
                <a:latin typeface="Lucida Console" panose="020B0609040504020204" pitchFamily="49" charset="0"/>
              </a:rPr>
              <a:t>i</a:t>
            </a:r>
            <a:r>
              <a:rPr lang="en-US" sz="1000" dirty="0">
                <a:latin typeface="Lucida Console" panose="020B0609040504020204" pitchFamily="49" charset="0"/>
              </a:rPr>
              <a:t>=0; </a:t>
            </a:r>
            <a:r>
              <a:rPr lang="en-US" sz="1000" dirty="0" err="1">
                <a:latin typeface="Lucida Console" panose="020B0609040504020204" pitchFamily="49" charset="0"/>
              </a:rPr>
              <a:t>i</a:t>
            </a:r>
            <a:r>
              <a:rPr lang="en-US" sz="1000" dirty="0">
                <a:latin typeface="Lucida Console" panose="020B0609040504020204" pitchFamily="49" charset="0"/>
              </a:rPr>
              <a:t>&lt;1018; </a:t>
            </a:r>
            <a:r>
              <a:rPr lang="en-US" sz="1000" dirty="0" err="1">
                <a:latin typeface="Lucida Console" panose="020B0609040504020204" pitchFamily="49" charset="0"/>
              </a:rPr>
              <a:t>i</a:t>
            </a:r>
            <a:r>
              <a:rPr lang="en-US" sz="1000" dirty="0">
                <a:latin typeface="Lucida Console" panose="020B0609040504020204" pitchFamily="49" charset="0"/>
              </a:rPr>
              <a:t>++)</a:t>
            </a:r>
          </a:p>
          <a:p>
            <a:r>
              <a:rPr lang="en-US" sz="1000" dirty="0">
                <a:latin typeface="Lucida Console" panose="020B0609040504020204" pitchFamily="49" charset="0"/>
              </a:rPr>
              <a:t>        {</a:t>
            </a:r>
          </a:p>
          <a:p>
            <a:r>
              <a:rPr lang="en-US" sz="1000" dirty="0">
                <a:latin typeface="Lucida Console" panose="020B0609040504020204" pitchFamily="49" charset="0"/>
              </a:rPr>
              <a:t>            if(</a:t>
            </a:r>
            <a:r>
              <a:rPr lang="en-US" sz="1000" dirty="0" err="1">
                <a:latin typeface="Lucida Console" panose="020B0609040504020204" pitchFamily="49" charset="0"/>
              </a:rPr>
              <a:t>strncmp</a:t>
            </a:r>
            <a:r>
              <a:rPr lang="en-US" sz="1000" dirty="0">
                <a:latin typeface="Lucida Console" panose="020B0609040504020204" pitchFamily="49" charset="0"/>
              </a:rPr>
              <a:t>(buf+i,"solid",5)==0)</a:t>
            </a:r>
          </a:p>
          <a:p>
            <a:r>
              <a:rPr lang="en-US" sz="1000" dirty="0">
                <a:latin typeface="Lucida Console" panose="020B0609040504020204" pitchFamily="49" charset="0"/>
              </a:rPr>
              <a:t>            {</a:t>
            </a:r>
          </a:p>
          <a:p>
            <a:r>
              <a:rPr lang="en-US" sz="1000" dirty="0">
                <a:latin typeface="Lucida Console" panose="020B0609040504020204" pitchFamily="49" charset="0"/>
              </a:rPr>
              <a:t>                solid=true;</a:t>
            </a:r>
          </a:p>
          <a:p>
            <a:r>
              <a:rPr lang="en-US" sz="1000" dirty="0">
                <a:latin typeface="Lucida Console" panose="020B0609040504020204" pitchFamily="49" charset="0"/>
              </a:rPr>
              <a:t>            }</a:t>
            </a:r>
          </a:p>
          <a:p>
            <a:r>
              <a:rPr lang="en-US" sz="1000" dirty="0">
                <a:latin typeface="Lucida Console" panose="020B0609040504020204" pitchFamily="49" charset="0"/>
              </a:rPr>
              <a:t>            else if(</a:t>
            </a:r>
            <a:r>
              <a:rPr lang="en-US" sz="1000" dirty="0" err="1">
                <a:latin typeface="Lucida Console" panose="020B0609040504020204" pitchFamily="49" charset="0"/>
              </a:rPr>
              <a:t>strncmp</a:t>
            </a:r>
            <a:r>
              <a:rPr lang="en-US" sz="1000" dirty="0">
                <a:latin typeface="Lucida Console" panose="020B0609040504020204" pitchFamily="49" charset="0"/>
              </a:rPr>
              <a:t>(buf+i,"facet",5)==0)</a:t>
            </a:r>
          </a:p>
          <a:p>
            <a:r>
              <a:rPr lang="en-US" sz="1000" dirty="0">
                <a:latin typeface="Lucida Console" panose="020B0609040504020204" pitchFamily="49" charset="0"/>
              </a:rPr>
              <a:t>            {</a:t>
            </a:r>
          </a:p>
          <a:p>
            <a:r>
              <a:rPr lang="en-US" sz="1000" dirty="0">
                <a:latin typeface="Lucida Console" panose="020B0609040504020204" pitchFamily="49" charset="0"/>
              </a:rPr>
              <a:t>                facet=true;</a:t>
            </a:r>
          </a:p>
          <a:p>
            <a:r>
              <a:rPr lang="en-US" sz="1000" dirty="0">
                <a:latin typeface="Lucida Console" panose="020B0609040504020204" pitchFamily="49" charset="0"/>
              </a:rPr>
              <a:t>            }</a:t>
            </a:r>
          </a:p>
          <a:p>
            <a:r>
              <a:rPr lang="en-US" sz="1000" dirty="0">
                <a:latin typeface="Lucida Console" panose="020B0609040504020204" pitchFamily="49" charset="0"/>
              </a:rPr>
              <a:t>            else if(</a:t>
            </a:r>
            <a:r>
              <a:rPr lang="en-US" sz="1000" dirty="0" err="1">
                <a:latin typeface="Lucida Console" panose="020B0609040504020204" pitchFamily="49" charset="0"/>
              </a:rPr>
              <a:t>strncmp</a:t>
            </a:r>
            <a:r>
              <a:rPr lang="en-US" sz="1000" dirty="0">
                <a:latin typeface="Lucida Console" panose="020B0609040504020204" pitchFamily="49" charset="0"/>
              </a:rPr>
              <a:t>(buf+i,"loop",4)==0)</a:t>
            </a:r>
          </a:p>
          <a:p>
            <a:r>
              <a:rPr lang="en-US" sz="1000" dirty="0">
                <a:latin typeface="Lucida Console" panose="020B0609040504020204" pitchFamily="49" charset="0"/>
              </a:rPr>
              <a:t>            {</a:t>
            </a:r>
          </a:p>
          <a:p>
            <a:r>
              <a:rPr lang="en-US" sz="1000" dirty="0">
                <a:latin typeface="Lucida Console" panose="020B0609040504020204" pitchFamily="49" charset="0"/>
              </a:rPr>
              <a:t>                loop=true;</a:t>
            </a:r>
          </a:p>
          <a:p>
            <a:r>
              <a:rPr lang="en-US" sz="1000" dirty="0">
                <a:latin typeface="Lucida Console" panose="020B0609040504020204" pitchFamily="49" charset="0"/>
              </a:rPr>
              <a:t>            }</a:t>
            </a:r>
          </a:p>
          <a:p>
            <a:r>
              <a:rPr lang="en-US" sz="1000" dirty="0">
                <a:latin typeface="Lucida Console" panose="020B0609040504020204" pitchFamily="49" charset="0"/>
              </a:rPr>
              <a:t>            else if(</a:t>
            </a:r>
            <a:r>
              <a:rPr lang="en-US" sz="1000" dirty="0" err="1">
                <a:latin typeface="Lucida Console" panose="020B0609040504020204" pitchFamily="49" charset="0"/>
              </a:rPr>
              <a:t>strncmp</a:t>
            </a:r>
            <a:r>
              <a:rPr lang="en-US" sz="1000" dirty="0">
                <a:latin typeface="Lucida Console" panose="020B0609040504020204" pitchFamily="49" charset="0"/>
              </a:rPr>
              <a:t>(buf+i,"vertex",6)==0)</a:t>
            </a:r>
          </a:p>
          <a:p>
            <a:r>
              <a:rPr lang="en-US" sz="1000" dirty="0">
                <a:latin typeface="Lucida Console" panose="020B0609040504020204" pitchFamily="49" charset="0"/>
              </a:rPr>
              <a:t>            {</a:t>
            </a:r>
          </a:p>
          <a:p>
            <a:r>
              <a:rPr lang="en-US" sz="1000" dirty="0">
                <a:latin typeface="Lucida Console" panose="020B0609040504020204" pitchFamily="49" charset="0"/>
              </a:rPr>
              <a:t>                vertex=true;</a:t>
            </a:r>
          </a:p>
          <a:p>
            <a:r>
              <a:rPr lang="en-US" sz="1000" dirty="0">
                <a:latin typeface="Lucida Console" panose="020B0609040504020204" pitchFamily="49" charset="0"/>
              </a:rPr>
              <a:t>            }</a:t>
            </a:r>
          </a:p>
          <a:p>
            <a:r>
              <a:rPr lang="en-US" sz="1000" dirty="0">
                <a:latin typeface="Lucida Console" panose="020B0609040504020204" pitchFamily="49" charset="0"/>
              </a:rPr>
              <a:t>        }</a:t>
            </a:r>
          </a:p>
          <a:p>
            <a:endParaRPr lang="en-US" sz="1000" dirty="0">
              <a:latin typeface="Lucida Console" panose="020B0609040504020204" pitchFamily="49" charset="0"/>
            </a:endParaRPr>
          </a:p>
          <a:p>
            <a:r>
              <a:rPr lang="en-US" sz="1000" dirty="0">
                <a:latin typeface="Lucida Console" panose="020B0609040504020204" pitchFamily="49" charset="0"/>
              </a:rPr>
              <a:t>        if(true==solid &amp;&amp; true==facet &amp;&amp; true==loop &amp;&amp; true==vertex)</a:t>
            </a:r>
          </a:p>
          <a:p>
            <a:r>
              <a:rPr lang="en-US" sz="1000" dirty="0">
                <a:latin typeface="Lucida Console" panose="020B0609040504020204" pitchFamily="49" charset="0"/>
              </a:rPr>
              <a:t>        {</a:t>
            </a:r>
          </a:p>
          <a:p>
            <a:r>
              <a:rPr lang="en-US" sz="1000" dirty="0">
                <a:latin typeface="Lucida Console" panose="020B0609040504020204" pitchFamily="49" charset="0"/>
              </a:rPr>
              <a:t>            return true;</a:t>
            </a:r>
          </a:p>
          <a:p>
            <a:r>
              <a:rPr lang="en-US" sz="1000" dirty="0">
                <a:latin typeface="Lucida Console" panose="020B0609040504020204" pitchFamily="49" charset="0"/>
              </a:rPr>
              <a:t>        }</a:t>
            </a:r>
          </a:p>
          <a:p>
            <a:r>
              <a:rPr lang="en-US" sz="1000" dirty="0">
                <a:latin typeface="Lucida Console" panose="020B0609040504020204" pitchFamily="49" charset="0"/>
              </a:rPr>
              <a:t>    }</a:t>
            </a:r>
          </a:p>
          <a:p>
            <a:r>
              <a:rPr lang="en-US" sz="1000" dirty="0">
                <a:latin typeface="Lucida Console" panose="020B0609040504020204" pitchFamily="49" charset="0"/>
              </a:rPr>
              <a:t>    return false;</a:t>
            </a:r>
          </a:p>
          <a:p>
            <a:r>
              <a:rPr lang="en-US" sz="1000" dirty="0">
                <a:latin typeface="Lucida Console" panose="020B0609040504020204" pitchFamily="49" charset="0"/>
              </a:rPr>
              <a:t>}</a:t>
            </a:r>
          </a:p>
        </p:txBody>
      </p:sp>
      <p:sp>
        <p:nvSpPr>
          <p:cNvPr id="2" name="TextBox 1"/>
          <p:cNvSpPr txBox="1"/>
          <p:nvPr/>
        </p:nvSpPr>
        <p:spPr>
          <a:xfrm>
            <a:off x="5230368" y="1097280"/>
            <a:ext cx="3583032" cy="646331"/>
          </a:xfrm>
          <a:prstGeom prst="rect">
            <a:avLst/>
          </a:prstGeom>
          <a:noFill/>
        </p:spPr>
        <p:txBody>
          <a:bodyPr wrap="none" rtlCol="0">
            <a:spAutoFit/>
          </a:bodyPr>
          <a:lstStyle/>
          <a:p>
            <a:r>
              <a:rPr lang="en-US" dirty="0"/>
              <a:t>In binary_stl.cpp.  </a:t>
            </a:r>
            <a:br>
              <a:rPr lang="en-US" dirty="0"/>
            </a:br>
            <a:r>
              <a:rPr lang="en-US" dirty="0"/>
              <a:t>Function prototype in </a:t>
            </a:r>
            <a:r>
              <a:rPr lang="en-US" dirty="0" err="1"/>
              <a:t>binary_stl.h</a:t>
            </a:r>
            <a:endParaRPr lang="en-US" dirty="0"/>
          </a:p>
        </p:txBody>
      </p:sp>
    </p:spTree>
    <p:extLst>
      <p:ext uri="{BB962C8B-B14F-4D97-AF65-F5344CB8AC3E}">
        <p14:creationId xmlns:p14="http://schemas.microsoft.com/office/powerpoint/2010/main" val="959192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Cut out projection and model-view matrix calculation from the Draw function to:</a:t>
            </a:r>
          </a:p>
          <a:p>
            <a:pPr marL="457200" indent="-457200">
              <a:buFont typeface="+mj-lt"/>
              <a:buAutoNum type="arabicPeriod"/>
            </a:pPr>
            <a:endParaRPr lang="en-US" dirty="0"/>
          </a:p>
          <a:p>
            <a:pPr marL="457200" indent="-457200">
              <a:buFont typeface="+mj-lt"/>
              <a:buAutoNum type="arabicPeriod"/>
            </a:pPr>
            <a:r>
              <a:rPr lang="en-US" dirty="0"/>
              <a:t>Add </a:t>
            </a:r>
            <a:r>
              <a:rPr lang="en-US" dirty="0" err="1"/>
              <a:t>PickedPlHd</a:t>
            </a:r>
            <a:r>
              <a:rPr lang="en-US" dirty="0"/>
              <a:t> function.</a:t>
            </a:r>
          </a:p>
          <a:p>
            <a:pPr marL="857250" lvl="1" indent="-457200"/>
            <a:r>
              <a:rPr lang="en-US" dirty="0"/>
              <a:t>Takes mouse x y coordinates.</a:t>
            </a:r>
          </a:p>
          <a:p>
            <a:pPr marL="857250" lvl="1" indent="-457200"/>
            <a:r>
              <a:rPr lang="en-US" dirty="0"/>
              <a:t>Calculate a line in the 3D coordinate from the mouse coordinate.</a:t>
            </a:r>
          </a:p>
          <a:p>
            <a:pPr marL="857250" lvl="1" indent="-457200"/>
            <a:r>
              <a:rPr lang="en-US" dirty="0"/>
              <a:t>Calculate intersection of the line with each polygon in the mesh.</a:t>
            </a:r>
          </a:p>
          <a:p>
            <a:pPr marL="857250" lvl="1" indent="-457200"/>
            <a:r>
              <a:rPr lang="en-US" dirty="0"/>
              <a:t>Returns the one that is closest to the camera (or </a:t>
            </a:r>
            <a:r>
              <a:rPr lang="en-US" dirty="0" err="1"/>
              <a:t>NullPolygon</a:t>
            </a:r>
            <a:r>
              <a:rPr lang="en-US" dirty="0"/>
              <a:t>() if no polygon is picked.</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p:txBody>
      </p:sp>
      <p:sp>
        <p:nvSpPr>
          <p:cNvPr id="4" name="TextBox 3"/>
          <p:cNvSpPr txBox="1"/>
          <p:nvPr/>
        </p:nvSpPr>
        <p:spPr>
          <a:xfrm>
            <a:off x="1130300" y="1835150"/>
            <a:ext cx="4955203" cy="600164"/>
          </a:xfrm>
          <a:prstGeom prst="rect">
            <a:avLst/>
          </a:prstGeom>
          <a:noFill/>
        </p:spPr>
        <p:txBody>
          <a:bodyPr wrap="none" rtlCol="0">
            <a:spAutoFit/>
          </a:bodyPr>
          <a:lstStyle/>
          <a:p>
            <a:r>
              <a:rPr lang="en-US" sz="1100" dirty="0">
                <a:latin typeface="Consolas" panose="020B0609020204030204" pitchFamily="49" charset="0"/>
              </a:rPr>
              <a:t>YsMatrix4x4 </a:t>
            </a:r>
            <a:r>
              <a:rPr lang="en-US" sz="1100" dirty="0" err="1">
                <a:latin typeface="Consolas" panose="020B0609020204030204" pitchFamily="49" charset="0"/>
              </a:rPr>
              <a:t>FsLazyWindowApplication</a:t>
            </a:r>
            <a:r>
              <a:rPr lang="en-US" sz="1100" dirty="0">
                <a:latin typeface="Consolas" panose="020B0609020204030204" pitchFamily="49" charset="0"/>
              </a:rPr>
              <a:t>::</a:t>
            </a:r>
            <a:r>
              <a:rPr lang="en-US" sz="1100" dirty="0" err="1">
                <a:latin typeface="Consolas" panose="020B0609020204030204" pitchFamily="49" charset="0"/>
              </a:rPr>
              <a:t>GetProjection</a:t>
            </a:r>
            <a:r>
              <a:rPr lang="en-US" sz="1100" dirty="0">
                <a:latin typeface="Consolas" panose="020B0609020204030204" pitchFamily="49" charset="0"/>
              </a:rPr>
              <a:t>(void) </a:t>
            </a:r>
            <a:r>
              <a:rPr lang="en-US" sz="1100" dirty="0" err="1">
                <a:latin typeface="Consolas" panose="020B0609020204030204" pitchFamily="49" charset="0"/>
              </a:rPr>
              <a:t>const</a:t>
            </a:r>
            <a:endParaRPr lang="en-US" sz="1100" dirty="0">
              <a:latin typeface="Consolas" panose="020B0609020204030204" pitchFamily="49" charset="0"/>
            </a:endParaRPr>
          </a:p>
          <a:p>
            <a:r>
              <a:rPr lang="en-US" sz="1100" dirty="0">
                <a:latin typeface="Consolas" panose="020B0609020204030204" pitchFamily="49" charset="0"/>
              </a:rPr>
              <a:t>YsMatrix4x4 </a:t>
            </a:r>
            <a:r>
              <a:rPr lang="en-US" sz="1100" dirty="0" err="1">
                <a:latin typeface="Consolas" panose="020B0609020204030204" pitchFamily="49" charset="0"/>
              </a:rPr>
              <a:t>FsLazyWindowApplication</a:t>
            </a:r>
            <a:r>
              <a:rPr lang="en-US" sz="1100" dirty="0">
                <a:latin typeface="Consolas" panose="020B0609020204030204" pitchFamily="49" charset="0"/>
              </a:rPr>
              <a:t>::</a:t>
            </a:r>
            <a:r>
              <a:rPr lang="en-US" sz="1100" dirty="0" err="1">
                <a:latin typeface="Consolas" panose="020B0609020204030204" pitchFamily="49" charset="0"/>
              </a:rPr>
              <a:t>GetModelView</a:t>
            </a:r>
            <a:r>
              <a:rPr lang="en-US" sz="1100" dirty="0">
                <a:latin typeface="Consolas" panose="020B0609020204030204" pitchFamily="49" charset="0"/>
              </a:rPr>
              <a:t>(void) </a:t>
            </a:r>
            <a:r>
              <a:rPr lang="en-US" sz="1100" dirty="0" err="1">
                <a:latin typeface="Consolas" panose="020B0609020204030204" pitchFamily="49" charset="0"/>
              </a:rPr>
              <a:t>const</a:t>
            </a:r>
            <a:endParaRPr lang="en-US" sz="1100" dirty="0">
              <a:latin typeface="Consolas" panose="020B0609020204030204" pitchFamily="49" charset="0"/>
            </a:endParaRPr>
          </a:p>
          <a:p>
            <a:endParaRPr lang="en-US" sz="1100" dirty="0">
              <a:latin typeface="Consolas" panose="020B0609020204030204" pitchFamily="49" charset="0"/>
            </a:endParaRPr>
          </a:p>
        </p:txBody>
      </p:sp>
    </p:spTree>
    <p:extLst>
      <p:ext uri="{BB962C8B-B14F-4D97-AF65-F5344CB8AC3E}">
        <p14:creationId xmlns:p14="http://schemas.microsoft.com/office/powerpoint/2010/main" val="10611261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Picking a point</a:t>
            </a:r>
          </a:p>
        </p:txBody>
      </p:sp>
      <p:sp>
        <p:nvSpPr>
          <p:cNvPr id="3" name="Content Placeholder 2"/>
          <p:cNvSpPr>
            <a:spLocks noGrp="1"/>
          </p:cNvSpPr>
          <p:nvPr>
            <p:ph idx="1"/>
          </p:nvPr>
        </p:nvSpPr>
        <p:spPr/>
        <p:txBody>
          <a:bodyPr/>
          <a:lstStyle/>
          <a:p>
            <a:r>
              <a:rPr lang="en-US" dirty="0"/>
              <a:t>What about picking a point? – Cannot calculate an intersection between a line and a point.</a:t>
            </a:r>
          </a:p>
          <a:p>
            <a:r>
              <a:rPr lang="en-US" dirty="0"/>
              <a:t>3D distance between a line and a point may not translate directly to the pixel distance.</a:t>
            </a:r>
          </a:p>
          <a:p>
            <a:endParaRPr lang="en-US" dirty="0"/>
          </a:p>
          <a:p>
            <a:r>
              <a:rPr lang="en-US" dirty="0"/>
              <a:t>Transform a 3D coordinate into a screen coordinate and compare.</a:t>
            </a:r>
          </a:p>
          <a:p>
            <a:endParaRPr lang="en-US" dirty="0"/>
          </a:p>
        </p:txBody>
      </p:sp>
    </p:spTree>
    <p:extLst>
      <p:ext uri="{BB962C8B-B14F-4D97-AF65-F5344CB8AC3E}">
        <p14:creationId xmlns:p14="http://schemas.microsoft.com/office/powerpoint/2010/main" val="4009410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Add a function called </a:t>
            </a:r>
            <a:r>
              <a:rPr lang="en-US" dirty="0" err="1"/>
              <a:t>PickedVtHd</a:t>
            </a:r>
            <a:r>
              <a:rPr lang="en-US" dirty="0"/>
              <a:t>.</a:t>
            </a:r>
          </a:p>
        </p:txBody>
      </p:sp>
    </p:spTree>
    <p:extLst>
      <p:ext uri="{BB962C8B-B14F-4D97-AF65-F5344CB8AC3E}">
        <p14:creationId xmlns:p14="http://schemas.microsoft.com/office/powerpoint/2010/main" val="15663686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move a selected vertex.</a:t>
            </a:r>
          </a:p>
        </p:txBody>
      </p:sp>
      <p:sp>
        <p:nvSpPr>
          <p:cNvPr id="3" name="Content Placeholder 2"/>
          <p:cNvSpPr>
            <a:spLocks noGrp="1"/>
          </p:cNvSpPr>
          <p:nvPr>
            <p:ph idx="1"/>
          </p:nvPr>
        </p:nvSpPr>
        <p:spPr/>
        <p:txBody>
          <a:bodyPr/>
          <a:lstStyle/>
          <a:p>
            <a:r>
              <a:rPr lang="en-US" dirty="0"/>
              <a:t>When the user presses the X key, the selected vertex moves +1.0 in the X direction.</a:t>
            </a:r>
          </a:p>
          <a:p>
            <a:r>
              <a:rPr lang="en-US" dirty="0"/>
              <a:t>But, it opens a hole because a vertex is used by only one triangle.</a:t>
            </a:r>
          </a:p>
          <a:p>
            <a:r>
              <a:rPr lang="en-US" dirty="0"/>
              <a:t>The current </a:t>
            </a:r>
            <a:r>
              <a:rPr lang="en-US" dirty="0" err="1"/>
              <a:t>ReadBinaryStl</a:t>
            </a:r>
            <a:r>
              <a:rPr lang="en-US" dirty="0"/>
              <a:t> function does not recognize points located at the same position.</a:t>
            </a:r>
          </a:p>
        </p:txBody>
      </p:sp>
    </p:spTree>
    <p:extLst>
      <p:ext uri="{BB962C8B-B14F-4D97-AF65-F5344CB8AC3E}">
        <p14:creationId xmlns:p14="http://schemas.microsoft.com/office/powerpoint/2010/main" val="25584504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stitch polygons together while reading a file</a:t>
            </a:r>
          </a:p>
        </p:txBody>
      </p:sp>
      <p:sp>
        <p:nvSpPr>
          <p:cNvPr id="3" name="Content Placeholder 2"/>
          <p:cNvSpPr>
            <a:spLocks noGrp="1"/>
          </p:cNvSpPr>
          <p:nvPr>
            <p:ph idx="1"/>
          </p:nvPr>
        </p:nvSpPr>
        <p:spPr/>
        <p:txBody>
          <a:bodyPr/>
          <a:lstStyle/>
          <a:p>
            <a:r>
              <a:rPr lang="en-US" dirty="0"/>
              <a:t>O(N</a:t>
            </a:r>
            <a:r>
              <a:rPr lang="en-US" baseline="30000" dirty="0"/>
              <a:t>2</a:t>
            </a:r>
            <a:r>
              <a:rPr lang="en-US" dirty="0"/>
              <a:t>) method</a:t>
            </a:r>
          </a:p>
          <a:p>
            <a:r>
              <a:rPr lang="en-US" dirty="0"/>
              <a:t>O(N) computation + O(N) storage method.</a:t>
            </a:r>
          </a:p>
        </p:txBody>
      </p:sp>
    </p:spTree>
    <p:extLst>
      <p:ext uri="{BB962C8B-B14F-4D97-AF65-F5344CB8AC3E}">
        <p14:creationId xmlns:p14="http://schemas.microsoft.com/office/powerpoint/2010/main" val="14216467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Reducing Order of Computation with a 3D Lattice</a:t>
            </a:r>
          </a:p>
        </p:txBody>
      </p:sp>
      <p:sp>
        <p:nvSpPr>
          <p:cNvPr id="3" name="Content Placeholder 2"/>
          <p:cNvSpPr>
            <a:spLocks noGrp="1"/>
          </p:cNvSpPr>
          <p:nvPr>
            <p:ph idx="1"/>
          </p:nvPr>
        </p:nvSpPr>
        <p:spPr/>
        <p:txBody>
          <a:bodyPr/>
          <a:lstStyle/>
          <a:p>
            <a:r>
              <a:rPr lang="en-US" dirty="0"/>
              <a:t>Accelerates the collision detection.</a:t>
            </a:r>
          </a:p>
          <a:p>
            <a:r>
              <a:rPr lang="en-US" dirty="0"/>
              <a:t>O(N</a:t>
            </a:r>
            <a:r>
              <a:rPr lang="en-US" baseline="30000" dirty="0"/>
              <a:t>2</a:t>
            </a:r>
            <a:r>
              <a:rPr lang="en-US" dirty="0"/>
              <a:t>)-&gt;O(N) computational time.</a:t>
            </a:r>
          </a:p>
          <a:p>
            <a:r>
              <a:rPr lang="en-US" dirty="0"/>
              <a:t>Use O(N) memory.</a:t>
            </a:r>
          </a:p>
          <a:p>
            <a:r>
              <a:rPr lang="en-US" dirty="0"/>
              <a:t>Most effective when the geometric elements are distributed uniformly.</a:t>
            </a:r>
          </a:p>
        </p:txBody>
      </p:sp>
    </p:spTree>
    <p:extLst>
      <p:ext uri="{BB962C8B-B14F-4D97-AF65-F5344CB8AC3E}">
        <p14:creationId xmlns:p14="http://schemas.microsoft.com/office/powerpoint/2010/main" val="17262593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common data structure</a:t>
            </a:r>
          </a:p>
        </p:txBody>
      </p:sp>
      <p:sp>
        <p:nvSpPr>
          <p:cNvPr id="3" name="Content Placeholder 2"/>
          <p:cNvSpPr>
            <a:spLocks noGrp="1"/>
          </p:cNvSpPr>
          <p:nvPr>
            <p:ph idx="1"/>
          </p:nvPr>
        </p:nvSpPr>
        <p:spPr/>
        <p:txBody>
          <a:bodyPr/>
          <a:lstStyle/>
          <a:p>
            <a:r>
              <a:rPr lang="en-US" dirty="0"/>
              <a:t>Oct-tree (or octree)</a:t>
            </a:r>
          </a:p>
          <a:p>
            <a:r>
              <a:rPr lang="en-US" dirty="0"/>
              <a:t>k-D tree</a:t>
            </a:r>
          </a:p>
          <a:p>
            <a:pPr marL="0" indent="0">
              <a:buNone/>
            </a:pPr>
            <a:r>
              <a:rPr lang="en-US" dirty="0"/>
              <a:t>These data structures typically reduces the order of complexity to O(</a:t>
            </a:r>
            <a:r>
              <a:rPr lang="en-US" dirty="0" err="1"/>
              <a:t>logN</a:t>
            </a:r>
            <a:r>
              <a:rPr lang="en-US" dirty="0"/>
              <a:t>) even the point distribution is highly non-uniform.  However, when points move, there is no easy update.</a:t>
            </a:r>
          </a:p>
          <a:p>
            <a:pPr marL="0" indent="0">
              <a:buNone/>
            </a:pPr>
            <a:endParaRPr lang="en-US" dirty="0"/>
          </a:p>
          <a:p>
            <a:pPr marL="0" indent="0">
              <a:buNone/>
            </a:pPr>
            <a:r>
              <a:rPr lang="en-US" dirty="0"/>
              <a:t>An advantage of lattice is its simplicity.  Due to its simplicity, adding/removing of a primitive is very quick.  When a point moves, just remove point, and re-register.</a:t>
            </a:r>
          </a:p>
          <a:p>
            <a:pPr marL="0" indent="0">
              <a:buNone/>
            </a:pPr>
            <a:endParaRPr lang="en-US" dirty="0"/>
          </a:p>
          <a:p>
            <a:pPr marL="0" indent="0">
              <a:buNone/>
            </a:pPr>
            <a:r>
              <a:rPr lang="en-US" dirty="0"/>
              <a:t>In many real situation, simplicity does a better job than a sophistication.</a:t>
            </a:r>
          </a:p>
          <a:p>
            <a:pPr marL="0" indent="0">
              <a:buNone/>
            </a:pPr>
            <a:endParaRPr lang="en-US" dirty="0"/>
          </a:p>
        </p:txBody>
      </p:sp>
    </p:spTree>
    <p:extLst>
      <p:ext uri="{BB962C8B-B14F-4D97-AF65-F5344CB8AC3E}">
        <p14:creationId xmlns:p14="http://schemas.microsoft.com/office/powerpoint/2010/main" val="3931524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066801"/>
            <a:ext cx="8229600" cy="667996"/>
          </a:xfrm>
        </p:spPr>
        <p:txBody>
          <a:bodyPr/>
          <a:lstStyle/>
          <a:p>
            <a:r>
              <a:rPr lang="en-US" dirty="0"/>
              <a:t>You need to spend O(N) time to register elements in the lattice.</a:t>
            </a:r>
          </a:p>
        </p:txBody>
      </p:sp>
      <p:sp>
        <p:nvSpPr>
          <p:cNvPr id="10" name="Rectangle 9"/>
          <p:cNvSpPr/>
          <p:nvPr/>
        </p:nvSpPr>
        <p:spPr>
          <a:xfrm>
            <a:off x="441533"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98733"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355933"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813133"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270333"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727533"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41533"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898733"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355933"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813133"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270333"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727533"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41533"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898733"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355933"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813133"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2270333"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2727533"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41533"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898733"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355933"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813133"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2270333"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2727533"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441533"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98733"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1355933"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813133"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2270333"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2727533"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441533"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898733"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1355933"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1813133"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2270333"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2727533"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3184733" y="25138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3641933" y="25138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3184733" y="2971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3641933" y="2971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184733" y="3429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3641933" y="3429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3184733" y="38862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3641933" y="38862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3184733" y="43434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3641933" y="43434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3184733" y="4800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3641933" y="4800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441533"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898733"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1355933"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1813133"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2270333"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2727533"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441533"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898733"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1355933"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1813133"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270333"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2727533"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3184733" y="5257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3641933" y="5257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84733" y="57142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3641933" y="57142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5029200"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5486400"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5943600"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6400800"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6858000" y="2514600"/>
            <a:ext cx="457200" cy="4572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7315200" y="2514600"/>
            <a:ext cx="457200" cy="4572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5029200"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5486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5943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6400800"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a:off x="6858000" y="2971800"/>
            <a:ext cx="457200" cy="4572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7315200" y="2971800"/>
            <a:ext cx="457200" cy="4572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5029200"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5486400" y="3429712"/>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5943600" y="3429712"/>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6400800"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6858000"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7315200"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5029200"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p:cNvSpPr/>
          <p:nvPr/>
        </p:nvSpPr>
        <p:spPr>
          <a:xfrm>
            <a:off x="5486400"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5943600"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6400800" y="3886912"/>
            <a:ext cx="457200" cy="4572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6858000" y="3886912"/>
            <a:ext cx="457200" cy="4572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7315200"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5029200" y="4344112"/>
            <a:ext cx="457200" cy="4572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5486400" y="4344112"/>
            <a:ext cx="457200" cy="4572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5943600"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6400800" y="4344112"/>
            <a:ext cx="457200" cy="4572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6858000" y="4344112"/>
            <a:ext cx="457200" cy="4572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7315200"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5029200" y="4801312"/>
            <a:ext cx="457200" cy="4572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5486400" y="4801312"/>
            <a:ext cx="457200" cy="4572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5943600"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6400800"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6858000"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7315200"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7772400" y="25138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a:off x="8229600" y="25138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7772400" y="2971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8229600" y="2971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a:off x="7772400" y="3429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8229600" y="3429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p:cNvSpPr/>
          <p:nvPr/>
        </p:nvSpPr>
        <p:spPr>
          <a:xfrm>
            <a:off x="7772400" y="38862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8229600" y="38862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7772400" y="43434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p:cNvSpPr/>
          <p:nvPr/>
        </p:nvSpPr>
        <p:spPr>
          <a:xfrm>
            <a:off x="8229600" y="43434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p:cNvSpPr/>
          <p:nvPr/>
        </p:nvSpPr>
        <p:spPr>
          <a:xfrm>
            <a:off x="7772400" y="4800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8229600" y="4800600"/>
            <a:ext cx="457200" cy="457200"/>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p:cNvSpPr/>
          <p:nvPr/>
        </p:nvSpPr>
        <p:spPr>
          <a:xfrm>
            <a:off x="5029200"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5486400"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a:off x="5943600"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p:cNvSpPr/>
          <p:nvPr/>
        </p:nvSpPr>
        <p:spPr>
          <a:xfrm>
            <a:off x="6400800"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6858000" y="5257800"/>
            <a:ext cx="457200" cy="4572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p:cNvSpPr/>
          <p:nvPr/>
        </p:nvSpPr>
        <p:spPr>
          <a:xfrm>
            <a:off x="7315200" y="5257800"/>
            <a:ext cx="457200" cy="4572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p:cNvSpPr/>
          <p:nvPr/>
        </p:nvSpPr>
        <p:spPr>
          <a:xfrm>
            <a:off x="5029200"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5486400"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5943600"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6400800"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6858000" y="5715000"/>
            <a:ext cx="457200" cy="4572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p:cNvSpPr/>
          <p:nvPr/>
        </p:nvSpPr>
        <p:spPr>
          <a:xfrm>
            <a:off x="7315200" y="5715000"/>
            <a:ext cx="457200" cy="4572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p:cNvSpPr/>
          <p:nvPr/>
        </p:nvSpPr>
        <p:spPr>
          <a:xfrm>
            <a:off x="7772400" y="5257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a:off x="8229600" y="5257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p:cNvSpPr/>
          <p:nvPr/>
        </p:nvSpPr>
        <p:spPr>
          <a:xfrm>
            <a:off x="7772400" y="57142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p:cNvSpPr/>
          <p:nvPr/>
        </p:nvSpPr>
        <p:spPr>
          <a:xfrm>
            <a:off x="8229600" y="57142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ight Arrow 145"/>
          <p:cNvSpPr/>
          <p:nvPr/>
        </p:nvSpPr>
        <p:spPr>
          <a:xfrm>
            <a:off x="4267200" y="41148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p:nvSpPr>
        <p:spPr>
          <a:xfrm>
            <a:off x="1219200" y="3276600"/>
            <a:ext cx="457200" cy="4572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2621422" y="2819400"/>
            <a:ext cx="457200" cy="457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p:nvSpPr>
        <p:spPr>
          <a:xfrm>
            <a:off x="2102266" y="4191000"/>
            <a:ext cx="457200" cy="4572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p:nvSpPr>
        <p:spPr>
          <a:xfrm>
            <a:off x="762000" y="4648200"/>
            <a:ext cx="457200" cy="4572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2483266" y="5518803"/>
            <a:ext cx="457200" cy="457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3641933" y="4790630"/>
            <a:ext cx="457200" cy="457200"/>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flipH="1">
            <a:off x="2876550" y="2101850"/>
            <a:ext cx="476250" cy="9461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273300" y="1803400"/>
            <a:ext cx="5545108" cy="369332"/>
          </a:xfrm>
          <a:prstGeom prst="rect">
            <a:avLst/>
          </a:prstGeom>
          <a:noFill/>
        </p:spPr>
        <p:txBody>
          <a:bodyPr wrap="none" rtlCol="0">
            <a:spAutoFit/>
          </a:bodyPr>
          <a:lstStyle/>
          <a:p>
            <a:r>
              <a:rPr lang="en-US" dirty="0"/>
              <a:t>Can be a vertex, polygon, or any geometric element.</a:t>
            </a:r>
          </a:p>
        </p:txBody>
      </p:sp>
    </p:spTree>
    <p:extLst>
      <p:ext uri="{BB962C8B-B14F-4D97-AF65-F5344CB8AC3E}">
        <p14:creationId xmlns:p14="http://schemas.microsoft.com/office/powerpoint/2010/main" val="31600859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When finding a proximity elements, you can substantially reduce the number of elements to check.</a:t>
            </a:r>
          </a:p>
        </p:txBody>
      </p:sp>
      <p:sp>
        <p:nvSpPr>
          <p:cNvPr id="4" name="Rectangle 3"/>
          <p:cNvSpPr/>
          <p:nvPr/>
        </p:nvSpPr>
        <p:spPr>
          <a:xfrm>
            <a:off x="2743200"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200400"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657600"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114800" y="2514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572000" y="2514600"/>
            <a:ext cx="457200" cy="4572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029200" y="2514600"/>
            <a:ext cx="457200" cy="4572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743200"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2004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657600" y="2971800"/>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114800" y="2971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572000" y="2971800"/>
            <a:ext cx="457200" cy="4572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029200" y="2971800"/>
            <a:ext cx="457200" cy="4572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743200"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200400" y="3429712"/>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657600" y="3429712"/>
            <a:ext cx="457200" cy="457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114800"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572000"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029200" y="3429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743200"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3200400"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657600"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114800" y="3886912"/>
            <a:ext cx="457200" cy="4572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572000" y="3886912"/>
            <a:ext cx="457200" cy="4572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029200" y="38869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743200" y="4344112"/>
            <a:ext cx="457200" cy="4572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200400" y="4344112"/>
            <a:ext cx="457200" cy="4572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657600"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114800" y="4344112"/>
            <a:ext cx="457200" cy="4572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572000" y="4344112"/>
            <a:ext cx="457200" cy="4572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029200" y="43441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2743200" y="4801312"/>
            <a:ext cx="457200" cy="4572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200400" y="4801312"/>
            <a:ext cx="457200" cy="4572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657600"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114800"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4572000"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5029200" y="48013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5486400" y="25138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5943600" y="25138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486400" y="2971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5943600" y="2971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5486400" y="3429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5943600" y="3429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486400" y="38862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943600" y="38862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5486400" y="43434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5943600" y="43434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486400" y="4800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5943600" y="4800600"/>
            <a:ext cx="457200" cy="457200"/>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2743200"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3200400"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3657600"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4114800" y="5257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4572000" y="5257800"/>
            <a:ext cx="457200" cy="4572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5029200" y="5257800"/>
            <a:ext cx="457200" cy="4572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2743200"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3200400"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3657600"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4114800" y="5715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4572000" y="5715000"/>
            <a:ext cx="457200" cy="4572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5029200" y="5715000"/>
            <a:ext cx="457200" cy="4572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5486400" y="5257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5943600" y="52570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5486400" y="57142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5943600" y="57142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3810000" y="3810712"/>
            <a:ext cx="4572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3657600" y="3428288"/>
            <a:ext cx="914400" cy="915112"/>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98139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Lattice class</a:t>
            </a:r>
          </a:p>
        </p:txBody>
      </p:sp>
      <p:sp>
        <p:nvSpPr>
          <p:cNvPr id="3" name="Content Placeholder 2"/>
          <p:cNvSpPr>
            <a:spLocks noGrp="1"/>
          </p:cNvSpPr>
          <p:nvPr>
            <p:ph idx="1"/>
          </p:nvPr>
        </p:nvSpPr>
        <p:spPr/>
        <p:txBody>
          <a:bodyPr/>
          <a:lstStyle/>
          <a:p>
            <a:r>
              <a:rPr lang="en-US" dirty="0"/>
              <a:t>Minimum information:</a:t>
            </a:r>
          </a:p>
          <a:p>
            <a:pPr lvl="1"/>
            <a:r>
              <a:rPr lang="en-US" dirty="0"/>
              <a:t>An array of the lattice elements.</a:t>
            </a:r>
          </a:p>
          <a:p>
            <a:pPr lvl="1"/>
            <a:r>
              <a:rPr lang="en-US" dirty="0"/>
              <a:t>Resolution </a:t>
            </a:r>
            <a:r>
              <a:rPr lang="en-US" dirty="0" err="1"/>
              <a:t>nx,ny,nz</a:t>
            </a:r>
            <a:r>
              <a:rPr lang="en-US" dirty="0"/>
              <a:t>.</a:t>
            </a:r>
          </a:p>
          <a:p>
            <a:r>
              <a:rPr lang="en-US" dirty="0"/>
              <a:t>In this example, only cell information is necessary, but a general purpose lattice may need nodal information as well.</a:t>
            </a:r>
          </a:p>
          <a:p>
            <a:r>
              <a:rPr lang="en-US" dirty="0"/>
              <a:t>A </a:t>
            </a:r>
            <a:r>
              <a:rPr lang="en-US" dirty="0" err="1"/>
              <a:t>nx</a:t>
            </a:r>
            <a:r>
              <a:rPr lang="en-US" dirty="0"/>
              <a:t> times </a:t>
            </a:r>
            <a:r>
              <a:rPr lang="en-US" dirty="0" err="1"/>
              <a:t>ny</a:t>
            </a:r>
            <a:r>
              <a:rPr lang="en-US" dirty="0"/>
              <a:t> times </a:t>
            </a:r>
            <a:r>
              <a:rPr lang="en-US" dirty="0" err="1"/>
              <a:t>nz</a:t>
            </a:r>
            <a:r>
              <a:rPr lang="en-US" dirty="0"/>
              <a:t> lattice needs (nx+1)*(ny+1)*(nz+1) nodes.</a:t>
            </a:r>
          </a:p>
        </p:txBody>
      </p:sp>
      <p:sp>
        <p:nvSpPr>
          <p:cNvPr id="4" name="Rectangle 3"/>
          <p:cNvSpPr/>
          <p:nvPr/>
        </p:nvSpPr>
        <p:spPr>
          <a:xfrm>
            <a:off x="914400" y="47244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371600" y="47244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914400" y="5181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371600" y="51816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14400" y="56395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371600" y="56395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6096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371600" y="6096712"/>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828800" y="47236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286000" y="47236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828800" y="51808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286000" y="5180888"/>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828800" y="5638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286000" y="56388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828800" y="6096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286000" y="6096000"/>
            <a:ext cx="457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2895600" y="6248400"/>
            <a:ext cx="2993192" cy="369332"/>
          </a:xfrm>
          <a:prstGeom prst="rect">
            <a:avLst/>
          </a:prstGeom>
          <a:noFill/>
        </p:spPr>
        <p:txBody>
          <a:bodyPr wrap="none" rtlCol="0">
            <a:spAutoFit/>
          </a:bodyPr>
          <a:lstStyle/>
          <a:p>
            <a:r>
              <a:rPr lang="en-US" dirty="0"/>
              <a:t>A 4x4 lattice has 5x5 nodes</a:t>
            </a:r>
          </a:p>
        </p:txBody>
      </p:sp>
    </p:spTree>
    <p:extLst>
      <p:ext uri="{BB962C8B-B14F-4D97-AF65-F5344CB8AC3E}">
        <p14:creationId xmlns:p14="http://schemas.microsoft.com/office/powerpoint/2010/main" val="4013176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066801"/>
            <a:ext cx="8229600" cy="645042"/>
          </a:xfrm>
        </p:spPr>
        <p:txBody>
          <a:bodyPr/>
          <a:lstStyle/>
          <a:p>
            <a:r>
              <a:rPr lang="en-US" dirty="0"/>
              <a:t>After adding </a:t>
            </a:r>
            <a:r>
              <a:rPr lang="en-US" dirty="0" err="1"/>
              <a:t>IsAsciiSTL</a:t>
            </a:r>
            <a:r>
              <a:rPr lang="en-US" dirty="0"/>
              <a:t> function:</a:t>
            </a:r>
          </a:p>
        </p:txBody>
      </p:sp>
      <p:sp>
        <p:nvSpPr>
          <p:cNvPr id="4" name="TextBox 3"/>
          <p:cNvSpPr txBox="1"/>
          <p:nvPr/>
        </p:nvSpPr>
        <p:spPr>
          <a:xfrm>
            <a:off x="701749" y="1913860"/>
            <a:ext cx="7901522" cy="2492990"/>
          </a:xfrm>
          <a:prstGeom prst="rect">
            <a:avLst/>
          </a:prstGeom>
          <a:noFill/>
        </p:spPr>
        <p:txBody>
          <a:bodyPr wrap="none" rtlCol="0">
            <a:spAutoFit/>
          </a:bodyPr>
          <a:lstStyle/>
          <a:p>
            <a:r>
              <a:rPr lang="en-US" sz="1200" dirty="0">
                <a:latin typeface="Lucida Console" panose="020B0609040504020204" pitchFamily="49" charset="0"/>
              </a:rPr>
              <a:t>/* virtual */ void </a:t>
            </a:r>
            <a:r>
              <a:rPr lang="en-US" sz="1200" dirty="0" err="1">
                <a:latin typeface="Lucida Console" panose="020B0609040504020204" pitchFamily="49" charset="0"/>
              </a:rPr>
              <a:t>FsLazyWindowApplication</a:t>
            </a:r>
            <a:r>
              <a:rPr lang="en-US" sz="1200" dirty="0">
                <a:latin typeface="Lucida Console" panose="020B0609040504020204" pitchFamily="49" charset="0"/>
              </a:rPr>
              <a:t>::</a:t>
            </a:r>
            <a:r>
              <a:rPr lang="en-US" sz="1200" dirty="0" err="1">
                <a:latin typeface="Lucida Console" panose="020B0609040504020204" pitchFamily="49" charset="0"/>
              </a:rPr>
              <a:t>BeforeEverything</a:t>
            </a:r>
            <a:r>
              <a:rPr lang="en-US" sz="1200" dirty="0">
                <a:latin typeface="Lucida Console" panose="020B0609040504020204" pitchFamily="49" charset="0"/>
              </a:rPr>
              <a:t>(</a:t>
            </a:r>
            <a:r>
              <a:rPr lang="en-US" sz="1200" dirty="0" err="1">
                <a:latin typeface="Lucida Console" panose="020B0609040504020204" pitchFamily="49" charset="0"/>
              </a:rPr>
              <a:t>int</a:t>
            </a:r>
            <a:r>
              <a:rPr lang="en-US" sz="1200" dirty="0">
                <a:latin typeface="Lucida Console" panose="020B0609040504020204" pitchFamily="49" charset="0"/>
              </a:rPr>
              <a:t> </a:t>
            </a:r>
            <a:r>
              <a:rPr lang="en-US" sz="1200" dirty="0" err="1">
                <a:latin typeface="Lucida Console" panose="020B0609040504020204" pitchFamily="49" charset="0"/>
              </a:rPr>
              <a:t>argc,char</a:t>
            </a:r>
            <a:r>
              <a:rPr lang="en-US" sz="1200" dirty="0">
                <a:latin typeface="Lucida Console" panose="020B0609040504020204" pitchFamily="49" charset="0"/>
              </a:rPr>
              <a:t> *</a:t>
            </a:r>
            <a:r>
              <a:rPr lang="en-US" sz="1200" dirty="0" err="1">
                <a:latin typeface="Lucida Console" panose="020B0609040504020204" pitchFamily="49" charset="0"/>
              </a:rPr>
              <a:t>argv</a:t>
            </a:r>
            <a:r>
              <a:rPr lang="en-US" sz="1200" dirty="0">
                <a:latin typeface="Lucida Console" panose="020B0609040504020204" pitchFamily="49" charset="0"/>
              </a:rPr>
              <a:t>[])</a:t>
            </a:r>
          </a:p>
          <a:p>
            <a:r>
              <a:rPr lang="en-US" sz="1200" dirty="0">
                <a:latin typeface="Lucida Console" panose="020B0609040504020204" pitchFamily="49" charset="0"/>
              </a:rPr>
              <a:t>{</a:t>
            </a:r>
          </a:p>
          <a:p>
            <a:r>
              <a:rPr lang="en-US" sz="1200" dirty="0">
                <a:latin typeface="Lucida Console" panose="020B0609040504020204" pitchFamily="49" charset="0"/>
              </a:rPr>
              <a:t>    if(2&lt;=</a:t>
            </a:r>
            <a:r>
              <a:rPr lang="en-US" sz="1200" dirty="0" err="1">
                <a:latin typeface="Lucida Console" panose="020B0609040504020204" pitchFamily="49" charset="0"/>
              </a:rPr>
              <a:t>argc</a:t>
            </a:r>
            <a:r>
              <a:rPr lang="en-US" sz="1200" dirty="0">
                <a:latin typeface="Lucida Console" panose="020B0609040504020204" pitchFamily="49" charset="0"/>
              </a:rPr>
              <a:t>)</a:t>
            </a:r>
          </a:p>
          <a:p>
            <a:r>
              <a:rPr lang="en-US" sz="1200" dirty="0">
                <a:latin typeface="Lucida Console" panose="020B0609040504020204" pitchFamily="49" charset="0"/>
              </a:rPr>
              <a:t>    {</a:t>
            </a:r>
          </a:p>
          <a:p>
            <a:r>
              <a:rPr lang="en-US" sz="1200" dirty="0">
                <a:solidFill>
                  <a:srgbClr val="FF0000"/>
                </a:solidFill>
                <a:latin typeface="Lucida Console" panose="020B0609040504020204" pitchFamily="49" charset="0"/>
              </a:rPr>
              <a:t>        if(true==::</a:t>
            </a:r>
            <a:r>
              <a:rPr lang="en-US" sz="1200" dirty="0" err="1">
                <a:solidFill>
                  <a:srgbClr val="FF0000"/>
                </a:solidFill>
                <a:latin typeface="Lucida Console" panose="020B0609040504020204" pitchFamily="49" charset="0"/>
              </a:rPr>
              <a:t>IsAsciiStl</a:t>
            </a:r>
            <a:r>
              <a:rPr lang="en-US" sz="1200" dirty="0">
                <a:solidFill>
                  <a:srgbClr val="FF0000"/>
                </a:solidFill>
                <a:latin typeface="Lucida Console" panose="020B0609040504020204" pitchFamily="49" charset="0"/>
              </a:rPr>
              <a:t>(</a:t>
            </a:r>
            <a:r>
              <a:rPr lang="en-US" sz="1200" dirty="0" err="1">
                <a:solidFill>
                  <a:srgbClr val="FF0000"/>
                </a:solidFill>
                <a:latin typeface="Lucida Console" panose="020B0609040504020204" pitchFamily="49" charset="0"/>
              </a:rPr>
              <a:t>argv</a:t>
            </a:r>
            <a:r>
              <a:rPr lang="en-US" sz="1200" dirty="0">
                <a:solidFill>
                  <a:srgbClr val="FF0000"/>
                </a:solidFill>
                <a:latin typeface="Lucida Console" panose="020B0609040504020204" pitchFamily="49" charset="0"/>
              </a:rPr>
              <a:t>[1]))</a:t>
            </a:r>
          </a:p>
          <a:p>
            <a:r>
              <a:rPr lang="en-US" sz="1200" dirty="0">
                <a:solidFill>
                  <a:srgbClr val="FF0000"/>
                </a:solidFill>
                <a:latin typeface="Lucida Console" panose="020B0609040504020204" pitchFamily="49" charset="0"/>
              </a:rPr>
              <a:t>        {</a:t>
            </a:r>
          </a:p>
          <a:p>
            <a:r>
              <a:rPr lang="en-US" sz="1200" dirty="0">
                <a:solidFill>
                  <a:srgbClr val="FF0000"/>
                </a:solidFill>
                <a:latin typeface="Lucida Console" panose="020B0609040504020204" pitchFamily="49" charset="0"/>
              </a:rPr>
              <a:t>            </a:t>
            </a:r>
            <a:r>
              <a:rPr lang="en-US" sz="1200" dirty="0" err="1">
                <a:solidFill>
                  <a:srgbClr val="FF0000"/>
                </a:solidFill>
                <a:latin typeface="Lucida Console" panose="020B0609040504020204" pitchFamily="49" charset="0"/>
              </a:rPr>
              <a:t>printf</a:t>
            </a:r>
            <a:r>
              <a:rPr lang="en-US" sz="1200" dirty="0">
                <a:solidFill>
                  <a:srgbClr val="FF0000"/>
                </a:solidFill>
                <a:latin typeface="Lucida Console" panose="020B0609040504020204" pitchFamily="49" charset="0"/>
              </a:rPr>
              <a:t>("It is not a binary </a:t>
            </a:r>
            <a:r>
              <a:rPr lang="en-US" sz="1200" dirty="0" err="1">
                <a:solidFill>
                  <a:srgbClr val="FF0000"/>
                </a:solidFill>
                <a:latin typeface="Lucida Console" panose="020B0609040504020204" pitchFamily="49" charset="0"/>
              </a:rPr>
              <a:t>stl</a:t>
            </a:r>
            <a:r>
              <a:rPr lang="en-US" sz="1200" dirty="0">
                <a:solidFill>
                  <a:srgbClr val="FF0000"/>
                </a:solidFill>
                <a:latin typeface="Lucida Console" panose="020B0609040504020204" pitchFamily="49" charset="0"/>
              </a:rPr>
              <a:t>!\n");</a:t>
            </a:r>
          </a:p>
          <a:p>
            <a:r>
              <a:rPr lang="en-US" sz="1200" dirty="0">
                <a:solidFill>
                  <a:srgbClr val="FF0000"/>
                </a:solidFill>
                <a:latin typeface="Lucida Console" panose="020B0609040504020204" pitchFamily="49" charset="0"/>
              </a:rPr>
              <a:t>            return;</a:t>
            </a:r>
          </a:p>
          <a:p>
            <a:r>
              <a:rPr lang="en-US" sz="1200" dirty="0">
                <a:solidFill>
                  <a:srgbClr val="FF0000"/>
                </a:solidFill>
                <a:latin typeface="Lucida Console" panose="020B0609040504020204" pitchFamily="49" charset="0"/>
              </a:rPr>
              <a:t>        }</a:t>
            </a:r>
          </a:p>
          <a:p>
            <a:r>
              <a:rPr lang="en-US" sz="1200" dirty="0">
                <a:latin typeface="Lucida Console" panose="020B0609040504020204" pitchFamily="49" charset="0"/>
              </a:rPr>
              <a:t>        </a:t>
            </a:r>
            <a:r>
              <a:rPr lang="en-US" sz="1200" dirty="0" err="1">
                <a:latin typeface="Lucida Console" panose="020B0609040504020204" pitchFamily="49" charset="0"/>
              </a:rPr>
              <a:t>LoadBinaryStl</a:t>
            </a:r>
            <a:r>
              <a:rPr lang="en-US" sz="1200" dirty="0">
                <a:latin typeface="Lucida Console" panose="020B0609040504020204" pitchFamily="49" charset="0"/>
              </a:rPr>
              <a:t>(</a:t>
            </a:r>
            <a:r>
              <a:rPr lang="en-US" sz="1200" dirty="0" err="1">
                <a:latin typeface="Lucida Console" panose="020B0609040504020204" pitchFamily="49" charset="0"/>
              </a:rPr>
              <a:t>argv</a:t>
            </a:r>
            <a:r>
              <a:rPr lang="en-US" sz="1200" dirty="0">
                <a:latin typeface="Lucida Console" panose="020B0609040504020204" pitchFamily="49" charset="0"/>
              </a:rPr>
              <a:t>[1]);</a:t>
            </a:r>
          </a:p>
          <a:p>
            <a:r>
              <a:rPr lang="en-US" sz="1200" dirty="0">
                <a:latin typeface="Lucida Console" panose="020B0609040504020204" pitchFamily="49" charset="0"/>
              </a:rPr>
              <a:t>    }</a:t>
            </a:r>
          </a:p>
          <a:p>
            <a:r>
              <a:rPr lang="en-US" sz="1200" dirty="0">
                <a:latin typeface="Lucida Console" panose="020B0609040504020204" pitchFamily="49" charset="0"/>
              </a:rPr>
              <a:t>}</a:t>
            </a:r>
          </a:p>
          <a:p>
            <a:endParaRPr lang="en-US" sz="1200" dirty="0">
              <a:latin typeface="Lucida Console" panose="020B0609040504020204" pitchFamily="49" charset="0"/>
            </a:endParaRPr>
          </a:p>
        </p:txBody>
      </p:sp>
    </p:spTree>
    <p:extLst>
      <p:ext uri="{BB962C8B-B14F-4D97-AF65-F5344CB8AC3E}">
        <p14:creationId xmlns:p14="http://schemas.microsoft.com/office/powerpoint/2010/main" val="28955944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066801"/>
            <a:ext cx="8229600" cy="609600"/>
          </a:xfrm>
        </p:spPr>
        <p:txBody>
          <a:bodyPr/>
          <a:lstStyle/>
          <a:p>
            <a:endParaRPr lang="en-US"/>
          </a:p>
        </p:txBody>
      </p:sp>
      <p:sp>
        <p:nvSpPr>
          <p:cNvPr id="4" name="Rectangle 3"/>
          <p:cNvSpPr/>
          <p:nvPr/>
        </p:nvSpPr>
        <p:spPr>
          <a:xfrm>
            <a:off x="2971800" y="5277293"/>
            <a:ext cx="609600" cy="4572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581400" y="5277293"/>
            <a:ext cx="609600" cy="4572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191000" y="5277293"/>
            <a:ext cx="609600" cy="4572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800600" y="5277293"/>
            <a:ext cx="609600" cy="4572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971800" y="4818321"/>
            <a:ext cx="609600" cy="4572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581400" y="4818321"/>
            <a:ext cx="609600" cy="4572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191000" y="4818321"/>
            <a:ext cx="609600" cy="4572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800600" y="4818321"/>
            <a:ext cx="609600" cy="4572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971800" y="4361121"/>
            <a:ext cx="609600" cy="4572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581400" y="4361121"/>
            <a:ext cx="609600" cy="4572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191000" y="4361121"/>
            <a:ext cx="609600" cy="4572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800600" y="4361121"/>
            <a:ext cx="609600" cy="4572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971800" y="3905693"/>
            <a:ext cx="609600" cy="4572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581400" y="3905693"/>
            <a:ext cx="609600" cy="4572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191000" y="3905693"/>
            <a:ext cx="609600" cy="4572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800600" y="3905693"/>
            <a:ext cx="609600" cy="4572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2362200" y="5277293"/>
            <a:ext cx="609600" cy="4572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362200" y="4818321"/>
            <a:ext cx="609600" cy="4572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2362200" y="4361121"/>
            <a:ext cx="609600" cy="4572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362200" y="3905693"/>
            <a:ext cx="609600" cy="4572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flipV="1">
            <a:off x="2362200" y="3600893"/>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2971800" y="3604437"/>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3581400" y="3597349"/>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191000" y="3600893"/>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791740" y="3600893"/>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5401340" y="3604437"/>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2819400" y="3597349"/>
            <a:ext cx="3039140" cy="354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2819400" y="3296093"/>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3429000" y="3299637"/>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4038600" y="3292549"/>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4648200" y="3296093"/>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5248940" y="3296093"/>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5858540" y="3299637"/>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3276600" y="3292549"/>
            <a:ext cx="3039140" cy="354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3276600" y="2994837"/>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3886200" y="2998381"/>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4495800" y="2991293"/>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5105400" y="2994837"/>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5706140" y="2994837"/>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6315740" y="2998381"/>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3733800" y="2991293"/>
            <a:ext cx="3039140" cy="354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V="1">
            <a:off x="5433238" y="4054549"/>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5890438" y="3749749"/>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6319285" y="3467985"/>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5417289" y="4511749"/>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5874489" y="4206949"/>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6331689" y="3905693"/>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5404885" y="4976037"/>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5862085" y="4671237"/>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6319285" y="4369981"/>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5415517" y="5429693"/>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5872717" y="5124893"/>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6329917" y="4823637"/>
            <a:ext cx="457200" cy="3048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6769395" y="2998381"/>
            <a:ext cx="17721" cy="183234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6317513" y="3290777"/>
            <a:ext cx="17721" cy="183234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5867400" y="3597349"/>
            <a:ext cx="17721" cy="183234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3423585" y="5796516"/>
            <a:ext cx="691215" cy="369332"/>
          </a:xfrm>
          <a:prstGeom prst="rect">
            <a:avLst/>
          </a:prstGeom>
          <a:noFill/>
        </p:spPr>
        <p:txBody>
          <a:bodyPr wrap="none" rtlCol="0">
            <a:spAutoFit/>
          </a:bodyPr>
          <a:lstStyle/>
          <a:p>
            <a:r>
              <a:rPr lang="en-US" dirty="0" err="1"/>
              <a:t>nx</a:t>
            </a:r>
            <a:r>
              <a:rPr lang="en-US" dirty="0"/>
              <a:t>=5</a:t>
            </a:r>
          </a:p>
        </p:txBody>
      </p:sp>
      <p:sp>
        <p:nvSpPr>
          <p:cNvPr id="136" name="TextBox 135"/>
          <p:cNvSpPr txBox="1"/>
          <p:nvPr/>
        </p:nvSpPr>
        <p:spPr>
          <a:xfrm>
            <a:off x="1600200" y="4628707"/>
            <a:ext cx="691215" cy="369332"/>
          </a:xfrm>
          <a:prstGeom prst="rect">
            <a:avLst/>
          </a:prstGeom>
          <a:noFill/>
        </p:spPr>
        <p:txBody>
          <a:bodyPr wrap="none" rtlCol="0">
            <a:spAutoFit/>
          </a:bodyPr>
          <a:lstStyle/>
          <a:p>
            <a:r>
              <a:rPr lang="en-US" dirty="0" err="1"/>
              <a:t>ny</a:t>
            </a:r>
            <a:r>
              <a:rPr lang="en-US" dirty="0"/>
              <a:t>=4</a:t>
            </a:r>
          </a:p>
        </p:txBody>
      </p:sp>
      <p:sp>
        <p:nvSpPr>
          <p:cNvPr id="137" name="TextBox 136"/>
          <p:cNvSpPr txBox="1"/>
          <p:nvPr/>
        </p:nvSpPr>
        <p:spPr>
          <a:xfrm>
            <a:off x="2332074" y="2998381"/>
            <a:ext cx="691215" cy="369332"/>
          </a:xfrm>
          <a:prstGeom prst="rect">
            <a:avLst/>
          </a:prstGeom>
          <a:noFill/>
        </p:spPr>
        <p:txBody>
          <a:bodyPr wrap="none" rtlCol="0">
            <a:spAutoFit/>
          </a:bodyPr>
          <a:lstStyle/>
          <a:p>
            <a:r>
              <a:rPr lang="en-US" dirty="0" err="1"/>
              <a:t>nz</a:t>
            </a:r>
            <a:r>
              <a:rPr lang="en-US" dirty="0"/>
              <a:t>=3</a:t>
            </a:r>
          </a:p>
        </p:txBody>
      </p:sp>
      <p:sp>
        <p:nvSpPr>
          <p:cNvPr id="138" name="TextBox 137"/>
          <p:cNvSpPr txBox="1"/>
          <p:nvPr/>
        </p:nvSpPr>
        <p:spPr>
          <a:xfrm>
            <a:off x="838200" y="5715000"/>
            <a:ext cx="1553630" cy="369332"/>
          </a:xfrm>
          <a:prstGeom prst="rect">
            <a:avLst/>
          </a:prstGeom>
          <a:noFill/>
        </p:spPr>
        <p:txBody>
          <a:bodyPr wrap="none" rtlCol="0">
            <a:spAutoFit/>
          </a:bodyPr>
          <a:lstStyle/>
          <a:p>
            <a:r>
              <a:rPr lang="en-US" dirty="0"/>
              <a:t>(</a:t>
            </a:r>
            <a:r>
              <a:rPr lang="en-US" dirty="0" err="1"/>
              <a:t>x</a:t>
            </a:r>
            <a:r>
              <a:rPr lang="en-US" baseline="-25000" dirty="0" err="1"/>
              <a:t>min</a:t>
            </a:r>
            <a:r>
              <a:rPr lang="en-US" dirty="0" err="1"/>
              <a:t>,y</a:t>
            </a:r>
            <a:r>
              <a:rPr lang="en-US" baseline="-25000" dirty="0" err="1"/>
              <a:t>min</a:t>
            </a:r>
            <a:r>
              <a:rPr lang="en-US" dirty="0" err="1"/>
              <a:t>,z</a:t>
            </a:r>
            <a:r>
              <a:rPr lang="en-US" baseline="-25000" dirty="0" err="1"/>
              <a:t>min</a:t>
            </a:r>
            <a:r>
              <a:rPr lang="en-US" dirty="0"/>
              <a:t>)</a:t>
            </a:r>
          </a:p>
        </p:txBody>
      </p:sp>
      <p:sp>
        <p:nvSpPr>
          <p:cNvPr id="139" name="TextBox 138"/>
          <p:cNvSpPr txBox="1"/>
          <p:nvPr/>
        </p:nvSpPr>
        <p:spPr>
          <a:xfrm>
            <a:off x="6560289" y="2590800"/>
            <a:ext cx="1683474" cy="369332"/>
          </a:xfrm>
          <a:prstGeom prst="rect">
            <a:avLst/>
          </a:prstGeom>
          <a:noFill/>
        </p:spPr>
        <p:txBody>
          <a:bodyPr wrap="none" rtlCol="0">
            <a:spAutoFit/>
          </a:bodyPr>
          <a:lstStyle/>
          <a:p>
            <a:r>
              <a:rPr lang="en-US" dirty="0"/>
              <a:t>(</a:t>
            </a:r>
            <a:r>
              <a:rPr lang="en-US" dirty="0" err="1"/>
              <a:t>x</a:t>
            </a:r>
            <a:r>
              <a:rPr lang="en-US" baseline="-25000" dirty="0" err="1"/>
              <a:t>max</a:t>
            </a:r>
            <a:r>
              <a:rPr lang="en-US" dirty="0" err="1"/>
              <a:t>,y</a:t>
            </a:r>
            <a:r>
              <a:rPr lang="en-US" baseline="-25000" dirty="0" err="1"/>
              <a:t>max</a:t>
            </a:r>
            <a:r>
              <a:rPr lang="en-US" dirty="0" err="1"/>
              <a:t>,z</a:t>
            </a:r>
            <a:r>
              <a:rPr lang="en-US" baseline="-25000" dirty="0" err="1"/>
              <a:t>max</a:t>
            </a:r>
            <a:r>
              <a:rPr lang="en-US" dirty="0"/>
              <a:t>)</a:t>
            </a:r>
          </a:p>
        </p:txBody>
      </p:sp>
      <p:cxnSp>
        <p:nvCxnSpPr>
          <p:cNvPr id="140" name="Straight Connector 139"/>
          <p:cNvCxnSpPr/>
          <p:nvPr/>
        </p:nvCxnSpPr>
        <p:spPr>
          <a:xfrm flipV="1">
            <a:off x="6338785" y="4896297"/>
            <a:ext cx="457200" cy="304800"/>
          </a:xfrm>
          <a:prstGeom prst="line">
            <a:avLst/>
          </a:prstGeom>
          <a:ln>
            <a:solidFill>
              <a:schemeClr val="tx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6769395" y="4976037"/>
            <a:ext cx="1491114" cy="369332"/>
          </a:xfrm>
          <a:prstGeom prst="rect">
            <a:avLst/>
          </a:prstGeom>
          <a:noFill/>
        </p:spPr>
        <p:txBody>
          <a:bodyPr wrap="none" rtlCol="0">
            <a:spAutoFit/>
          </a:bodyPr>
          <a:lstStyle/>
          <a:p>
            <a:r>
              <a:rPr lang="en-US" dirty="0"/>
              <a:t>(</a:t>
            </a:r>
            <a:r>
              <a:rPr lang="en-US" dirty="0" err="1"/>
              <a:t>z</a:t>
            </a:r>
            <a:r>
              <a:rPr lang="en-US" baseline="-25000" dirty="0" err="1"/>
              <a:t>max</a:t>
            </a:r>
            <a:r>
              <a:rPr lang="en-US" dirty="0" err="1"/>
              <a:t>-z</a:t>
            </a:r>
            <a:r>
              <a:rPr lang="en-US" baseline="-25000" dirty="0" err="1"/>
              <a:t>min</a:t>
            </a:r>
            <a:r>
              <a:rPr lang="en-US" dirty="0"/>
              <a:t>)/</a:t>
            </a:r>
            <a:r>
              <a:rPr lang="en-US" dirty="0" err="1"/>
              <a:t>nz</a:t>
            </a:r>
            <a:endParaRPr lang="en-US" dirty="0"/>
          </a:p>
        </p:txBody>
      </p:sp>
      <p:cxnSp>
        <p:nvCxnSpPr>
          <p:cNvPr id="143" name="Straight Connector 142"/>
          <p:cNvCxnSpPr/>
          <p:nvPr/>
        </p:nvCxnSpPr>
        <p:spPr>
          <a:xfrm>
            <a:off x="6858000" y="4369981"/>
            <a:ext cx="0" cy="446568"/>
          </a:xfrm>
          <a:prstGeom prst="line">
            <a:avLst/>
          </a:prstGeom>
          <a:ln>
            <a:solidFill>
              <a:schemeClr val="tx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6921795" y="4408599"/>
            <a:ext cx="1491114" cy="369332"/>
          </a:xfrm>
          <a:prstGeom prst="rect">
            <a:avLst/>
          </a:prstGeom>
          <a:noFill/>
        </p:spPr>
        <p:txBody>
          <a:bodyPr wrap="none" rtlCol="0">
            <a:spAutoFit/>
          </a:bodyPr>
          <a:lstStyle/>
          <a:p>
            <a:r>
              <a:rPr lang="en-US" dirty="0"/>
              <a:t>(</a:t>
            </a:r>
            <a:r>
              <a:rPr lang="en-US" dirty="0" err="1"/>
              <a:t>y</a:t>
            </a:r>
            <a:r>
              <a:rPr lang="en-US" baseline="-25000" dirty="0" err="1"/>
              <a:t>max</a:t>
            </a:r>
            <a:r>
              <a:rPr lang="en-US" dirty="0" err="1"/>
              <a:t>-y</a:t>
            </a:r>
            <a:r>
              <a:rPr lang="en-US" baseline="-25000" dirty="0" err="1"/>
              <a:t>min</a:t>
            </a:r>
            <a:r>
              <a:rPr lang="en-US" dirty="0"/>
              <a:t>)/</a:t>
            </a:r>
            <a:r>
              <a:rPr lang="en-US" dirty="0" err="1"/>
              <a:t>ny</a:t>
            </a:r>
            <a:endParaRPr lang="en-US" dirty="0"/>
          </a:p>
        </p:txBody>
      </p:sp>
      <p:cxnSp>
        <p:nvCxnSpPr>
          <p:cNvPr id="146" name="Straight Connector 145"/>
          <p:cNvCxnSpPr/>
          <p:nvPr/>
        </p:nvCxnSpPr>
        <p:spPr>
          <a:xfrm>
            <a:off x="4800600" y="5867400"/>
            <a:ext cx="600740" cy="0"/>
          </a:xfrm>
          <a:prstGeom prst="line">
            <a:avLst/>
          </a:prstGeom>
          <a:ln>
            <a:solidFill>
              <a:schemeClr val="tx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572000" y="5879068"/>
            <a:ext cx="1491114" cy="369332"/>
          </a:xfrm>
          <a:prstGeom prst="rect">
            <a:avLst/>
          </a:prstGeom>
          <a:noFill/>
        </p:spPr>
        <p:txBody>
          <a:bodyPr wrap="none" rtlCol="0">
            <a:spAutoFit/>
          </a:bodyPr>
          <a:lstStyle/>
          <a:p>
            <a:r>
              <a:rPr lang="en-US" dirty="0"/>
              <a:t>(</a:t>
            </a:r>
            <a:r>
              <a:rPr lang="en-US" dirty="0" err="1"/>
              <a:t>x</a:t>
            </a:r>
            <a:r>
              <a:rPr lang="en-US" baseline="-25000" dirty="0" err="1"/>
              <a:t>max</a:t>
            </a:r>
            <a:r>
              <a:rPr lang="en-US" dirty="0" err="1"/>
              <a:t>-x</a:t>
            </a:r>
            <a:r>
              <a:rPr lang="en-US" baseline="-25000" dirty="0" err="1"/>
              <a:t>min</a:t>
            </a:r>
            <a:r>
              <a:rPr lang="en-US" dirty="0"/>
              <a:t>)/</a:t>
            </a:r>
            <a:r>
              <a:rPr lang="en-US" dirty="0" err="1"/>
              <a:t>nx</a:t>
            </a:r>
            <a:endParaRPr lang="en-US" dirty="0"/>
          </a:p>
        </p:txBody>
      </p:sp>
      <p:sp>
        <p:nvSpPr>
          <p:cNvPr id="148" name="TextBox 147"/>
          <p:cNvSpPr txBox="1"/>
          <p:nvPr/>
        </p:nvSpPr>
        <p:spPr>
          <a:xfrm>
            <a:off x="762000" y="2057400"/>
            <a:ext cx="7554184" cy="369332"/>
          </a:xfrm>
          <a:prstGeom prst="rect">
            <a:avLst/>
          </a:prstGeom>
          <a:noFill/>
        </p:spPr>
        <p:txBody>
          <a:bodyPr wrap="none" rtlCol="0">
            <a:spAutoFit/>
          </a:bodyPr>
          <a:lstStyle/>
          <a:p>
            <a:r>
              <a:rPr lang="en-US" dirty="0"/>
              <a:t>Block </a:t>
            </a:r>
            <a:r>
              <a:rPr lang="en-US" dirty="0" err="1"/>
              <a:t>Coord</a:t>
            </a:r>
            <a:r>
              <a:rPr lang="en-US" dirty="0"/>
              <a:t>: (</a:t>
            </a:r>
            <a:r>
              <a:rPr lang="en-US" dirty="0" err="1"/>
              <a:t>bx,by,bz</a:t>
            </a:r>
            <a:r>
              <a:rPr lang="en-US" dirty="0"/>
              <a:t>) -&gt; Linear Index: </a:t>
            </a:r>
            <a:r>
              <a:rPr lang="en-US" dirty="0" err="1"/>
              <a:t>bz</a:t>
            </a:r>
            <a:r>
              <a:rPr lang="en-US" dirty="0"/>
              <a:t>*(nx+1)*(ny+1)+by*(nx+1)+</a:t>
            </a:r>
            <a:r>
              <a:rPr lang="en-US" dirty="0" err="1"/>
              <a:t>bx</a:t>
            </a:r>
            <a:endParaRPr lang="en-US" dirty="0"/>
          </a:p>
        </p:txBody>
      </p:sp>
    </p:spTree>
    <p:extLst>
      <p:ext uri="{BB962C8B-B14F-4D97-AF65-F5344CB8AC3E}">
        <p14:creationId xmlns:p14="http://schemas.microsoft.com/office/powerpoint/2010/main" val="42292121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it in C++</a:t>
            </a:r>
          </a:p>
        </p:txBody>
      </p:sp>
      <p:sp>
        <p:nvSpPr>
          <p:cNvPr id="5" name="TextBox 4"/>
          <p:cNvSpPr txBox="1"/>
          <p:nvPr/>
        </p:nvSpPr>
        <p:spPr>
          <a:xfrm>
            <a:off x="457200" y="840968"/>
            <a:ext cx="7494359" cy="6017032"/>
          </a:xfrm>
          <a:prstGeom prst="rect">
            <a:avLst/>
          </a:prstGeom>
          <a:noFill/>
        </p:spPr>
        <p:txBody>
          <a:bodyPr wrap="none" rtlCol="0">
            <a:spAutoFit/>
          </a:bodyPr>
          <a:lstStyle/>
          <a:p>
            <a:r>
              <a:rPr lang="en-US" sz="1100" dirty="0">
                <a:latin typeface="Consolas" panose="020B0609020204030204" pitchFamily="49" charset="0"/>
              </a:rPr>
              <a:t>template &lt;class T&gt;</a:t>
            </a:r>
          </a:p>
          <a:p>
            <a:r>
              <a:rPr lang="en-US" sz="1100" dirty="0">
                <a:latin typeface="Consolas" panose="020B0609020204030204" pitchFamily="49" charset="0"/>
              </a:rPr>
              <a:t>class Lattice3d</a:t>
            </a:r>
          </a:p>
          <a:p>
            <a:r>
              <a:rPr lang="en-US" sz="1100" dirty="0">
                <a:latin typeface="Consolas" panose="020B0609020204030204" pitchFamily="49" charset="0"/>
              </a:rPr>
              <a:t>{</a:t>
            </a:r>
          </a:p>
          <a:p>
            <a:r>
              <a:rPr lang="en-US" sz="1100" dirty="0">
                <a:latin typeface="Consolas" panose="020B0609020204030204" pitchFamily="49" charset="0"/>
              </a:rPr>
              <a:t>private:</a:t>
            </a:r>
          </a:p>
          <a:p>
            <a:r>
              <a:rPr lang="en-US" sz="1100" dirty="0">
                <a:latin typeface="Consolas" panose="020B0609020204030204" pitchFamily="49" charset="0"/>
              </a:rPr>
              <a:t>    </a:t>
            </a:r>
            <a:r>
              <a:rPr lang="en-US" sz="1100" dirty="0" err="1">
                <a:latin typeface="Consolas" panose="020B0609020204030204" pitchFamily="49" charset="0"/>
              </a:rPr>
              <a:t>int</a:t>
            </a:r>
            <a:r>
              <a:rPr lang="en-US" sz="1100" dirty="0">
                <a:latin typeface="Consolas" panose="020B0609020204030204" pitchFamily="49" charset="0"/>
              </a:rPr>
              <a:t> </a:t>
            </a:r>
            <a:r>
              <a:rPr lang="en-US" sz="1100" dirty="0" err="1">
                <a:latin typeface="Consolas" panose="020B0609020204030204" pitchFamily="49" charset="0"/>
              </a:rPr>
              <a:t>nx,ny,nz</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std</a:t>
            </a:r>
            <a:r>
              <a:rPr lang="en-US" sz="1100" dirty="0">
                <a:latin typeface="Consolas" panose="020B0609020204030204" pitchFamily="49" charset="0"/>
              </a:rPr>
              <a:t>::vector &lt;T&gt; </a:t>
            </a:r>
            <a:r>
              <a:rPr lang="en-US" sz="1100" dirty="0" err="1">
                <a:latin typeface="Consolas" panose="020B0609020204030204" pitchFamily="49" charset="0"/>
              </a:rPr>
              <a:t>elem</a:t>
            </a:r>
            <a:r>
              <a:rPr lang="en-US" sz="1100" dirty="0">
                <a:latin typeface="Consolas" panose="020B0609020204030204" pitchFamily="49" charset="0"/>
              </a:rPr>
              <a:t>;</a:t>
            </a:r>
          </a:p>
          <a:p>
            <a:r>
              <a:rPr lang="en-US" sz="1100" dirty="0">
                <a:latin typeface="Consolas" panose="020B0609020204030204" pitchFamily="49" charset="0"/>
              </a:rPr>
              <a:t>    YsVec3 </a:t>
            </a:r>
            <a:r>
              <a:rPr lang="en-US" sz="1100" dirty="0" err="1">
                <a:latin typeface="Consolas" panose="020B0609020204030204" pitchFamily="49" charset="0"/>
              </a:rPr>
              <a:t>min,max</a:t>
            </a:r>
            <a:r>
              <a:rPr lang="en-US" sz="1100" dirty="0">
                <a:latin typeface="Consolas" panose="020B0609020204030204" pitchFamily="49" charset="0"/>
              </a:rPr>
              <a:t>;</a:t>
            </a:r>
          </a:p>
          <a:p>
            <a:r>
              <a:rPr lang="en-US" sz="1100" dirty="0">
                <a:latin typeface="Consolas" panose="020B0609020204030204" pitchFamily="49" charset="0"/>
              </a:rPr>
              <a:t>public:</a:t>
            </a:r>
          </a:p>
          <a:p>
            <a:r>
              <a:rPr lang="en-US" sz="1100" dirty="0">
                <a:latin typeface="Consolas" panose="020B0609020204030204" pitchFamily="49" charset="0"/>
              </a:rPr>
              <a:t>    /*! Create a lattice with </a:t>
            </a:r>
            <a:r>
              <a:rPr lang="en-US" sz="1100" dirty="0" err="1">
                <a:latin typeface="Consolas" panose="020B0609020204030204" pitchFamily="49" charset="0"/>
              </a:rPr>
              <a:t>nx</a:t>
            </a:r>
            <a:r>
              <a:rPr lang="en-US" sz="1100" dirty="0">
                <a:latin typeface="Consolas" panose="020B0609020204030204" pitchFamily="49" charset="0"/>
              </a:rPr>
              <a:t>*</a:t>
            </a:r>
            <a:r>
              <a:rPr lang="en-US" sz="1100" dirty="0" err="1">
                <a:latin typeface="Consolas" panose="020B0609020204030204" pitchFamily="49" charset="0"/>
              </a:rPr>
              <a:t>ny</a:t>
            </a:r>
            <a:r>
              <a:rPr lang="en-US" sz="1100" dirty="0">
                <a:latin typeface="Consolas" panose="020B0609020204030204" pitchFamily="49" charset="0"/>
              </a:rPr>
              <a:t>*</a:t>
            </a:r>
            <a:r>
              <a:rPr lang="en-US" sz="1100" dirty="0" err="1">
                <a:latin typeface="Consolas" panose="020B0609020204030204" pitchFamily="49" charset="0"/>
              </a:rPr>
              <a:t>nz</a:t>
            </a:r>
            <a:r>
              <a:rPr lang="en-US" sz="1100" dirty="0">
                <a:latin typeface="Consolas" panose="020B0609020204030204" pitchFamily="49" charset="0"/>
              </a:rPr>
              <a:t> blocks.  To store nodal information, the length of the</a:t>
            </a:r>
          </a:p>
          <a:p>
            <a:r>
              <a:rPr lang="en-US" sz="1100" dirty="0">
                <a:latin typeface="Consolas" panose="020B0609020204030204" pitchFamily="49" charset="0"/>
              </a:rPr>
              <a:t>        storage actually allocated will be (nx+1)*(ny+1)*(nz+1). */</a:t>
            </a:r>
          </a:p>
          <a:p>
            <a:r>
              <a:rPr lang="en-US" sz="1100" dirty="0">
                <a:latin typeface="Consolas" panose="020B0609020204030204" pitchFamily="49" charset="0"/>
              </a:rPr>
              <a:t>    void Create(</a:t>
            </a:r>
            <a:r>
              <a:rPr lang="en-US" sz="1100" dirty="0" err="1">
                <a:latin typeface="Consolas" panose="020B0609020204030204" pitchFamily="49" charset="0"/>
              </a:rPr>
              <a:t>int</a:t>
            </a:r>
            <a:r>
              <a:rPr lang="en-US" sz="1100" dirty="0">
                <a:latin typeface="Consolas" panose="020B0609020204030204" pitchFamily="49" charset="0"/>
              </a:rPr>
              <a:t> </a:t>
            </a:r>
            <a:r>
              <a:rPr lang="en-US" sz="1100" dirty="0" err="1">
                <a:latin typeface="Consolas" panose="020B0609020204030204" pitchFamily="49" charset="0"/>
              </a:rPr>
              <a:t>nx,int</a:t>
            </a:r>
            <a:r>
              <a:rPr lang="en-US" sz="1100" dirty="0">
                <a:latin typeface="Consolas" panose="020B0609020204030204" pitchFamily="49" charset="0"/>
              </a:rPr>
              <a:t> </a:t>
            </a:r>
            <a:r>
              <a:rPr lang="en-US" sz="1100" dirty="0" err="1">
                <a:latin typeface="Consolas" panose="020B0609020204030204" pitchFamily="49" charset="0"/>
              </a:rPr>
              <a:t>ny,int</a:t>
            </a:r>
            <a:r>
              <a:rPr lang="en-US" sz="1100" dirty="0">
                <a:latin typeface="Consolas" panose="020B0609020204030204" pitchFamily="49" charset="0"/>
              </a:rPr>
              <a:t> </a:t>
            </a:r>
            <a:r>
              <a:rPr lang="en-US" sz="1100" dirty="0" err="1">
                <a:latin typeface="Consolas" panose="020B0609020204030204" pitchFamily="49" charset="0"/>
              </a:rPr>
              <a:t>nz,const</a:t>
            </a:r>
            <a:r>
              <a:rPr lang="en-US" sz="1100" dirty="0">
                <a:latin typeface="Consolas" panose="020B0609020204030204" pitchFamily="49" charset="0"/>
              </a:rPr>
              <a:t> YsVec3 &amp;</a:t>
            </a:r>
            <a:r>
              <a:rPr lang="en-US" sz="1100" dirty="0" err="1">
                <a:latin typeface="Consolas" panose="020B0609020204030204" pitchFamily="49" charset="0"/>
              </a:rPr>
              <a:t>min,const</a:t>
            </a:r>
            <a:r>
              <a:rPr lang="en-US" sz="1100" dirty="0">
                <a:latin typeface="Consolas" panose="020B0609020204030204" pitchFamily="49" charset="0"/>
              </a:rPr>
              <a:t> YsVec3 &amp;max);</a:t>
            </a:r>
          </a:p>
          <a:p>
            <a:endParaRPr lang="en-US" sz="1100" dirty="0">
              <a:latin typeface="Consolas" panose="020B0609020204030204" pitchFamily="49" charset="0"/>
            </a:endParaRPr>
          </a:p>
          <a:p>
            <a:r>
              <a:rPr lang="en-US" sz="1100" dirty="0">
                <a:latin typeface="Consolas" panose="020B0609020204030204" pitchFamily="49" charset="0"/>
              </a:rPr>
              <a:t>    /*! Returns number of blocks in X,Y, and Z direction. */</a:t>
            </a:r>
          </a:p>
          <a:p>
            <a:r>
              <a:rPr lang="en-US" sz="1100" dirty="0">
                <a:latin typeface="Consolas" panose="020B0609020204030204" pitchFamily="49" charset="0"/>
              </a:rPr>
              <a:t>    YSSIZE_T </a:t>
            </a:r>
            <a:r>
              <a:rPr lang="en-US" sz="1100" dirty="0" err="1">
                <a:latin typeface="Consolas" panose="020B0609020204030204" pitchFamily="49" charset="0"/>
              </a:rPr>
              <a:t>Nx</a:t>
            </a:r>
            <a:r>
              <a:rPr lang="en-US" sz="1100" dirty="0">
                <a:latin typeface="Consolas" panose="020B0609020204030204" pitchFamily="49" charset="0"/>
              </a:rPr>
              <a:t>(void)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a:latin typeface="Consolas" panose="020B0609020204030204" pitchFamily="49" charset="0"/>
              </a:rPr>
              <a:t>    YSSIZE_T </a:t>
            </a:r>
            <a:r>
              <a:rPr lang="en-US" sz="1100" dirty="0" err="1">
                <a:latin typeface="Consolas" panose="020B0609020204030204" pitchFamily="49" charset="0"/>
              </a:rPr>
              <a:t>Ny</a:t>
            </a:r>
            <a:r>
              <a:rPr lang="en-US" sz="1100" dirty="0">
                <a:latin typeface="Consolas" panose="020B0609020204030204" pitchFamily="49" charset="0"/>
              </a:rPr>
              <a:t>(void)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a:latin typeface="Consolas" panose="020B0609020204030204" pitchFamily="49" charset="0"/>
              </a:rPr>
              <a:t>    YSSIZE_T </a:t>
            </a:r>
            <a:r>
              <a:rPr lang="en-US" sz="1100" dirty="0" err="1">
                <a:latin typeface="Consolas" panose="020B0609020204030204" pitchFamily="49" charset="0"/>
              </a:rPr>
              <a:t>Nz</a:t>
            </a:r>
            <a:r>
              <a:rPr lang="en-US" sz="1100" dirty="0">
                <a:latin typeface="Consolas" panose="020B0609020204030204" pitchFamily="49" charset="0"/>
              </a:rPr>
              <a:t>(void) </a:t>
            </a:r>
            <a:r>
              <a:rPr lang="en-US" sz="1100" dirty="0" err="1">
                <a:latin typeface="Consolas" panose="020B0609020204030204" pitchFamily="49" charset="0"/>
              </a:rPr>
              <a:t>const</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    /*! Returns the minimum (</a:t>
            </a:r>
            <a:r>
              <a:rPr lang="en-US" sz="1100" dirty="0" err="1">
                <a:latin typeface="Consolas" panose="020B0609020204030204" pitchFamily="49" charset="0"/>
              </a:rPr>
              <a:t>x,y,z</a:t>
            </a:r>
            <a:r>
              <a:rPr lang="en-US" sz="1100" dirty="0">
                <a:latin typeface="Consolas" panose="020B0609020204030204" pitchFamily="49" charset="0"/>
              </a:rPr>
              <a:t>) of the block at (</a:t>
            </a:r>
            <a:r>
              <a:rPr lang="en-US" sz="1100" dirty="0" err="1">
                <a:latin typeface="Consolas" panose="020B0609020204030204" pitchFamily="49" charset="0"/>
              </a:rPr>
              <a:t>bx,by,bz</a:t>
            </a:r>
            <a:r>
              <a:rPr lang="en-US" sz="1100" dirty="0">
                <a:latin typeface="Consolas" panose="020B0609020204030204" pitchFamily="49" charset="0"/>
              </a:rPr>
              <a:t>). */</a:t>
            </a:r>
          </a:p>
          <a:p>
            <a:r>
              <a:rPr lang="en-US" sz="1100" dirty="0">
                <a:latin typeface="Consolas" panose="020B0609020204030204" pitchFamily="49" charset="0"/>
              </a:rPr>
              <a:t>    YsVec3 </a:t>
            </a:r>
            <a:r>
              <a:rPr lang="en-US" sz="1100" dirty="0" err="1">
                <a:latin typeface="Consolas" panose="020B0609020204030204" pitchFamily="49" charset="0"/>
              </a:rPr>
              <a:t>GetBlockPosition</a:t>
            </a:r>
            <a:r>
              <a:rPr lang="en-US" sz="1100" dirty="0">
                <a:latin typeface="Consolas" panose="020B0609020204030204" pitchFamily="49" charset="0"/>
              </a:rPr>
              <a:t>(</a:t>
            </a:r>
            <a:r>
              <a:rPr lang="en-US" sz="1100" dirty="0" err="1">
                <a:latin typeface="Consolas" panose="020B0609020204030204" pitchFamily="49" charset="0"/>
              </a:rPr>
              <a:t>int</a:t>
            </a:r>
            <a:r>
              <a:rPr lang="en-US" sz="1100" dirty="0">
                <a:latin typeface="Consolas" panose="020B0609020204030204" pitchFamily="49" charset="0"/>
              </a:rPr>
              <a:t> </a:t>
            </a:r>
            <a:r>
              <a:rPr lang="en-US" sz="1100" dirty="0" err="1">
                <a:latin typeface="Consolas" panose="020B0609020204030204" pitchFamily="49" charset="0"/>
              </a:rPr>
              <a:t>ix,int</a:t>
            </a:r>
            <a:r>
              <a:rPr lang="en-US" sz="1100" dirty="0">
                <a:latin typeface="Consolas" panose="020B0609020204030204" pitchFamily="49" charset="0"/>
              </a:rPr>
              <a:t> </a:t>
            </a:r>
            <a:r>
              <a:rPr lang="en-US" sz="1100" dirty="0" err="1">
                <a:latin typeface="Consolas" panose="020B0609020204030204" pitchFamily="49" charset="0"/>
              </a:rPr>
              <a:t>iy,int</a:t>
            </a:r>
            <a:r>
              <a:rPr lang="en-US" sz="1100" dirty="0">
                <a:latin typeface="Consolas" panose="020B0609020204030204" pitchFamily="49" charset="0"/>
              </a:rPr>
              <a:t> </a:t>
            </a:r>
            <a:r>
              <a:rPr lang="en-US" sz="1100" dirty="0" err="1">
                <a:latin typeface="Consolas" panose="020B0609020204030204" pitchFamily="49" charset="0"/>
              </a:rPr>
              <a:t>iz</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    /*! Returns the index of the block that encloses the given position. */</a:t>
            </a:r>
          </a:p>
          <a:p>
            <a:r>
              <a:rPr lang="en-US" sz="1100" dirty="0">
                <a:latin typeface="Consolas" panose="020B0609020204030204" pitchFamily="49" charset="0"/>
              </a:rPr>
              <a:t>    YsVec3i </a:t>
            </a:r>
            <a:r>
              <a:rPr lang="en-US" sz="1100" dirty="0" err="1">
                <a:latin typeface="Consolas" panose="020B0609020204030204" pitchFamily="49" charset="0"/>
              </a:rPr>
              <a:t>GetBlockIndex</a:t>
            </a:r>
            <a:r>
              <a:rPr lang="en-US" sz="1100" dirty="0">
                <a:latin typeface="Consolas" panose="020B0609020204030204" pitchFamily="49" charset="0"/>
              </a:rPr>
              <a:t>(</a:t>
            </a:r>
            <a:r>
              <a:rPr lang="en-US" sz="1100" dirty="0" err="1">
                <a:latin typeface="Consolas" panose="020B0609020204030204" pitchFamily="49" charset="0"/>
              </a:rPr>
              <a:t>const</a:t>
            </a:r>
            <a:r>
              <a:rPr lang="en-US" sz="1100" dirty="0">
                <a:latin typeface="Consolas" panose="020B0609020204030204" pitchFamily="49" charset="0"/>
              </a:rPr>
              <a:t> YsVec3 &amp;</a:t>
            </a:r>
            <a:r>
              <a:rPr lang="en-US" sz="1100" dirty="0" err="1">
                <a:latin typeface="Consolas" panose="020B0609020204030204" pitchFamily="49" charset="0"/>
              </a:rPr>
              <a:t>pos</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    /*! Returns if the block index is within the valid range.</a:t>
            </a:r>
          </a:p>
          <a:p>
            <a:r>
              <a:rPr lang="en-US" sz="1100" dirty="0">
                <a:latin typeface="Consolas" panose="020B0609020204030204" pitchFamily="49" charset="0"/>
              </a:rPr>
              <a:t>        The lattice elements can be nodal value or cell value.  To support the nodal values,</a:t>
            </a:r>
          </a:p>
          <a:p>
            <a:r>
              <a:rPr lang="en-US" sz="1100" dirty="0">
                <a:latin typeface="Consolas" panose="020B0609020204030204" pitchFamily="49" charset="0"/>
              </a:rPr>
              <a:t>        this class allocates (nx+1)*(ny+1)*(nz+1) </a:t>
            </a:r>
            <a:r>
              <a:rPr lang="en-US" sz="1100" dirty="0" err="1">
                <a:latin typeface="Consolas" panose="020B0609020204030204" pitchFamily="49" charset="0"/>
              </a:rPr>
              <a:t>elems</a:t>
            </a:r>
            <a:r>
              <a:rPr lang="en-US" sz="1100" dirty="0">
                <a:latin typeface="Consolas" panose="020B0609020204030204" pitchFamily="49" charset="0"/>
              </a:rPr>
              <a:t>.  Therefore, the index is valid</a:t>
            </a:r>
          </a:p>
          <a:p>
            <a:r>
              <a:rPr lang="en-US" sz="1100" dirty="0">
                <a:latin typeface="Consolas" panose="020B0609020204030204" pitchFamily="49" charset="0"/>
              </a:rPr>
              <a:t>        and this function returns true, if:</a:t>
            </a:r>
          </a:p>
          <a:p>
            <a:r>
              <a:rPr lang="en-US" sz="1100" dirty="0">
                <a:latin typeface="Consolas" panose="020B0609020204030204" pitchFamily="49" charset="0"/>
              </a:rPr>
              <a:t>           0&lt;=</a:t>
            </a:r>
            <a:r>
              <a:rPr lang="en-US" sz="1100" dirty="0" err="1">
                <a:latin typeface="Consolas" panose="020B0609020204030204" pitchFamily="49" charset="0"/>
              </a:rPr>
              <a:t>idx.x</a:t>
            </a:r>
            <a:r>
              <a:rPr lang="en-US" sz="1100" dirty="0">
                <a:latin typeface="Consolas" panose="020B0609020204030204" pitchFamily="49" charset="0"/>
              </a:rPr>
              <a:t>() &amp;&amp; </a:t>
            </a:r>
            <a:r>
              <a:rPr lang="en-US" sz="1100" dirty="0" err="1">
                <a:latin typeface="Consolas" panose="020B0609020204030204" pitchFamily="49" charset="0"/>
              </a:rPr>
              <a:t>idx.x</a:t>
            </a:r>
            <a:r>
              <a:rPr lang="en-US" sz="1100" dirty="0">
                <a:latin typeface="Consolas" panose="020B0609020204030204" pitchFamily="49" charset="0"/>
              </a:rPr>
              <a:t>()&lt;=</a:t>
            </a:r>
            <a:r>
              <a:rPr lang="en-US" sz="1100" dirty="0" err="1">
                <a:latin typeface="Consolas" panose="020B0609020204030204" pitchFamily="49" charset="0"/>
              </a:rPr>
              <a:t>nx</a:t>
            </a:r>
            <a:r>
              <a:rPr lang="en-US" sz="1100" dirty="0">
                <a:latin typeface="Consolas" panose="020B0609020204030204" pitchFamily="49" charset="0"/>
              </a:rPr>
              <a:t> &amp;&amp; 0&lt;=</a:t>
            </a:r>
            <a:r>
              <a:rPr lang="en-US" sz="1100" dirty="0" err="1">
                <a:latin typeface="Consolas" panose="020B0609020204030204" pitchFamily="49" charset="0"/>
              </a:rPr>
              <a:t>idx.y</a:t>
            </a:r>
            <a:r>
              <a:rPr lang="en-US" sz="1100" dirty="0">
                <a:latin typeface="Consolas" panose="020B0609020204030204" pitchFamily="49" charset="0"/>
              </a:rPr>
              <a:t>() &amp;&amp; </a:t>
            </a:r>
            <a:r>
              <a:rPr lang="en-US" sz="1100" dirty="0" err="1">
                <a:latin typeface="Consolas" panose="020B0609020204030204" pitchFamily="49" charset="0"/>
              </a:rPr>
              <a:t>idx.y</a:t>
            </a:r>
            <a:r>
              <a:rPr lang="en-US" sz="1100" dirty="0">
                <a:latin typeface="Consolas" panose="020B0609020204030204" pitchFamily="49" charset="0"/>
              </a:rPr>
              <a:t>()&lt;=</a:t>
            </a:r>
            <a:r>
              <a:rPr lang="en-US" sz="1100" dirty="0" err="1">
                <a:latin typeface="Consolas" panose="020B0609020204030204" pitchFamily="49" charset="0"/>
              </a:rPr>
              <a:t>ny</a:t>
            </a:r>
            <a:r>
              <a:rPr lang="en-US" sz="1100" dirty="0">
                <a:latin typeface="Consolas" panose="020B0609020204030204" pitchFamily="49" charset="0"/>
              </a:rPr>
              <a:t> &amp;&amp; 0&lt;=</a:t>
            </a:r>
            <a:r>
              <a:rPr lang="en-US" sz="1100" dirty="0" err="1">
                <a:latin typeface="Consolas" panose="020B0609020204030204" pitchFamily="49" charset="0"/>
              </a:rPr>
              <a:t>idx.z</a:t>
            </a:r>
            <a:r>
              <a:rPr lang="en-US" sz="1100" dirty="0">
                <a:latin typeface="Consolas" panose="020B0609020204030204" pitchFamily="49" charset="0"/>
              </a:rPr>
              <a:t>() &amp;&amp; </a:t>
            </a:r>
            <a:r>
              <a:rPr lang="en-US" sz="1100" dirty="0" err="1">
                <a:latin typeface="Consolas" panose="020B0609020204030204" pitchFamily="49" charset="0"/>
              </a:rPr>
              <a:t>idx.z</a:t>
            </a:r>
            <a:r>
              <a:rPr lang="en-US" sz="1100" dirty="0">
                <a:latin typeface="Consolas" panose="020B0609020204030204" pitchFamily="49" charset="0"/>
              </a:rPr>
              <a:t>()&lt;=</a:t>
            </a:r>
            <a:r>
              <a:rPr lang="en-US" sz="1100" dirty="0" err="1">
                <a:latin typeface="Consolas" panose="020B0609020204030204" pitchFamily="49" charset="0"/>
              </a:rPr>
              <a:t>nz</a:t>
            </a:r>
            <a:r>
              <a:rPr lang="en-US" sz="1100" dirty="0">
                <a:latin typeface="Consolas" panose="020B0609020204030204" pitchFamily="49" charset="0"/>
              </a:rPr>
              <a:t>.</a:t>
            </a:r>
          </a:p>
          <a:p>
            <a:r>
              <a:rPr lang="en-US" sz="1100" dirty="0">
                <a:latin typeface="Consolas" panose="020B0609020204030204" pitchFamily="49" charset="0"/>
              </a:rPr>
              <a:t>    */</a:t>
            </a:r>
          </a:p>
          <a:p>
            <a:r>
              <a:rPr lang="en-US" sz="1100" dirty="0">
                <a:latin typeface="Consolas" panose="020B0609020204030204" pitchFamily="49" charset="0"/>
              </a:rPr>
              <a:t>    bool </a:t>
            </a:r>
            <a:r>
              <a:rPr lang="en-US" sz="1100" dirty="0" err="1">
                <a:latin typeface="Consolas" panose="020B0609020204030204" pitchFamily="49" charset="0"/>
              </a:rPr>
              <a:t>IsInRange</a:t>
            </a:r>
            <a:r>
              <a:rPr lang="en-US" sz="1100" dirty="0">
                <a:latin typeface="Consolas" panose="020B0609020204030204" pitchFamily="49" charset="0"/>
              </a:rPr>
              <a:t>(</a:t>
            </a:r>
            <a:r>
              <a:rPr lang="en-US" sz="1100" dirty="0" err="1">
                <a:latin typeface="Consolas" panose="020B0609020204030204" pitchFamily="49" charset="0"/>
              </a:rPr>
              <a:t>const</a:t>
            </a:r>
            <a:r>
              <a:rPr lang="en-US" sz="1100" dirty="0">
                <a:latin typeface="Consolas" panose="020B0609020204030204" pitchFamily="49" charset="0"/>
              </a:rPr>
              <a:t> YsVec3i </a:t>
            </a:r>
            <a:r>
              <a:rPr lang="en-US" sz="1100" dirty="0" err="1">
                <a:latin typeface="Consolas" panose="020B0609020204030204" pitchFamily="49" charset="0"/>
              </a:rPr>
              <a:t>idx</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    /*! Returns a reference to the lattice element at the index. */</a:t>
            </a:r>
          </a:p>
          <a:p>
            <a:r>
              <a:rPr lang="en-US" sz="1100" dirty="0">
                <a:latin typeface="Consolas" panose="020B0609020204030204" pitchFamily="49" charset="0"/>
              </a:rPr>
              <a:t>    T &amp;operator[](</a:t>
            </a:r>
            <a:r>
              <a:rPr lang="en-US" sz="1100" dirty="0" err="1">
                <a:latin typeface="Consolas" panose="020B0609020204030204" pitchFamily="49" charset="0"/>
              </a:rPr>
              <a:t>const</a:t>
            </a:r>
            <a:r>
              <a:rPr lang="en-US" sz="1100" dirty="0">
                <a:latin typeface="Consolas" panose="020B0609020204030204" pitchFamily="49" charset="0"/>
              </a:rPr>
              <a:t> YsVec3i </a:t>
            </a:r>
            <a:r>
              <a:rPr lang="en-US" sz="1100" dirty="0" err="1">
                <a:latin typeface="Consolas" panose="020B0609020204030204" pitchFamily="49" charset="0"/>
              </a:rPr>
              <a:t>idx</a:t>
            </a:r>
            <a:r>
              <a:rPr lang="en-US" sz="1100" dirty="0">
                <a:latin typeface="Consolas" panose="020B0609020204030204" pitchFamily="49" charset="0"/>
              </a:rPr>
              <a:t>);</a:t>
            </a:r>
          </a:p>
          <a:p>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 T &amp;operator[](</a:t>
            </a:r>
            <a:r>
              <a:rPr lang="en-US" sz="1100" dirty="0" err="1">
                <a:latin typeface="Consolas" panose="020B0609020204030204" pitchFamily="49" charset="0"/>
              </a:rPr>
              <a:t>const</a:t>
            </a:r>
            <a:r>
              <a:rPr lang="en-US" sz="1100" dirty="0">
                <a:latin typeface="Consolas" panose="020B0609020204030204" pitchFamily="49" charset="0"/>
              </a:rPr>
              <a:t> YsVec3i </a:t>
            </a:r>
            <a:r>
              <a:rPr lang="en-US" sz="1100" dirty="0" err="1">
                <a:latin typeface="Consolas" panose="020B0609020204030204" pitchFamily="49" charset="0"/>
              </a:rPr>
              <a:t>idx</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a:latin typeface="Consolas" panose="020B0609020204030204" pitchFamily="49" charset="0"/>
              </a:rPr>
              <a:t>};</a:t>
            </a:r>
          </a:p>
        </p:txBody>
      </p:sp>
    </p:spTree>
    <p:extLst>
      <p:ext uri="{BB962C8B-B14F-4D97-AF65-F5344CB8AC3E}">
        <p14:creationId xmlns:p14="http://schemas.microsoft.com/office/powerpoint/2010/main" val="2363182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Polygonal Mesh </a:t>
            </a:r>
          </a:p>
        </p:txBody>
      </p:sp>
      <p:sp>
        <p:nvSpPr>
          <p:cNvPr id="3" name="Content Placeholder 2"/>
          <p:cNvSpPr>
            <a:spLocks noGrp="1"/>
          </p:cNvSpPr>
          <p:nvPr>
            <p:ph idx="1"/>
          </p:nvPr>
        </p:nvSpPr>
        <p:spPr/>
        <p:txBody>
          <a:bodyPr/>
          <a:lstStyle/>
          <a:p>
            <a:r>
              <a:rPr lang="en-US" dirty="0"/>
              <a:t>Minimum information is a set of disconnected polygons (</a:t>
            </a:r>
            <a:r>
              <a:rPr lang="en-US" dirty="0" err="1"/>
              <a:t>eg</a:t>
            </a:r>
            <a:r>
              <a:rPr lang="en-US" dirty="0"/>
              <a:t>. STL data)</a:t>
            </a:r>
          </a:p>
          <a:p>
            <a:r>
              <a:rPr lang="en-US" dirty="0"/>
              <a:t>Minimum information is good for visualizing.</a:t>
            </a:r>
          </a:p>
          <a:p>
            <a:r>
              <a:rPr lang="en-US" dirty="0"/>
              <a:t>Useless for other purposes.</a:t>
            </a:r>
          </a:p>
        </p:txBody>
      </p:sp>
      <p:cxnSp>
        <p:nvCxnSpPr>
          <p:cNvPr id="5" name="Straight Connector 4"/>
          <p:cNvCxnSpPr/>
          <p:nvPr/>
        </p:nvCxnSpPr>
        <p:spPr>
          <a:xfrm flipH="1">
            <a:off x="5534247" y="4223784"/>
            <a:ext cx="6858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534247" y="5366784"/>
            <a:ext cx="16764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220047" y="4223784"/>
            <a:ext cx="1219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7210647" y="4680984"/>
            <a:ext cx="2286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296247" y="4071384"/>
            <a:ext cx="1219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6296247" y="3309384"/>
            <a:ext cx="12192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515447" y="3309384"/>
            <a:ext cx="0" cy="1219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5305647" y="4119231"/>
            <a:ext cx="6858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4543647" y="3995184"/>
            <a:ext cx="1447800" cy="124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543647" y="3995184"/>
            <a:ext cx="762000" cy="1267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7587217" y="4690731"/>
            <a:ext cx="1223630" cy="7522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7358617" y="5442984"/>
            <a:ext cx="1452230" cy="3907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7358617" y="4690731"/>
            <a:ext cx="2286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505894" y="5519184"/>
            <a:ext cx="637953" cy="1219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505894" y="5519184"/>
            <a:ext cx="16764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6143847" y="5976384"/>
            <a:ext cx="1038447"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991447" y="2928384"/>
            <a:ext cx="22860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6220047" y="3156984"/>
            <a:ext cx="12192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991447" y="2928384"/>
            <a:ext cx="1447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4467447" y="2928384"/>
            <a:ext cx="762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467447" y="2928384"/>
            <a:ext cx="135742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flipV="1">
            <a:off x="4541875" y="3846328"/>
            <a:ext cx="1447800" cy="124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824870" y="2928384"/>
            <a:ext cx="164805" cy="1041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765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Better-Than Minimum Information</a:t>
            </a:r>
          </a:p>
        </p:txBody>
      </p:sp>
      <p:sp>
        <p:nvSpPr>
          <p:cNvPr id="3" name="Content Placeholder 2"/>
          <p:cNvSpPr>
            <a:spLocks noGrp="1"/>
          </p:cNvSpPr>
          <p:nvPr>
            <p:ph idx="1"/>
          </p:nvPr>
        </p:nvSpPr>
        <p:spPr/>
        <p:txBody>
          <a:bodyPr/>
          <a:lstStyle/>
          <a:p>
            <a:r>
              <a:rPr lang="en-US" dirty="0"/>
              <a:t>Vertices &amp; Connections</a:t>
            </a:r>
          </a:p>
          <a:p>
            <a:r>
              <a:rPr lang="en-US" dirty="0"/>
              <a:t>A list of vertices</a:t>
            </a:r>
          </a:p>
          <a:p>
            <a:r>
              <a:rPr lang="en-US" dirty="0"/>
              <a:t>A list of polygons, each of which has a chain of vertices</a:t>
            </a:r>
          </a:p>
        </p:txBody>
      </p:sp>
      <p:cxnSp>
        <p:nvCxnSpPr>
          <p:cNvPr id="38" name="Straight Connector 37"/>
          <p:cNvCxnSpPr/>
          <p:nvPr/>
        </p:nvCxnSpPr>
        <p:spPr>
          <a:xfrm flipH="1">
            <a:off x="5534247" y="4223784"/>
            <a:ext cx="6858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534247" y="5366784"/>
            <a:ext cx="16764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220047" y="4223784"/>
            <a:ext cx="1219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7210647" y="4680984"/>
            <a:ext cx="2286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296247" y="4071384"/>
            <a:ext cx="1219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6296247" y="3309384"/>
            <a:ext cx="12192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515447" y="3309384"/>
            <a:ext cx="0" cy="1219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305647" y="4119231"/>
            <a:ext cx="6858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flipV="1">
            <a:off x="4543647" y="3995184"/>
            <a:ext cx="1447800" cy="124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543647" y="3995184"/>
            <a:ext cx="762000" cy="1267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flipV="1">
            <a:off x="7587217" y="4690731"/>
            <a:ext cx="1223630" cy="7522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7358617" y="5442984"/>
            <a:ext cx="1452230" cy="3907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7358617" y="4690731"/>
            <a:ext cx="2286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5505894" y="5519184"/>
            <a:ext cx="637953" cy="1219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505894" y="5519184"/>
            <a:ext cx="16764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6143847" y="5976384"/>
            <a:ext cx="1038447"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991447" y="2928384"/>
            <a:ext cx="22860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6220047" y="3156984"/>
            <a:ext cx="12192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5991447" y="2928384"/>
            <a:ext cx="1447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4467447" y="2928384"/>
            <a:ext cx="762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467447" y="2928384"/>
            <a:ext cx="135742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flipV="1">
            <a:off x="4541875" y="3846328"/>
            <a:ext cx="1447800" cy="124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5824870" y="2928384"/>
            <a:ext cx="164805" cy="1041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5764323" y="27759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4324498" y="27759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4400698" y="37665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989675" y="39189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7358617" y="30807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7372498" y="4476307"/>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5270501" y="5232105"/>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7110524" y="57477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8667898" y="52905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6000898" y="6540352"/>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4543647" y="2590800"/>
            <a:ext cx="722128" cy="369332"/>
          </a:xfrm>
          <a:prstGeom prst="rect">
            <a:avLst/>
          </a:prstGeom>
          <a:noFill/>
        </p:spPr>
        <p:txBody>
          <a:bodyPr wrap="square" rtlCol="0">
            <a:spAutoFit/>
          </a:bodyPr>
          <a:lstStyle/>
          <a:p>
            <a:r>
              <a:rPr lang="en-US" dirty="0"/>
              <a:t>v0</a:t>
            </a:r>
          </a:p>
        </p:txBody>
      </p:sp>
      <p:sp>
        <p:nvSpPr>
          <p:cNvPr id="72" name="TextBox 71"/>
          <p:cNvSpPr txBox="1"/>
          <p:nvPr/>
        </p:nvSpPr>
        <p:spPr>
          <a:xfrm>
            <a:off x="6050221" y="2591318"/>
            <a:ext cx="722128" cy="369332"/>
          </a:xfrm>
          <a:prstGeom prst="rect">
            <a:avLst/>
          </a:prstGeom>
          <a:noFill/>
        </p:spPr>
        <p:txBody>
          <a:bodyPr wrap="square" rtlCol="0">
            <a:spAutoFit/>
          </a:bodyPr>
          <a:lstStyle/>
          <a:p>
            <a:r>
              <a:rPr lang="en-US" dirty="0"/>
              <a:t>v1</a:t>
            </a:r>
          </a:p>
        </p:txBody>
      </p:sp>
      <p:sp>
        <p:nvSpPr>
          <p:cNvPr id="73" name="TextBox 72"/>
          <p:cNvSpPr txBox="1"/>
          <p:nvPr/>
        </p:nvSpPr>
        <p:spPr>
          <a:xfrm>
            <a:off x="7667257" y="3016252"/>
            <a:ext cx="722128" cy="369332"/>
          </a:xfrm>
          <a:prstGeom prst="rect">
            <a:avLst/>
          </a:prstGeom>
          <a:noFill/>
        </p:spPr>
        <p:txBody>
          <a:bodyPr wrap="square" rtlCol="0">
            <a:spAutoFit/>
          </a:bodyPr>
          <a:lstStyle/>
          <a:p>
            <a:r>
              <a:rPr lang="en-US" dirty="0"/>
              <a:t>v2</a:t>
            </a:r>
          </a:p>
        </p:txBody>
      </p:sp>
      <p:sp>
        <p:nvSpPr>
          <p:cNvPr id="74" name="TextBox 73"/>
          <p:cNvSpPr txBox="1"/>
          <p:nvPr/>
        </p:nvSpPr>
        <p:spPr>
          <a:xfrm>
            <a:off x="4106383" y="3925485"/>
            <a:ext cx="722128" cy="369332"/>
          </a:xfrm>
          <a:prstGeom prst="rect">
            <a:avLst/>
          </a:prstGeom>
          <a:noFill/>
        </p:spPr>
        <p:txBody>
          <a:bodyPr wrap="square" rtlCol="0">
            <a:spAutoFit/>
          </a:bodyPr>
          <a:lstStyle/>
          <a:p>
            <a:r>
              <a:rPr lang="en-US" dirty="0"/>
              <a:t>v3</a:t>
            </a:r>
          </a:p>
        </p:txBody>
      </p:sp>
      <p:sp>
        <p:nvSpPr>
          <p:cNvPr id="75" name="TextBox 74"/>
          <p:cNvSpPr txBox="1"/>
          <p:nvPr/>
        </p:nvSpPr>
        <p:spPr>
          <a:xfrm>
            <a:off x="6105747" y="4286843"/>
            <a:ext cx="722128" cy="369332"/>
          </a:xfrm>
          <a:prstGeom prst="rect">
            <a:avLst/>
          </a:prstGeom>
          <a:noFill/>
        </p:spPr>
        <p:txBody>
          <a:bodyPr wrap="square" rtlCol="0">
            <a:spAutoFit/>
          </a:bodyPr>
          <a:lstStyle/>
          <a:p>
            <a:r>
              <a:rPr lang="en-US" dirty="0"/>
              <a:t>v4</a:t>
            </a:r>
          </a:p>
        </p:txBody>
      </p:sp>
      <p:sp>
        <p:nvSpPr>
          <p:cNvPr id="76" name="TextBox 75"/>
          <p:cNvSpPr txBox="1"/>
          <p:nvPr/>
        </p:nvSpPr>
        <p:spPr>
          <a:xfrm>
            <a:off x="7679662" y="4294817"/>
            <a:ext cx="722128" cy="369332"/>
          </a:xfrm>
          <a:prstGeom prst="rect">
            <a:avLst/>
          </a:prstGeom>
          <a:noFill/>
        </p:spPr>
        <p:txBody>
          <a:bodyPr wrap="square" rtlCol="0">
            <a:spAutoFit/>
          </a:bodyPr>
          <a:lstStyle/>
          <a:p>
            <a:r>
              <a:rPr lang="en-US" dirty="0"/>
              <a:t>v5</a:t>
            </a:r>
          </a:p>
        </p:txBody>
      </p:sp>
      <p:sp>
        <p:nvSpPr>
          <p:cNvPr id="77" name="TextBox 76"/>
          <p:cNvSpPr txBox="1"/>
          <p:nvPr/>
        </p:nvSpPr>
        <p:spPr>
          <a:xfrm>
            <a:off x="4904711" y="5274491"/>
            <a:ext cx="722128" cy="369332"/>
          </a:xfrm>
          <a:prstGeom prst="rect">
            <a:avLst/>
          </a:prstGeom>
          <a:noFill/>
        </p:spPr>
        <p:txBody>
          <a:bodyPr wrap="square" rtlCol="0">
            <a:spAutoFit/>
          </a:bodyPr>
          <a:lstStyle/>
          <a:p>
            <a:r>
              <a:rPr lang="en-US" dirty="0"/>
              <a:t>v6</a:t>
            </a:r>
          </a:p>
        </p:txBody>
      </p:sp>
      <p:sp>
        <p:nvSpPr>
          <p:cNvPr id="78" name="TextBox 77"/>
          <p:cNvSpPr txBox="1"/>
          <p:nvPr/>
        </p:nvSpPr>
        <p:spPr>
          <a:xfrm>
            <a:off x="7297775" y="6052584"/>
            <a:ext cx="722128" cy="369332"/>
          </a:xfrm>
          <a:prstGeom prst="rect">
            <a:avLst/>
          </a:prstGeom>
          <a:noFill/>
        </p:spPr>
        <p:txBody>
          <a:bodyPr wrap="square" rtlCol="0">
            <a:spAutoFit/>
          </a:bodyPr>
          <a:lstStyle/>
          <a:p>
            <a:r>
              <a:rPr lang="en-US" dirty="0"/>
              <a:t>v7</a:t>
            </a:r>
          </a:p>
        </p:txBody>
      </p:sp>
      <p:sp>
        <p:nvSpPr>
          <p:cNvPr id="79" name="TextBox 78"/>
          <p:cNvSpPr txBox="1"/>
          <p:nvPr/>
        </p:nvSpPr>
        <p:spPr>
          <a:xfrm>
            <a:off x="8406516" y="5601736"/>
            <a:ext cx="722128" cy="369332"/>
          </a:xfrm>
          <a:prstGeom prst="rect">
            <a:avLst/>
          </a:prstGeom>
          <a:noFill/>
        </p:spPr>
        <p:txBody>
          <a:bodyPr wrap="square" rtlCol="0">
            <a:spAutoFit/>
          </a:bodyPr>
          <a:lstStyle/>
          <a:p>
            <a:r>
              <a:rPr lang="en-US" dirty="0"/>
              <a:t>v8</a:t>
            </a:r>
          </a:p>
        </p:txBody>
      </p:sp>
      <p:sp>
        <p:nvSpPr>
          <p:cNvPr id="80" name="TextBox 79"/>
          <p:cNvSpPr txBox="1"/>
          <p:nvPr/>
        </p:nvSpPr>
        <p:spPr>
          <a:xfrm>
            <a:off x="5621375" y="6457214"/>
            <a:ext cx="722128" cy="369332"/>
          </a:xfrm>
          <a:prstGeom prst="rect">
            <a:avLst/>
          </a:prstGeom>
          <a:noFill/>
        </p:spPr>
        <p:txBody>
          <a:bodyPr wrap="square" rtlCol="0">
            <a:spAutoFit/>
          </a:bodyPr>
          <a:lstStyle/>
          <a:p>
            <a:r>
              <a:rPr lang="en-US" dirty="0"/>
              <a:t>v9</a:t>
            </a:r>
          </a:p>
        </p:txBody>
      </p:sp>
      <p:sp>
        <p:nvSpPr>
          <p:cNvPr id="81" name="TextBox 80"/>
          <p:cNvSpPr txBox="1"/>
          <p:nvPr/>
        </p:nvSpPr>
        <p:spPr>
          <a:xfrm>
            <a:off x="5042195" y="3219008"/>
            <a:ext cx="722128" cy="369332"/>
          </a:xfrm>
          <a:prstGeom prst="rect">
            <a:avLst/>
          </a:prstGeom>
          <a:noFill/>
        </p:spPr>
        <p:txBody>
          <a:bodyPr wrap="square" rtlCol="0">
            <a:spAutoFit/>
          </a:bodyPr>
          <a:lstStyle/>
          <a:p>
            <a:r>
              <a:rPr lang="en-US" dirty="0"/>
              <a:t>f0</a:t>
            </a:r>
          </a:p>
        </p:txBody>
      </p:sp>
      <p:sp>
        <p:nvSpPr>
          <p:cNvPr id="82" name="TextBox 81"/>
          <p:cNvSpPr txBox="1"/>
          <p:nvPr/>
        </p:nvSpPr>
        <p:spPr>
          <a:xfrm>
            <a:off x="6302006" y="3205349"/>
            <a:ext cx="722128" cy="369332"/>
          </a:xfrm>
          <a:prstGeom prst="rect">
            <a:avLst/>
          </a:prstGeom>
          <a:noFill/>
        </p:spPr>
        <p:txBody>
          <a:bodyPr wrap="square" rtlCol="0">
            <a:spAutoFit/>
          </a:bodyPr>
          <a:lstStyle/>
          <a:p>
            <a:r>
              <a:rPr lang="en-US" dirty="0"/>
              <a:t>f1</a:t>
            </a:r>
          </a:p>
        </p:txBody>
      </p:sp>
      <p:sp>
        <p:nvSpPr>
          <p:cNvPr id="83" name="TextBox 82"/>
          <p:cNvSpPr txBox="1"/>
          <p:nvPr/>
        </p:nvSpPr>
        <p:spPr>
          <a:xfrm>
            <a:off x="5146158" y="4304415"/>
            <a:ext cx="722128" cy="369332"/>
          </a:xfrm>
          <a:prstGeom prst="rect">
            <a:avLst/>
          </a:prstGeom>
          <a:noFill/>
        </p:spPr>
        <p:txBody>
          <a:bodyPr wrap="square" rtlCol="0">
            <a:spAutoFit/>
          </a:bodyPr>
          <a:lstStyle/>
          <a:p>
            <a:r>
              <a:rPr lang="en-US" dirty="0"/>
              <a:t>f2</a:t>
            </a:r>
          </a:p>
        </p:txBody>
      </p:sp>
      <p:sp>
        <p:nvSpPr>
          <p:cNvPr id="84" name="TextBox 83"/>
          <p:cNvSpPr txBox="1"/>
          <p:nvPr/>
        </p:nvSpPr>
        <p:spPr>
          <a:xfrm>
            <a:off x="6928589" y="3810518"/>
            <a:ext cx="722128" cy="369332"/>
          </a:xfrm>
          <a:prstGeom prst="rect">
            <a:avLst/>
          </a:prstGeom>
          <a:noFill/>
        </p:spPr>
        <p:txBody>
          <a:bodyPr wrap="square" rtlCol="0">
            <a:spAutoFit/>
          </a:bodyPr>
          <a:lstStyle/>
          <a:p>
            <a:r>
              <a:rPr lang="en-US" dirty="0"/>
              <a:t>f3</a:t>
            </a:r>
          </a:p>
        </p:txBody>
      </p:sp>
      <p:sp>
        <p:nvSpPr>
          <p:cNvPr id="85" name="TextBox 84"/>
          <p:cNvSpPr txBox="1"/>
          <p:nvPr/>
        </p:nvSpPr>
        <p:spPr>
          <a:xfrm>
            <a:off x="6288273" y="4921252"/>
            <a:ext cx="722128" cy="369332"/>
          </a:xfrm>
          <a:prstGeom prst="rect">
            <a:avLst/>
          </a:prstGeom>
          <a:noFill/>
        </p:spPr>
        <p:txBody>
          <a:bodyPr wrap="square" rtlCol="0">
            <a:spAutoFit/>
          </a:bodyPr>
          <a:lstStyle/>
          <a:p>
            <a:r>
              <a:rPr lang="en-US" dirty="0"/>
              <a:t>f4</a:t>
            </a:r>
          </a:p>
        </p:txBody>
      </p:sp>
      <p:sp>
        <p:nvSpPr>
          <p:cNvPr id="86" name="TextBox 85"/>
          <p:cNvSpPr txBox="1"/>
          <p:nvPr/>
        </p:nvSpPr>
        <p:spPr>
          <a:xfrm>
            <a:off x="7674345" y="5199839"/>
            <a:ext cx="722128" cy="369332"/>
          </a:xfrm>
          <a:prstGeom prst="rect">
            <a:avLst/>
          </a:prstGeom>
          <a:noFill/>
        </p:spPr>
        <p:txBody>
          <a:bodyPr wrap="square" rtlCol="0">
            <a:spAutoFit/>
          </a:bodyPr>
          <a:lstStyle/>
          <a:p>
            <a:r>
              <a:rPr lang="en-US" dirty="0"/>
              <a:t>f5</a:t>
            </a:r>
          </a:p>
        </p:txBody>
      </p:sp>
      <p:sp>
        <p:nvSpPr>
          <p:cNvPr id="87" name="TextBox 86"/>
          <p:cNvSpPr txBox="1"/>
          <p:nvPr/>
        </p:nvSpPr>
        <p:spPr>
          <a:xfrm>
            <a:off x="6015075" y="5900184"/>
            <a:ext cx="722128" cy="369332"/>
          </a:xfrm>
          <a:prstGeom prst="rect">
            <a:avLst/>
          </a:prstGeom>
          <a:noFill/>
        </p:spPr>
        <p:txBody>
          <a:bodyPr wrap="square" rtlCol="0">
            <a:spAutoFit/>
          </a:bodyPr>
          <a:lstStyle/>
          <a:p>
            <a:r>
              <a:rPr lang="en-US" dirty="0"/>
              <a:t>f6</a:t>
            </a:r>
          </a:p>
        </p:txBody>
      </p:sp>
      <p:sp>
        <p:nvSpPr>
          <p:cNvPr id="88" name="TextBox 87"/>
          <p:cNvSpPr txBox="1"/>
          <p:nvPr/>
        </p:nvSpPr>
        <p:spPr>
          <a:xfrm>
            <a:off x="381000" y="2667000"/>
            <a:ext cx="3505200" cy="2031325"/>
          </a:xfrm>
          <a:prstGeom prst="rect">
            <a:avLst/>
          </a:prstGeom>
          <a:noFill/>
        </p:spPr>
        <p:txBody>
          <a:bodyPr wrap="square" rtlCol="0">
            <a:spAutoFit/>
          </a:bodyPr>
          <a:lstStyle/>
          <a:p>
            <a:r>
              <a:rPr lang="en-US" dirty="0"/>
              <a:t>f0    {v1, v0, v3, v4}</a:t>
            </a:r>
          </a:p>
          <a:p>
            <a:r>
              <a:rPr lang="en-US" dirty="0"/>
              <a:t>f1    {v2, v1, v4}</a:t>
            </a:r>
          </a:p>
          <a:p>
            <a:r>
              <a:rPr lang="en-US" dirty="0"/>
              <a:t>f2    {v4, v3, v6}</a:t>
            </a:r>
          </a:p>
          <a:p>
            <a:r>
              <a:rPr lang="en-US" dirty="0"/>
              <a:t>f3    {v2, v4, v5}</a:t>
            </a:r>
          </a:p>
          <a:p>
            <a:r>
              <a:rPr lang="en-US" dirty="0"/>
              <a:t>f4    {v5, v4, v6, v7}</a:t>
            </a:r>
          </a:p>
          <a:p>
            <a:r>
              <a:rPr lang="en-US" dirty="0"/>
              <a:t>f5    {v7, v8, v5}</a:t>
            </a:r>
          </a:p>
          <a:p>
            <a:r>
              <a:rPr lang="en-US" dirty="0"/>
              <a:t>f6    {v9, v7, v6}</a:t>
            </a:r>
          </a:p>
        </p:txBody>
      </p:sp>
    </p:spTree>
    <p:extLst>
      <p:ext uri="{BB962C8B-B14F-4D97-AF65-F5344CB8AC3E}">
        <p14:creationId xmlns:p14="http://schemas.microsoft.com/office/powerpoint/2010/main" val="3376012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useful information</a:t>
            </a:r>
          </a:p>
        </p:txBody>
      </p:sp>
      <p:sp>
        <p:nvSpPr>
          <p:cNvPr id="3" name="Content Placeholder 2"/>
          <p:cNvSpPr>
            <a:spLocks noGrp="1"/>
          </p:cNvSpPr>
          <p:nvPr>
            <p:ph idx="1"/>
          </p:nvPr>
        </p:nvSpPr>
        <p:spPr/>
        <p:txBody>
          <a:bodyPr/>
          <a:lstStyle/>
          <a:p>
            <a:r>
              <a:rPr lang="en-US" dirty="0"/>
              <a:t>Polygons </a:t>
            </a:r>
            <a:r>
              <a:rPr lang="en-US"/>
              <a:t>are search-able </a:t>
            </a:r>
            <a:r>
              <a:rPr lang="en-US" dirty="0"/>
              <a:t>from a vertex or an edge.</a:t>
            </a:r>
          </a:p>
          <a:p>
            <a:r>
              <a:rPr lang="en-US" dirty="0"/>
              <a:t>Can be done by keeping a hash table.</a:t>
            </a:r>
          </a:p>
          <a:p>
            <a:endParaRPr lang="en-US" dirty="0"/>
          </a:p>
        </p:txBody>
      </p:sp>
      <p:cxnSp>
        <p:nvCxnSpPr>
          <p:cNvPr id="4" name="Straight Connector 3"/>
          <p:cNvCxnSpPr/>
          <p:nvPr/>
        </p:nvCxnSpPr>
        <p:spPr>
          <a:xfrm flipH="1">
            <a:off x="5534247" y="4223784"/>
            <a:ext cx="6858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5534247" y="5366784"/>
            <a:ext cx="16764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220047" y="4223784"/>
            <a:ext cx="1219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7210647" y="4680984"/>
            <a:ext cx="2286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296247" y="4071384"/>
            <a:ext cx="12192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296247" y="3309384"/>
            <a:ext cx="12192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515447" y="3309384"/>
            <a:ext cx="0" cy="1219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5305647" y="4119231"/>
            <a:ext cx="6858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4543647" y="3995184"/>
            <a:ext cx="1447800" cy="124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543647" y="3995184"/>
            <a:ext cx="762000" cy="1267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7587217" y="4690731"/>
            <a:ext cx="1223630" cy="7522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7358617" y="5442984"/>
            <a:ext cx="1452230" cy="3907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7358617" y="4690731"/>
            <a:ext cx="228600" cy="1143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505894" y="5519184"/>
            <a:ext cx="637953" cy="1219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505894" y="5519184"/>
            <a:ext cx="16764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143847" y="5976384"/>
            <a:ext cx="1038447"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991447" y="2928384"/>
            <a:ext cx="22860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6220047" y="3156984"/>
            <a:ext cx="12192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991447" y="2928384"/>
            <a:ext cx="14478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467447" y="2928384"/>
            <a:ext cx="762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467447" y="2928384"/>
            <a:ext cx="135742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541875" y="3846328"/>
            <a:ext cx="1447800" cy="124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824870" y="2928384"/>
            <a:ext cx="164805" cy="1041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5764323" y="27759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4324498" y="27759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4400698" y="37665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5989675" y="39189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7358617" y="30807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7372498" y="4476307"/>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5270501" y="5232105"/>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7110524" y="57477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8667898" y="5290584"/>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6000898" y="6540352"/>
            <a:ext cx="285898" cy="3048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4543647" y="2590800"/>
            <a:ext cx="722128" cy="369332"/>
          </a:xfrm>
          <a:prstGeom prst="rect">
            <a:avLst/>
          </a:prstGeom>
          <a:noFill/>
        </p:spPr>
        <p:txBody>
          <a:bodyPr wrap="square" rtlCol="0">
            <a:spAutoFit/>
          </a:bodyPr>
          <a:lstStyle/>
          <a:p>
            <a:r>
              <a:rPr lang="en-US" dirty="0"/>
              <a:t>v0</a:t>
            </a:r>
          </a:p>
        </p:txBody>
      </p:sp>
      <p:sp>
        <p:nvSpPr>
          <p:cNvPr id="40" name="TextBox 39"/>
          <p:cNvSpPr txBox="1"/>
          <p:nvPr/>
        </p:nvSpPr>
        <p:spPr>
          <a:xfrm>
            <a:off x="6050221" y="2591318"/>
            <a:ext cx="722128" cy="369332"/>
          </a:xfrm>
          <a:prstGeom prst="rect">
            <a:avLst/>
          </a:prstGeom>
          <a:noFill/>
        </p:spPr>
        <p:txBody>
          <a:bodyPr wrap="square" rtlCol="0">
            <a:spAutoFit/>
          </a:bodyPr>
          <a:lstStyle/>
          <a:p>
            <a:r>
              <a:rPr lang="en-US" dirty="0"/>
              <a:t>v1</a:t>
            </a:r>
          </a:p>
        </p:txBody>
      </p:sp>
      <p:sp>
        <p:nvSpPr>
          <p:cNvPr id="41" name="TextBox 40"/>
          <p:cNvSpPr txBox="1"/>
          <p:nvPr/>
        </p:nvSpPr>
        <p:spPr>
          <a:xfrm>
            <a:off x="7667257" y="3016252"/>
            <a:ext cx="722128" cy="369332"/>
          </a:xfrm>
          <a:prstGeom prst="rect">
            <a:avLst/>
          </a:prstGeom>
          <a:noFill/>
        </p:spPr>
        <p:txBody>
          <a:bodyPr wrap="square" rtlCol="0">
            <a:spAutoFit/>
          </a:bodyPr>
          <a:lstStyle/>
          <a:p>
            <a:r>
              <a:rPr lang="en-US" dirty="0"/>
              <a:t>v2</a:t>
            </a:r>
          </a:p>
        </p:txBody>
      </p:sp>
      <p:sp>
        <p:nvSpPr>
          <p:cNvPr id="42" name="TextBox 41"/>
          <p:cNvSpPr txBox="1"/>
          <p:nvPr/>
        </p:nvSpPr>
        <p:spPr>
          <a:xfrm>
            <a:off x="4106383" y="3925485"/>
            <a:ext cx="722128" cy="369332"/>
          </a:xfrm>
          <a:prstGeom prst="rect">
            <a:avLst/>
          </a:prstGeom>
          <a:noFill/>
        </p:spPr>
        <p:txBody>
          <a:bodyPr wrap="square" rtlCol="0">
            <a:spAutoFit/>
          </a:bodyPr>
          <a:lstStyle/>
          <a:p>
            <a:r>
              <a:rPr lang="en-US" dirty="0"/>
              <a:t>v3</a:t>
            </a:r>
          </a:p>
        </p:txBody>
      </p:sp>
      <p:sp>
        <p:nvSpPr>
          <p:cNvPr id="43" name="TextBox 42"/>
          <p:cNvSpPr txBox="1"/>
          <p:nvPr/>
        </p:nvSpPr>
        <p:spPr>
          <a:xfrm>
            <a:off x="6105747" y="4286843"/>
            <a:ext cx="722128" cy="369332"/>
          </a:xfrm>
          <a:prstGeom prst="rect">
            <a:avLst/>
          </a:prstGeom>
          <a:noFill/>
        </p:spPr>
        <p:txBody>
          <a:bodyPr wrap="square" rtlCol="0">
            <a:spAutoFit/>
          </a:bodyPr>
          <a:lstStyle/>
          <a:p>
            <a:r>
              <a:rPr lang="en-US" dirty="0"/>
              <a:t>v4</a:t>
            </a:r>
          </a:p>
        </p:txBody>
      </p:sp>
      <p:sp>
        <p:nvSpPr>
          <p:cNvPr id="44" name="TextBox 43"/>
          <p:cNvSpPr txBox="1"/>
          <p:nvPr/>
        </p:nvSpPr>
        <p:spPr>
          <a:xfrm>
            <a:off x="7679662" y="4294817"/>
            <a:ext cx="722128" cy="369332"/>
          </a:xfrm>
          <a:prstGeom prst="rect">
            <a:avLst/>
          </a:prstGeom>
          <a:noFill/>
        </p:spPr>
        <p:txBody>
          <a:bodyPr wrap="square" rtlCol="0">
            <a:spAutoFit/>
          </a:bodyPr>
          <a:lstStyle/>
          <a:p>
            <a:r>
              <a:rPr lang="en-US" dirty="0"/>
              <a:t>v5</a:t>
            </a:r>
          </a:p>
        </p:txBody>
      </p:sp>
      <p:sp>
        <p:nvSpPr>
          <p:cNvPr id="45" name="TextBox 44"/>
          <p:cNvSpPr txBox="1"/>
          <p:nvPr/>
        </p:nvSpPr>
        <p:spPr>
          <a:xfrm>
            <a:off x="4904711" y="5274491"/>
            <a:ext cx="722128" cy="369332"/>
          </a:xfrm>
          <a:prstGeom prst="rect">
            <a:avLst/>
          </a:prstGeom>
          <a:noFill/>
        </p:spPr>
        <p:txBody>
          <a:bodyPr wrap="square" rtlCol="0">
            <a:spAutoFit/>
          </a:bodyPr>
          <a:lstStyle/>
          <a:p>
            <a:r>
              <a:rPr lang="en-US" dirty="0"/>
              <a:t>v6</a:t>
            </a:r>
          </a:p>
        </p:txBody>
      </p:sp>
      <p:sp>
        <p:nvSpPr>
          <p:cNvPr id="46" name="TextBox 45"/>
          <p:cNvSpPr txBox="1"/>
          <p:nvPr/>
        </p:nvSpPr>
        <p:spPr>
          <a:xfrm>
            <a:off x="7297775" y="6052584"/>
            <a:ext cx="722128" cy="369332"/>
          </a:xfrm>
          <a:prstGeom prst="rect">
            <a:avLst/>
          </a:prstGeom>
          <a:noFill/>
        </p:spPr>
        <p:txBody>
          <a:bodyPr wrap="square" rtlCol="0">
            <a:spAutoFit/>
          </a:bodyPr>
          <a:lstStyle/>
          <a:p>
            <a:r>
              <a:rPr lang="en-US" dirty="0"/>
              <a:t>v7</a:t>
            </a:r>
          </a:p>
        </p:txBody>
      </p:sp>
      <p:sp>
        <p:nvSpPr>
          <p:cNvPr id="47" name="TextBox 46"/>
          <p:cNvSpPr txBox="1"/>
          <p:nvPr/>
        </p:nvSpPr>
        <p:spPr>
          <a:xfrm>
            <a:off x="8406516" y="5601736"/>
            <a:ext cx="722128" cy="369332"/>
          </a:xfrm>
          <a:prstGeom prst="rect">
            <a:avLst/>
          </a:prstGeom>
          <a:noFill/>
        </p:spPr>
        <p:txBody>
          <a:bodyPr wrap="square" rtlCol="0">
            <a:spAutoFit/>
          </a:bodyPr>
          <a:lstStyle/>
          <a:p>
            <a:r>
              <a:rPr lang="en-US" dirty="0"/>
              <a:t>v8</a:t>
            </a:r>
          </a:p>
        </p:txBody>
      </p:sp>
      <p:sp>
        <p:nvSpPr>
          <p:cNvPr id="48" name="TextBox 47"/>
          <p:cNvSpPr txBox="1"/>
          <p:nvPr/>
        </p:nvSpPr>
        <p:spPr>
          <a:xfrm>
            <a:off x="5621375" y="6457214"/>
            <a:ext cx="722128" cy="369332"/>
          </a:xfrm>
          <a:prstGeom prst="rect">
            <a:avLst/>
          </a:prstGeom>
          <a:noFill/>
        </p:spPr>
        <p:txBody>
          <a:bodyPr wrap="square" rtlCol="0">
            <a:spAutoFit/>
          </a:bodyPr>
          <a:lstStyle/>
          <a:p>
            <a:r>
              <a:rPr lang="en-US" dirty="0"/>
              <a:t>v9</a:t>
            </a:r>
          </a:p>
        </p:txBody>
      </p:sp>
      <p:sp>
        <p:nvSpPr>
          <p:cNvPr id="49" name="TextBox 48"/>
          <p:cNvSpPr txBox="1"/>
          <p:nvPr/>
        </p:nvSpPr>
        <p:spPr>
          <a:xfrm>
            <a:off x="228600" y="2078826"/>
            <a:ext cx="3505200" cy="4247317"/>
          </a:xfrm>
          <a:prstGeom prst="rect">
            <a:avLst/>
          </a:prstGeom>
          <a:noFill/>
        </p:spPr>
        <p:txBody>
          <a:bodyPr wrap="square" rtlCol="0">
            <a:spAutoFit/>
          </a:bodyPr>
          <a:lstStyle/>
          <a:p>
            <a:r>
              <a:rPr lang="en-US" dirty="0"/>
              <a:t>v0    {f0}</a:t>
            </a:r>
          </a:p>
          <a:p>
            <a:r>
              <a:rPr lang="en-US" dirty="0"/>
              <a:t>v1    {f0, f1}</a:t>
            </a:r>
          </a:p>
          <a:p>
            <a:r>
              <a:rPr lang="en-US" dirty="0"/>
              <a:t>v2    {f1, f3}</a:t>
            </a:r>
          </a:p>
          <a:p>
            <a:r>
              <a:rPr lang="en-US" dirty="0"/>
              <a:t>v3    {f0, f2}</a:t>
            </a:r>
          </a:p>
          <a:p>
            <a:r>
              <a:rPr lang="en-US" dirty="0"/>
              <a:t>v4    {f0, f1, f2, f3, f4}</a:t>
            </a:r>
          </a:p>
          <a:p>
            <a:r>
              <a:rPr lang="en-US" dirty="0"/>
              <a:t>v5    {f3, f4, f5}</a:t>
            </a:r>
          </a:p>
          <a:p>
            <a:r>
              <a:rPr lang="en-US" dirty="0"/>
              <a:t>    :</a:t>
            </a:r>
          </a:p>
          <a:p>
            <a:endParaRPr lang="en-US" dirty="0"/>
          </a:p>
          <a:p>
            <a:r>
              <a:rPr lang="en-US" dirty="0"/>
              <a:t>e(v0,v1)    {f0}    </a:t>
            </a:r>
          </a:p>
          <a:p>
            <a:r>
              <a:rPr lang="en-US" dirty="0"/>
              <a:t>e(v1,v2)    {f1}</a:t>
            </a:r>
          </a:p>
          <a:p>
            <a:r>
              <a:rPr lang="en-US" dirty="0"/>
              <a:t>e(v1,v4)    {f0, f1}</a:t>
            </a:r>
            <a:br>
              <a:rPr lang="en-US" dirty="0"/>
            </a:br>
            <a:r>
              <a:rPr lang="en-US" dirty="0"/>
              <a:t>e(v3,v4)    {f0, f2}</a:t>
            </a:r>
          </a:p>
          <a:p>
            <a:r>
              <a:rPr lang="en-US" dirty="0"/>
              <a:t>e(v5,v7)    {f4, f5}</a:t>
            </a:r>
          </a:p>
          <a:p>
            <a:r>
              <a:rPr lang="en-US" dirty="0"/>
              <a:t>    :</a:t>
            </a:r>
          </a:p>
          <a:p>
            <a:endParaRPr lang="en-US" dirty="0"/>
          </a:p>
        </p:txBody>
      </p:sp>
      <p:sp>
        <p:nvSpPr>
          <p:cNvPr id="50" name="TextBox 49"/>
          <p:cNvSpPr txBox="1"/>
          <p:nvPr/>
        </p:nvSpPr>
        <p:spPr>
          <a:xfrm>
            <a:off x="5042195" y="3219008"/>
            <a:ext cx="722128" cy="369332"/>
          </a:xfrm>
          <a:prstGeom prst="rect">
            <a:avLst/>
          </a:prstGeom>
          <a:noFill/>
        </p:spPr>
        <p:txBody>
          <a:bodyPr wrap="square" rtlCol="0">
            <a:spAutoFit/>
          </a:bodyPr>
          <a:lstStyle/>
          <a:p>
            <a:r>
              <a:rPr lang="en-US" dirty="0"/>
              <a:t>f0</a:t>
            </a:r>
          </a:p>
        </p:txBody>
      </p:sp>
      <p:sp>
        <p:nvSpPr>
          <p:cNvPr id="51" name="TextBox 50"/>
          <p:cNvSpPr txBox="1"/>
          <p:nvPr/>
        </p:nvSpPr>
        <p:spPr>
          <a:xfrm>
            <a:off x="6302006" y="3205349"/>
            <a:ext cx="722128" cy="369332"/>
          </a:xfrm>
          <a:prstGeom prst="rect">
            <a:avLst/>
          </a:prstGeom>
          <a:noFill/>
        </p:spPr>
        <p:txBody>
          <a:bodyPr wrap="square" rtlCol="0">
            <a:spAutoFit/>
          </a:bodyPr>
          <a:lstStyle/>
          <a:p>
            <a:r>
              <a:rPr lang="en-US" dirty="0"/>
              <a:t>f1</a:t>
            </a:r>
          </a:p>
        </p:txBody>
      </p:sp>
      <p:sp>
        <p:nvSpPr>
          <p:cNvPr id="52" name="TextBox 51"/>
          <p:cNvSpPr txBox="1"/>
          <p:nvPr/>
        </p:nvSpPr>
        <p:spPr>
          <a:xfrm>
            <a:off x="5146158" y="4304415"/>
            <a:ext cx="722128" cy="369332"/>
          </a:xfrm>
          <a:prstGeom prst="rect">
            <a:avLst/>
          </a:prstGeom>
          <a:noFill/>
        </p:spPr>
        <p:txBody>
          <a:bodyPr wrap="square" rtlCol="0">
            <a:spAutoFit/>
          </a:bodyPr>
          <a:lstStyle/>
          <a:p>
            <a:r>
              <a:rPr lang="en-US" dirty="0"/>
              <a:t>f2</a:t>
            </a:r>
          </a:p>
        </p:txBody>
      </p:sp>
      <p:sp>
        <p:nvSpPr>
          <p:cNvPr id="53" name="TextBox 52"/>
          <p:cNvSpPr txBox="1"/>
          <p:nvPr/>
        </p:nvSpPr>
        <p:spPr>
          <a:xfrm>
            <a:off x="6928589" y="3810518"/>
            <a:ext cx="722128" cy="369332"/>
          </a:xfrm>
          <a:prstGeom prst="rect">
            <a:avLst/>
          </a:prstGeom>
          <a:noFill/>
        </p:spPr>
        <p:txBody>
          <a:bodyPr wrap="square" rtlCol="0">
            <a:spAutoFit/>
          </a:bodyPr>
          <a:lstStyle/>
          <a:p>
            <a:r>
              <a:rPr lang="en-US" dirty="0"/>
              <a:t>f3</a:t>
            </a:r>
          </a:p>
        </p:txBody>
      </p:sp>
      <p:sp>
        <p:nvSpPr>
          <p:cNvPr id="54" name="TextBox 53"/>
          <p:cNvSpPr txBox="1"/>
          <p:nvPr/>
        </p:nvSpPr>
        <p:spPr>
          <a:xfrm>
            <a:off x="6288273" y="4921252"/>
            <a:ext cx="722128" cy="369332"/>
          </a:xfrm>
          <a:prstGeom prst="rect">
            <a:avLst/>
          </a:prstGeom>
          <a:noFill/>
        </p:spPr>
        <p:txBody>
          <a:bodyPr wrap="square" rtlCol="0">
            <a:spAutoFit/>
          </a:bodyPr>
          <a:lstStyle/>
          <a:p>
            <a:r>
              <a:rPr lang="en-US" dirty="0"/>
              <a:t>f4</a:t>
            </a:r>
          </a:p>
        </p:txBody>
      </p:sp>
      <p:sp>
        <p:nvSpPr>
          <p:cNvPr id="55" name="TextBox 54"/>
          <p:cNvSpPr txBox="1"/>
          <p:nvPr/>
        </p:nvSpPr>
        <p:spPr>
          <a:xfrm>
            <a:off x="7674345" y="5199839"/>
            <a:ext cx="722128" cy="369332"/>
          </a:xfrm>
          <a:prstGeom prst="rect">
            <a:avLst/>
          </a:prstGeom>
          <a:noFill/>
        </p:spPr>
        <p:txBody>
          <a:bodyPr wrap="square" rtlCol="0">
            <a:spAutoFit/>
          </a:bodyPr>
          <a:lstStyle/>
          <a:p>
            <a:r>
              <a:rPr lang="en-US" dirty="0"/>
              <a:t>f5</a:t>
            </a:r>
          </a:p>
        </p:txBody>
      </p:sp>
      <p:sp>
        <p:nvSpPr>
          <p:cNvPr id="56" name="TextBox 55"/>
          <p:cNvSpPr txBox="1"/>
          <p:nvPr/>
        </p:nvSpPr>
        <p:spPr>
          <a:xfrm>
            <a:off x="6015075" y="5900184"/>
            <a:ext cx="722128" cy="369332"/>
          </a:xfrm>
          <a:prstGeom prst="rect">
            <a:avLst/>
          </a:prstGeom>
          <a:noFill/>
        </p:spPr>
        <p:txBody>
          <a:bodyPr wrap="square" rtlCol="0">
            <a:spAutoFit/>
          </a:bodyPr>
          <a:lstStyle/>
          <a:p>
            <a:r>
              <a:rPr lang="en-US" dirty="0"/>
              <a:t>f6</a:t>
            </a:r>
          </a:p>
        </p:txBody>
      </p:sp>
    </p:spTree>
    <p:extLst>
      <p:ext uri="{BB962C8B-B14F-4D97-AF65-F5344CB8AC3E}">
        <p14:creationId xmlns:p14="http://schemas.microsoft.com/office/powerpoint/2010/main" val="42143123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3602</TotalTime>
  <Words>6452</Words>
  <Application>Microsoft Office PowerPoint</Application>
  <PresentationFormat>On-screen Show (4:3)</PresentationFormat>
  <Paragraphs>900</Paragraphs>
  <Slides>61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61</vt:i4>
      </vt:variant>
    </vt:vector>
  </HeadingPairs>
  <TitlesOfParts>
    <vt:vector size="66" baseType="lpstr">
      <vt:lpstr>Arial</vt:lpstr>
      <vt:lpstr>Calibri</vt:lpstr>
      <vt:lpstr>Consolas</vt:lpstr>
      <vt:lpstr>Lucida Console</vt:lpstr>
      <vt:lpstr>Default Design</vt:lpstr>
      <vt:lpstr>24-783 Lecture 14</vt:lpstr>
      <vt:lpstr>Mid-Term Project Presentation</vt:lpstr>
      <vt:lpstr>PowerPoint Presentation</vt:lpstr>
      <vt:lpstr>Identifying ASCII or Binary</vt:lpstr>
      <vt:lpstr>PowerPoint Presentation</vt:lpstr>
      <vt:lpstr>PowerPoint Presentation</vt:lpstr>
      <vt:lpstr>Polygonal Mesh </vt:lpstr>
      <vt:lpstr>Better-Than Minimum Information</vt:lpstr>
      <vt:lpstr>More useful information</vt:lpstr>
      <vt:lpstr>Richer information</vt:lpstr>
      <vt:lpstr>Closed (manifold), open, and non-manifold polygonal meshes</vt:lpstr>
      <vt:lpstr>Implementation</vt:lpstr>
      <vt:lpstr>Implementing a Polygonal-Mesh data structure</vt:lpstr>
      <vt:lpstr>Does it work?</vt:lpstr>
      <vt:lpstr>Iterator</vt:lpstr>
      <vt:lpstr>Iterator</vt:lpstr>
      <vt:lpstr>Question</vt:lpstr>
      <vt:lpstr>Does it work?</vt:lpstr>
      <vt:lpstr>Does it work?</vt:lpstr>
      <vt:lpstr>How about std::vector?</vt:lpstr>
      <vt:lpstr>Go with std::vector for now?</vt:lpstr>
      <vt:lpstr>How about this?</vt:lpstr>
      <vt:lpstr>PowerPoint Presentation</vt:lpstr>
      <vt:lpstr>Let's go with std::list</vt:lpstr>
      <vt:lpstr>Test what we have so far</vt:lpstr>
      <vt:lpstr>Adding polygons</vt:lpstr>
      <vt:lpstr>Test what we have so far</vt:lpstr>
      <vt:lpstr>Adding Access Functions</vt:lpstr>
      <vt:lpstr>Want to add a topological information</vt:lpstr>
      <vt:lpstr>Use Hash Table</vt:lpstr>
      <vt:lpstr>Additions in the polygonalmesh.h</vt:lpstr>
      <vt:lpstr>Changes in polygonalmesh.cpp</vt:lpstr>
      <vt:lpstr>Changes in polygonalmesh.cpp</vt:lpstr>
      <vt:lpstr>Modify test</vt:lpstr>
      <vt:lpstr>Add normal vector and color per polygon.</vt:lpstr>
      <vt:lpstr>Then add LoadBinaryStl function</vt:lpstr>
      <vt:lpstr>Replace the data structure of the STL viewer</vt:lpstr>
      <vt:lpstr>Replace the data structure of the STL viewer</vt:lpstr>
      <vt:lpstr>Picking</vt:lpstr>
      <vt:lpstr>Projection transformation</vt:lpstr>
      <vt:lpstr>Viewport transformation</vt:lpstr>
      <vt:lpstr>Mouse coordinate can be inverse-transformed to a line.</vt:lpstr>
      <vt:lpstr>Transforming a mouse coordinate to a 3D line</vt:lpstr>
      <vt:lpstr>Calculation</vt:lpstr>
      <vt:lpstr>glutil.h</vt:lpstr>
      <vt:lpstr>glutil.cpp</vt:lpstr>
      <vt:lpstr>Picking</vt:lpstr>
      <vt:lpstr>Intersection of a line and a polygon</vt:lpstr>
      <vt:lpstr>Intersection of a line and a polygon</vt:lpstr>
      <vt:lpstr>PowerPoint Presentation</vt:lpstr>
      <vt:lpstr>Picking a point</vt:lpstr>
      <vt:lpstr>PowerPoint Presentation</vt:lpstr>
      <vt:lpstr>Let's move a selected vertex.</vt:lpstr>
      <vt:lpstr>Let's stitch polygons together while reading a file</vt:lpstr>
      <vt:lpstr>Reducing Order of Computation with a 3D Lattice</vt:lpstr>
      <vt:lpstr>Other common data structure</vt:lpstr>
      <vt:lpstr>PowerPoint Presentation</vt:lpstr>
      <vt:lpstr>PowerPoint Presentation</vt:lpstr>
      <vt:lpstr>Lattice class</vt:lpstr>
      <vt:lpstr>PowerPoint Presentation</vt:lpstr>
      <vt:lpstr>Writing it in C++</vt:lpstr>
    </vt:vector>
  </TitlesOfParts>
  <Company>CMU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soji</dc:creator>
  <cp:lastModifiedBy>Soji Yamakawa</cp:lastModifiedBy>
  <cp:revision>587</cp:revision>
  <dcterms:created xsi:type="dcterms:W3CDTF">2009-08-19T14:18:47Z</dcterms:created>
  <dcterms:modified xsi:type="dcterms:W3CDTF">2019-03-18T16:24:22Z</dcterms:modified>
</cp:coreProperties>
</file>