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83" r:id="rId2"/>
    <p:sldId id="848" r:id="rId3"/>
    <p:sldId id="807" r:id="rId4"/>
    <p:sldId id="264" r:id="rId5"/>
    <p:sldId id="808" r:id="rId6"/>
    <p:sldId id="771" r:id="rId7"/>
    <p:sldId id="772" r:id="rId8"/>
    <p:sldId id="773" r:id="rId9"/>
    <p:sldId id="774" r:id="rId10"/>
    <p:sldId id="775" r:id="rId11"/>
    <p:sldId id="776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95" r:id="rId28"/>
    <p:sldId id="796" r:id="rId29"/>
    <p:sldId id="797" r:id="rId30"/>
    <p:sldId id="798" r:id="rId31"/>
    <p:sldId id="799" r:id="rId32"/>
    <p:sldId id="800" r:id="rId33"/>
    <p:sldId id="801" r:id="rId34"/>
    <p:sldId id="802" r:id="rId35"/>
    <p:sldId id="803" r:id="rId36"/>
    <p:sldId id="804" r:id="rId37"/>
    <p:sldId id="805" r:id="rId38"/>
    <p:sldId id="806" r:id="rId39"/>
    <p:sldId id="809" r:id="rId40"/>
    <p:sldId id="810" r:id="rId41"/>
    <p:sldId id="811" r:id="rId42"/>
    <p:sldId id="812" r:id="rId43"/>
    <p:sldId id="813" r:id="rId44"/>
    <p:sldId id="814" r:id="rId45"/>
    <p:sldId id="815" r:id="rId46"/>
    <p:sldId id="816" r:id="rId47"/>
    <p:sldId id="817" r:id="rId48"/>
    <p:sldId id="818" r:id="rId49"/>
    <p:sldId id="819" r:id="rId50"/>
    <p:sldId id="820" r:id="rId51"/>
    <p:sldId id="821" r:id="rId52"/>
    <p:sldId id="822" r:id="rId53"/>
    <p:sldId id="823" r:id="rId54"/>
    <p:sldId id="824" r:id="rId55"/>
    <p:sldId id="825" r:id="rId56"/>
    <p:sldId id="826" r:id="rId57"/>
    <p:sldId id="827" r:id="rId58"/>
    <p:sldId id="828" r:id="rId59"/>
    <p:sldId id="829" r:id="rId60"/>
    <p:sldId id="830" r:id="rId61"/>
    <p:sldId id="831" r:id="rId62"/>
    <p:sldId id="832" r:id="rId63"/>
    <p:sldId id="833" r:id="rId64"/>
    <p:sldId id="834" r:id="rId65"/>
    <p:sldId id="835" r:id="rId66"/>
    <p:sldId id="836" r:id="rId67"/>
    <p:sldId id="837" r:id="rId68"/>
    <p:sldId id="838" r:id="rId69"/>
    <p:sldId id="839" r:id="rId70"/>
    <p:sldId id="840" r:id="rId71"/>
    <p:sldId id="841" r:id="rId72"/>
    <p:sldId id="842" r:id="rId73"/>
    <p:sldId id="843" r:id="rId74"/>
    <p:sldId id="844" r:id="rId75"/>
    <p:sldId id="845" r:id="rId76"/>
    <p:sldId id="846" r:id="rId77"/>
    <p:sldId id="847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3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42" y="2944940"/>
            <a:ext cx="4047116" cy="26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texture2D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texture2D is deprecated at GLSL 1.3, and has been replaced with texture.</a:t>
            </a:r>
          </a:p>
          <a:p>
            <a:r>
              <a:rPr lang="en-US" dirty="0"/>
              <a:t>Older GPUs don’t understand newer version GLSL.</a:t>
            </a:r>
          </a:p>
          <a:p>
            <a:r>
              <a:rPr lang="en-US" dirty="0"/>
              <a:t>Obviously, GLSL is not as well designed as C/C++.  Rather, I say it is a very poorly designed programming language.</a:t>
            </a:r>
          </a:p>
          <a:p>
            <a:r>
              <a:rPr lang="en-US" dirty="0"/>
              <a:t>Their excuse is that graphics technology is growing </a:t>
            </a:r>
            <a:r>
              <a:rPr lang="en-US"/>
              <a:t>rapidly.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texture2D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 haven’t seen any GPUs that does not recognize texture2D.</a:t>
            </a:r>
          </a:p>
          <a:p>
            <a:r>
              <a:rPr lang="en-US" dirty="0"/>
              <a:t>If a GPU does not recognize it, you will need to put:</a:t>
            </a:r>
            <a:br>
              <a:rPr lang="en-US" dirty="0"/>
            </a:br>
            <a:r>
              <a:rPr lang="en-US" dirty="0"/>
              <a:t> 	#version 120</a:t>
            </a:r>
            <a:br>
              <a:rPr lang="en-US" dirty="0"/>
            </a:br>
            <a:r>
              <a:rPr lang="en-US" dirty="0"/>
              <a:t>and keep using texture2D, or change textu2D to texture.</a:t>
            </a:r>
          </a:p>
          <a:p>
            <a:r>
              <a:rPr lang="en-US" dirty="0"/>
              <a:t>At this point, GLSL for OpenGL ES also only recognizes texture2D (tested on my Mac mini, first-generation iPad mini, and iPhone 5S).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6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"/>
            <a:ext cx="8229600" cy="585184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r>
              <a:rPr lang="en-US" dirty="0"/>
              <a:t>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member variable: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214" y="748146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Sampler2dRenderer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042458"/>
            <a:ext cx="6686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Sampler2dRenderer::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403" y="560277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Sampler2dRenderer sampler2d;</a:t>
            </a:r>
          </a:p>
        </p:txBody>
      </p:sp>
    </p:spTree>
    <p:extLst>
      <p:ext uri="{BB962C8B-B14F-4D97-AF65-F5344CB8AC3E}">
        <p14:creationId xmlns:p14="http://schemas.microsoft.com/office/powerpoint/2010/main" val="86232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8394"/>
            <a:ext cx="8229600" cy="5477770"/>
          </a:xfrm>
        </p:spPr>
        <p:txBody>
          <a:bodyPr/>
          <a:lstStyle/>
          <a:p>
            <a:r>
              <a:rPr lang="en-US" dirty="0"/>
              <a:t>In Initialize(),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898" y="1172095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sampler2d.CompileFile(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"sampler2d_vertex_shader.glsl",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"sampler2d_fragment_shader.glsl");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7" y="257696"/>
            <a:ext cx="8229600" cy="681642"/>
          </a:xfrm>
        </p:spPr>
        <p:txBody>
          <a:bodyPr/>
          <a:lstStyle/>
          <a:p>
            <a:r>
              <a:rPr lang="en-US" dirty="0"/>
              <a:t>In Draw(),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389" y="797746"/>
            <a:ext cx="7491153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void </a:t>
            </a:r>
            <a:r>
              <a:rPr lang="en-US" sz="11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1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glClear</a:t>
            </a:r>
            <a:r>
              <a:rPr lang="en-US" sz="11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glUseProgram</a:t>
            </a:r>
            <a:r>
              <a:rPr lang="en-US" sz="1100" dirty="0">
                <a:latin typeface="Lucida Console" panose="020B0609040504020204" pitchFamily="49" charset="0"/>
              </a:rPr>
              <a:t>(sampler2d.programIdent);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vtx</a:t>
            </a:r>
            <a:r>
              <a:rPr lang="en-US" sz="11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texCoord</a:t>
            </a:r>
            <a:r>
              <a:rPr lang="en-US" sz="1100" dirty="0">
                <a:latin typeface="Lucida Console" panose="020B0609040504020204" pitchFamily="49" charset="0"/>
              </a:rPr>
              <a:t>[8]=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0,0, 0,1, 1,1, 1,0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glActiveTexture</a:t>
            </a:r>
            <a:r>
              <a:rPr lang="en-US" sz="11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glBindTexture</a:t>
            </a:r>
            <a:r>
              <a:rPr lang="en-US" sz="1100" dirty="0">
                <a:latin typeface="Lucida Console" panose="020B0609040504020204" pitchFamily="49" charset="0"/>
              </a:rPr>
              <a:t>(GL_TEXTURE_2D,texIdent);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// GL_TEXTURE0 -&gt; 0.  Don't use GL_TEXTURE0! (Frequent confusion).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glUniform1i(sampler2d.uniformTexIdentPos,0); 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(sampler2d.attribVertexPos);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(sampler2d.attribVertexPos,3,GL_FLOAT,GL_FALSE,0,vtx);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(sampler2d.attribTexCoordPos,2,GL_FLOAT,GL_FALSE,0,texCoord);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glDrawArrays</a:t>
            </a:r>
            <a:r>
              <a:rPr lang="en-US" sz="11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(sampler2d.attribVertexPos);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FsSwapBuffers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needRedraw</a:t>
            </a:r>
            <a:r>
              <a:rPr lang="en-US" sz="11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081549" y="3640975"/>
            <a:ext cx="179416" cy="4156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60965" y="1332200"/>
            <a:ext cx="865562" cy="254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6527" y="309684"/>
            <a:ext cx="387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texture number 0.</a:t>
            </a:r>
          </a:p>
          <a:p>
            <a:r>
              <a:rPr lang="en-US" dirty="0">
                <a:solidFill>
                  <a:srgbClr val="FF0000"/>
                </a:solidFill>
              </a:rPr>
              <a:t>In this case, making texture number 0 as a 2D texture, which is identified by </a:t>
            </a:r>
            <a:r>
              <a:rPr lang="en-US" dirty="0" err="1">
                <a:solidFill>
                  <a:srgbClr val="FF0000"/>
                </a:solidFill>
              </a:rPr>
              <a:t>texIdent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6242" y="1735900"/>
            <a:ext cx="339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Give 0 to use GL_TEXTURE0.  What’s confusing is GL_TEXTURE0 is not actually numeric value of 0 in OpenGL ES.  To make it work both in ES and full-spec OpenGL, use 0.</a:t>
            </a:r>
          </a:p>
        </p:txBody>
      </p:sp>
      <p:sp>
        <p:nvSpPr>
          <p:cNvPr id="13" name="Freeform 12"/>
          <p:cNvSpPr/>
          <p:nvPr/>
        </p:nvSpPr>
        <p:spPr>
          <a:xfrm>
            <a:off x="4638502" y="2360815"/>
            <a:ext cx="2205702" cy="2125873"/>
          </a:xfrm>
          <a:custGeom>
            <a:avLst/>
            <a:gdLst>
              <a:gd name="connsiteX0" fmla="*/ 947651 w 2205702"/>
              <a:gd name="connsiteY0" fmla="*/ 0 h 2125873"/>
              <a:gd name="connsiteX1" fmla="*/ 473825 w 2205702"/>
              <a:gd name="connsiteY1" fmla="*/ 382385 h 2125873"/>
              <a:gd name="connsiteX2" fmla="*/ 2202873 w 2205702"/>
              <a:gd name="connsiteY2" fmla="*/ 1895301 h 2125873"/>
              <a:gd name="connsiteX3" fmla="*/ 0 w 2205702"/>
              <a:gd name="connsiteY3" fmla="*/ 2094807 h 212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702" h="2125873">
                <a:moveTo>
                  <a:pt x="947651" y="0"/>
                </a:moveTo>
                <a:cubicBezTo>
                  <a:pt x="606136" y="33251"/>
                  <a:pt x="264621" y="66502"/>
                  <a:pt x="473825" y="382385"/>
                </a:cubicBezTo>
                <a:cubicBezTo>
                  <a:pt x="683029" y="698268"/>
                  <a:pt x="2281844" y="1609897"/>
                  <a:pt x="2202873" y="1895301"/>
                </a:cubicBezTo>
                <a:cubicBezTo>
                  <a:pt x="2123902" y="2180705"/>
                  <a:pt x="1061951" y="2137756"/>
                  <a:pt x="0" y="2094807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3D 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attributes</a:t>
            </a:r>
          </a:p>
          <a:p>
            <a:pPr lvl="1"/>
            <a:r>
              <a:rPr lang="en-US" dirty="0"/>
              <a:t>Position (vec3)</a:t>
            </a:r>
          </a:p>
          <a:p>
            <a:pPr lvl="1"/>
            <a:r>
              <a:rPr lang="en-US" dirty="0"/>
              <a:t>Color (vec4)</a:t>
            </a:r>
          </a:p>
          <a:p>
            <a:r>
              <a:rPr lang="en-US" dirty="0"/>
              <a:t>Uniforms</a:t>
            </a:r>
          </a:p>
          <a:p>
            <a:pPr lvl="1"/>
            <a:r>
              <a:rPr lang="en-US" dirty="0"/>
              <a:t>Projection matrix (mat4)</a:t>
            </a:r>
          </a:p>
          <a:p>
            <a:pPr lvl="1"/>
            <a:r>
              <a:rPr lang="en-US" dirty="0" err="1"/>
              <a:t>ModelView</a:t>
            </a:r>
            <a:r>
              <a:rPr lang="en-US" dirty="0"/>
              <a:t> matrix (mat4)</a:t>
            </a:r>
          </a:p>
          <a:p>
            <a:r>
              <a:rPr lang="en-US" dirty="0"/>
              <a:t>Varying</a:t>
            </a:r>
          </a:p>
          <a:p>
            <a:pPr lvl="1"/>
            <a:r>
              <a:rPr lang="en-US" dirty="0"/>
              <a:t>Color (Just pass color attribute to color varying in the vertex </a:t>
            </a:r>
            <a:r>
              <a:rPr lang="en-US" dirty="0" err="1"/>
              <a:t>shader</a:t>
            </a:r>
            <a:r>
              <a:rPr lang="en-US" dirty="0"/>
              <a:t>, and use it as is in the fragment </a:t>
            </a:r>
            <a:r>
              <a:rPr lang="en-US" dirty="0" err="1"/>
              <a:t>shader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3525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uniform_color</a:t>
            </a:r>
            <a:r>
              <a:rPr lang="en-US" dirty="0"/>
              <a:t> example</a:t>
            </a:r>
          </a:p>
          <a:p>
            <a:r>
              <a:rPr lang="en-US" dirty="0"/>
              <a:t>Add plain3d_vertex_shader.glsl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plain3d_fragment_shader.glsl as: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399" y="1978925"/>
            <a:ext cx="520527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9" y="5138382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9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728"/>
            <a:ext cx="8229600" cy="5689435"/>
          </a:xfrm>
        </p:spPr>
        <p:txBody>
          <a:bodyPr/>
          <a:lstStyle/>
          <a:p>
            <a:r>
              <a:rPr lang="en-US" dirty="0"/>
              <a:t>Add Plain3dRenderer class 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implement </a:t>
            </a:r>
            <a:r>
              <a:rPr lang="en-US" dirty="0" err="1"/>
              <a:t>CacheAttributeAndUniformIdent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104" y="880280"/>
            <a:ext cx="5112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Plain3dRenderer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104" y="3568889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Plain3dRenderer::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Color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41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314"/>
            <a:ext cx="8229600" cy="5750850"/>
          </a:xfrm>
        </p:spPr>
        <p:txBody>
          <a:bodyPr/>
          <a:lstStyle/>
          <a:p>
            <a:r>
              <a:rPr lang="en-US" dirty="0"/>
              <a:t>In Initialize function,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CMakeLists.txt,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headers: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212" y="859809"/>
            <a:ext cx="3903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plain3d.CompileFile(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"plain3d_vertex_shader.glsl",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"plain3d_fragment_shader.glsl");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212" y="2702257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set(LIB_DEPENDENCY </a:t>
            </a:r>
            <a:r>
              <a:rPr lang="en-US" sz="1200" dirty="0" err="1">
                <a:latin typeface="Lucida Console" panose="020B0609040504020204" pitchFamily="49" charset="0"/>
              </a:rPr>
              <a:t>fslazywindow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ysclass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ysgl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ysport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geblkernel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212" y="4046561"/>
            <a:ext cx="250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ysport.h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ysshellextio.h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rendering part of the STL viewer with the plain3Drenderer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70" y="1526994"/>
            <a:ext cx="8750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78A4-3BAF-49C2-9D50-1A0139D5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4E3D-E465-4B7A-BC40-B31AB783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Retro-Gaming Night</a:t>
            </a:r>
          </a:p>
          <a:p>
            <a:pPr lvl="1"/>
            <a:r>
              <a:rPr lang="en-US" dirty="0"/>
              <a:t>When: This Saturday 18:00-21:00</a:t>
            </a:r>
          </a:p>
          <a:p>
            <a:pPr lvl="1"/>
            <a:r>
              <a:rPr lang="en-US" dirty="0"/>
              <a:t>Where: Newel-Simon Atrium (In front of the Chinese take out)</a:t>
            </a:r>
          </a:p>
          <a:p>
            <a:endParaRPr lang="en-US" dirty="0"/>
          </a:p>
          <a:p>
            <a:r>
              <a:rPr lang="en-US" dirty="0"/>
              <a:t>A rare opportunity to see and actually use historic computers in action.</a:t>
            </a:r>
          </a:p>
          <a:p>
            <a:r>
              <a:rPr lang="en-US" dirty="0"/>
              <a:t>I’ll put some of my vintage-computer collections on display, too.</a:t>
            </a:r>
          </a:p>
        </p:txBody>
      </p:sp>
    </p:spTree>
    <p:extLst>
      <p:ext uri="{BB962C8B-B14F-4D97-AF65-F5344CB8AC3E}">
        <p14:creationId xmlns:p14="http://schemas.microsoft.com/office/powerpoint/2010/main" val="2894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based on the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can make the color as a function of  raw-input xyz coordinate.</a:t>
            </a:r>
          </a:p>
        </p:txBody>
      </p:sp>
    </p:spTree>
    <p:extLst>
      <p:ext uri="{BB962C8B-B14F-4D97-AF65-F5344CB8AC3E}">
        <p14:creationId xmlns:p14="http://schemas.microsoft.com/office/powerpoint/2010/main" val="162841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en-US" dirty="0"/>
              <a:t>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rainbow3d_vertex_shader.glsl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rainbow3d_fragment_shader.glsl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263" y="4797189"/>
            <a:ext cx="8366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pi=3.1415927;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=vec4(sin(</a:t>
            </a:r>
            <a:r>
              <a:rPr lang="en-US" sz="1200" dirty="0" err="1">
                <a:latin typeface="Lucida Console" panose="020B0609040504020204" pitchFamily="49" charset="0"/>
              </a:rPr>
              <a:t>vertexOut.x</a:t>
            </a:r>
            <a:r>
              <a:rPr lang="en-US" sz="1200" dirty="0">
                <a:latin typeface="Lucida Console" panose="020B0609040504020204" pitchFamily="49" charset="0"/>
              </a:rPr>
              <a:t>),sin(pi/2.0+vertexOut.y),sin(</a:t>
            </a:r>
            <a:r>
              <a:rPr lang="en-US" sz="1200" dirty="0" err="1">
                <a:latin typeface="Lucida Console" panose="020B0609040504020204" pitchFamily="49" charset="0"/>
              </a:rPr>
              <a:t>pi+vertexOut.z</a:t>
            </a:r>
            <a:r>
              <a:rPr lang="en-US" sz="1200" dirty="0">
                <a:latin typeface="Lucida Console" panose="020B0609040504020204" pitchFamily="49" charset="0"/>
              </a:rPr>
              <a:t>),1.0);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263" y="1487606"/>
            <a:ext cx="5205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=vertex;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Rainbow3dRenderer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036" y="4360460"/>
            <a:ext cx="6971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Rainbow3dRenderer::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36" y="1624083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Rainbow3dRenderer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4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514" y="160361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rainbow3d.CompileFile(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"rainbow3d_vertex_shader.glsl",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"rainbow3d_fragment_shader.glsl");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78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 the fragment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You can stop OpenGL from writing a color to the frame buffer by discarding a fragment.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287" y="1610436"/>
            <a:ext cx="2880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if(length(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)&lt;3.0)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5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intensity is calculated per vertex and interpolated in the screen coordinate.</a:t>
            </a:r>
          </a:p>
          <a:p>
            <a:r>
              <a:rPr lang="en-US" dirty="0"/>
              <a:t>Three light components (reflections):</a:t>
            </a:r>
          </a:p>
          <a:p>
            <a:pPr lvl="1"/>
            <a:r>
              <a:rPr lang="en-US" dirty="0"/>
              <a:t>Ambient light</a:t>
            </a:r>
          </a:p>
          <a:p>
            <a:pPr lvl="1"/>
            <a:r>
              <a:rPr lang="en-US" dirty="0"/>
              <a:t>Diffuse reflection</a:t>
            </a:r>
          </a:p>
          <a:p>
            <a:pPr lvl="1"/>
            <a:r>
              <a:rPr lang="en-US" dirty="0"/>
              <a:t>Specular reflection</a:t>
            </a:r>
          </a:p>
        </p:txBody>
      </p:sp>
    </p:spTree>
    <p:extLst>
      <p:ext uri="{BB962C8B-B14F-4D97-AF65-F5344CB8AC3E}">
        <p14:creationId xmlns:p14="http://schemas.microsoft.com/office/powerpoint/2010/main" val="232154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vertex attribute:</a:t>
            </a:r>
          </a:p>
          <a:p>
            <a:pPr lvl="1"/>
            <a:r>
              <a:rPr lang="en-US" dirty="0"/>
              <a:t>Normal vector</a:t>
            </a:r>
          </a:p>
          <a:p>
            <a:r>
              <a:rPr lang="en-US" dirty="0"/>
              <a:t>Additional uniform:</a:t>
            </a:r>
          </a:p>
          <a:p>
            <a:pPr lvl="1"/>
            <a:r>
              <a:rPr lang="en-US" dirty="0"/>
              <a:t>Direction to the light in the camera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151522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530020"/>
            <a:ext cx="8485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nom=normalize((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diffuse=max(0.0,dot(</a:t>
            </a:r>
            <a:r>
              <a:rPr lang="en-US" sz="1200" dirty="0" err="1">
                <a:latin typeface="Lucida Console" panose="020B0609040504020204" pitchFamily="49" charset="0"/>
              </a:rPr>
              <a:t>nom,lit</a:t>
            </a:r>
            <a:r>
              <a:rPr lang="en-US" sz="1200" dirty="0">
                <a:latin typeface="Lucida Console" panose="020B0609040504020204" pitchFamily="49" charset="0"/>
              </a:rPr>
              <a:t>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*pow(max(0.0,dot(</a:t>
            </a:r>
            <a:r>
              <a:rPr lang="en-US" sz="1200" dirty="0" err="1">
                <a:latin typeface="Lucida Console" panose="020B0609040504020204" pitchFamily="49" charset="0"/>
              </a:rPr>
              <a:t>midDir,nom</a:t>
            </a:r>
            <a:r>
              <a:rPr lang="en-US" sz="1200" dirty="0">
                <a:latin typeface="Lucida Console" panose="020B0609040504020204" pitchFamily="49" charset="0"/>
              </a:rPr>
              <a:t>)),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67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 -  Since all calculations are done in the vertex </a:t>
            </a:r>
            <a:r>
              <a:rPr lang="en-US" dirty="0" err="1"/>
              <a:t>shader</a:t>
            </a:r>
            <a:r>
              <a:rPr lang="en-US" dirty="0"/>
              <a:t>, the fragment </a:t>
            </a:r>
            <a:r>
              <a:rPr lang="en-US" dirty="0" err="1"/>
              <a:t>shader</a:t>
            </a:r>
            <a:r>
              <a:rPr lang="en-US" dirty="0"/>
              <a:t> just need to pass color value from left to right.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43252"/>
            <a:ext cx="848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8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Gouraud3dRenderer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1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Final-Goal Calibration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5-minutes each team.</a:t>
            </a:r>
          </a:p>
          <a:p>
            <a:r>
              <a:rPr lang="en-US" dirty="0"/>
              <a:t>Present what the final product will look like.</a:t>
            </a:r>
          </a:p>
          <a:p>
            <a:r>
              <a:rPr lang="en-US" dirty="0"/>
              <a:t>Give a reasonable explanation if some part of the initial goal is not deliverable.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49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56638"/>
            <a:ext cx="84856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Gouraud3dRenderer::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,"normal");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,"ambient");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729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in main.cpp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gouraud3d.CompileFile(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26592"/>
          </a:xfrm>
        </p:spPr>
        <p:txBody>
          <a:bodyPr/>
          <a:lstStyle/>
          <a:p>
            <a:r>
              <a:rPr lang="en-US" dirty="0"/>
              <a:t>In Draw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752" y="1993392"/>
            <a:ext cx="81804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(gouraud3d.programIdent);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glUniformMatrix4fv(gouraud3d.uniformProjectionPos,1,GL_FALSE,projMat);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glUniformMatrix4fv(gouraud3d.uniformModelViewPos,1,GL_FALSE,viewMat);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glUniform3f(gouraud3d.uniformLightDirPos,0,0,1);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glUniform1f(gouraud3d.uniformAmbientPos,0.3f);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glUniform1f(gouraud3d.uniformSpecularIntensityPos,1);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glUniform1f(gouraud3d.uniformSpecularExponentPos,100.0f);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(gouraud3d.attribNormalPos);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(gouraud3d.attribNormalPos,3,GL_FLOAT,GL_FALSE,0,nom.data());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(gouraud3d.attribNormalPos);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9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lighting model, but the light intensity is calculated per pixel, not per vertex.</a:t>
            </a:r>
          </a:p>
          <a:p>
            <a:r>
              <a:rPr lang="en-US" dirty="0"/>
              <a:t>This really has been one thing that the OpenGL’s fixed-function pipeline could not (did not) do.</a:t>
            </a:r>
          </a:p>
          <a:p>
            <a:endParaRPr lang="en-US" dirty="0"/>
          </a:p>
          <a:p>
            <a:r>
              <a:rPr lang="en-US" dirty="0"/>
              <a:t>Additional varying:</a:t>
            </a:r>
          </a:p>
          <a:p>
            <a:pPr lvl="1"/>
            <a:r>
              <a:rPr lang="en-US"/>
              <a:t>Normal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63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557716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75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855234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diffuse=max(0.0,dot(</a:t>
            </a:r>
            <a:r>
              <a:rPr lang="en-US" sz="1200" dirty="0" err="1">
                <a:latin typeface="Lucida Console" panose="020B0609040504020204" pitchFamily="49" charset="0"/>
              </a:rPr>
              <a:t>normalOut,lit</a:t>
            </a:r>
            <a:r>
              <a:rPr lang="en-US" sz="1200" dirty="0">
                <a:latin typeface="Lucida Console" panose="020B0609040504020204" pitchFamily="49" charset="0"/>
              </a:rPr>
              <a:t>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*pow(max(0.0,dot(</a:t>
            </a:r>
            <a:r>
              <a:rPr lang="en-US" sz="1200" dirty="0" err="1">
                <a:latin typeface="Lucida Console" panose="020B0609040504020204" pitchFamily="49" charset="0"/>
              </a:rPr>
              <a:t>midDir,normalOut</a:t>
            </a:r>
            <a:r>
              <a:rPr lang="en-US" sz="1200" dirty="0">
                <a:latin typeface="Lucida Console" panose="020B0609040504020204" pitchFamily="49" charset="0"/>
              </a:rPr>
              <a:t>)),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6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fact, there is no change from the Gouraud3dRenderer.</a:t>
            </a:r>
          </a:p>
          <a:p>
            <a:r>
              <a:rPr lang="en-US" dirty="0"/>
              <a:t>This program has exactly the same interface from the C++ program point of view.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Phong3dRenderer : public Gouraud3dRenderer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7401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 function in main.cpp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Draw function in main.cpp</a:t>
            </a:r>
          </a:p>
          <a:p>
            <a:pPr marL="457200" lvl="1" indent="0">
              <a:buNone/>
            </a:pPr>
            <a:r>
              <a:rPr lang="en-US" dirty="0"/>
              <a:t>Just replace gouraud3d with phong3d.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Phong3dRenderer phong3d;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549338"/>
            <a:ext cx="371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phong3d.CompileFile(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07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vs </a:t>
            </a:r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is most visible if the object has a large or long polygon.  (Like the bottom face of a </a:t>
            </a:r>
            <a:r>
              <a:rPr lang="en-US" dirty="0" err="1"/>
              <a:t>cone.stl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76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billboard is a </a:t>
            </a:r>
            <a:r>
              <a:rPr lang="en-US" dirty="0" err="1"/>
              <a:t>pimitive</a:t>
            </a:r>
            <a:r>
              <a:rPr lang="en-US" dirty="0"/>
              <a:t> that appears the same no matter what direction it is looked from.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Trees in a walk-through application.</a:t>
            </a:r>
          </a:p>
          <a:p>
            <a:pPr lvl="1"/>
            <a:r>
              <a:rPr lang="en-US" dirty="0"/>
              <a:t>Annotation.</a:t>
            </a:r>
          </a:p>
          <a:p>
            <a:pPr lvl="1"/>
            <a:r>
              <a:rPr lang="en-US" dirty="0"/>
              <a:t>An icon floating in the 3D space.</a:t>
            </a:r>
          </a:p>
          <a:p>
            <a:r>
              <a:rPr lang="en-US" dirty="0"/>
              <a:t>This is another feature frustratingly missing in the fixed-function pipeline.</a:t>
            </a:r>
          </a:p>
        </p:txBody>
      </p:sp>
    </p:spTree>
    <p:extLst>
      <p:ext uri="{BB962C8B-B14F-4D97-AF65-F5344CB8AC3E}">
        <p14:creationId xmlns:p14="http://schemas.microsoft.com/office/powerpoint/2010/main" val="248647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en-US" dirty="0" err="1"/>
              <a:t>Shader</a:t>
            </a:r>
            <a:r>
              <a:rPr lang="en-US" dirty="0"/>
              <a:t> Language (GLSL)</a:t>
            </a:r>
          </a:p>
          <a:p>
            <a:r>
              <a:rPr lang="en-US" dirty="0"/>
              <a:t>Texture (sampler2D)</a:t>
            </a:r>
          </a:p>
          <a:p>
            <a:r>
              <a:rPr lang="en-US" dirty="0"/>
              <a:t>Plain 3D Renderer</a:t>
            </a:r>
          </a:p>
          <a:p>
            <a:r>
              <a:rPr lang="en-US" dirty="0"/>
              <a:t>Rainbow Color based on the vertex position</a:t>
            </a:r>
          </a:p>
          <a:p>
            <a:r>
              <a:rPr lang="en-US" dirty="0"/>
              <a:t>“discard” statement in the 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r>
              <a:rPr lang="en-US" dirty="0" err="1"/>
              <a:t>Billboarding</a:t>
            </a:r>
            <a:endParaRPr lang="en-US" dirty="0"/>
          </a:p>
          <a:p>
            <a:r>
              <a:rPr lang="en-US" dirty="0"/>
              <a:t>Point Sprite</a:t>
            </a:r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the center (or a reference point) of the billboard may move depending on the view point and orientation.  </a:t>
            </a:r>
          </a:p>
          <a:p>
            <a:r>
              <a:rPr lang="en-US" dirty="0"/>
              <a:t>But, the billboard will always face perpendicular to the view direction regardless of the view point and orientation.</a:t>
            </a:r>
          </a:p>
          <a:p>
            <a:r>
              <a:rPr lang="en-US" dirty="0"/>
              <a:t>I.E., the shape is always the same in the camera’s local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933230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achieved by adding offsets to the vertex position in the camera-coordinate system, or in the screen coordinate system.</a:t>
            </a:r>
          </a:p>
          <a:p>
            <a:r>
              <a:rPr lang="en-US" dirty="0"/>
              <a:t>Offset in the camera coordinate system:</a:t>
            </a:r>
          </a:p>
          <a:p>
            <a:pPr lvl="1"/>
            <a:r>
              <a:rPr lang="en-US" dirty="0"/>
              <a:t>Offset applied after model-view matrix.</a:t>
            </a:r>
          </a:p>
          <a:p>
            <a:pPr lvl="1"/>
            <a:r>
              <a:rPr lang="en-US" dirty="0"/>
              <a:t>Will change the size of the primitive depending on the distance from the view point.</a:t>
            </a:r>
          </a:p>
          <a:p>
            <a:r>
              <a:rPr lang="en-US" dirty="0"/>
              <a:t>Offset in the screen coordinate system:</a:t>
            </a:r>
          </a:p>
          <a:p>
            <a:pPr lvl="1"/>
            <a:r>
              <a:rPr lang="en-US" dirty="0"/>
              <a:t>Offset applied after model-view and projection matrices.</a:t>
            </a:r>
          </a:p>
          <a:p>
            <a:pPr lvl="1"/>
            <a:r>
              <a:rPr lang="en-US" dirty="0"/>
              <a:t>Appears as the same size regardless of the distance from the view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7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 Vertex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385930" cy="5059363"/>
          </a:xfrm>
        </p:spPr>
        <p:txBody>
          <a:bodyPr/>
          <a:lstStyle/>
          <a:p>
            <a:r>
              <a:rPr lang="en-US" dirty="0"/>
              <a:t>Vertex attributes:</a:t>
            </a:r>
          </a:p>
          <a:p>
            <a:pPr lvl="1"/>
            <a:r>
              <a:rPr lang="en-US" dirty="0"/>
              <a:t>Position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Offset (</a:t>
            </a:r>
            <a:r>
              <a:rPr lang="en-US" dirty="0" err="1"/>
              <a:t>dx,dy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Texture Coordinate</a:t>
            </a:r>
          </a:p>
          <a:p>
            <a:r>
              <a:rPr lang="en-US" dirty="0"/>
              <a:t>When you draw a triangle, you repeat same (</a:t>
            </a:r>
            <a:r>
              <a:rPr lang="en-US" dirty="0" err="1"/>
              <a:t>x,y,z</a:t>
            </a:r>
            <a:r>
              <a:rPr lang="en-US" dirty="0"/>
              <a:t>) three times, but use different offset vectors.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0465" y="1068572"/>
            <a:ext cx="332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       Offset</a:t>
            </a:r>
          </a:p>
          <a:p>
            <a:r>
              <a:rPr lang="en-US" dirty="0"/>
              <a:t>(x0,y0,z0)      (-1,-1)</a:t>
            </a:r>
          </a:p>
          <a:p>
            <a:r>
              <a:rPr lang="en-US" dirty="0"/>
              <a:t>(x0,y0,z0)    ( 3,-1)</a:t>
            </a:r>
          </a:p>
          <a:p>
            <a:r>
              <a:rPr lang="en-US" dirty="0"/>
              <a:t>(x0,y0,z0)    (-1, 3)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5916" y="4226442"/>
            <a:ext cx="1850065" cy="118553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79535" y="3524693"/>
            <a:ext cx="10633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90168" y="4460358"/>
            <a:ext cx="95693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90168" y="3524693"/>
            <a:ext cx="956930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9535" y="3992525"/>
            <a:ext cx="489098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8633" y="3992525"/>
            <a:ext cx="0" cy="467833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2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5007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pos.xy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pos.xy+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pos.xy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pos.xy+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83841" y="4540102"/>
            <a:ext cx="903768" cy="568842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1567" y="364885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division by w?</a:t>
            </a:r>
          </a:p>
        </p:txBody>
      </p:sp>
      <p:cxnSp>
        <p:nvCxnSpPr>
          <p:cNvPr id="7" name="Straight Arrow Connector 6"/>
          <p:cNvCxnSpPr>
            <a:stCxn id="5" idx="2"/>
            <a:endCxn id="3" idx="0"/>
          </p:cNvCxnSpPr>
          <p:nvPr/>
        </p:nvCxnSpPr>
        <p:spPr>
          <a:xfrm flipH="1">
            <a:off x="6735725" y="4018187"/>
            <a:ext cx="499213" cy="5219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1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0" y="925033"/>
            <a:ext cx="7166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&lt;1.0 &amp;&amp;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*texture(texture2d,texCoordOut);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67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</a:t>
            </a:r>
            <a:r>
              <a:rPr lang="en-US" dirty="0" err="1"/>
              <a:t>renderer.h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2136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Billboard3dRenderer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uniformTexture2dPos;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37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9526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Billboard3dRenderer::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,"offset");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uniformTexture2dPos=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(programIdent,"texture2d");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("uniformTexture2dPos=%d\n",uniformTexture2dPos);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9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main.cpp, Initialize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76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billboard3d.CompileFile(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"billboard3d_vertex_shader.glsl",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"billboard3d_fragment_shader.glsl");</a:t>
            </a:r>
          </a:p>
        </p:txBody>
      </p:sp>
    </p:spTree>
    <p:extLst>
      <p:ext uri="{BB962C8B-B14F-4D97-AF65-F5344CB8AC3E}">
        <p14:creationId xmlns:p14="http://schemas.microsoft.com/office/powerpoint/2010/main" val="934199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61" y="871870"/>
            <a:ext cx="27238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  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10,-10,-10,  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10,-10, 10, -10,-10,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 10, -10,-10,-10,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-10, 10,-10,  10, 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10,-10,  10, 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 10, -10, 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 10, 10, -10, 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-10, 10,-10,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10,-10,  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 10,  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 10, 10, -10,-10,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cubeEdgeColor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2138" y="4199046"/>
            <a:ext cx="68018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glUseProgram</a:t>
            </a:r>
            <a:r>
              <a:rPr lang="en-US" sz="10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(plain3d.attribVertexPos,3,GL_FLOAT,GL_FALSE,0,cubeEdgeVtx);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(plain3d.attribColorPos,4,GL_FLOAT,GL_FALSE,0,cubeEdgeColor);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glDrawArrays</a:t>
            </a:r>
            <a:r>
              <a:rPr lang="en-US" sz="1000" dirty="0">
                <a:latin typeface="Lucida Console" panose="020B0609040504020204" pitchFamily="49" charset="0"/>
              </a:rPr>
              <a:t>(GL_LINES,0,24);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(plain3d.attribColorPos);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0628" y="111641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Drawing a wireframe-cube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958390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47" y="1695579"/>
            <a:ext cx="264687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billboardOffset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-1.0,-1.0,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3.0,-1.0,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-1.0, 3.0,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-1.0,-1.0,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3.0,-1.0,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-1.0, 3.0,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billboardColor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747" y="1695579"/>
            <a:ext cx="626325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glUseProgram</a:t>
            </a:r>
            <a:r>
              <a:rPr lang="en-US" sz="1000" dirty="0">
                <a:latin typeface="Lucida Console" panose="020B0609040504020204" pitchFamily="49" charset="0"/>
              </a:rPr>
              <a:t>(billboard3d.programIdent);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glUniformMatrix4fv(billboard3d.uniformProjectionPos,1,GL_FALSE,projMat);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glUniformMatrix4fv(billboard3d.uniformModelViewPos,1,GL_FALSE,viewMat);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glUniform1f(billboard3d.uniformOffsetInViewPos,1.0f);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glUniform1f(billboard3d.uniformOffsetInPixelPos,0.0f);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glUniform1f(billboard3d.uniformViewportWidthPos,(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wid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glUniform1f(billboard3d.uniformViewportHeightPos,(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hei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(billboard3d.attribColorPos);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(billboard3d.attribTexCoordPos);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(billboard3d.attribOffsetPos);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billboard3d.attribVertexPos,3,GL_FLOAT,GL_FALSE,0,billboardVtx);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billboard3d.attribColorPos,4,GL_FLOAT,GL_FALSE,0,billboardColor);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billboard3d.attribTexCoordPos,2,GL_FLOAT,GL_FALSE,0,billboardTexCoord);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billboard3d.attribOffsetPos,2,GL_FLOAT,GL_FALSE,0,billboardTexCoord);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glDrawArrays</a:t>
            </a:r>
            <a:r>
              <a:rPr lang="en-US" sz="1000" dirty="0">
                <a:latin typeface="Lucida Console" panose="020B0609040504020204" pitchFamily="49" charset="0"/>
              </a:rPr>
              <a:t>(GL_TRIANGLES,0,3);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(billboard3d.attribColorPos);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(billboard3d.attribTexCoordPos);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(billboard3d.attribOffsetPos);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0451" y="87187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drawing a billboard.</a:t>
            </a:r>
          </a:p>
        </p:txBody>
      </p:sp>
    </p:spTree>
    <p:extLst>
      <p:ext uri="{BB962C8B-B14F-4D97-AF65-F5344CB8AC3E}">
        <p14:creationId xmlns:p14="http://schemas.microsoft.com/office/powerpoint/2010/main" val="145486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is:</a:t>
            </a:r>
          </a:p>
          <a:p>
            <a:pPr lvl="1"/>
            <a:r>
              <a:rPr lang="en-US" dirty="0"/>
              <a:t>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Attribute?</a:t>
            </a:r>
          </a:p>
          <a:p>
            <a:pPr lvl="1"/>
            <a:r>
              <a:rPr lang="en-US" dirty="0"/>
              <a:t>Varying?</a:t>
            </a:r>
          </a:p>
          <a:p>
            <a:pPr lvl="1"/>
            <a:r>
              <a:rPr lang="en-US" dirty="0"/>
              <a:t>Uniform?</a:t>
            </a:r>
          </a:p>
          <a:p>
            <a:r>
              <a:rPr lang="en-US" dirty="0"/>
              <a:t>When is your </a:t>
            </a:r>
            <a:r>
              <a:rPr lang="en-US" dirty="0" err="1"/>
              <a:t>shader</a:t>
            </a:r>
            <a:r>
              <a:rPr lang="en-US" dirty="0"/>
              <a:t> compiled and linked?</a:t>
            </a:r>
          </a:p>
        </p:txBody>
      </p:sp>
    </p:spTree>
    <p:extLst>
      <p:ext uri="{BB962C8B-B14F-4D97-AF65-F5344CB8AC3E}">
        <p14:creationId xmlns:p14="http://schemas.microsoft.com/office/powerpoint/2010/main" val="3430684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BlueImpulse.png in the data directory.</a:t>
            </a:r>
          </a:p>
          <a:p>
            <a:r>
              <a:rPr lang="en-US" dirty="0"/>
              <a:t>Add a member variable: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GLuint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textureIdent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Add </a:t>
            </a:r>
            <a:r>
              <a:rPr lang="en-US" dirty="0" err="1"/>
              <a:t>YsBitmap</a:t>
            </a:r>
            <a:r>
              <a:rPr lang="en-US" dirty="0"/>
              <a:t> in the LIB_DEPENDENCY in CMakeLists.txt</a:t>
            </a:r>
          </a:p>
          <a:p>
            <a:r>
              <a:rPr lang="en-US" dirty="0">
                <a:latin typeface="Lucida Console" panose="020B0609040504020204" pitchFamily="49" charset="0"/>
              </a:rPr>
              <a:t>#include &lt;</a:t>
            </a:r>
            <a:r>
              <a:rPr lang="en-US" dirty="0" err="1">
                <a:latin typeface="Lucida Console" panose="020B0609040504020204" pitchFamily="49" charset="0"/>
              </a:rPr>
              <a:t>ysbitmap.h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1026" name="Picture 2" descr="E:\development\trunk\teaching\24783\LecturePrep\19-GLSL\billboard_texture\data\BlueImpul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42" y="1057293"/>
            <a:ext cx="745571" cy="7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17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function,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093" y="1488558"/>
            <a:ext cx="6878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YsBitmap</a:t>
            </a:r>
            <a:r>
              <a:rPr lang="en-US" sz="1200" dirty="0">
                <a:latin typeface="Lucida Console" panose="020B0609040504020204" pitchFamily="49" charset="0"/>
              </a:rPr>
              <a:t> bmp;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if(YSOK==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("BlueImpulse.png"))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glTexImage2D(GL_TEXTURE_2D,0,GL_RGBA,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bmp.GetWidth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00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change the billboard </a:t>
            </a:r>
            <a:r>
              <a:rPr lang="en-US"/>
              <a:t>color from 0,0,0,1 to 1,1,1,1.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330" y="164804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glUniform1i(billboard3d.uniformTexture2dPos,0);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81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 of drawing a billboard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GL_POINTS.</a:t>
            </a:r>
          </a:p>
          <a:p>
            <a:r>
              <a:rPr lang="en-US" dirty="0"/>
              <a:t>Need to control point-size, and</a:t>
            </a:r>
          </a:p>
          <a:p>
            <a:r>
              <a:rPr lang="en-US" dirty="0"/>
              <a:t>Paste texture on points.</a:t>
            </a:r>
          </a:p>
        </p:txBody>
      </p:sp>
    </p:spTree>
    <p:extLst>
      <p:ext uri="{BB962C8B-B14F-4D97-AF65-F5344CB8AC3E}">
        <p14:creationId xmlns:p14="http://schemas.microsoft.com/office/powerpoint/2010/main" val="1254012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69507"/>
          </a:xfrm>
        </p:spPr>
        <p:txBody>
          <a:bodyPr/>
          <a:lstStyle/>
          <a:p>
            <a:r>
              <a:rPr lang="en-US" dirty="0"/>
              <a:t>Another limitation of older version OpenGL:  Cannot specify point-size per vertex without closing a primitive with </a:t>
            </a:r>
            <a:r>
              <a:rPr lang="en-US" dirty="0" err="1"/>
              <a:t>glEnd</a:t>
            </a:r>
            <a:r>
              <a:rPr lang="en-US" dirty="0"/>
              <a:t>().</a:t>
            </a:r>
          </a:p>
          <a:p>
            <a:r>
              <a:rPr lang="en-US" dirty="0"/>
              <a:t>You can control point sizes from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(*) For </a:t>
            </a:r>
            <a:r>
              <a:rPr lang="en-US" dirty="0" err="1"/>
              <a:t>XCode</a:t>
            </a:r>
            <a:r>
              <a:rPr lang="en-US" dirty="0"/>
              <a:t>, the following macro definition is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85" y="4238713"/>
            <a:ext cx="6971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#if !defined(GL_PROGRAM_POINT_SIZE) &amp;&amp; defined(GL_PROGRAM_POINT_SIZE_EXT)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GL_PROGRAM_POINT_SIZE GL_PROGRAM_POINT_SIZE_EXT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enable GL_PROGRAM_POINT_SIZE to use this functionality.  (In OpenGL ES, this functionality is always on.  Instead, there is no function called </a:t>
            </a:r>
            <a:r>
              <a:rPr lang="en-US" dirty="0" err="1"/>
              <a:t>glPointSize</a:t>
            </a:r>
            <a:r>
              <a:rPr lang="en-US" dirty="0"/>
              <a:t>.)</a:t>
            </a:r>
          </a:p>
          <a:p>
            <a:r>
              <a:rPr lang="en-US" dirty="0"/>
              <a:t>Also, if you want to control a point size per vertex, you need an additional attribute.</a:t>
            </a:r>
          </a:p>
        </p:txBody>
      </p:sp>
    </p:spTree>
    <p:extLst>
      <p:ext uri="{BB962C8B-B14F-4D97-AF65-F5344CB8AC3E}">
        <p14:creationId xmlns:p14="http://schemas.microsoft.com/office/powerpoint/2010/main" val="2542560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56" y="1572768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256" y="5078234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41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816" y="1572768"/>
            <a:ext cx="52052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393" y="4139141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0959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member variable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ProgramPointSize3dRenderer </a:t>
            </a:r>
            <a:r>
              <a:rPr lang="en-US" dirty="0" err="1">
                <a:latin typeface="Lucida Console" panose="020B0609040504020204" pitchFamily="49" charset="0"/>
              </a:rPr>
              <a:t>programPointSize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endParaRPr lang="en-US" dirty="0"/>
          </a:p>
          <a:p>
            <a:r>
              <a:rPr lang="en-US" dirty="0"/>
              <a:t>In Initialize()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672" y="2368296"/>
            <a:ext cx="5105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programPointSize.CompileFile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37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2555" y="1569582"/>
            <a:ext cx="938910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{-10,-10,-10,   10,-10,-10,   10, 10,-10,  -10, 10,-10,};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{1,0,0,1,  0,1,0,1,  0,0,1,1,  1,0,1,1};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[4]=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{8,16,24,32};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(programPointSize.attribVertexPos,3,GL_FLOAT,GL_FALSE,0,quadVtx);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(programPointSize.attribColorPos,4,GL_FLOAT,GL_FALSE,0,quadCol);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(programPointSize.attribPointSizePos,1,GL_FLOAT,GL_FALSE,0,quadPointSize);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bitmap texture is called as sampler2D.</a:t>
            </a:r>
          </a:p>
          <a:p>
            <a:r>
              <a:rPr lang="en-US" dirty="0"/>
              <a:t>A sampler2D must be given as a uniform.</a:t>
            </a:r>
          </a:p>
          <a:p>
            <a:r>
              <a:rPr lang="en-US" dirty="0"/>
              <a:t>You can sample a color within a </a:t>
            </a:r>
            <a:r>
              <a:rPr lang="en-US" dirty="0" err="1"/>
              <a:t>shader</a:t>
            </a:r>
            <a:r>
              <a:rPr lang="en-US" dirty="0"/>
              <a:t> program by using a function called </a:t>
            </a:r>
            <a:r>
              <a:rPr lang="en-US" i="1" dirty="0"/>
              <a:t>texture</a:t>
            </a:r>
            <a:r>
              <a:rPr lang="en-US" dirty="0"/>
              <a:t>.</a:t>
            </a:r>
          </a:p>
          <a:p>
            <a:r>
              <a:rPr lang="en-US" dirty="0"/>
              <a:t>If you want to give a texture coordinate per vertex (just like glTexCoord2), a texture coordinate must be given as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1318945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gl_PointSize</a:t>
            </a:r>
            <a:r>
              <a:rPr lang="en-US" dirty="0"/>
              <a:t> is in pixels.  What if I want to say the point size must be 1.0x1.0 not in pixels, but in the size in the 3D space?</a:t>
            </a:r>
          </a:p>
          <a:p>
            <a:r>
              <a:rPr lang="en-US" dirty="0"/>
              <a:t>Need to calculate point size in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To be able to deal with different kinds of projections, the easiest way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the vertex position by the model-view matrix, lets’ call it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pointSize</a:t>
            </a:r>
            <a:r>
              <a:rPr lang="en-US" dirty="0"/>
              <a:t>/2 to </a:t>
            </a:r>
            <a:r>
              <a:rPr lang="en-US" dirty="0" err="1"/>
              <a:t>s.y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</a:t>
            </a:r>
            <a:r>
              <a:rPr lang="en-US" i="1" dirty="0"/>
              <a:t>s</a:t>
            </a:r>
            <a:r>
              <a:rPr lang="en-US" dirty="0"/>
              <a:t> with the projection matrix.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difference between </a:t>
            </a:r>
            <a:r>
              <a:rPr lang="en-US" dirty="0" err="1"/>
              <a:t>gl_Position.y</a:t>
            </a:r>
            <a:r>
              <a:rPr lang="en-US" dirty="0"/>
              <a:t>/</a:t>
            </a:r>
            <a:r>
              <a:rPr lang="en-US" dirty="0" err="1"/>
              <a:t>gl_Position.w</a:t>
            </a:r>
            <a:r>
              <a:rPr lang="en-US" dirty="0"/>
              <a:t> and </a:t>
            </a:r>
            <a:r>
              <a:rPr lang="en-US" dirty="0" err="1"/>
              <a:t>s.y</a:t>
            </a:r>
            <a:r>
              <a:rPr lang="en-US" dirty="0"/>
              <a:t>/</a:t>
            </a:r>
            <a:r>
              <a:rPr lang="en-US" dirty="0" err="1"/>
              <a:t>s.w</a:t>
            </a:r>
            <a:r>
              <a:rPr lang="en-US" dirty="0"/>
              <a:t>, let’s call it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</a:t>
            </a:r>
            <a:r>
              <a:rPr lang="en-US" i="1" dirty="0"/>
              <a:t>h</a:t>
            </a:r>
            <a:r>
              <a:rPr lang="en-US" dirty="0"/>
              <a:t> by view-port height.  Then, </a:t>
            </a:r>
            <a:r>
              <a:rPr lang="en-US" i="1" dirty="0"/>
              <a:t>h</a:t>
            </a:r>
            <a:r>
              <a:rPr lang="en-US" dirty="0"/>
              <a:t> is the point size in pixels.</a:t>
            </a:r>
          </a:p>
        </p:txBody>
      </p:sp>
    </p:spTree>
    <p:extLst>
      <p:ext uri="{BB962C8B-B14F-4D97-AF65-F5344CB8AC3E}">
        <p14:creationId xmlns:p14="http://schemas.microsoft.com/office/powerpoint/2010/main" val="864848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9605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055" y="1573756"/>
            <a:ext cx="65069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vec4 shift;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shift=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shift.y+pointSize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shift=projection*shift;</a:t>
            </a:r>
          </a:p>
          <a:p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=abs(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shift.w-gl_Position.y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=sizeIn3d*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 err="1">
                <a:latin typeface="Lucida Console" panose="020B0609040504020204" pitchFamily="49" charset="0"/>
              </a:rPr>
              <a:t>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859509" y="2737277"/>
            <a:ext cx="90486" cy="334926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3949995" y="2369064"/>
            <a:ext cx="765545" cy="535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5540" y="1669609"/>
            <a:ext cx="340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sizeInPiexl</a:t>
            </a:r>
            <a:r>
              <a:rPr lang="en-US" sz="1600" dirty="0">
                <a:solidFill>
                  <a:srgbClr val="FF0000"/>
                </a:solidFill>
              </a:rPr>
              <a:t>=1, sizeIn3d=0 :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pointSize</a:t>
            </a:r>
            <a:r>
              <a:rPr lang="en-US" sz="1600" dirty="0">
                <a:solidFill>
                  <a:srgbClr val="FF0000"/>
                </a:solidFill>
              </a:rPr>
              <a:t> is in pixels.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sizeInPiexl</a:t>
            </a:r>
            <a:r>
              <a:rPr lang="en-US" sz="1600" dirty="0">
                <a:solidFill>
                  <a:srgbClr val="FF0000"/>
                </a:solidFill>
              </a:rPr>
              <a:t>=0, sizeIn3d=1 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pointSize</a:t>
            </a:r>
            <a:r>
              <a:rPr lang="en-US" sz="1600" dirty="0">
                <a:solidFill>
                  <a:srgbClr val="FF0000"/>
                </a:solidFill>
              </a:rPr>
              <a:t> is in 3D space.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859509" y="3125365"/>
            <a:ext cx="45719" cy="18075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5228" y="3215742"/>
            <a:ext cx="666772" cy="9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013731"/>
            <a:ext cx="340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Viewport height is needed for calculate number of pixels.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905712" y="1573756"/>
            <a:ext cx="76912" cy="229407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V="1">
            <a:off x="1982624" y="1301602"/>
            <a:ext cx="2589376" cy="38685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934265"/>
            <a:ext cx="4443813" cy="64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#version 120, or your </a:t>
            </a:r>
            <a:r>
              <a:rPr lang="en-US" dirty="0" err="1">
                <a:solidFill>
                  <a:srgbClr val="FF0000"/>
                </a:solidFill>
              </a:rPr>
              <a:t>Xcode</a:t>
            </a:r>
            <a:r>
              <a:rPr lang="en-US" dirty="0">
                <a:solidFill>
                  <a:srgbClr val="FF0000"/>
                </a:solidFill>
              </a:rPr>
              <a:t> may complain division of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and float.</a:t>
            </a:r>
          </a:p>
        </p:txBody>
      </p:sp>
    </p:spTree>
    <p:extLst>
      <p:ext uri="{BB962C8B-B14F-4D97-AF65-F5344CB8AC3E}">
        <p14:creationId xmlns:p14="http://schemas.microsoft.com/office/powerpoint/2010/main" val="4378232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115" y="1616149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uniformSizeIn3dPos;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32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883" y="1575782"/>
            <a:ext cx="77155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(programIdent,"sizeIn3d");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290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2555" y="1493874"/>
            <a:ext cx="93891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[12]={ -10,-10,-10, 10,-10,-10, 10, 10,-10, -10, 10,-10,};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[16]={ 1,0,0,1, 0,1,0,1, 0,0,1,1, 1,0,1,1};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latin typeface="Lucida Console" panose="020B0609040504020204" pitchFamily="49" charset="0"/>
              </a:rPr>
              <a:t>[4]={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1,1,2,2</a:t>
            </a:r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glUniform1f(programPointSize.uniformSizeInPixelPos,0.0f);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glUniform1f(programPointSize.uniformSizeIn3dPos,1.0f);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programPointSize.uniformViewportHeightPos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,(float)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(programPointSize.attribVertexPos,3,GL_FLOAT,GL_FALSE,0,quadVtx);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(programPointSize.attribColorPos,4,GL_FLOAT,GL_FALSE,0,quadCol);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(programPointSize.attribPointSizePos,1,GL_FLOAT,GL_FALSE,0,quadPointSize);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5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also </a:t>
            </a:r>
            <a:r>
              <a:rPr lang="en-US" dirty="0" err="1"/>
              <a:t>looooong</a:t>
            </a:r>
            <a:r>
              <a:rPr lang="en-US" dirty="0"/>
              <a:t> wanted feature that was missing in OpenGL 1.1.</a:t>
            </a:r>
          </a:p>
          <a:p>
            <a:r>
              <a:rPr lang="en-US" dirty="0"/>
              <a:t>With point sprite, you can paste textures on GL_POINTS.</a:t>
            </a:r>
          </a:p>
          <a:p>
            <a:r>
              <a:rPr lang="en-US" dirty="0"/>
              <a:t>Even you can paste a part of a texture.</a:t>
            </a:r>
          </a:p>
          <a:p>
            <a:r>
              <a:rPr lang="en-US" dirty="0"/>
              <a:t>By making a texture atlas, you can draw different patterns for different points in one </a:t>
            </a:r>
            <a:r>
              <a:rPr lang="en-US" dirty="0" err="1"/>
              <a:t>glDrawArrays</a:t>
            </a:r>
            <a:r>
              <a:rPr lang="en-US" dirty="0"/>
              <a:t> call.</a:t>
            </a:r>
          </a:p>
        </p:txBody>
      </p:sp>
    </p:spTree>
    <p:extLst>
      <p:ext uri="{BB962C8B-B14F-4D97-AF65-F5344CB8AC3E}">
        <p14:creationId xmlns:p14="http://schemas.microsoft.com/office/powerpoint/2010/main" val="2333870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fragment </a:t>
            </a:r>
            <a:r>
              <a:rPr lang="en-US" dirty="0" err="1"/>
              <a:t>shader</a:t>
            </a:r>
            <a:r>
              <a:rPr lang="en-US" dirty="0"/>
              <a:t>, coordinate within a point is given as </a:t>
            </a:r>
            <a:r>
              <a:rPr lang="en-US" dirty="0" err="1"/>
              <a:t>gl_PointCoord</a:t>
            </a:r>
            <a:r>
              <a:rPr lang="en-US" dirty="0"/>
              <a:t>.  </a:t>
            </a:r>
          </a:p>
          <a:p>
            <a:r>
              <a:rPr lang="en-US" dirty="0"/>
              <a:t>Need GLSL version 120.</a:t>
            </a:r>
          </a:p>
          <a:p>
            <a:r>
              <a:rPr lang="en-US" dirty="0"/>
              <a:t>Let’s first use coordinate as R and G values to see what we get.</a:t>
            </a:r>
          </a:p>
        </p:txBody>
      </p:sp>
    </p:spTree>
    <p:extLst>
      <p:ext uri="{BB962C8B-B14F-4D97-AF65-F5344CB8AC3E}">
        <p14:creationId xmlns:p14="http://schemas.microsoft.com/office/powerpoint/2010/main" val="3693502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is same as the one from program_point_size_in_3d example.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858" y="2396152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gl_PointCoord.xy</a:t>
            </a:r>
            <a:r>
              <a:rPr lang="en-US" sz="1200" dirty="0">
                <a:latin typeface="Lucida Console" panose="020B0609040504020204" pitchFamily="49" charset="0"/>
              </a:rPr>
              <a:t>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858" y="4121724"/>
            <a:ext cx="51122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PointSprite3dRenderer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uniformSizeIn3dPos;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99549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393" y="1580972"/>
            <a:ext cx="77155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PointSprite3dRenderer::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(programIdent,"sizeIn3d");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8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PointSprite3dRenderer </a:t>
            </a:r>
            <a:r>
              <a:rPr lang="en-US" dirty="0" err="1">
                <a:latin typeface="Lucida Console" panose="020B0609040504020204" pitchFamily="49" charset="0"/>
              </a:rPr>
              <a:t>pointSprite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 Initialize():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031" y="2465083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pointSprite.CompileFile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2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checker.cpp and </a:t>
            </a:r>
            <a:r>
              <a:rPr lang="en-US" dirty="0" err="1"/>
              <a:t>checker.h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806335"/>
            <a:ext cx="81804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checker.h</a:t>
            </a:r>
            <a:endParaRPr lang="en-US" dirty="0"/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CHECKER_IS_INCLUDED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CHECKER_IS_INCLUDED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// Note: OpenGL ES only takes 2^n times 2^n texture.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extern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checker_pattern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*4];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" y="3241964"/>
            <a:ext cx="803296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checker.cpp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#include "</a:t>
            </a:r>
            <a:r>
              <a:rPr lang="en-US" sz="700" dirty="0" err="1">
                <a:latin typeface="Lucida Console" panose="020B0609040504020204" pitchFamily="49" charset="0"/>
              </a:rPr>
              <a:t>checker.h</a:t>
            </a:r>
            <a:r>
              <a:rPr lang="en-US" sz="700" dirty="0">
                <a:latin typeface="Lucida Console" panose="020B0609040504020204" pitchFamily="49" charset="0"/>
              </a:rPr>
              <a:t>"</a:t>
            </a:r>
          </a:p>
          <a:p>
            <a:endParaRPr lang="en-US" sz="700" dirty="0">
              <a:latin typeface="Lucida Console" panose="020B0609040504020204" pitchFamily="49" charset="0"/>
            </a:endParaRPr>
          </a:p>
          <a:p>
            <a:r>
              <a:rPr lang="en-US" sz="700" dirty="0" err="1">
                <a:latin typeface="Lucida Console" panose="020B0609040504020204" pitchFamily="49" charset="0"/>
              </a:rPr>
              <a:t>const</a:t>
            </a:r>
            <a:r>
              <a:rPr lang="en-US" sz="700" dirty="0">
                <a:latin typeface="Lucida Console" panose="020B0609040504020204" pitchFamily="49" charset="0"/>
              </a:rPr>
              <a:t> unsigned char </a:t>
            </a:r>
            <a:r>
              <a:rPr lang="en-US" sz="700" dirty="0" err="1">
                <a:latin typeface="Lucida Console" panose="020B0609040504020204" pitchFamily="49" charset="0"/>
              </a:rPr>
              <a:t>checker_pattern</a:t>
            </a:r>
            <a:r>
              <a:rPr lang="en-US" sz="700" dirty="0">
                <a:latin typeface="Lucida Console" panose="020B0609040504020204" pitchFamily="49" charset="0"/>
              </a:rPr>
              <a:t>[</a:t>
            </a:r>
            <a:r>
              <a:rPr lang="en-US" sz="700" dirty="0" err="1">
                <a:latin typeface="Lucida Console" panose="020B0609040504020204" pitchFamily="49" charset="0"/>
              </a:rPr>
              <a:t>checker_pattern_wid</a:t>
            </a:r>
            <a:r>
              <a:rPr lang="en-US" sz="700" dirty="0">
                <a:latin typeface="Lucida Console" panose="020B0609040504020204" pitchFamily="49" charset="0"/>
              </a:rPr>
              <a:t>*</a:t>
            </a:r>
            <a:r>
              <a:rPr lang="en-US" sz="700" dirty="0" err="1">
                <a:latin typeface="Lucida Console" panose="020B0609040504020204" pitchFamily="49" charset="0"/>
              </a:rPr>
              <a:t>checker_pattern_hei</a:t>
            </a:r>
            <a:r>
              <a:rPr lang="en-US" sz="700" dirty="0">
                <a:latin typeface="Lucida Console" panose="020B0609040504020204" pitchFamily="49" charset="0"/>
              </a:rPr>
              <a:t>*4]=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255,  0,  0,255,    0,255,  0,255,    0,  0,255,255,  255,255,  0,255,  255,255,255,255,    0,  0,  0,255,  255,255,255,255,    0,  0,  0,255,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255,255,  0,255,  255,  0,  0,255,    0,255,  0,255,    0,  0,255,255,    0,  0,  0,255,  255,255,255,255,    0,  0,  0,255,  255,255,255,255,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0,  0,255,255,  255,255,  0,255,  255,  0,  0,255,    0,255,  0,255,  255,255,255,255,    0,  0,  0,255,  255,255,255,255,    0,  0,  0,255,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0,255,  0,255,    0,  0,255,255,  255,255,  0,255,  255,  0,  0,255,    0,  0,  0,255,  255,255,255,255,    0,  0,  0,255,  255,255,255,255,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255,255,255,255,    0,  0,  0,255,  255,255,255,255,    0,  0,  0,255,  255,  0,  0,255,    0,255,  0,255,    0,  0,255,255,  255,255,  0,255,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0,  0,  0,255,  255,255,255,255,    0,  0,  0,255,  255,255,255,255,  255,255,  0,255,  255,  0,  0,255,    0,255,  0,255,    0,  0,255,255,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255,255,255,255,    0,  0,  0,255,  255,255,255,255,    0,  0,  0,255,    0,  0,255,255,  255,255,  0,255,  255,  0,  0,255,    0,255,  0,255,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0,  0,  0,255,  255,255,255,255,    0,  0,  0,255,  255,255,255,255,    0,255,  0,255,    0,  0,255,255,  255,255,  0,255,  255,  0,  0,255,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43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Draw(), replace </a:t>
            </a:r>
            <a:r>
              <a:rPr lang="en-US" dirty="0" err="1"/>
              <a:t>programPointSize</a:t>
            </a:r>
            <a:r>
              <a:rPr lang="en-US" dirty="0"/>
              <a:t> with </a:t>
            </a:r>
            <a:r>
              <a:rPr lang="en-US" dirty="0" err="1"/>
              <a:t>pointSprite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5401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 Atlas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Want to draw multiple patterns within one </a:t>
            </a:r>
            <a:r>
              <a:rPr lang="en-US" dirty="0" err="1"/>
              <a:t>glDrawArrays</a:t>
            </a:r>
            <a:r>
              <a:rPr lang="en-US" dirty="0"/>
              <a:t> call.</a:t>
            </a:r>
          </a:p>
          <a:p>
            <a:r>
              <a:rPr lang="en-US" dirty="0"/>
              <a:t>Problem: Typical OpenGL can use up to two or three textures at a time.</a:t>
            </a:r>
          </a:p>
          <a:p>
            <a:r>
              <a:rPr lang="en-US" dirty="0"/>
              <a:t>Solution: </a:t>
            </a:r>
            <a:r>
              <a:rPr lang="en-US" dirty="0" err="1"/>
              <a:t>TextureAtlas</a:t>
            </a:r>
            <a:r>
              <a:rPr lang="en-US" dirty="0"/>
              <a:t> put multiple patterns in one texture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06" y="3741568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7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uniform:  sampler2D texture;</a:t>
            </a:r>
          </a:p>
          <a:p>
            <a:r>
              <a:rPr lang="en-US" dirty="0"/>
              <a:t>Additional vertex attribute: vec4 </a:t>
            </a:r>
            <a:r>
              <a:rPr lang="en-US" dirty="0" err="1"/>
              <a:t>texCoordRange</a:t>
            </a:r>
            <a:r>
              <a:rPr lang="en-US" dirty="0"/>
              <a:t>;</a:t>
            </a:r>
          </a:p>
          <a:p>
            <a:r>
              <a:rPr lang="en-US" dirty="0"/>
              <a:t>Additional varying: vec4 </a:t>
            </a:r>
            <a:r>
              <a:rPr lang="en-US" dirty="0" err="1"/>
              <a:t>texCoordRangeOut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pass </a:t>
            </a:r>
            <a:r>
              <a:rPr lang="en-US" dirty="0" err="1"/>
              <a:t>texCoordRange</a:t>
            </a:r>
            <a:r>
              <a:rPr lang="en-US" dirty="0"/>
              <a:t> to </a:t>
            </a:r>
            <a:r>
              <a:rPr lang="en-US" dirty="0" err="1"/>
              <a:t>texCoordRangeOut</a:t>
            </a:r>
            <a:r>
              <a:rPr lang="en-US" dirty="0"/>
              <a:t>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interpolates between </a:t>
            </a:r>
            <a:r>
              <a:rPr lang="en-US" dirty="0" err="1"/>
              <a:t>texCoordRange.xy</a:t>
            </a:r>
            <a:r>
              <a:rPr lang="en-US" dirty="0"/>
              <a:t> and texCoordRange.zw.</a:t>
            </a:r>
          </a:p>
        </p:txBody>
      </p:sp>
    </p:spTree>
    <p:extLst>
      <p:ext uri="{BB962C8B-B14F-4D97-AF65-F5344CB8AC3E}">
        <p14:creationId xmlns:p14="http://schemas.microsoft.com/office/powerpoint/2010/main" val="1993178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0355"/>
            <a:ext cx="76399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vec4 shift;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shift=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shift.y+pointSize</a:t>
            </a:r>
            <a:r>
              <a:rPr lang="en-US" sz="1200" dirty="0">
                <a:latin typeface="Lucida Console" panose="020B0609040504020204" pitchFamily="49" charset="0"/>
              </a:rPr>
              <a:t>/2;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shift=projection*shift;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=abs(</a:t>
            </a:r>
            <a:r>
              <a:rPr lang="en-US" sz="1200" dirty="0" err="1"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shift.w-gl_Position.y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=sizeIn3d*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sizeInPixel+heightInPixel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3239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9284"/>
            <a:ext cx="539121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[0]*(1.0-gl_PointCoord.x)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[2]*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[1]*(1.0-gl_PointCoord.y)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[3]*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*texture2D(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texture,texCoord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398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469" y="1674976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YsBitmap</a:t>
            </a:r>
            <a:r>
              <a:rPr lang="en-US" sz="1200" dirty="0">
                <a:latin typeface="Lucida Console" panose="020B0609040504020204" pitchFamily="49" charset="0"/>
              </a:rPr>
              <a:t> bmp;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if(YSOK==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("Hummingbird.png"))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glTexImage2D(GL_TEXTURE_2D,0,GL_RGBA,bmp.GetWidth(),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</a:t>
            </a:r>
            <a:r>
              <a:rPr lang="en-US" sz="1200" dirty="0" err="1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682263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923" y="1615155"/>
            <a:ext cx="68964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quadVtx</a:t>
            </a:r>
            <a:r>
              <a:rPr lang="en-US" sz="1100" dirty="0">
                <a:latin typeface="Lucida Console" panose="020B0609040504020204" pitchFamily="49" charset="0"/>
              </a:rPr>
              <a:t>[12]=    {-10,-10,-10, 10,-10,-10, 10, 10,-10,-10, 10,-10,};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quadCol</a:t>
            </a:r>
            <a:r>
              <a:rPr lang="en-US" sz="1100" dirty="0">
                <a:latin typeface="Lucida Console" panose="020B0609040504020204" pitchFamily="49" charset="0"/>
              </a:rPr>
              <a:t>[16]=    {1,1,1,1,1,1,1,1,1,1,1,1,1,1,1,1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quadPointSize</a:t>
            </a:r>
            <a:r>
              <a:rPr lang="en-US" sz="1100" dirty="0">
                <a:latin typeface="Lucida Console" panose="020B0609040504020204" pitchFamily="49" charset="0"/>
              </a:rPr>
              <a:t>[4]={1,1,2,2};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cubeTexCoordRange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[]={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0.0f,0.5f,  0.5f,0.0f,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0.5f,0.5f,  1.0f,0.0f,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0.0f,1.0f,  0.5f,0.5f,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0.5f,1.0f,  1.0f,0.5f,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glUseProgram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pointSprite.programIdent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glUniformMatrix4fv(pointSprite.uniformProjectionPos,1,GL_FALSE,projMat);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glUniformMatrix4fv(pointSprite.uniformModelViewPos,1,GL_FALSE,viewMat);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glUniform1f(pointSprite.uniformSizeInPixelPos,0.0f);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glUniform1f(pointSprite.uniformSizeIn3dPos,1.0f);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glUniform1f(</a:t>
            </a:r>
            <a:r>
              <a:rPr lang="en-US" sz="1100" dirty="0" err="1">
                <a:latin typeface="Lucida Console" panose="020B0609040504020204" pitchFamily="49" charset="0"/>
              </a:rPr>
              <a:t>pointSprite.uniformViewportHeightPos</a:t>
            </a:r>
            <a:r>
              <a:rPr lang="en-US" sz="1100" dirty="0">
                <a:latin typeface="Lucida Console" panose="020B0609040504020204" pitchFamily="49" charset="0"/>
              </a:rPr>
              <a:t>,(float)</a:t>
            </a:r>
            <a:r>
              <a:rPr lang="en-US" sz="1100" dirty="0" err="1">
                <a:latin typeface="Lucida Console" panose="020B0609040504020204" pitchFamily="49" charset="0"/>
              </a:rPr>
              <a:t>hei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394950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 (continued):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82" y="1598063"/>
            <a:ext cx="8850500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glActiveTexture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glBindTexture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glUniform1f(pointSprite.uniformTexture2dPos,0);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pointSprite.attribPointSizePos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(pointSprite.attribVertexPos,3,GL_FLOAT,GL_FALSE,0,quadVtx);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(pointSprite.attribColorPos,4,GL_FLOAT,GL_FALSE,0,quadCol);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(pointSprite.attribPointSizePos,1,GL_FLOAT,GL_FALSE,0,quadPointSize);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(pointSprite.attribTexCoordRangePos,4,GL_FLOAT,GL_FALSE,0,cubeTexCoordRange);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</a:t>
            </a:r>
            <a:r>
              <a:rPr lang="en-US" sz="1100" dirty="0">
                <a:latin typeface="Lucida Console" panose="020B0609040504020204" pitchFamily="49" charset="0"/>
              </a:rPr>
              <a:t>(GL_POINT_SPRITE);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</a:t>
            </a:r>
            <a:r>
              <a:rPr lang="en-US" sz="11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glDrawArrays</a:t>
            </a:r>
            <a:r>
              <a:rPr lang="en-US" sz="11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</a:t>
            </a:r>
            <a:r>
              <a:rPr lang="en-US" sz="11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</a:t>
            </a:r>
            <a:r>
              <a:rPr lang="en-US" sz="1100" dirty="0">
                <a:latin typeface="Lucida Console" panose="020B0609040504020204" pitchFamily="49" charset="0"/>
              </a:rPr>
              <a:t>(GL_POINT_SPRITE);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510"/>
            <a:ext cx="8229600" cy="5793654"/>
          </a:xfrm>
        </p:spPr>
        <p:txBody>
          <a:bodyPr/>
          <a:lstStyle/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Initialize(), make a texture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86452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673535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(1,&amp;texIdent);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(GL_TEXTURE_2D,texIdent);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glTexImage2D(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GL_TEXTURE_2D,0,GL_RGBA,checker_pattern_wid,checker_pattern_hei,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0,GL_RGBA,GL_UNSIGNED_BYTE,checker_pattern);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324"/>
            <a:ext cx="8229600" cy="5718839"/>
          </a:xfrm>
        </p:spPr>
        <p:txBody>
          <a:bodyPr/>
          <a:lstStyle/>
          <a:p>
            <a:r>
              <a:rPr lang="en-US" dirty="0"/>
              <a:t>Add sampler2d_vertex_shader.glsl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sampler2d_fragment_shader.glsl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214" y="897775"/>
            <a:ext cx="32528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618808"/>
            <a:ext cx="4740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texture2D(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texIdent,texCoordOut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58342" y="1047404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74967" y="1180407"/>
            <a:ext cx="1504604" cy="43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9571" y="8811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pass incoming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texCoordOut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26873" y="3785063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40200" y="4862514"/>
            <a:ext cx="822498" cy="42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8102" y="3618808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texture identifier.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9571" y="51453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how a texture can be sampled.</a:t>
            </a:r>
          </a:p>
        </p:txBody>
      </p:sp>
    </p:spTree>
    <p:extLst>
      <p:ext uri="{BB962C8B-B14F-4D97-AF65-F5344CB8AC3E}">
        <p14:creationId xmlns:p14="http://schemas.microsoft.com/office/powerpoint/2010/main" val="3685831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7917</Words>
  <Application>Microsoft Office PowerPoint</Application>
  <PresentationFormat>On-screen Show (4:3)</PresentationFormat>
  <Paragraphs>1227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Lucida Console</vt:lpstr>
      <vt:lpstr>Default Design</vt:lpstr>
      <vt:lpstr>24-783 Lecture 23</vt:lpstr>
      <vt:lpstr>Announcement</vt:lpstr>
      <vt:lpstr>Final-Goal Calibration Presentation</vt:lpstr>
      <vt:lpstr>PowerPoint Presentation</vt:lpstr>
      <vt:lpstr>Quick Recap:</vt:lpstr>
      <vt:lpstr>Using texture.</vt:lpstr>
      <vt:lpstr>Add checker.cpp and checker.h</vt:lpstr>
      <vt:lpstr>PowerPoint Presentation</vt:lpstr>
      <vt:lpstr>PowerPoint Presentation</vt:lpstr>
      <vt:lpstr>Note about texture2D function</vt:lpstr>
      <vt:lpstr>Note about texture2D function</vt:lpstr>
      <vt:lpstr>PowerPoint Presentation</vt:lpstr>
      <vt:lpstr>PowerPoint Presentation</vt:lpstr>
      <vt:lpstr>PowerPoint Presentation</vt:lpstr>
      <vt:lpstr>Plain 3D renderer</vt:lpstr>
      <vt:lpstr>PowerPoint Presentation</vt:lpstr>
      <vt:lpstr>PowerPoint Presentation</vt:lpstr>
      <vt:lpstr>PowerPoint Presentation</vt:lpstr>
      <vt:lpstr>Replacing the rendering part of the STL viewer with the plain3Drenderer</vt:lpstr>
      <vt:lpstr>Color based on the location</vt:lpstr>
      <vt:lpstr>Shader programs</vt:lpstr>
      <vt:lpstr>Rainbow3dRenderer class</vt:lpstr>
      <vt:lpstr>PowerPoint Presentation</vt:lpstr>
      <vt:lpstr>Experiment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Phong shading</vt:lpstr>
      <vt:lpstr>Phong Shading</vt:lpstr>
      <vt:lpstr>Phong Shading</vt:lpstr>
      <vt:lpstr>Phong Shading</vt:lpstr>
      <vt:lpstr>Phong Shading</vt:lpstr>
      <vt:lpstr>Phong vs Gouraud shading</vt:lpstr>
      <vt:lpstr>Billboarding</vt:lpstr>
      <vt:lpstr>Billboading</vt:lpstr>
      <vt:lpstr>Billboarding</vt:lpstr>
      <vt:lpstr>Billboarding – Vertex Attributes</vt:lpstr>
      <vt:lpstr>Billboading – Vertex Shader</vt:lpstr>
      <vt:lpstr>Billboading –Fragment Shader</vt:lpstr>
      <vt:lpstr>Billboading – In renderer.h</vt:lpstr>
      <vt:lpstr>Billboading – In renderer.cpp</vt:lpstr>
      <vt:lpstr>Billboading – In main.cpp, Initialize</vt:lpstr>
      <vt:lpstr>Billboarding –Draw function</vt:lpstr>
      <vt:lpstr>Billboarding –Draw function</vt:lpstr>
      <vt:lpstr>Adding a texture.</vt:lpstr>
      <vt:lpstr>Adding a texture</vt:lpstr>
      <vt:lpstr>Adding a texture</vt:lpstr>
      <vt:lpstr>More efficient way of drawing a billboard</vt:lpstr>
      <vt:lpstr>Program Point Size</vt:lpstr>
      <vt:lpstr>Program Point Size</vt:lpstr>
      <vt:lpstr>Program Point Size</vt:lpstr>
      <vt:lpstr>Program Point Size</vt:lpstr>
      <vt:lpstr>Program Point Size</vt:lpstr>
      <vt:lpstr>Program Point Size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Point Sprite</vt:lpstr>
      <vt:lpstr>Point Sprite</vt:lpstr>
      <vt:lpstr>Point Sprite</vt:lpstr>
      <vt:lpstr>Point Sprite</vt:lpstr>
      <vt:lpstr>Point Sprite</vt:lpstr>
      <vt:lpstr>Point Sprite</vt:lpstr>
      <vt:lpstr>Point Sprite with Texture Atlas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706</cp:revision>
  <dcterms:created xsi:type="dcterms:W3CDTF">2009-08-19T14:18:47Z</dcterms:created>
  <dcterms:modified xsi:type="dcterms:W3CDTF">2019-04-15T17:23:14Z</dcterms:modified>
</cp:coreProperties>
</file>