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5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74" d="100"/>
          <a:sy n="174" d="100"/>
        </p:scale>
        <p:origin x="140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27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10" y="2588712"/>
            <a:ext cx="4066780" cy="30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8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1978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Finally, every group takes a form of a binary operator (a value + operator + a value)</a:t>
            </a:r>
          </a:p>
        </p:txBody>
      </p:sp>
      <p:sp>
        <p:nvSpPr>
          <p:cNvPr id="4" name="Down Arrow 3"/>
          <p:cNvSpPr/>
          <p:nvPr/>
        </p:nvSpPr>
        <p:spPr>
          <a:xfrm>
            <a:off x="4128810" y="2657741"/>
            <a:ext cx="693330" cy="504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568" y="28424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353" y="28424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805" y="28424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805" y="479859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1951" y="479859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1741" y="479859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7984" y="4117533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6745" y="4792348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66448" y="479234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3239" y="4792348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6345" y="352346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51038" y="3523466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1068221" y="3027071"/>
            <a:ext cx="289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1759006" y="3027071"/>
            <a:ext cx="304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32" idx="0"/>
          </p:cNvCxnSpPr>
          <p:nvPr/>
        </p:nvCxnSpPr>
        <p:spPr>
          <a:xfrm>
            <a:off x="2264632" y="3211737"/>
            <a:ext cx="0" cy="31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2465458" y="4983260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3083604" y="4983260"/>
            <a:ext cx="26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8" idx="3"/>
            <a:endCxn id="11" idx="1"/>
          </p:cNvCxnSpPr>
          <p:nvPr/>
        </p:nvCxnSpPr>
        <p:spPr>
          <a:xfrm>
            <a:off x="2465458" y="4302199"/>
            <a:ext cx="1462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30" idx="1"/>
          </p:cNvCxnSpPr>
          <p:nvPr/>
        </p:nvCxnSpPr>
        <p:spPr>
          <a:xfrm>
            <a:off x="4329637" y="4302199"/>
            <a:ext cx="32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1"/>
          </p:cNvCxnSpPr>
          <p:nvPr/>
        </p:nvCxnSpPr>
        <p:spPr>
          <a:xfrm>
            <a:off x="5153702" y="4977014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5868101" y="4977014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3"/>
            <a:endCxn id="15" idx="1"/>
          </p:cNvCxnSpPr>
          <p:nvPr/>
        </p:nvCxnSpPr>
        <p:spPr>
          <a:xfrm>
            <a:off x="2465458" y="3708132"/>
            <a:ext cx="45508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6" idx="1"/>
          </p:cNvCxnSpPr>
          <p:nvPr/>
        </p:nvCxnSpPr>
        <p:spPr>
          <a:xfrm>
            <a:off x="7417998" y="3708132"/>
            <a:ext cx="23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63805" y="4117533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64631" y="4498451"/>
            <a:ext cx="0" cy="31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56258" y="4117533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31" name="Straight Arrow Connector 30"/>
          <p:cNvCxnSpPr>
            <a:stCxn id="30" idx="2"/>
            <a:endCxn id="12" idx="0"/>
          </p:cNvCxnSpPr>
          <p:nvPr/>
        </p:nvCxnSpPr>
        <p:spPr>
          <a:xfrm>
            <a:off x="4857085" y="4486865"/>
            <a:ext cx="28139" cy="30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63805" y="352346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33" name="Straight Arrow Connector 32"/>
          <p:cNvCxnSpPr>
            <a:stCxn id="32" idx="2"/>
            <a:endCxn id="28" idx="0"/>
          </p:cNvCxnSpPr>
          <p:nvPr/>
        </p:nvCxnSpPr>
        <p:spPr>
          <a:xfrm>
            <a:off x="2264632" y="3892798"/>
            <a:ext cx="0" cy="22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7200" y="2657741"/>
            <a:ext cx="2149267" cy="6751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911405" y="3415676"/>
            <a:ext cx="6326741" cy="55179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916646" y="4008277"/>
            <a:ext cx="3304834" cy="56558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911405" y="4706262"/>
            <a:ext cx="2016579" cy="56558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492947" y="4706262"/>
            <a:ext cx="2429146" cy="56558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Optionally, can be made a binary-tree of the expression.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do it today, but it is possible to reform it to a binary-tree expression.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2188" y="292984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6613" y="2324833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2135" y="292984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2010" y="6090137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4398" y="5489531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8389" y="6090137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537203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8892" y="6070143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86841" y="548661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9320" y="6070143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135" y="345157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1033" y="4053228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 flipV="1">
            <a:off x="3003841" y="2509499"/>
            <a:ext cx="1042772" cy="6050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4448266" y="2509499"/>
            <a:ext cx="1503869" cy="6050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5" idx="0"/>
          </p:cNvCxnSpPr>
          <p:nvPr/>
        </p:nvCxnSpPr>
        <p:spPr>
          <a:xfrm>
            <a:off x="6152962" y="329917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 flipV="1">
            <a:off x="3063663" y="5674197"/>
            <a:ext cx="230735" cy="600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3696051" y="5674197"/>
            <a:ext cx="272338" cy="600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8" idx="3"/>
            <a:endCxn id="11" idx="1"/>
          </p:cNvCxnSpPr>
          <p:nvPr/>
        </p:nvCxnSpPr>
        <p:spPr>
          <a:xfrm flipV="1">
            <a:off x="3696052" y="4721869"/>
            <a:ext cx="875948" cy="486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30" idx="1"/>
          </p:cNvCxnSpPr>
          <p:nvPr/>
        </p:nvCxnSpPr>
        <p:spPr>
          <a:xfrm>
            <a:off x="4973653" y="4721869"/>
            <a:ext cx="913199" cy="486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1"/>
          </p:cNvCxnSpPr>
          <p:nvPr/>
        </p:nvCxnSpPr>
        <p:spPr>
          <a:xfrm flipV="1">
            <a:off x="5725849" y="5671280"/>
            <a:ext cx="160992" cy="583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6288494" y="5671280"/>
            <a:ext cx="120826" cy="583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3"/>
            <a:endCxn id="15" idx="1"/>
          </p:cNvCxnSpPr>
          <p:nvPr/>
        </p:nvCxnSpPr>
        <p:spPr>
          <a:xfrm flipV="1">
            <a:off x="4973653" y="3636242"/>
            <a:ext cx="978482" cy="6046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6" idx="1"/>
          </p:cNvCxnSpPr>
          <p:nvPr/>
        </p:nvCxnSpPr>
        <p:spPr>
          <a:xfrm>
            <a:off x="6353788" y="3636242"/>
            <a:ext cx="967245" cy="6016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94399" y="5023387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29" name="Straight Arrow Connector 28"/>
          <p:cNvCxnSpPr>
            <a:stCxn id="28" idx="2"/>
            <a:endCxn id="9" idx="0"/>
          </p:cNvCxnSpPr>
          <p:nvPr/>
        </p:nvCxnSpPr>
        <p:spPr>
          <a:xfrm flipH="1">
            <a:off x="3495225" y="5392719"/>
            <a:ext cx="1" cy="968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86852" y="5023387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31" name="Straight Arrow Connector 30"/>
          <p:cNvCxnSpPr>
            <a:stCxn id="30" idx="2"/>
            <a:endCxn id="13" idx="0"/>
          </p:cNvCxnSpPr>
          <p:nvPr/>
        </p:nvCxnSpPr>
        <p:spPr>
          <a:xfrm flipH="1">
            <a:off x="6087668" y="5392719"/>
            <a:ext cx="11" cy="938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0" y="4056240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33" name="Straight Arrow Connector 32"/>
          <p:cNvCxnSpPr>
            <a:stCxn id="32" idx="2"/>
            <a:endCxn id="11" idx="0"/>
          </p:cNvCxnSpPr>
          <p:nvPr/>
        </p:nvCxnSpPr>
        <p:spPr>
          <a:xfrm>
            <a:off x="4772827" y="4425572"/>
            <a:ext cx="0" cy="1116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6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 about a unary operator?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650621"/>
          </a:xfrm>
        </p:spPr>
        <p:txBody>
          <a:bodyPr/>
          <a:lstStyle/>
          <a:p>
            <a:r>
              <a:rPr lang="en-US" dirty="0"/>
              <a:t>Need Step 2.5 – Group by Unary Operators</a:t>
            </a:r>
          </a:p>
          <a:p>
            <a:r>
              <a:rPr lang="en-US" dirty="0"/>
              <a:t>The user may enter:</a:t>
            </a:r>
          </a:p>
          <a:p>
            <a:pPr marL="457200" lvl="1" indent="0">
              <a:buNone/>
            </a:pPr>
            <a:r>
              <a:rPr lang="en-US" dirty="0"/>
              <a:t>2*-5  : Unary operator immediately after another operator</a:t>
            </a:r>
          </a:p>
          <a:p>
            <a:pPr marL="457200" lvl="1" indent="0">
              <a:buNone/>
            </a:pPr>
            <a:r>
              <a:rPr lang="en-US" dirty="0"/>
              <a:t>-10+20 : Unary operator at the beginning</a:t>
            </a:r>
          </a:p>
          <a:p>
            <a:r>
              <a:rPr lang="en-US" dirty="0"/>
              <a:t>After grouping by parenthesis, unary operators must be identified and grouped.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9877" y="3931065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223" y="3931065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0569" y="3931065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5915" y="3931065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Down Arrow 7"/>
          <p:cNvSpPr/>
          <p:nvPr/>
        </p:nvSpPr>
        <p:spPr>
          <a:xfrm>
            <a:off x="2973936" y="4546363"/>
            <a:ext cx="646633" cy="504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61331" y="5182475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6677" y="5182475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0569" y="5891776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5915" y="5891776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059536" y="4115731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3134882" y="4115731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4210228" y="4115731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50990" y="5379084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6336" y="5379084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10228" y="6088385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12023" y="5182475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24" name="Straight Arrow Connector 23"/>
          <p:cNvCxnSpPr>
            <a:stCxn id="22" idx="2"/>
            <a:endCxn id="11" idx="0"/>
          </p:cNvCxnSpPr>
          <p:nvPr/>
        </p:nvCxnSpPr>
        <p:spPr>
          <a:xfrm>
            <a:off x="3906853" y="5551807"/>
            <a:ext cx="8546" cy="339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6574" y="3931065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1920" y="3931065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5280887" y="4115731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6356233" y="4115731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66574" y="5182475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1920" y="5182475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35" name="Straight Arrow Connector 34"/>
          <p:cNvCxnSpPr>
            <a:stCxn id="22" idx="3"/>
            <a:endCxn id="33" idx="1"/>
          </p:cNvCxnSpPr>
          <p:nvPr/>
        </p:nvCxnSpPr>
        <p:spPr>
          <a:xfrm>
            <a:off x="4201682" y="5367141"/>
            <a:ext cx="1564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3"/>
            <a:endCxn id="34" idx="1"/>
          </p:cNvCxnSpPr>
          <p:nvPr/>
        </p:nvCxnSpPr>
        <p:spPr>
          <a:xfrm>
            <a:off x="6356233" y="5367141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4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only one number in a parenthesis?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may enter:</a:t>
            </a:r>
            <a:br>
              <a:rPr lang="en-US" dirty="0"/>
            </a:br>
            <a:r>
              <a:rPr lang="en-US" dirty="0"/>
              <a:t>    10*(20)</a:t>
            </a:r>
          </a:p>
          <a:p>
            <a:r>
              <a:rPr lang="en-US" dirty="0"/>
              <a:t>In this case, only one number will be in a group.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855" y="3244334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1" y="3244334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6547" y="3244334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4442" y="3244772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9788" y="3244772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495514" y="3429000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2570860" y="3429000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646206" y="3429000"/>
            <a:ext cx="588236" cy="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4824101" y="3429438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3076486" y="3905428"/>
            <a:ext cx="658026" cy="487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05855" y="4632578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81201" y="4632578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56547" y="4632578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56546" y="5431171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1495514" y="4817244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20" idx="1"/>
          </p:cNvCxnSpPr>
          <p:nvPr/>
        </p:nvCxnSpPr>
        <p:spPr>
          <a:xfrm>
            <a:off x="2570860" y="4817244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1" idx="0"/>
          </p:cNvCxnSpPr>
          <p:nvPr/>
        </p:nvCxnSpPr>
        <p:spPr>
          <a:xfrm flipH="1">
            <a:off x="3351376" y="5001910"/>
            <a:ext cx="1" cy="429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9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group must be:</a:t>
            </a:r>
          </a:p>
          <a:p>
            <a:pPr lvl="1"/>
            <a:r>
              <a:rPr lang="en-US" dirty="0"/>
              <a:t>A single value,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Two values separated by a binary operator, 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One value preceded by a unary operator.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3357" y="1933976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4520" y="3023595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4223" y="302359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1014" y="3023595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481477" y="3208261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4195876" y="3208261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3357" y="4113214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8703" y="4113214"/>
            <a:ext cx="589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33016" y="4309823"/>
            <a:ext cx="485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5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Obviously, each word needs to have three links.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a binary-tree node, which also has three links.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1621" y="1891523"/>
            <a:ext cx="2001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Value or Operator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39262" y="2076189"/>
            <a:ext cx="854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2859329" y="2076189"/>
            <a:ext cx="86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4722312" y="2260855"/>
            <a:ext cx="0" cy="67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5295" y="1891523"/>
            <a:ext cx="12705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Next 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7700" y="1891523"/>
            <a:ext cx="16937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Previous Word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87041" y="2937178"/>
            <a:ext cx="12064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Sub Word</a:t>
            </a:r>
          </a:p>
        </p:txBody>
      </p:sp>
    </p:spTree>
    <p:extLst>
      <p:ext uri="{BB962C8B-B14F-4D97-AF65-F5344CB8AC3E}">
        <p14:creationId xmlns:p14="http://schemas.microsoft.com/office/powerpoint/2010/main" val="129311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Decomposition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628" y="897307"/>
            <a:ext cx="4225900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stdio.h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#include &lt;string&gt;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class Parser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class Word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Word *</a:t>
            </a:r>
            <a:r>
              <a:rPr lang="en-US" sz="1000" dirty="0" err="1">
                <a:latin typeface="Lucida Console" panose="020B0609040504020204" pitchFamily="49" charset="0"/>
              </a:rPr>
              <a:t>firstWordPtr</a:t>
            </a:r>
            <a:r>
              <a:rPr lang="en-US" sz="1000" dirty="0">
                <a:latin typeface="Lucida Console" panose="020B0609040504020204" pitchFamily="49" charset="0"/>
              </a:rPr>
              <a:t>,*</a:t>
            </a:r>
            <a:r>
              <a:rPr lang="en-US" sz="1000" dirty="0" err="1">
                <a:latin typeface="Lucida Console" panose="020B0609040504020204" pitchFamily="49" charset="0"/>
              </a:rPr>
              <a:t>lastWordPtr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Parser();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~Parser();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DeleteWord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Print(void);</a:t>
            </a:r>
          </a:p>
          <a:p>
            <a:pPr algn="r"/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bool Parse(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bool Decompose(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Word *</a:t>
            </a:r>
            <a:r>
              <a:rPr lang="en-US" sz="1000" dirty="0" err="1">
                <a:latin typeface="Lucida Console" panose="020B0609040504020204" pitchFamily="49" charset="0"/>
              </a:rPr>
              <a:t>CreateWord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Parser::Parser()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firstWordPtr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lastWordPtr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9111" y="914400"/>
            <a:ext cx="5262979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Parser::~Parser()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Parser::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DeleteWord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firstWordPtr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firstWordPtr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lastWordPtr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Parser::</a:t>
            </a:r>
            <a:r>
              <a:rPr lang="en-US" sz="1000" dirty="0" err="1">
                <a:latin typeface="Lucida Console" panose="020B0609040504020204" pitchFamily="49" charset="0"/>
              </a:rPr>
              <a:t>DeleteWord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DeleteWord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DeleteWord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delete 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void Parser::Print(void)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for(auto 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firstWordPtr</a:t>
            </a:r>
            <a:r>
              <a:rPr lang="en-US" sz="1000" dirty="0">
                <a:latin typeface="Lucida Console" panose="020B0609040504020204" pitchFamily="49" charset="0"/>
              </a:rPr>
              <a:t>;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; 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("%s\n",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str.c_str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bool Parser::Parse(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if(true!=Decompose(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06" y="182781"/>
            <a:ext cx="3801041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bool Parser::Decompose(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</a:t>
            </a:r>
            <a:r>
              <a:rPr lang="en-US" sz="1000" dirty="0" err="1">
                <a:latin typeface="Lucida Console" panose="020B0609040504020204" pitchFamily="49" charset="0"/>
              </a:rPr>
              <a:t>currentWord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wstr.size</a:t>
            </a:r>
            <a:r>
              <a:rPr lang="en-US" sz="1000" dirty="0">
                <a:latin typeface="Lucida Console" panose="020B0609040504020204" pitchFamily="49" charset="0"/>
              </a:rPr>
              <a:t>(); ++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if('+'==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'-'==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'*'==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'/'==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'%'==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'('==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')'==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'['==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']'==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'{'==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'}'==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if(0&lt;</a:t>
            </a:r>
            <a:r>
              <a:rPr lang="en-US" sz="1000" dirty="0" err="1">
                <a:latin typeface="Lucida Console" panose="020B0609040504020204" pitchFamily="49" charset="0"/>
              </a:rPr>
              <a:t>currentWord.size</a:t>
            </a:r>
            <a:r>
              <a:rPr lang="en-US" sz="10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auto </a:t>
            </a:r>
            <a:r>
              <a:rPr lang="en-US" sz="1000" dirty="0" err="1">
                <a:latin typeface="Lucida Console" panose="020B0609040504020204" pitchFamily="49" charset="0"/>
              </a:rPr>
              <a:t>newWord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CreateWord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newWord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currentWord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currentWord</a:t>
            </a:r>
            <a:r>
              <a:rPr lang="en-US" sz="1000" dirty="0">
                <a:latin typeface="Lucida Console" panose="020B0609040504020204" pitchFamily="49" charset="0"/>
              </a:rPr>
              <a:t>="";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auto </a:t>
            </a:r>
            <a:r>
              <a:rPr lang="en-US" sz="1000" dirty="0" err="1">
                <a:latin typeface="Lucida Console" panose="020B0609040504020204" pitchFamily="49" charset="0"/>
              </a:rPr>
              <a:t>newWord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CreateWord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newWord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="";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newWord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currentWord.push_back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if(0&lt;</a:t>
            </a:r>
            <a:r>
              <a:rPr lang="en-US" sz="1000" dirty="0" err="1">
                <a:latin typeface="Lucida Console" panose="020B0609040504020204" pitchFamily="49" charset="0"/>
              </a:rPr>
              <a:t>currentWord.size</a:t>
            </a:r>
            <a:r>
              <a:rPr lang="en-US" sz="10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auto </a:t>
            </a:r>
            <a:r>
              <a:rPr lang="en-US" sz="1000" dirty="0" err="1">
                <a:latin typeface="Lucida Console" panose="020B0609040504020204" pitchFamily="49" charset="0"/>
              </a:rPr>
              <a:t>newWord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CreateWord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newWord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currentWord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return 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2686" y="182781"/>
            <a:ext cx="48013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Parser::Word *Parser::</a:t>
            </a:r>
            <a:r>
              <a:rPr lang="en-US" sz="1000" dirty="0" err="1">
                <a:latin typeface="Lucida Console" panose="020B0609040504020204" pitchFamily="49" charset="0"/>
              </a:rPr>
              <a:t>CreateWord</a:t>
            </a:r>
            <a:r>
              <a:rPr lang="en-US" sz="10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newWordPtr</a:t>
            </a:r>
            <a:r>
              <a:rPr lang="en-US" sz="1000" dirty="0">
                <a:latin typeface="Lucida Console" panose="020B0609040504020204" pitchFamily="49" charset="0"/>
              </a:rPr>
              <a:t>=new Word;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newWordPtr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lastWordPtr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lastWordPtr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lastWordPtr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newWordPtr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firstWordPtr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newWordPtr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lastWordPtr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newWordPtr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newWordPtr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newWordPtr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</a:t>
            </a:r>
            <a:r>
              <a:rPr lang="en-US" sz="1000" dirty="0" err="1">
                <a:latin typeface="Lucida Console" panose="020B0609040504020204" pitchFamily="49" charset="0"/>
              </a:rPr>
              <a:t>newWordPtr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////////////////////////////////////////////////////////////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main(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ac,char</a:t>
            </a:r>
            <a:r>
              <a:rPr lang="en-US" sz="1000" dirty="0">
                <a:latin typeface="Lucida Console" panose="020B0609040504020204" pitchFamily="49" charset="0"/>
              </a:rPr>
              <a:t> *</a:t>
            </a:r>
            <a:r>
              <a:rPr lang="en-US" sz="1000" dirty="0" err="1">
                <a:latin typeface="Lucida Console" panose="020B0609040504020204" pitchFamily="49" charset="0"/>
              </a:rPr>
              <a:t>av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if(2&lt;=ac)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av</a:t>
            </a:r>
            <a:r>
              <a:rPr lang="en-US" sz="10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Parser </a:t>
            </a:r>
            <a:r>
              <a:rPr lang="en-US" sz="1000" dirty="0" err="1">
                <a:latin typeface="Lucida Console" panose="020B0609040504020204" pitchFamily="49" charset="0"/>
              </a:rPr>
              <a:t>parser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parser.Parse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parser.Print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Group by Parenthesis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088"/>
          </a:xfrm>
        </p:spPr>
        <p:txBody>
          <a:bodyPr/>
          <a:lstStyle/>
          <a:p>
            <a:r>
              <a:rPr lang="en-US" dirty="0"/>
              <a:t>Changes in the Parser class definition: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99288"/>
            <a:ext cx="5367175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class Parser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class Word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::string </a:t>
            </a:r>
            <a:r>
              <a:rPr lang="en-US" sz="1100" dirty="0" err="1">
                <a:latin typeface="Lucida Console" panose="020B0609040504020204" pitchFamily="49" charset="0"/>
              </a:rPr>
              <a:t>str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Word *</a:t>
            </a:r>
            <a:r>
              <a:rPr lang="en-US" sz="1100" dirty="0" err="1">
                <a:latin typeface="Lucida Console" panose="020B0609040504020204" pitchFamily="49" charset="0"/>
              </a:rPr>
              <a:t>subWordPtr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Word *</a:t>
            </a:r>
            <a:r>
              <a:rPr lang="en-US" sz="1100" dirty="0" err="1">
                <a:latin typeface="Lucida Console" panose="020B0609040504020204" pitchFamily="49" charset="0"/>
              </a:rPr>
              <a:t>nextWordPtr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Word *</a:t>
            </a:r>
            <a:r>
              <a:rPr lang="en-US" sz="1100" dirty="0" err="1">
                <a:latin typeface="Lucida Console" panose="020B0609040504020204" pitchFamily="49" charset="0"/>
              </a:rPr>
              <a:t>prevWordPtr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Word *</a:t>
            </a:r>
            <a:r>
              <a:rPr lang="en-US" sz="1100" dirty="0" err="1">
                <a:latin typeface="Lucida Console" panose="020B0609040504020204" pitchFamily="49" charset="0"/>
              </a:rPr>
              <a:t>firstWordPtr</a:t>
            </a:r>
            <a:r>
              <a:rPr lang="en-US" sz="1100" dirty="0">
                <a:latin typeface="Lucida Console" panose="020B0609040504020204" pitchFamily="49" charset="0"/>
              </a:rPr>
              <a:t>,*</a:t>
            </a:r>
            <a:r>
              <a:rPr lang="en-US" sz="1100" dirty="0" err="1">
                <a:latin typeface="Lucida Console" panose="020B0609040504020204" pitchFamily="49" charset="0"/>
              </a:rPr>
              <a:t>lastWordPtr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Parser();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~Parser();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void </a:t>
            </a:r>
            <a:r>
              <a:rPr lang="en-US" sz="1100" dirty="0" err="1">
                <a:latin typeface="Lucida Console" panose="020B0609040504020204" pitchFamily="49" charset="0"/>
              </a:rPr>
              <a:t>CleanUp</a:t>
            </a:r>
            <a:r>
              <a:rPr lang="en-US" sz="11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void </a:t>
            </a:r>
            <a:r>
              <a:rPr lang="en-US" sz="1100" dirty="0" err="1">
                <a:latin typeface="Lucida Console" panose="020B0609040504020204" pitchFamily="49" charset="0"/>
              </a:rPr>
              <a:t>DeleteWord</a:t>
            </a:r>
            <a:r>
              <a:rPr lang="en-US" sz="1100" dirty="0">
                <a:latin typeface="Lucida Console" panose="020B0609040504020204" pitchFamily="49" charset="0"/>
              </a:rPr>
              <a:t>(Word *</a:t>
            </a:r>
            <a:r>
              <a:rPr lang="en-US" sz="1100" dirty="0" err="1">
                <a:latin typeface="Lucida Console" panose="020B0609040504020204" pitchFamily="49" charset="0"/>
              </a:rPr>
              <a:t>ptr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void Print(void)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void Print(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Word *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wordPtr,std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::string indent)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bool Parse(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::string &amp;</a:t>
            </a:r>
            <a:r>
              <a:rPr lang="en-US" sz="1100" dirty="0" err="1">
                <a:latin typeface="Lucida Console" panose="020B0609040504020204" pitchFamily="49" charset="0"/>
              </a:rPr>
              <a:t>wstr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bool Decompose(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::string &amp;</a:t>
            </a:r>
            <a:r>
              <a:rPr lang="en-US" sz="1100" dirty="0" err="1">
                <a:latin typeface="Lucida Console" panose="020B0609040504020204" pitchFamily="49" charset="0"/>
              </a:rPr>
              <a:t>wstr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bool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ClampParenthesis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(Word *&amp;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currentPtr,char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leftSymbol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void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DropClosingParenthesis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(Word *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Word *</a:t>
            </a:r>
            <a:r>
              <a:rPr lang="en-US" sz="1100" dirty="0" err="1">
                <a:latin typeface="Lucida Console" panose="020B0609040504020204" pitchFamily="49" charset="0"/>
              </a:rPr>
              <a:t>CreateWord</a:t>
            </a:r>
            <a:r>
              <a:rPr lang="en-US" sz="11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8882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35465"/>
          </a:xfrm>
        </p:spPr>
        <p:txBody>
          <a:bodyPr/>
          <a:lstStyle/>
          <a:p>
            <a:r>
              <a:rPr lang="en-US" dirty="0"/>
              <a:t>Changes in the Print function (Need to show hierarchical structure)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4778" y="2102265"/>
            <a:ext cx="61350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Parser::Print(void)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Print(</a:t>
            </a:r>
            <a:r>
              <a:rPr lang="en-US" sz="1200" dirty="0" err="1">
                <a:latin typeface="Lucida Console" panose="020B0609040504020204" pitchFamily="49" charset="0"/>
              </a:rPr>
              <a:t>firstWordPtr</a:t>
            </a:r>
            <a:r>
              <a:rPr lang="en-US" sz="1200" dirty="0">
                <a:latin typeface="Lucida Console" panose="020B0609040504020204" pitchFamily="49" charset="0"/>
              </a:rPr>
              <a:t>,"");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Parser::Print(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Word *</a:t>
            </a:r>
            <a:r>
              <a:rPr lang="en-US" sz="1200" dirty="0" err="1">
                <a:latin typeface="Lucida Console" panose="020B0609040504020204" pitchFamily="49" charset="0"/>
              </a:rPr>
              <a:t>wordPtr,std</a:t>
            </a:r>
            <a:r>
              <a:rPr lang="en-US" sz="1200" dirty="0">
                <a:latin typeface="Lucida Console" panose="020B0609040504020204" pitchFamily="49" charset="0"/>
              </a:rPr>
              <a:t>::string indent)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</a:t>
            </a:r>
            <a:r>
              <a:rPr lang="en-US" sz="1200" dirty="0" err="1">
                <a:latin typeface="Lucida Console" panose="020B0609040504020204" pitchFamily="49" charset="0"/>
              </a:rPr>
              <a:t>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wordPtr</a:t>
            </a:r>
            <a:r>
              <a:rPr lang="en-US" sz="1200" dirty="0">
                <a:latin typeface="Lucida Console" panose="020B0609040504020204" pitchFamily="49" charset="0"/>
              </a:rPr>
              <a:t>; 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ptr</a:t>
            </a:r>
            <a:r>
              <a:rPr lang="en-US" sz="1200" dirty="0">
                <a:latin typeface="Lucida Console" panose="020B0609040504020204" pitchFamily="49" charset="0"/>
              </a:rPr>
              <a:t>; </a:t>
            </a:r>
            <a:r>
              <a:rPr lang="en-US" sz="1200" dirty="0" err="1">
                <a:latin typeface="Lucida Console" panose="020B0609040504020204" pitchFamily="49" charset="0"/>
              </a:rPr>
              <a:t>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("%s",</a:t>
            </a:r>
            <a:r>
              <a:rPr lang="en-US" sz="1200" dirty="0" err="1">
                <a:latin typeface="Lucida Console" panose="020B0609040504020204" pitchFamily="49" charset="0"/>
              </a:rPr>
              <a:t>indent.c_str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("%s\n",</a:t>
            </a:r>
            <a:r>
              <a:rPr lang="en-US" sz="1200" dirty="0" err="1">
                <a:latin typeface="Lucida Console" panose="020B0609040504020204" pitchFamily="49" charset="0"/>
              </a:rPr>
              <a:t>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str.c_str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if(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auto </a:t>
            </a:r>
            <a:r>
              <a:rPr lang="en-US" sz="1200" dirty="0" err="1">
                <a:latin typeface="Lucida Console" panose="020B0609040504020204" pitchFamily="49" charset="0"/>
              </a:rPr>
              <a:t>newIndent</a:t>
            </a:r>
            <a:r>
              <a:rPr lang="en-US" sz="1200" dirty="0">
                <a:latin typeface="Lucida Console" panose="020B0609040504020204" pitchFamily="49" charset="0"/>
              </a:rPr>
              <a:t>=indent;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newIndent</a:t>
            </a:r>
            <a:r>
              <a:rPr lang="en-US" sz="1200" dirty="0">
                <a:latin typeface="Lucida Console" panose="020B0609040504020204" pitchFamily="49" charset="0"/>
              </a:rPr>
              <a:t>+="  ";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Print(</a:t>
            </a:r>
            <a:r>
              <a:rPr lang="en-US" sz="1200" dirty="0" err="1">
                <a:latin typeface="Lucida Console" panose="020B0609040504020204" pitchFamily="49" charset="0"/>
              </a:rPr>
              <a:t>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subWordPtr,newIndent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5643" y="4653419"/>
            <a:ext cx="22365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.\parser_std.exe "((1+2)*3)+4+5"</a:t>
            </a:r>
          </a:p>
          <a:p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()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*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534" y="439037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42234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Presentation Wednesday</a:t>
            </a:r>
          </a:p>
          <a:p>
            <a:r>
              <a:rPr lang="en-US" dirty="0"/>
              <a:t>20 minutes per team + 3 minutes Q&amp;A</a:t>
            </a:r>
          </a:p>
          <a:p>
            <a:r>
              <a:rPr lang="en-US" dirty="0"/>
              <a:t>Order of the presentations will be decided at the beginning of the class by a C++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6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in the Parse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4598" y="1794617"/>
            <a:ext cx="418255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Parser::Parse(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::string &amp;</a:t>
            </a:r>
            <a:r>
              <a:rPr lang="en-US" sz="1200" dirty="0" err="1">
                <a:latin typeface="Lucida Console" panose="020B0609040504020204" pitchFamily="49" charset="0"/>
              </a:rPr>
              <a:t>wstr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if(true!=Decompose(</a:t>
            </a:r>
            <a:r>
              <a:rPr lang="en-US" sz="1200" dirty="0" err="1">
                <a:latin typeface="Lucida Console" panose="020B0609040504020204" pitchFamily="49" charset="0"/>
              </a:rPr>
              <a:t>wstr</a:t>
            </a:r>
            <a:r>
              <a:rPr lang="en-US" sz="12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auto top=</a:t>
            </a:r>
            <a:r>
              <a:rPr lang="en-US" sz="1200" dirty="0" err="1">
                <a:latin typeface="Lucida Console" panose="020B0609040504020204" pitchFamily="49" charset="0"/>
              </a:rPr>
              <a:t>firstWordPtr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if(true!=</a:t>
            </a:r>
            <a:r>
              <a:rPr lang="en-US" sz="1200" dirty="0" err="1">
                <a:latin typeface="Lucida Console" panose="020B0609040504020204" pitchFamily="49" charset="0"/>
              </a:rPr>
              <a:t>ClampParenthesis</a:t>
            </a:r>
            <a:r>
              <a:rPr lang="en-US" sz="1200" dirty="0">
                <a:latin typeface="Lucida Console" panose="020B0609040504020204" pitchFamily="49" charset="0"/>
              </a:rPr>
              <a:t>(top,0))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DropClosingParenthesis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firstWordPtr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return true;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84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ClampParenthesis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DropClosingParenthesis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9280" y="172438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0065" y="172438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36517" y="172438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54663" y="172438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72809" y="172438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2599" y="172438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38483" y="172438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2882" y="1724388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2585" y="172438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49376" y="1724388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34773" y="172438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26844" y="172438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61537" y="1724388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7" idx="3"/>
            <a:endCxn id="18" idx="1"/>
          </p:cNvCxnSpPr>
          <p:nvPr/>
        </p:nvCxnSpPr>
        <p:spPr>
          <a:xfrm>
            <a:off x="640933" y="1909054"/>
            <a:ext cx="289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19" idx="1"/>
          </p:cNvCxnSpPr>
          <p:nvPr/>
        </p:nvCxnSpPr>
        <p:spPr>
          <a:xfrm>
            <a:off x="1331718" y="1909054"/>
            <a:ext cx="304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2038170" y="1909054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  <a:endCxn id="21" idx="1"/>
          </p:cNvCxnSpPr>
          <p:nvPr/>
        </p:nvCxnSpPr>
        <p:spPr>
          <a:xfrm>
            <a:off x="2656316" y="1909054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2" idx="1"/>
          </p:cNvCxnSpPr>
          <p:nvPr/>
        </p:nvCxnSpPr>
        <p:spPr>
          <a:xfrm>
            <a:off x="3274462" y="1909054"/>
            <a:ext cx="26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23" idx="1"/>
          </p:cNvCxnSpPr>
          <p:nvPr/>
        </p:nvCxnSpPr>
        <p:spPr>
          <a:xfrm>
            <a:off x="3944252" y="1909054"/>
            <a:ext cx="294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3"/>
            <a:endCxn id="24" idx="1"/>
          </p:cNvCxnSpPr>
          <p:nvPr/>
        </p:nvCxnSpPr>
        <p:spPr>
          <a:xfrm>
            <a:off x="4640136" y="1909054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5" idx="1"/>
          </p:cNvCxnSpPr>
          <p:nvPr/>
        </p:nvCxnSpPr>
        <p:spPr>
          <a:xfrm>
            <a:off x="5489839" y="1909054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3"/>
            <a:endCxn id="26" idx="1"/>
          </p:cNvCxnSpPr>
          <p:nvPr/>
        </p:nvCxnSpPr>
        <p:spPr>
          <a:xfrm>
            <a:off x="6204238" y="1909054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28" idx="1"/>
          </p:cNvCxnSpPr>
          <p:nvPr/>
        </p:nvCxnSpPr>
        <p:spPr>
          <a:xfrm>
            <a:off x="7133339" y="1909054"/>
            <a:ext cx="19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3"/>
            <a:endCxn id="29" idx="1"/>
          </p:cNvCxnSpPr>
          <p:nvPr/>
        </p:nvCxnSpPr>
        <p:spPr>
          <a:xfrm>
            <a:off x="7728497" y="1909054"/>
            <a:ext cx="23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3"/>
            <a:endCxn id="27" idx="1"/>
          </p:cNvCxnSpPr>
          <p:nvPr/>
        </p:nvCxnSpPr>
        <p:spPr>
          <a:xfrm>
            <a:off x="8431643" y="1909054"/>
            <a:ext cx="203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4187208" y="2260860"/>
            <a:ext cx="470019" cy="38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39279" y="2646919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0064" y="2646919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36516" y="2646919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31068" y="328392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49214" y="328392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19004" y="328392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14888" y="328392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29287" y="3283926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78990" y="328392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25781" y="3283926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34772" y="2646919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3249" y="328392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37942" y="3283926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56" name="Straight Arrow Connector 55"/>
          <p:cNvCxnSpPr>
            <a:stCxn id="43" idx="3"/>
            <a:endCxn id="44" idx="1"/>
          </p:cNvCxnSpPr>
          <p:nvPr/>
        </p:nvCxnSpPr>
        <p:spPr>
          <a:xfrm>
            <a:off x="640932" y="2831585"/>
            <a:ext cx="289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3"/>
            <a:endCxn id="45" idx="1"/>
          </p:cNvCxnSpPr>
          <p:nvPr/>
        </p:nvCxnSpPr>
        <p:spPr>
          <a:xfrm>
            <a:off x="1331717" y="2831585"/>
            <a:ext cx="304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3"/>
            <a:endCxn id="53" idx="1"/>
          </p:cNvCxnSpPr>
          <p:nvPr/>
        </p:nvCxnSpPr>
        <p:spPr>
          <a:xfrm>
            <a:off x="2038169" y="2831585"/>
            <a:ext cx="6596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2032721" y="3468592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48" idx="1"/>
          </p:cNvCxnSpPr>
          <p:nvPr/>
        </p:nvCxnSpPr>
        <p:spPr>
          <a:xfrm>
            <a:off x="2650867" y="3468592"/>
            <a:ext cx="26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3"/>
            <a:endCxn id="49" idx="1"/>
          </p:cNvCxnSpPr>
          <p:nvPr/>
        </p:nvCxnSpPr>
        <p:spPr>
          <a:xfrm>
            <a:off x="3320657" y="3468592"/>
            <a:ext cx="294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3"/>
            <a:endCxn id="50" idx="1"/>
          </p:cNvCxnSpPr>
          <p:nvPr/>
        </p:nvCxnSpPr>
        <p:spPr>
          <a:xfrm>
            <a:off x="4016541" y="3468592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0" idx="3"/>
            <a:endCxn id="51" idx="1"/>
          </p:cNvCxnSpPr>
          <p:nvPr/>
        </p:nvCxnSpPr>
        <p:spPr>
          <a:xfrm>
            <a:off x="4866244" y="3468592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3"/>
            <a:endCxn id="52" idx="1"/>
          </p:cNvCxnSpPr>
          <p:nvPr/>
        </p:nvCxnSpPr>
        <p:spPr>
          <a:xfrm>
            <a:off x="5580643" y="3468592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3"/>
            <a:endCxn id="54" idx="1"/>
          </p:cNvCxnSpPr>
          <p:nvPr/>
        </p:nvCxnSpPr>
        <p:spPr>
          <a:xfrm>
            <a:off x="6509744" y="3468592"/>
            <a:ext cx="19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3"/>
            <a:endCxn id="55" idx="1"/>
          </p:cNvCxnSpPr>
          <p:nvPr/>
        </p:nvCxnSpPr>
        <p:spPr>
          <a:xfrm>
            <a:off x="7104902" y="3468592"/>
            <a:ext cx="23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2"/>
            <a:endCxn id="46" idx="0"/>
          </p:cNvCxnSpPr>
          <p:nvPr/>
        </p:nvCxnSpPr>
        <p:spPr>
          <a:xfrm flipH="1">
            <a:off x="1831895" y="3016251"/>
            <a:ext cx="5448" cy="26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8005" y="422039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78790" y="422039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85242" y="422039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79794" y="48574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197940" y="48574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67730" y="48574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63614" y="48574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278013" y="4857405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27716" y="48574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74507" y="4857405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583498" y="422039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51975" y="48574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286668" y="4857405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7" name="Straight Arrow Connector 86"/>
          <p:cNvCxnSpPr>
            <a:stCxn id="74" idx="3"/>
            <a:endCxn id="75" idx="1"/>
          </p:cNvCxnSpPr>
          <p:nvPr/>
        </p:nvCxnSpPr>
        <p:spPr>
          <a:xfrm>
            <a:off x="589658" y="4405064"/>
            <a:ext cx="289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3"/>
            <a:endCxn id="76" idx="1"/>
          </p:cNvCxnSpPr>
          <p:nvPr/>
        </p:nvCxnSpPr>
        <p:spPr>
          <a:xfrm>
            <a:off x="1280443" y="4405064"/>
            <a:ext cx="304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6" idx="3"/>
            <a:endCxn id="84" idx="1"/>
          </p:cNvCxnSpPr>
          <p:nvPr/>
        </p:nvCxnSpPr>
        <p:spPr>
          <a:xfrm>
            <a:off x="1986895" y="4405064"/>
            <a:ext cx="6596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7" idx="3"/>
            <a:endCxn id="78" idx="1"/>
          </p:cNvCxnSpPr>
          <p:nvPr/>
        </p:nvCxnSpPr>
        <p:spPr>
          <a:xfrm>
            <a:off x="1981447" y="5042071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8" idx="3"/>
            <a:endCxn id="79" idx="1"/>
          </p:cNvCxnSpPr>
          <p:nvPr/>
        </p:nvCxnSpPr>
        <p:spPr>
          <a:xfrm>
            <a:off x="2599593" y="5042071"/>
            <a:ext cx="26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9" idx="3"/>
            <a:endCxn id="80" idx="1"/>
          </p:cNvCxnSpPr>
          <p:nvPr/>
        </p:nvCxnSpPr>
        <p:spPr>
          <a:xfrm>
            <a:off x="3269383" y="5042071"/>
            <a:ext cx="294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0" idx="3"/>
            <a:endCxn id="81" idx="1"/>
          </p:cNvCxnSpPr>
          <p:nvPr/>
        </p:nvCxnSpPr>
        <p:spPr>
          <a:xfrm>
            <a:off x="3965267" y="5042071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1" idx="3"/>
            <a:endCxn id="82" idx="1"/>
          </p:cNvCxnSpPr>
          <p:nvPr/>
        </p:nvCxnSpPr>
        <p:spPr>
          <a:xfrm>
            <a:off x="4814970" y="5042071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2" idx="3"/>
            <a:endCxn id="83" idx="1"/>
          </p:cNvCxnSpPr>
          <p:nvPr/>
        </p:nvCxnSpPr>
        <p:spPr>
          <a:xfrm>
            <a:off x="5529369" y="5042071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3"/>
            <a:endCxn id="85" idx="1"/>
          </p:cNvCxnSpPr>
          <p:nvPr/>
        </p:nvCxnSpPr>
        <p:spPr>
          <a:xfrm>
            <a:off x="6458470" y="5042071"/>
            <a:ext cx="19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5" idx="3"/>
            <a:endCxn id="86" idx="1"/>
          </p:cNvCxnSpPr>
          <p:nvPr/>
        </p:nvCxnSpPr>
        <p:spPr>
          <a:xfrm>
            <a:off x="7053628" y="5042071"/>
            <a:ext cx="23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6" idx="2"/>
            <a:endCxn id="77" idx="0"/>
          </p:cNvCxnSpPr>
          <p:nvPr/>
        </p:nvCxnSpPr>
        <p:spPr>
          <a:xfrm flipH="1">
            <a:off x="1780621" y="4589730"/>
            <a:ext cx="5448" cy="26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9728" y="56656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50513" y="56656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56965" y="566560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51517" y="630261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169663" y="630261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839453" y="630261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35337" y="630261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49736" y="6302612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99439" y="630261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46230" y="6302612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3698" y="630261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258391" y="6302612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12" name="Straight Arrow Connector 111"/>
          <p:cNvCxnSpPr>
            <a:stCxn id="99" idx="3"/>
            <a:endCxn id="100" idx="1"/>
          </p:cNvCxnSpPr>
          <p:nvPr/>
        </p:nvCxnSpPr>
        <p:spPr>
          <a:xfrm>
            <a:off x="561381" y="5850271"/>
            <a:ext cx="289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0" idx="3"/>
            <a:endCxn id="101" idx="1"/>
          </p:cNvCxnSpPr>
          <p:nvPr/>
        </p:nvCxnSpPr>
        <p:spPr>
          <a:xfrm>
            <a:off x="1252166" y="5850271"/>
            <a:ext cx="304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2" idx="3"/>
            <a:endCxn id="103" idx="1"/>
          </p:cNvCxnSpPr>
          <p:nvPr/>
        </p:nvCxnSpPr>
        <p:spPr>
          <a:xfrm>
            <a:off x="1953170" y="6487278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3" idx="3"/>
            <a:endCxn id="104" idx="1"/>
          </p:cNvCxnSpPr>
          <p:nvPr/>
        </p:nvCxnSpPr>
        <p:spPr>
          <a:xfrm>
            <a:off x="2571316" y="6487278"/>
            <a:ext cx="26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4" idx="3"/>
            <a:endCxn id="105" idx="1"/>
          </p:cNvCxnSpPr>
          <p:nvPr/>
        </p:nvCxnSpPr>
        <p:spPr>
          <a:xfrm>
            <a:off x="3241106" y="6487278"/>
            <a:ext cx="294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5" idx="3"/>
            <a:endCxn id="106" idx="1"/>
          </p:cNvCxnSpPr>
          <p:nvPr/>
        </p:nvCxnSpPr>
        <p:spPr>
          <a:xfrm>
            <a:off x="3936990" y="6487278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6" idx="3"/>
            <a:endCxn id="107" idx="1"/>
          </p:cNvCxnSpPr>
          <p:nvPr/>
        </p:nvCxnSpPr>
        <p:spPr>
          <a:xfrm>
            <a:off x="4786693" y="6487278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7" idx="3"/>
            <a:endCxn id="108" idx="1"/>
          </p:cNvCxnSpPr>
          <p:nvPr/>
        </p:nvCxnSpPr>
        <p:spPr>
          <a:xfrm>
            <a:off x="5501092" y="6487278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3"/>
            <a:endCxn id="110" idx="1"/>
          </p:cNvCxnSpPr>
          <p:nvPr/>
        </p:nvCxnSpPr>
        <p:spPr>
          <a:xfrm>
            <a:off x="6430193" y="6487278"/>
            <a:ext cx="19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0" idx="3"/>
            <a:endCxn id="111" idx="1"/>
          </p:cNvCxnSpPr>
          <p:nvPr/>
        </p:nvCxnSpPr>
        <p:spPr>
          <a:xfrm>
            <a:off x="7025351" y="6487278"/>
            <a:ext cx="23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1" idx="2"/>
            <a:endCxn id="102" idx="0"/>
          </p:cNvCxnSpPr>
          <p:nvPr/>
        </p:nvCxnSpPr>
        <p:spPr>
          <a:xfrm flipH="1">
            <a:off x="1752344" y="6034937"/>
            <a:ext cx="5448" cy="26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Down Arrow 123"/>
          <p:cNvSpPr/>
          <p:nvPr/>
        </p:nvSpPr>
        <p:spPr>
          <a:xfrm>
            <a:off x="4187207" y="5545213"/>
            <a:ext cx="470019" cy="38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4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825" y="148471"/>
            <a:ext cx="7571303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bool Parser::</a:t>
            </a:r>
            <a:r>
              <a:rPr lang="en-US" sz="1000" dirty="0" err="1">
                <a:latin typeface="Lucida Console" panose="020B0609040504020204" pitchFamily="49" charset="0"/>
              </a:rPr>
              <a:t>ClampParenthesis</a:t>
            </a:r>
            <a:r>
              <a:rPr lang="en-US" sz="1000" dirty="0">
                <a:latin typeface="Lucida Console" panose="020B0609040504020204" pitchFamily="49" charset="0"/>
              </a:rPr>
              <a:t>(Word *&amp;</a:t>
            </a:r>
            <a:r>
              <a:rPr lang="en-US" sz="1000" dirty="0" err="1">
                <a:latin typeface="Lucida Console" panose="020B0609040504020204" pitchFamily="49" charset="0"/>
              </a:rPr>
              <a:t>currentPtr,char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leftSymbol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while(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=="(" ||</a:t>
            </a:r>
            <a:r>
              <a:rPr lang="ja-JP" alt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=="[" ||</a:t>
            </a:r>
            <a:r>
              <a:rPr lang="ja-JP" alt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=="{")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auto </a:t>
            </a:r>
            <a:r>
              <a:rPr lang="en-US" sz="1000" dirty="0" err="1">
                <a:latin typeface="Lucida Console" panose="020B0609040504020204" pitchFamily="49" charset="0"/>
              </a:rPr>
              <a:t>subGroupPtr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if(true!=</a:t>
            </a:r>
            <a:r>
              <a:rPr lang="en-US" sz="1000" dirty="0" err="1">
                <a:latin typeface="Lucida Console" panose="020B0609040504020204" pitchFamily="49" charset="0"/>
              </a:rPr>
              <a:t>ClampParenthesis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subGroupPtr,currentPtr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[0]))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("Detected an open %s\n",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str.c_str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return 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// If successful, </a:t>
            </a:r>
            <a:r>
              <a:rPr lang="en-US" sz="1000" dirty="0" err="1">
                <a:latin typeface="Lucida Console" panose="020B0609040504020204" pitchFamily="49" charset="0"/>
              </a:rPr>
              <a:t>subGroupPtr</a:t>
            </a:r>
            <a:r>
              <a:rPr lang="en-US" sz="1000" dirty="0">
                <a:latin typeface="Lucida Console" panose="020B0609040504020204" pitchFamily="49" charset="0"/>
              </a:rPr>
              <a:t> is pointing to the closing symbol for the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.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subGroupPtr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 // Always exists.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subGroupPtr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subGroupPtr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subGroupPtr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else if(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==")" ||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=="]" ||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=="}")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if((</a:t>
            </a:r>
            <a:r>
              <a:rPr lang="en-US" sz="1000" dirty="0" err="1">
                <a:latin typeface="Lucida Console" panose="020B0609040504020204" pitchFamily="49" charset="0"/>
              </a:rPr>
              <a:t>leftSymbol</a:t>
            </a:r>
            <a:r>
              <a:rPr lang="en-US" sz="1000" dirty="0">
                <a:latin typeface="Lucida Console" panose="020B0609040504020204" pitchFamily="49" charset="0"/>
              </a:rPr>
              <a:t>!='(' &amp;&amp;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[0]==')')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(</a:t>
            </a:r>
            <a:r>
              <a:rPr lang="en-US" sz="1000" dirty="0" err="1">
                <a:latin typeface="Lucida Console" panose="020B0609040504020204" pitchFamily="49" charset="0"/>
              </a:rPr>
              <a:t>leftSymbol</a:t>
            </a:r>
            <a:r>
              <a:rPr lang="en-US" sz="1000" dirty="0">
                <a:latin typeface="Lucida Console" panose="020B0609040504020204" pitchFamily="49" charset="0"/>
              </a:rPr>
              <a:t>!='[' &amp;&amp;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[0]==']')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(</a:t>
            </a:r>
            <a:r>
              <a:rPr lang="en-US" sz="1000" dirty="0" err="1">
                <a:latin typeface="Lucida Console" panose="020B0609040504020204" pitchFamily="49" charset="0"/>
              </a:rPr>
              <a:t>leftSymbol</a:t>
            </a:r>
            <a:r>
              <a:rPr lang="en-US" sz="1000" dirty="0">
                <a:latin typeface="Lucida Console" panose="020B0609040504020204" pitchFamily="49" charset="0"/>
              </a:rPr>
              <a:t>!='{' &amp;&amp;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[0]=='}'))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("Miss-matching %s\n",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str.c_str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return 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if(0!=</a:t>
            </a:r>
            <a:r>
              <a:rPr lang="en-US" sz="1000" dirty="0" err="1">
                <a:latin typeface="Lucida Console" panose="020B0609040504020204" pitchFamily="49" charset="0"/>
              </a:rPr>
              <a:t>leftSymbol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("Open %</a:t>
            </a:r>
            <a:r>
              <a:rPr lang="en-US" sz="1000" dirty="0" err="1">
                <a:latin typeface="Lucida Console" panose="020B0609040504020204" pitchFamily="49" charset="0"/>
              </a:rPr>
              <a:t>lc</a:t>
            </a:r>
            <a:r>
              <a:rPr lang="en-US" sz="1000" dirty="0">
                <a:latin typeface="Lucida Console" panose="020B0609040504020204" pitchFamily="49" charset="0"/>
              </a:rPr>
              <a:t> error.\n",</a:t>
            </a:r>
            <a:r>
              <a:rPr lang="en-US" sz="1000" dirty="0" err="1">
                <a:latin typeface="Lucida Console" panose="020B0609040504020204" pitchFamily="49" charset="0"/>
              </a:rPr>
              <a:t>leftSymbol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return 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0634" y="1292367"/>
            <a:ext cx="300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successful, </a:t>
            </a:r>
            <a:r>
              <a:rPr lang="en-US" dirty="0" err="1">
                <a:solidFill>
                  <a:srgbClr val="FF0000"/>
                </a:solidFill>
              </a:rPr>
              <a:t>subGroupPtr</a:t>
            </a:r>
            <a:r>
              <a:rPr lang="en-US" dirty="0">
                <a:solidFill>
                  <a:srgbClr val="FF0000"/>
                </a:solidFill>
              </a:rPr>
              <a:t> points to the closing symbol for the </a:t>
            </a:r>
            <a:r>
              <a:rPr lang="en-US" dirty="0" err="1">
                <a:solidFill>
                  <a:srgbClr val="FF0000"/>
                </a:solidFill>
              </a:rPr>
              <a:t>currentPtr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828374" y="1754032"/>
            <a:ext cx="1192260" cy="613152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40275" y="4040999"/>
            <a:ext cx="300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closing, does it match the opening parenthesis?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118931" y="4110527"/>
            <a:ext cx="982766" cy="264920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47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469" y="555476"/>
            <a:ext cx="76226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Parser::</a:t>
            </a:r>
            <a:r>
              <a:rPr lang="en-US" sz="1200" dirty="0" err="1">
                <a:latin typeface="Lucida Console" panose="020B0609040504020204" pitchFamily="49" charset="0"/>
              </a:rPr>
              <a:t>DropClosingParenthesis</a:t>
            </a:r>
            <a:r>
              <a:rPr lang="en-US" sz="1200" dirty="0">
                <a:latin typeface="Lucida Console" panose="020B0609040504020204" pitchFamily="49" charset="0"/>
              </a:rPr>
              <a:t>(Word *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while(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DropClosingParenthesis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if(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 &amp;&amp;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((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</a:t>
            </a:r>
            <a:r>
              <a:rPr lang="en-US" sz="1200" dirty="0">
                <a:latin typeface="Lucida Console" panose="020B0609040504020204" pitchFamily="49" charset="0"/>
              </a:rPr>
              <a:t>[0]=='(' &amp;&amp;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</a:t>
            </a:r>
            <a:r>
              <a:rPr lang="en-US" sz="1200" dirty="0">
                <a:latin typeface="Lucida Console" panose="020B0609040504020204" pitchFamily="49" charset="0"/>
              </a:rPr>
              <a:t>[0]==')') ||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(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</a:t>
            </a:r>
            <a:r>
              <a:rPr lang="en-US" sz="1200" dirty="0">
                <a:latin typeface="Lucida Console" panose="020B0609040504020204" pitchFamily="49" charset="0"/>
              </a:rPr>
              <a:t>[0]=='[' &amp;&amp;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</a:t>
            </a:r>
            <a:r>
              <a:rPr lang="en-US" sz="1200" dirty="0">
                <a:latin typeface="Lucida Console" panose="020B0609040504020204" pitchFamily="49" charset="0"/>
              </a:rPr>
              <a:t>[0]==']') ||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(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</a:t>
            </a:r>
            <a:r>
              <a:rPr lang="en-US" sz="1200" dirty="0">
                <a:latin typeface="Lucida Console" panose="020B0609040504020204" pitchFamily="49" charset="0"/>
              </a:rPr>
              <a:t>[0]=='{' &amp;&amp;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</a:t>
            </a:r>
            <a:r>
              <a:rPr lang="en-US" sz="1200" dirty="0">
                <a:latin typeface="Lucida Console" panose="020B0609040504020204" pitchFamily="49" charset="0"/>
              </a:rPr>
              <a:t>[0]=='}')))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</a:t>
            </a:r>
            <a:r>
              <a:rPr lang="en-US" sz="1200" dirty="0">
                <a:latin typeface="Lucida Console" panose="020B0609040504020204" pitchFamily="49" charset="0"/>
              </a:rPr>
              <a:t>+=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if(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prevWordPtr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03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03 – Group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25267"/>
          </a:xfrm>
        </p:spPr>
        <p:txBody>
          <a:bodyPr/>
          <a:lstStyle/>
          <a:p>
            <a:r>
              <a:rPr lang="en-US" dirty="0"/>
              <a:t>Changes in the Parser class definition.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487" y="1533465"/>
            <a:ext cx="518603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class Parser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class Word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Word *</a:t>
            </a:r>
            <a:r>
              <a:rPr lang="en-US" sz="1000" dirty="0" err="1">
                <a:latin typeface="Lucida Console" panose="020B0609040504020204" pitchFamily="49" charset="0"/>
              </a:rPr>
              <a:t>firstWordPtr</a:t>
            </a:r>
            <a:r>
              <a:rPr lang="en-US" sz="1000" dirty="0">
                <a:latin typeface="Lucida Console" panose="020B0609040504020204" pitchFamily="49" charset="0"/>
              </a:rPr>
              <a:t>,*</a:t>
            </a:r>
            <a:r>
              <a:rPr lang="en-US" sz="1000" dirty="0" err="1">
                <a:latin typeface="Lucida Console" panose="020B0609040504020204" pitchFamily="49" charset="0"/>
              </a:rPr>
              <a:t>lastWordPtr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Parser();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~Parser();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DeleteWord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Print(void)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Print(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Word *</a:t>
            </a:r>
            <a:r>
              <a:rPr lang="en-US" sz="1000" dirty="0" err="1">
                <a:latin typeface="Lucida Console" panose="020B0609040504020204" pitchFamily="49" charset="0"/>
              </a:rPr>
              <a:t>wordPtr,std</a:t>
            </a:r>
            <a:r>
              <a:rPr lang="en-US" sz="1000" dirty="0">
                <a:latin typeface="Lucida Console" panose="020B0609040504020204" pitchFamily="49" charset="0"/>
              </a:rPr>
              <a:t>::string indent)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bool Parse(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bool Decompose(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bool </a:t>
            </a:r>
            <a:r>
              <a:rPr lang="en-US" sz="1000" dirty="0" err="1">
                <a:latin typeface="Lucida Console" panose="020B0609040504020204" pitchFamily="49" charset="0"/>
              </a:rPr>
              <a:t>ClampParenthesis</a:t>
            </a:r>
            <a:r>
              <a:rPr lang="en-US" sz="1000" dirty="0">
                <a:latin typeface="Lucida Console" panose="020B0609040504020204" pitchFamily="49" charset="0"/>
              </a:rPr>
              <a:t>(Word *&amp;</a:t>
            </a:r>
            <a:r>
              <a:rPr lang="en-US" sz="1000" dirty="0" err="1">
                <a:latin typeface="Lucida Console" panose="020B0609040504020204" pitchFamily="49" charset="0"/>
              </a:rPr>
              <a:t>currentPtr,char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leftSymbol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DropClosingParenthesis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GroupOperator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char *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op[]);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GroupOperator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currentPtr,const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char *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op[]);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Word *</a:t>
            </a:r>
            <a:r>
              <a:rPr lang="en-US" sz="1000" dirty="0" err="1">
                <a:latin typeface="Lucida Console" panose="020B0609040504020204" pitchFamily="49" charset="0"/>
              </a:rPr>
              <a:t>CreateWord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Word *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CreateWordNoConnection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9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27"/>
            <a:ext cx="8229600" cy="975644"/>
          </a:xfrm>
        </p:spPr>
        <p:txBody>
          <a:bodyPr/>
          <a:lstStyle/>
          <a:p>
            <a:r>
              <a:rPr lang="en-US" dirty="0"/>
              <a:t>Changes in the Parse function.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7326" y="734938"/>
            <a:ext cx="418255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Parser::Parse(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::string &amp;</a:t>
            </a:r>
            <a:r>
              <a:rPr lang="en-US" sz="1200" dirty="0" err="1">
                <a:latin typeface="Lucida Console" panose="020B0609040504020204" pitchFamily="49" charset="0"/>
              </a:rPr>
              <a:t>wstr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if(true!=Decompose(</a:t>
            </a:r>
            <a:r>
              <a:rPr lang="en-US" sz="1200" dirty="0" err="1">
                <a:latin typeface="Lucida Console" panose="020B0609040504020204" pitchFamily="49" charset="0"/>
              </a:rPr>
              <a:t>wstr</a:t>
            </a:r>
            <a:r>
              <a:rPr lang="en-US" sz="12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auto top=</a:t>
            </a:r>
            <a:r>
              <a:rPr lang="en-US" sz="1200" dirty="0" err="1">
                <a:latin typeface="Lucida Console" panose="020B0609040504020204" pitchFamily="49" charset="0"/>
              </a:rPr>
              <a:t>firstWordPtr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if(true!=</a:t>
            </a:r>
            <a:r>
              <a:rPr lang="en-US" sz="1200" dirty="0" err="1">
                <a:latin typeface="Lucida Console" panose="020B0609040504020204" pitchFamily="49" charset="0"/>
              </a:rPr>
              <a:t>ClampParenthesis</a:t>
            </a:r>
            <a:r>
              <a:rPr lang="en-US" sz="1200" dirty="0">
                <a:latin typeface="Lucida Console" panose="020B0609040504020204" pitchFamily="49" charset="0"/>
              </a:rPr>
              <a:t>(top,0))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DropClosingParenthesis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firstWordPtr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char *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mulDiv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"*","/","%",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GroupOperator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mulDiv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char *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addSub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"+","-",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GroupOperator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addSub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return true;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8213" y="387979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High-priority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8213" y="50311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Low-priority operators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144568" y="3743058"/>
            <a:ext cx="128187" cy="794759"/>
          </a:xfrm>
          <a:prstGeom prst="righ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144568" y="4895316"/>
            <a:ext cx="128187" cy="794759"/>
          </a:xfrm>
          <a:prstGeom prst="righ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48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934" y="811851"/>
            <a:ext cx="5801588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void Parser::</a:t>
            </a:r>
            <a:r>
              <a:rPr lang="en-US" sz="1000" dirty="0" err="1">
                <a:latin typeface="Lucida Console" panose="020B0609040504020204" pitchFamily="49" charset="0"/>
              </a:rPr>
              <a:t>GroupOperator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*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op[])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GroupOperator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firstWordPtr,op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void Parser::</a:t>
            </a:r>
            <a:r>
              <a:rPr lang="en-US" sz="1000" dirty="0" err="1">
                <a:latin typeface="Lucida Console" panose="020B0609040504020204" pitchFamily="49" charset="0"/>
              </a:rPr>
              <a:t>GroupOperator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currentPtr,const</a:t>
            </a:r>
            <a:r>
              <a:rPr lang="en-US" sz="1000" dirty="0">
                <a:latin typeface="Lucida Console" panose="020B0609040504020204" pitchFamily="49" charset="0"/>
              </a:rPr>
              <a:t> char *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op[])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while(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GroupOperator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subWordPtr,op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 &amp;&amp;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 &amp;&amp;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 &amp;&amp;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 ||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auto </a:t>
            </a:r>
            <a:r>
              <a:rPr lang="en-US" sz="1000" dirty="0" err="1">
                <a:latin typeface="Lucida Console" panose="020B0609040504020204" pitchFamily="49" charset="0"/>
              </a:rPr>
              <a:t>operatorPtr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bool </a:t>
            </a:r>
            <a:r>
              <a:rPr lang="en-US" sz="1000" dirty="0" err="1">
                <a:latin typeface="Lucida Console" panose="020B0609040504020204" pitchFamily="49" charset="0"/>
              </a:rPr>
              <a:t>isOp</a:t>
            </a:r>
            <a:r>
              <a:rPr lang="en-US" sz="10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!=op[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if(</a:t>
            </a:r>
            <a:r>
              <a:rPr lang="en-US" sz="1000" dirty="0" err="1">
                <a:latin typeface="Lucida Console" panose="020B0609040504020204" pitchFamily="49" charset="0"/>
              </a:rPr>
              <a:t>operatorPtr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==op[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</a:t>
            </a:r>
            <a:r>
              <a:rPr lang="en-US" sz="1000" dirty="0" err="1">
                <a:latin typeface="Lucida Console" panose="020B0609040504020204" pitchFamily="49" charset="0"/>
              </a:rPr>
              <a:t>isOp</a:t>
            </a:r>
            <a:r>
              <a:rPr lang="en-US" sz="1000" dirty="0">
                <a:latin typeface="Lucida Console" panose="020B0609040504020204" pitchFamily="49" charset="0"/>
              </a:rPr>
              <a:t>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9686" y="1852574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2629" y="20799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0215" y="2449300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24314" y="2037240"/>
            <a:ext cx="1991170" cy="596726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4247260" y="2264634"/>
            <a:ext cx="1795369" cy="478566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5315484" y="2633966"/>
            <a:ext cx="1274731" cy="227394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6296297" y="2956663"/>
            <a:ext cx="146225" cy="425702"/>
          </a:xfrm>
          <a:prstGeom prst="righ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470469" y="3169920"/>
            <a:ext cx="890544" cy="670560"/>
          </a:xfrm>
          <a:custGeom>
            <a:avLst/>
            <a:gdLst>
              <a:gd name="connsiteX0" fmla="*/ 740228 w 890544"/>
              <a:gd name="connsiteY0" fmla="*/ 670560 h 670560"/>
              <a:gd name="connsiteX1" fmla="*/ 836022 w 890544"/>
              <a:gd name="connsiteY1" fmla="*/ 226423 h 670560"/>
              <a:gd name="connsiteX2" fmla="*/ 0 w 890544"/>
              <a:gd name="connsiteY2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4" h="670560">
                <a:moveTo>
                  <a:pt x="740228" y="670560"/>
                </a:moveTo>
                <a:cubicBezTo>
                  <a:pt x="849810" y="504371"/>
                  <a:pt x="959393" y="338183"/>
                  <a:pt x="836022" y="226423"/>
                </a:cubicBezTo>
                <a:cubicBezTo>
                  <a:pt x="712651" y="114663"/>
                  <a:pt x="356325" y="57331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57958" y="5650239"/>
            <a:ext cx="285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it really the operator I am looking for?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4711337" y="3622672"/>
            <a:ext cx="226423" cy="1175751"/>
          </a:xfrm>
          <a:prstGeom prst="righ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972594" y="4214949"/>
            <a:ext cx="496494" cy="1541417"/>
          </a:xfrm>
          <a:custGeom>
            <a:avLst/>
            <a:gdLst>
              <a:gd name="connsiteX0" fmla="*/ 34835 w 496494"/>
              <a:gd name="connsiteY0" fmla="*/ 1541417 h 1541417"/>
              <a:gd name="connsiteX1" fmla="*/ 496389 w 496494"/>
              <a:gd name="connsiteY1" fmla="*/ 644434 h 1541417"/>
              <a:gd name="connsiteX2" fmla="*/ 0 w 496494"/>
              <a:gd name="connsiteY2" fmla="*/ 0 h 154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494" h="1541417">
                <a:moveTo>
                  <a:pt x="34835" y="1541417"/>
                </a:moveTo>
                <a:cubicBezTo>
                  <a:pt x="268515" y="1221377"/>
                  <a:pt x="502195" y="901337"/>
                  <a:pt x="496389" y="644434"/>
                </a:cubicBezTo>
                <a:cubicBezTo>
                  <a:pt x="490583" y="387531"/>
                  <a:pt x="245291" y="193765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74343" y="3902083"/>
            <a:ext cx="32411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last two conditions checks if it is already:</a:t>
            </a:r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If it is already in this pattern, it doesn't need to be grouped again.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45067" y="4750398"/>
            <a:ext cx="5757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nullptr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454734" y="4750398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96635" y="4750398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-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38536" y="4750398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2 </a:t>
            </a:r>
          </a:p>
        </p:txBody>
      </p:sp>
      <p:cxnSp>
        <p:nvCxnSpPr>
          <p:cNvPr id="51" name="Straight Arrow Connector 50"/>
          <p:cNvCxnSpPr>
            <a:stCxn id="47" idx="3"/>
            <a:endCxn id="48" idx="1"/>
          </p:cNvCxnSpPr>
          <p:nvPr/>
        </p:nvCxnSpPr>
        <p:spPr>
          <a:xfrm>
            <a:off x="6220778" y="4881203"/>
            <a:ext cx="233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3"/>
            <a:endCxn id="49" idx="1"/>
          </p:cNvCxnSpPr>
          <p:nvPr/>
        </p:nvCxnSpPr>
        <p:spPr>
          <a:xfrm>
            <a:off x="6858230" y="4881203"/>
            <a:ext cx="238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  <a:endCxn id="50" idx="1"/>
          </p:cNvCxnSpPr>
          <p:nvPr/>
        </p:nvCxnSpPr>
        <p:spPr>
          <a:xfrm>
            <a:off x="7500131" y="4881203"/>
            <a:ext cx="238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61842" y="4750398"/>
            <a:ext cx="595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nullptr</a:t>
            </a:r>
            <a:endParaRPr lang="en-US" sz="1100" dirty="0"/>
          </a:p>
        </p:txBody>
      </p:sp>
      <p:cxnSp>
        <p:nvCxnSpPr>
          <p:cNvPr id="55" name="Straight Arrow Connector 54"/>
          <p:cNvCxnSpPr>
            <a:stCxn id="50" idx="3"/>
            <a:endCxn id="54" idx="1"/>
          </p:cNvCxnSpPr>
          <p:nvPr/>
        </p:nvCxnSpPr>
        <p:spPr>
          <a:xfrm>
            <a:off x="8142032" y="4881203"/>
            <a:ext cx="219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20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656" y="1016950"/>
            <a:ext cx="657103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        if(</a:t>
            </a:r>
            <a:r>
              <a:rPr lang="en-US" sz="1000" dirty="0" err="1">
                <a:latin typeface="Lucida Console" panose="020B0609040504020204" pitchFamily="49" charset="0"/>
              </a:rPr>
              <a:t>isOp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auto </a:t>
            </a:r>
            <a:r>
              <a:rPr lang="en-US" sz="1000" dirty="0" err="1">
                <a:latin typeface="Lucida Console" panose="020B0609040504020204" pitchFamily="49" charset="0"/>
              </a:rPr>
              <a:t>afterTerm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    auto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CreateWordNoConnection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=(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&amp;&amp;)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="()";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afterTerm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afterTerm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</a:t>
            </a:r>
            <a:r>
              <a:rPr lang="en-US" sz="1000" dirty="0" err="1">
                <a:latin typeface="Lucida Console" panose="020B0609040504020204" pitchFamily="49" charset="0"/>
              </a:rPr>
              <a:t>afterTerm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839" y="4358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(Continued)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38856" y="675118"/>
            <a:ext cx="25637" cy="666572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0130" y="357060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64351" y="675118"/>
            <a:ext cx="102550" cy="666572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47118" y="675118"/>
            <a:ext cx="333286" cy="666572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88175" y="34330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678" y="357060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6148251" y="1672046"/>
            <a:ext cx="348343" cy="2455817"/>
          </a:xfrm>
          <a:prstGeom prst="righ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96594" y="2351314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Bunch of disconnections and re-connections.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7968" y="4737182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483814" y="4737182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19658" y="4737182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55505" y="4737182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5777176" y="5158223"/>
            <a:ext cx="442483" cy="345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4742120" y="5593506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77966" y="5593506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() 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151464" y="4867987"/>
            <a:ext cx="332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20" idx="1"/>
          </p:cNvCxnSpPr>
          <p:nvPr/>
        </p:nvCxnSpPr>
        <p:spPr>
          <a:xfrm>
            <a:off x="5887310" y="4867987"/>
            <a:ext cx="332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21" idx="1"/>
          </p:cNvCxnSpPr>
          <p:nvPr/>
        </p:nvCxnSpPr>
        <p:spPr>
          <a:xfrm>
            <a:off x="6623154" y="4867987"/>
            <a:ext cx="332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3"/>
            <a:endCxn id="24" idx="1"/>
          </p:cNvCxnSpPr>
          <p:nvPr/>
        </p:nvCxnSpPr>
        <p:spPr>
          <a:xfrm>
            <a:off x="5145616" y="5724311"/>
            <a:ext cx="332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  <a:endCxn id="46" idx="0"/>
          </p:cNvCxnSpPr>
          <p:nvPr/>
        </p:nvCxnSpPr>
        <p:spPr>
          <a:xfrm>
            <a:off x="5679714" y="5855116"/>
            <a:ext cx="5848" cy="27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88143" y="4737182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8423989" y="4737182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cxnSp>
        <p:nvCxnSpPr>
          <p:cNvPr id="37" name="Straight Arrow Connector 36"/>
          <p:cNvCxnSpPr>
            <a:stCxn id="21" idx="3"/>
            <a:endCxn id="35" idx="1"/>
          </p:cNvCxnSpPr>
          <p:nvPr/>
        </p:nvCxnSpPr>
        <p:spPr>
          <a:xfrm>
            <a:off x="7359001" y="4867987"/>
            <a:ext cx="329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  <a:endCxn id="36" idx="1"/>
          </p:cNvCxnSpPr>
          <p:nvPr/>
        </p:nvCxnSpPr>
        <p:spPr>
          <a:xfrm>
            <a:off x="8091639" y="4867987"/>
            <a:ext cx="332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88143" y="5593506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23989" y="5593506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cxnSp>
        <p:nvCxnSpPr>
          <p:cNvPr id="41" name="Straight Arrow Connector 40"/>
          <p:cNvCxnSpPr>
            <a:stCxn id="24" idx="3"/>
            <a:endCxn id="39" idx="1"/>
          </p:cNvCxnSpPr>
          <p:nvPr/>
        </p:nvCxnSpPr>
        <p:spPr>
          <a:xfrm>
            <a:off x="5881462" y="5724311"/>
            <a:ext cx="1806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8091639" y="5724311"/>
            <a:ext cx="332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83814" y="6125205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19658" y="6125205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+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5505" y="6125205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49" name="Straight Arrow Connector 48"/>
          <p:cNvCxnSpPr>
            <a:stCxn id="46" idx="3"/>
            <a:endCxn id="47" idx="1"/>
          </p:cNvCxnSpPr>
          <p:nvPr/>
        </p:nvCxnSpPr>
        <p:spPr>
          <a:xfrm>
            <a:off x="5887310" y="6256010"/>
            <a:ext cx="332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3"/>
            <a:endCxn id="48" idx="1"/>
          </p:cNvCxnSpPr>
          <p:nvPr/>
        </p:nvCxnSpPr>
        <p:spPr>
          <a:xfrm>
            <a:off x="6623154" y="6256010"/>
            <a:ext cx="332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56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950" y="1153682"/>
            <a:ext cx="55547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Parser::Word *Parser::</a:t>
            </a:r>
            <a:r>
              <a:rPr lang="en-US" sz="1400" dirty="0" err="1">
                <a:latin typeface="Lucida Console" panose="020B0609040504020204" pitchFamily="49" charset="0"/>
              </a:rPr>
              <a:t>CreateWordNoConnection</a:t>
            </a:r>
            <a:r>
              <a:rPr lang="en-US" sz="14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auto </a:t>
            </a:r>
            <a:r>
              <a:rPr lang="en-US" sz="1400" dirty="0" err="1">
                <a:latin typeface="Lucida Console" panose="020B0609040504020204" pitchFamily="49" charset="0"/>
              </a:rPr>
              <a:t>newWordPtr</a:t>
            </a:r>
            <a:r>
              <a:rPr lang="en-US" sz="1400" dirty="0">
                <a:latin typeface="Lucida Console" panose="020B0609040504020204" pitchFamily="49" charset="0"/>
              </a:rPr>
              <a:t>=new Word;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newWordPtr</a:t>
            </a:r>
            <a:r>
              <a:rPr lang="en-US" sz="1400" dirty="0">
                <a:latin typeface="Lucida Console" panose="020B0609040504020204" pitchFamily="49" charset="0"/>
              </a:rPr>
              <a:t>-&gt;</a:t>
            </a:r>
            <a:r>
              <a:rPr lang="en-US" sz="1400" dirty="0" err="1">
                <a:latin typeface="Lucida Console" panose="020B0609040504020204" pitchFamily="49" charset="0"/>
              </a:rPr>
              <a:t>prevWordPtr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nullptr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newWordPtr</a:t>
            </a:r>
            <a:r>
              <a:rPr lang="en-US" sz="1400" dirty="0">
                <a:latin typeface="Lucida Console" panose="020B0609040504020204" pitchFamily="49" charset="0"/>
              </a:rPr>
              <a:t>-&gt;</a:t>
            </a:r>
            <a:r>
              <a:rPr lang="en-US" sz="1400" dirty="0" err="1">
                <a:latin typeface="Lucida Console" panose="020B0609040504020204" pitchFamily="49" charset="0"/>
              </a:rPr>
              <a:t>nextWordPtr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nullptr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newWordPtr</a:t>
            </a:r>
            <a:r>
              <a:rPr lang="en-US" sz="1400" dirty="0">
                <a:latin typeface="Lucida Console" panose="020B0609040504020204" pitchFamily="49" charset="0"/>
              </a:rPr>
              <a:t>-&gt;</a:t>
            </a:r>
            <a:r>
              <a:rPr lang="en-US" sz="1400" dirty="0" err="1">
                <a:latin typeface="Lucida Console" panose="020B0609040504020204" pitchFamily="49" charset="0"/>
              </a:rPr>
              <a:t>subWordPtr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nullptr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return </a:t>
            </a:r>
            <a:r>
              <a:rPr lang="en-US" sz="1400" dirty="0" err="1">
                <a:latin typeface="Lucida Console" panose="020B0609040504020204" pitchFamily="49" charset="0"/>
              </a:rPr>
              <a:t>newWordPtr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8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submit Faculty Course Evaluation!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submit FCE, and we will credit you 1% toward the final grade.</a:t>
            </a:r>
          </a:p>
          <a:p>
            <a:r>
              <a:rPr lang="en-US" dirty="0"/>
              <a:t>Please take a screenshot of the FCE confirmation page (either the page you see when you complete 24783 FCE, or a list of completed FCEs is fine, too) and send to my TAs by E-Mail.</a:t>
            </a:r>
          </a:p>
          <a:p>
            <a:endParaRPr lang="en-US" dirty="0"/>
          </a:p>
          <a:p>
            <a:r>
              <a:rPr lang="en-US" dirty="0"/>
              <a:t>I have made a lot of changes based on the FCE from the last time, and which looks to have worked great.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2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Identify and Group Unary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931" y="726393"/>
            <a:ext cx="8680581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class Parser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class Word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::string </a:t>
            </a:r>
            <a:r>
              <a:rPr lang="en-US" sz="1100" dirty="0" err="1">
                <a:latin typeface="Lucida Console" panose="020B0609040504020204" pitchFamily="49" charset="0"/>
              </a:rPr>
              <a:t>str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Word *</a:t>
            </a:r>
            <a:r>
              <a:rPr lang="en-US" sz="1100" dirty="0" err="1">
                <a:latin typeface="Lucida Console" panose="020B0609040504020204" pitchFamily="49" charset="0"/>
              </a:rPr>
              <a:t>subWordPtr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Word *</a:t>
            </a:r>
            <a:r>
              <a:rPr lang="en-US" sz="1100" dirty="0" err="1">
                <a:latin typeface="Lucida Console" panose="020B0609040504020204" pitchFamily="49" charset="0"/>
              </a:rPr>
              <a:t>nextWordPtr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Word *</a:t>
            </a:r>
            <a:r>
              <a:rPr lang="en-US" sz="1100" dirty="0" err="1">
                <a:latin typeface="Lucida Console" panose="020B0609040504020204" pitchFamily="49" charset="0"/>
              </a:rPr>
              <a:t>prevWordPtr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Word *</a:t>
            </a:r>
            <a:r>
              <a:rPr lang="en-US" sz="1100" dirty="0" err="1">
                <a:latin typeface="Lucida Console" panose="020B0609040504020204" pitchFamily="49" charset="0"/>
              </a:rPr>
              <a:t>firstWordPtr</a:t>
            </a:r>
            <a:r>
              <a:rPr lang="en-US" sz="1100" dirty="0">
                <a:latin typeface="Lucida Console" panose="020B0609040504020204" pitchFamily="49" charset="0"/>
              </a:rPr>
              <a:t>,*</a:t>
            </a:r>
            <a:r>
              <a:rPr lang="en-US" sz="1100" dirty="0" err="1">
                <a:latin typeface="Lucida Console" panose="020B0609040504020204" pitchFamily="49" charset="0"/>
              </a:rPr>
              <a:t>lastWordPtr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Parser();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~Parser();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void </a:t>
            </a:r>
            <a:r>
              <a:rPr lang="en-US" sz="1100" dirty="0" err="1">
                <a:latin typeface="Lucida Console" panose="020B0609040504020204" pitchFamily="49" charset="0"/>
              </a:rPr>
              <a:t>CleanUp</a:t>
            </a:r>
            <a:r>
              <a:rPr lang="en-US" sz="11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void </a:t>
            </a:r>
            <a:r>
              <a:rPr lang="en-US" sz="1100" dirty="0" err="1">
                <a:latin typeface="Lucida Console" panose="020B0609040504020204" pitchFamily="49" charset="0"/>
              </a:rPr>
              <a:t>DeleteWord</a:t>
            </a:r>
            <a:r>
              <a:rPr lang="en-US" sz="1100" dirty="0">
                <a:latin typeface="Lucida Console" panose="020B0609040504020204" pitchFamily="49" charset="0"/>
              </a:rPr>
              <a:t>(Word *</a:t>
            </a:r>
            <a:r>
              <a:rPr lang="en-US" sz="1100" dirty="0" err="1">
                <a:latin typeface="Lucida Console" panose="020B0609040504020204" pitchFamily="49" charset="0"/>
              </a:rPr>
              <a:t>ptr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void Print(void)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void Print(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Word *</a:t>
            </a:r>
            <a:r>
              <a:rPr lang="en-US" sz="1100" dirty="0" err="1">
                <a:latin typeface="Lucida Console" panose="020B0609040504020204" pitchFamily="49" charset="0"/>
              </a:rPr>
              <a:t>wordPtr,std</a:t>
            </a:r>
            <a:r>
              <a:rPr lang="en-US" sz="1100" dirty="0">
                <a:latin typeface="Lucida Console" panose="020B0609040504020204" pitchFamily="49" charset="0"/>
              </a:rPr>
              <a:t>::string indent)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bool Parse(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::string &amp;</a:t>
            </a:r>
            <a:r>
              <a:rPr lang="en-US" sz="1100" dirty="0" err="1">
                <a:latin typeface="Lucida Console" panose="020B0609040504020204" pitchFamily="49" charset="0"/>
              </a:rPr>
              <a:t>wstr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bool Decompose(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::string &amp;</a:t>
            </a:r>
            <a:r>
              <a:rPr lang="en-US" sz="1100" dirty="0" err="1">
                <a:latin typeface="Lucida Console" panose="020B0609040504020204" pitchFamily="49" charset="0"/>
              </a:rPr>
              <a:t>wstr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bool </a:t>
            </a:r>
            <a:r>
              <a:rPr lang="en-US" sz="1100" dirty="0" err="1">
                <a:latin typeface="Lucida Console" panose="020B0609040504020204" pitchFamily="49" charset="0"/>
              </a:rPr>
              <a:t>ClampParenthesis</a:t>
            </a:r>
            <a:r>
              <a:rPr lang="en-US" sz="1100" dirty="0">
                <a:latin typeface="Lucida Console" panose="020B0609040504020204" pitchFamily="49" charset="0"/>
              </a:rPr>
              <a:t>(Word *&amp;</a:t>
            </a:r>
            <a:r>
              <a:rPr lang="en-US" sz="1100" dirty="0" err="1">
                <a:latin typeface="Lucida Console" panose="020B0609040504020204" pitchFamily="49" charset="0"/>
              </a:rPr>
              <a:t>currentPtr,char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leftSymbol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void </a:t>
            </a:r>
            <a:r>
              <a:rPr lang="en-US" sz="1100" dirty="0" err="1">
                <a:latin typeface="Lucida Console" panose="020B0609040504020204" pitchFamily="49" charset="0"/>
              </a:rPr>
              <a:t>DropClosingParenthesis</a:t>
            </a:r>
            <a:r>
              <a:rPr lang="en-US" sz="1100" dirty="0">
                <a:latin typeface="Lucida Console" panose="020B0609040504020204" pitchFamily="49" charset="0"/>
              </a:rPr>
              <a:t>(Word *</a:t>
            </a:r>
            <a:r>
              <a:rPr lang="en-US" sz="1100" dirty="0" err="1">
                <a:latin typeface="Lucida Console" panose="020B0609040504020204" pitchFamily="49" charset="0"/>
              </a:rPr>
              <a:t>currentPtr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void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GroupUnaryOperator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(Word *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currentPtr,const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char *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allOp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[],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char *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unaryOp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[]);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void </a:t>
            </a:r>
            <a:r>
              <a:rPr lang="en-US" sz="1100" dirty="0" err="1">
                <a:latin typeface="Lucida Console" panose="020B0609040504020204" pitchFamily="49" charset="0"/>
              </a:rPr>
              <a:t>GroupOperator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char *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op[]);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void </a:t>
            </a:r>
            <a:r>
              <a:rPr lang="en-US" sz="1100" dirty="0" err="1">
                <a:latin typeface="Lucida Console" panose="020B0609040504020204" pitchFamily="49" charset="0"/>
              </a:rPr>
              <a:t>GroupOperator</a:t>
            </a:r>
            <a:r>
              <a:rPr lang="en-US" sz="1100" dirty="0">
                <a:latin typeface="Lucida Console" panose="020B0609040504020204" pitchFamily="49" charset="0"/>
              </a:rPr>
              <a:t>(Word *</a:t>
            </a:r>
            <a:r>
              <a:rPr lang="en-US" sz="1100" dirty="0" err="1">
                <a:latin typeface="Lucida Console" panose="020B0609040504020204" pitchFamily="49" charset="0"/>
              </a:rPr>
              <a:t>currentPtr,const</a:t>
            </a:r>
            <a:r>
              <a:rPr lang="en-US" sz="1100" dirty="0">
                <a:latin typeface="Lucida Console" panose="020B0609040504020204" pitchFamily="49" charset="0"/>
              </a:rPr>
              <a:t> char *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op[]);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Word *</a:t>
            </a:r>
            <a:r>
              <a:rPr lang="en-US" sz="1100" dirty="0" err="1">
                <a:latin typeface="Lucida Console" panose="020B0609040504020204" pitchFamily="49" charset="0"/>
              </a:rPr>
              <a:t>CreateWord</a:t>
            </a:r>
            <a:r>
              <a:rPr lang="en-US" sz="11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Word *</a:t>
            </a:r>
            <a:r>
              <a:rPr lang="en-US" sz="1100" dirty="0" err="1">
                <a:latin typeface="Lucida Console" panose="020B0609040504020204" pitchFamily="49" charset="0"/>
              </a:rPr>
              <a:t>CreateWordNoConnection</a:t>
            </a:r>
            <a:r>
              <a:rPr lang="en-US" sz="11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7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4757" y="140777"/>
            <a:ext cx="4354077" cy="6717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Lucida Console" panose="020B0609040504020204" pitchFamily="49" charset="0"/>
              </a:rPr>
              <a:t>bool Parser::Parse(</a:t>
            </a:r>
            <a:r>
              <a:rPr lang="en-US" sz="1050" dirty="0" err="1">
                <a:latin typeface="Lucida Console" panose="020B0609040504020204" pitchFamily="49" charset="0"/>
              </a:rPr>
              <a:t>const</a:t>
            </a:r>
            <a:r>
              <a:rPr lang="en-US" sz="1050" dirty="0"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latin typeface="Lucida Console" panose="020B0609040504020204" pitchFamily="49" charset="0"/>
              </a:rPr>
              <a:t>std</a:t>
            </a:r>
            <a:r>
              <a:rPr lang="en-US" sz="1050" dirty="0">
                <a:latin typeface="Lucida Console" panose="020B0609040504020204" pitchFamily="49" charset="0"/>
              </a:rPr>
              <a:t>::string &amp;</a:t>
            </a:r>
            <a:r>
              <a:rPr lang="en-US" sz="1050" dirty="0" err="1">
                <a:latin typeface="Lucida Console" panose="020B0609040504020204" pitchFamily="49" charset="0"/>
              </a:rPr>
              <a:t>wstr</a:t>
            </a:r>
            <a:r>
              <a:rPr lang="en-US" sz="105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</a:t>
            </a:r>
            <a:r>
              <a:rPr lang="en-US" sz="1050" dirty="0" err="1">
                <a:latin typeface="Lucida Console" panose="020B0609040504020204" pitchFamily="49" charset="0"/>
              </a:rPr>
              <a:t>CleanUp</a:t>
            </a:r>
            <a:r>
              <a:rPr lang="en-US" sz="105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if(true!=Decompose(</a:t>
            </a:r>
            <a:r>
              <a:rPr lang="en-US" sz="1050" dirty="0" err="1">
                <a:latin typeface="Lucida Console" panose="020B0609040504020204" pitchFamily="49" charset="0"/>
              </a:rPr>
              <a:t>wstr</a:t>
            </a:r>
            <a:r>
              <a:rPr lang="en-US" sz="105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}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   auto top=</a:t>
            </a:r>
            <a:r>
              <a:rPr lang="en-US" sz="1050" dirty="0" err="1">
                <a:latin typeface="Lucida Console" panose="020B0609040504020204" pitchFamily="49" charset="0"/>
              </a:rPr>
              <a:t>firstWordPtr</a:t>
            </a:r>
            <a:r>
              <a:rPr lang="en-US" sz="105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if(true!=</a:t>
            </a:r>
            <a:r>
              <a:rPr lang="en-US" sz="1050" dirty="0" err="1">
                <a:latin typeface="Lucida Console" panose="020B0609040504020204" pitchFamily="49" charset="0"/>
              </a:rPr>
              <a:t>ClampParenthesis</a:t>
            </a:r>
            <a:r>
              <a:rPr lang="en-US" sz="1050" dirty="0">
                <a:latin typeface="Lucida Console" panose="020B0609040504020204" pitchFamily="49" charset="0"/>
              </a:rPr>
              <a:t>(top,0))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}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   </a:t>
            </a:r>
            <a:r>
              <a:rPr lang="en-US" sz="1050" dirty="0" err="1">
                <a:latin typeface="Lucida Console" panose="020B0609040504020204" pitchFamily="49" charset="0"/>
              </a:rPr>
              <a:t>DropClosingParenthesis</a:t>
            </a:r>
            <a:r>
              <a:rPr lang="en-US" sz="1050" dirty="0">
                <a:latin typeface="Lucida Console" panose="020B0609040504020204" pitchFamily="49" charset="0"/>
              </a:rPr>
              <a:t>(</a:t>
            </a:r>
            <a:r>
              <a:rPr lang="en-US" sz="1050" dirty="0" err="1">
                <a:latin typeface="Lucida Console" panose="020B0609040504020204" pitchFamily="49" charset="0"/>
              </a:rPr>
              <a:t>firstWordPtr</a:t>
            </a:r>
            <a:r>
              <a:rPr lang="en-US" sz="1050" dirty="0">
                <a:latin typeface="Lucida Console" panose="020B0609040504020204" pitchFamily="49" charset="0"/>
              </a:rPr>
              <a:t>);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char * </a:t>
            </a:r>
            <a:r>
              <a:rPr lang="en-US" sz="10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allOp</a:t>
            </a:r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"+","-","*","/","%",</a:t>
            </a:r>
            <a:r>
              <a:rPr lang="en-US" sz="10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endParaRPr lang="en-US" sz="105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char * </a:t>
            </a:r>
            <a:r>
              <a:rPr lang="en-US" sz="10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unaryOp</a:t>
            </a:r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"+","-",</a:t>
            </a:r>
            <a:r>
              <a:rPr lang="en-US" sz="10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endParaRPr lang="en-US" sz="105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GroupUnaryOperator</a:t>
            </a:r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firstWordPtr,allOp,unaryOp</a:t>
            </a:r>
            <a:r>
              <a:rPr lang="en-US" sz="105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   </a:t>
            </a:r>
            <a:r>
              <a:rPr lang="en-US" sz="1050" dirty="0" err="1">
                <a:latin typeface="Lucida Console" panose="020B0609040504020204" pitchFamily="49" charset="0"/>
              </a:rPr>
              <a:t>const</a:t>
            </a:r>
            <a:r>
              <a:rPr lang="en-US" sz="1050" dirty="0">
                <a:latin typeface="Lucida Console" panose="020B0609040504020204" pitchFamily="49" charset="0"/>
              </a:rPr>
              <a:t> char * </a:t>
            </a:r>
            <a:r>
              <a:rPr lang="en-US" sz="1050" dirty="0" err="1">
                <a:latin typeface="Lucida Console" panose="020B0609040504020204" pitchFamily="49" charset="0"/>
              </a:rPr>
              <a:t>const</a:t>
            </a:r>
            <a:r>
              <a:rPr lang="en-US" sz="1050" dirty="0"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latin typeface="Lucida Console" panose="020B0609040504020204" pitchFamily="49" charset="0"/>
              </a:rPr>
              <a:t>mulDiv</a:t>
            </a:r>
            <a:r>
              <a:rPr lang="en-US" sz="105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    "*","/","%",</a:t>
            </a:r>
            <a:r>
              <a:rPr lang="en-US" sz="1050" dirty="0" err="1">
                <a:latin typeface="Lucida Console" panose="020B0609040504020204" pitchFamily="49" charset="0"/>
              </a:rPr>
              <a:t>nullptr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</a:t>
            </a:r>
            <a:r>
              <a:rPr lang="en-US" sz="1050" dirty="0" err="1">
                <a:latin typeface="Lucida Console" panose="020B0609040504020204" pitchFamily="49" charset="0"/>
              </a:rPr>
              <a:t>GroupOperator</a:t>
            </a:r>
            <a:r>
              <a:rPr lang="en-US" sz="1050" dirty="0">
                <a:latin typeface="Lucida Console" panose="020B0609040504020204" pitchFamily="49" charset="0"/>
              </a:rPr>
              <a:t>(</a:t>
            </a:r>
            <a:r>
              <a:rPr lang="en-US" sz="1050" dirty="0" err="1">
                <a:latin typeface="Lucida Console" panose="020B0609040504020204" pitchFamily="49" charset="0"/>
              </a:rPr>
              <a:t>mulDiv</a:t>
            </a:r>
            <a:r>
              <a:rPr lang="en-US" sz="1050" dirty="0">
                <a:latin typeface="Lucida Console" panose="020B0609040504020204" pitchFamily="49" charset="0"/>
              </a:rPr>
              <a:t>);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   </a:t>
            </a:r>
            <a:r>
              <a:rPr lang="en-US" sz="1050" dirty="0" err="1">
                <a:latin typeface="Lucida Console" panose="020B0609040504020204" pitchFamily="49" charset="0"/>
              </a:rPr>
              <a:t>const</a:t>
            </a:r>
            <a:r>
              <a:rPr lang="en-US" sz="1050" dirty="0">
                <a:latin typeface="Lucida Console" panose="020B0609040504020204" pitchFamily="49" charset="0"/>
              </a:rPr>
              <a:t> char * </a:t>
            </a:r>
            <a:r>
              <a:rPr lang="en-US" sz="1050" dirty="0" err="1">
                <a:latin typeface="Lucida Console" panose="020B0609040504020204" pitchFamily="49" charset="0"/>
              </a:rPr>
              <a:t>const</a:t>
            </a:r>
            <a:r>
              <a:rPr lang="en-US" sz="1050" dirty="0"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latin typeface="Lucida Console" panose="020B0609040504020204" pitchFamily="49" charset="0"/>
              </a:rPr>
              <a:t>addSub</a:t>
            </a:r>
            <a:r>
              <a:rPr lang="en-US" sz="105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    "+","-",</a:t>
            </a:r>
            <a:r>
              <a:rPr lang="en-US" sz="1050" dirty="0" err="1">
                <a:latin typeface="Lucida Console" panose="020B0609040504020204" pitchFamily="49" charset="0"/>
              </a:rPr>
              <a:t>nullptr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</a:t>
            </a:r>
            <a:r>
              <a:rPr lang="en-US" sz="1050" dirty="0" err="1">
                <a:latin typeface="Lucida Console" panose="020B0609040504020204" pitchFamily="49" charset="0"/>
              </a:rPr>
              <a:t>GroupOperator</a:t>
            </a:r>
            <a:r>
              <a:rPr lang="en-US" sz="1050" dirty="0">
                <a:latin typeface="Lucida Console" panose="020B0609040504020204" pitchFamily="49" charset="0"/>
              </a:rPr>
              <a:t>(</a:t>
            </a:r>
            <a:r>
              <a:rPr lang="en-US" sz="1050" dirty="0" err="1">
                <a:latin typeface="Lucida Console" panose="020B0609040504020204" pitchFamily="49" charset="0"/>
              </a:rPr>
              <a:t>addSub</a:t>
            </a:r>
            <a:r>
              <a:rPr lang="en-US" sz="1050" dirty="0">
                <a:latin typeface="Lucida Console" panose="020B0609040504020204" pitchFamily="49" charset="0"/>
              </a:rPr>
              <a:t>);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   return true;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}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6938" y="299957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Identify a can-be unary operator after another operator.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982198" y="2751746"/>
            <a:ext cx="166636" cy="1529697"/>
          </a:xfrm>
          <a:prstGeom prst="righ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370" y="478564"/>
            <a:ext cx="818685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void Parser::</a:t>
            </a:r>
            <a:r>
              <a:rPr lang="en-US" sz="1000" dirty="0" err="1">
                <a:latin typeface="Lucida Console" panose="020B0609040504020204" pitchFamily="49" charset="0"/>
              </a:rPr>
              <a:t>GroupUnaryOperator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currentPtr,const</a:t>
            </a:r>
            <a:r>
              <a:rPr lang="en-US" sz="1000" dirty="0">
                <a:latin typeface="Lucida Console" panose="020B0609040504020204" pitchFamily="49" charset="0"/>
              </a:rPr>
              <a:t> char *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allOp</a:t>
            </a:r>
            <a:r>
              <a:rPr lang="en-US" sz="1000" dirty="0">
                <a:latin typeface="Lucida Console" panose="020B0609040504020204" pitchFamily="49" charset="0"/>
              </a:rPr>
              <a:t>[],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*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unaryOp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while(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bool </a:t>
            </a:r>
            <a:r>
              <a:rPr lang="en-US" sz="1000" dirty="0" err="1">
                <a:latin typeface="Lucida Console" panose="020B0609040504020204" pitchFamily="49" charset="0"/>
              </a:rPr>
              <a:t>prevIsOp</a:t>
            </a:r>
            <a:r>
              <a:rPr lang="en-US" sz="10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prevIsOp</a:t>
            </a:r>
            <a:r>
              <a:rPr lang="en-US" sz="1000" dirty="0">
                <a:latin typeface="Lucida Console" panose="020B0609040504020204" pitchFamily="49" charset="0"/>
              </a:rPr>
              <a:t>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allOp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if(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allOp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</a:t>
            </a:r>
            <a:r>
              <a:rPr lang="en-US" sz="1000" dirty="0" err="1">
                <a:latin typeface="Lucida Console" panose="020B0609040504020204" pitchFamily="49" charset="0"/>
              </a:rPr>
              <a:t>prevIsOp</a:t>
            </a:r>
            <a:r>
              <a:rPr lang="en-US" sz="1000" dirty="0">
                <a:latin typeface="Lucida Console" panose="020B0609040504020204" pitchFamily="49" charset="0"/>
              </a:rPr>
              <a:t>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bool </a:t>
            </a:r>
            <a:r>
              <a:rPr lang="en-US" sz="1000" dirty="0" err="1">
                <a:latin typeface="Lucida Console" panose="020B0609040504020204" pitchFamily="49" charset="0"/>
              </a:rPr>
              <a:t>currentIsUnary</a:t>
            </a:r>
            <a:r>
              <a:rPr lang="en-US" sz="10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unaryOp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if(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unaryOp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currentIsUnary</a:t>
            </a:r>
            <a:r>
              <a:rPr lang="en-US" sz="1000" dirty="0">
                <a:latin typeface="Lucida Console" panose="020B0609040504020204" pitchFamily="49" charset="0"/>
              </a:rPr>
              <a:t>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break;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4534422" y="1139868"/>
            <a:ext cx="319414" cy="23486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3851753" y="3701441"/>
            <a:ext cx="137787" cy="135281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53836" y="1139868"/>
            <a:ext cx="4077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current operator is an unary operator if:</a:t>
            </a:r>
          </a:p>
          <a:p>
            <a:r>
              <a:rPr lang="en-US" dirty="0">
                <a:solidFill>
                  <a:srgbClr val="FF0000"/>
                </a:solidFill>
              </a:rPr>
              <a:t>(1) Nothing is before the operator, or the previous word is also an operator, 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1063" y="3832964"/>
            <a:ext cx="480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(2) The current operator is one of the operators that can be an unary operator.</a:t>
            </a:r>
          </a:p>
        </p:txBody>
      </p:sp>
    </p:spTree>
    <p:extLst>
      <p:ext uri="{BB962C8B-B14F-4D97-AF65-F5344CB8AC3E}">
        <p14:creationId xmlns:p14="http://schemas.microsoft.com/office/powerpoint/2010/main" val="2066851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212" y="1074509"/>
            <a:ext cx="826380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    if(</a:t>
            </a:r>
            <a:r>
              <a:rPr lang="en-US" sz="1000" dirty="0" err="1">
                <a:latin typeface="Lucida Console" panose="020B0609040504020204" pitchFamily="49" charset="0"/>
              </a:rPr>
              <a:t>prevIsOp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latin typeface="Lucida Console" panose="020B0609040504020204" pitchFamily="49" charset="0"/>
              </a:rPr>
              <a:t>currentIsUnary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auto </a:t>
            </a:r>
            <a:r>
              <a:rPr lang="en-US" sz="1000" dirty="0" err="1">
                <a:latin typeface="Lucida Console" panose="020B0609040504020204" pitchFamily="49" charset="0"/>
              </a:rPr>
              <a:t>newNextWordPtr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auto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CreateWordNoConnection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=(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&amp;&amp;)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; // Not supposed to have one, but just in case.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="()";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newNextWordPtr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newNextWordPtr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newNextWordPtr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927" y="4187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(Continued)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42120" y="4737182"/>
            <a:ext cx="4085365" cy="1563612"/>
            <a:chOff x="1461331" y="3931065"/>
            <a:chExt cx="5970248" cy="2285023"/>
          </a:xfrm>
        </p:grpSpPr>
        <p:sp>
          <p:nvSpPr>
            <p:cNvPr id="6" name="TextBox 5"/>
            <p:cNvSpPr txBox="1"/>
            <p:nvPr/>
          </p:nvSpPr>
          <p:spPr>
            <a:xfrm>
              <a:off x="1469877" y="3931065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5223" y="3931065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20568" y="3931065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5915" y="3931065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2973936" y="4546363"/>
              <a:ext cx="646633" cy="5042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331" y="5182475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36677" y="5182475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20568" y="5891776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95915" y="5891776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cxnSp>
          <p:nvCxnSpPr>
            <p:cNvPr id="15" name="Straight Arrow Connector 14"/>
            <p:cNvCxnSpPr>
              <a:stCxn id="6" idx="3"/>
              <a:endCxn id="7" idx="1"/>
            </p:cNvCxnSpPr>
            <p:nvPr/>
          </p:nvCxnSpPr>
          <p:spPr>
            <a:xfrm>
              <a:off x="2059536" y="4093221"/>
              <a:ext cx="4856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3134882" y="4093221"/>
              <a:ext cx="4856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4210227" y="4093221"/>
              <a:ext cx="485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50990" y="5379084"/>
              <a:ext cx="4856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126336" y="5379084"/>
              <a:ext cx="4856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10228" y="6088385"/>
              <a:ext cx="4856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12023" y="5182475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()</a:t>
              </a:r>
            </a:p>
          </p:txBody>
        </p:sp>
        <p:cxnSp>
          <p:nvCxnSpPr>
            <p:cNvPr id="22" name="Straight Arrow Connector 21"/>
            <p:cNvCxnSpPr>
              <a:stCxn id="21" idx="2"/>
              <a:endCxn id="13" idx="0"/>
            </p:cNvCxnSpPr>
            <p:nvPr/>
          </p:nvCxnSpPr>
          <p:spPr>
            <a:xfrm>
              <a:off x="3906853" y="5506787"/>
              <a:ext cx="8545" cy="3849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66574" y="3931065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1920" y="3931065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 flipV="1">
              <a:off x="5280887" y="4093221"/>
              <a:ext cx="485687" cy="225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3"/>
              <a:endCxn id="24" idx="1"/>
            </p:cNvCxnSpPr>
            <p:nvPr/>
          </p:nvCxnSpPr>
          <p:spPr>
            <a:xfrm>
              <a:off x="6356232" y="4093221"/>
              <a:ext cx="485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66574" y="5182475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41920" y="5182475"/>
              <a:ext cx="589659" cy="324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cxnSp>
          <p:nvCxnSpPr>
            <p:cNvPr id="29" name="Straight Arrow Connector 28"/>
            <p:cNvCxnSpPr>
              <a:stCxn id="21" idx="3"/>
              <a:endCxn id="27" idx="1"/>
            </p:cNvCxnSpPr>
            <p:nvPr/>
          </p:nvCxnSpPr>
          <p:spPr>
            <a:xfrm>
              <a:off x="4201682" y="5344631"/>
              <a:ext cx="15648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3"/>
              <a:endCxn id="28" idx="1"/>
            </p:cNvCxnSpPr>
            <p:nvPr/>
          </p:nvCxnSpPr>
          <p:spPr>
            <a:xfrm>
              <a:off x="6356232" y="5344631"/>
              <a:ext cx="485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285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5 - Evaluate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572" y="393107"/>
            <a:ext cx="7879080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class Parser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class Word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Word *</a:t>
            </a:r>
            <a:r>
              <a:rPr lang="en-US" sz="1000" dirty="0" err="1">
                <a:latin typeface="Lucida Console" panose="020B0609040504020204" pitchFamily="49" charset="0"/>
              </a:rPr>
              <a:t>firstWordPtr</a:t>
            </a:r>
            <a:r>
              <a:rPr lang="en-US" sz="1000" dirty="0">
                <a:latin typeface="Lucida Console" panose="020B0609040504020204" pitchFamily="49" charset="0"/>
              </a:rPr>
              <a:t>,*</a:t>
            </a:r>
            <a:r>
              <a:rPr lang="en-US" sz="1000" dirty="0" err="1">
                <a:latin typeface="Lucida Console" panose="020B0609040504020204" pitchFamily="49" charset="0"/>
              </a:rPr>
              <a:t>lastWordPtr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Parser();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~Parser();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DeleteWord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Print(void)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Print(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Word *</a:t>
            </a:r>
            <a:r>
              <a:rPr lang="en-US" sz="1000" dirty="0" err="1">
                <a:latin typeface="Lucida Console" panose="020B0609040504020204" pitchFamily="49" charset="0"/>
              </a:rPr>
              <a:t>wordPtr,std</a:t>
            </a:r>
            <a:r>
              <a:rPr lang="en-US" sz="1000" dirty="0">
                <a:latin typeface="Lucida Console" panose="020B0609040504020204" pitchFamily="49" charset="0"/>
              </a:rPr>
              <a:t>::string indent)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bool Parse(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bool Decompose(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bool </a:t>
            </a:r>
            <a:r>
              <a:rPr lang="en-US" sz="1000" dirty="0" err="1">
                <a:latin typeface="Lucida Console" panose="020B0609040504020204" pitchFamily="49" charset="0"/>
              </a:rPr>
              <a:t>ClampParenthesis</a:t>
            </a:r>
            <a:r>
              <a:rPr lang="en-US" sz="1000" dirty="0">
                <a:latin typeface="Lucida Console" panose="020B0609040504020204" pitchFamily="49" charset="0"/>
              </a:rPr>
              <a:t>(Word *&amp;</a:t>
            </a:r>
            <a:r>
              <a:rPr lang="en-US" sz="1000" dirty="0" err="1">
                <a:latin typeface="Lucida Console" panose="020B0609040504020204" pitchFamily="49" charset="0"/>
              </a:rPr>
              <a:t>currentPtr,char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leftSymbol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DropClosingParenthesis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GroupUnaryOperator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currentPtr,const</a:t>
            </a:r>
            <a:r>
              <a:rPr lang="en-US" sz="1000" dirty="0">
                <a:latin typeface="Lucida Console" panose="020B0609040504020204" pitchFamily="49" charset="0"/>
              </a:rPr>
              <a:t> char *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allOp</a:t>
            </a:r>
            <a:r>
              <a:rPr lang="en-US" sz="1000" dirty="0">
                <a:latin typeface="Lucida Console" panose="020B0609040504020204" pitchFamily="49" charset="0"/>
              </a:rPr>
              <a:t>[],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*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unaryOp</a:t>
            </a:r>
            <a:r>
              <a:rPr lang="en-US" sz="1000" dirty="0">
                <a:latin typeface="Lucida Console" panose="020B0609040504020204" pitchFamily="49" charset="0"/>
              </a:rPr>
              <a:t>[]);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GroupOperator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*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op[]);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GroupOperator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currentPtr,const</a:t>
            </a:r>
            <a:r>
              <a:rPr lang="en-US" sz="1000" dirty="0">
                <a:latin typeface="Lucida Console" panose="020B0609040504020204" pitchFamily="49" charset="0"/>
              </a:rPr>
              <a:t> char *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op[]);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Word *</a:t>
            </a:r>
            <a:r>
              <a:rPr lang="en-US" sz="1000" dirty="0" err="1">
                <a:latin typeface="Lucida Console" panose="020B0609040504020204" pitchFamily="49" charset="0"/>
              </a:rPr>
              <a:t>CreateWord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Word *</a:t>
            </a:r>
            <a:r>
              <a:rPr lang="en-US" sz="1000" dirty="0" err="1">
                <a:latin typeface="Lucida Console" panose="020B0609040504020204" pitchFamily="49" charset="0"/>
              </a:rPr>
              <a:t>CreateWordNoConnection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double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EvaluateAsDouble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(void)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double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EvaluateAsDouble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Word *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double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EvaluateSingleNodeAsDouble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Word *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82188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832" y="367469"/>
            <a:ext cx="580158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double Parser::</a:t>
            </a:r>
            <a:r>
              <a:rPr lang="en-US" sz="1000" dirty="0" err="1">
                <a:latin typeface="Lucida Console" panose="020B0609040504020204" pitchFamily="49" charset="0"/>
              </a:rPr>
              <a:t>EvaluateAsDouble</a:t>
            </a:r>
            <a:r>
              <a:rPr lang="en-US" sz="1000" dirty="0">
                <a:latin typeface="Lucida Console" panose="020B0609040504020204" pitchFamily="49" charset="0"/>
              </a:rPr>
              <a:t>(void)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</a:t>
            </a:r>
            <a:r>
              <a:rPr lang="en-US" sz="1000" dirty="0" err="1">
                <a:latin typeface="Lucida Console" panose="020B0609040504020204" pitchFamily="49" charset="0"/>
              </a:rPr>
              <a:t>EvaluateAsDouble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firstWordPtr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double Parser::</a:t>
            </a:r>
            <a:r>
              <a:rPr lang="en-US" sz="1000" dirty="0" err="1">
                <a:latin typeface="Lucida Console" panose="020B0609040504020204" pitchFamily="49" charset="0"/>
              </a:rPr>
              <a:t>EvaluateAsDouble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Word *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</a:t>
            </a:r>
            <a:r>
              <a:rPr lang="en-US" sz="1000" dirty="0" err="1">
                <a:latin typeface="Lucida Console" panose="020B0609040504020204" pitchFamily="49" charset="0"/>
              </a:rPr>
              <a:t>EvaluateSingleNodeAsDouble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// Can be a unary operator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=="+")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</a:t>
            </a:r>
            <a:r>
              <a:rPr lang="en-US" sz="1000" dirty="0" err="1">
                <a:latin typeface="Lucida Console" panose="020B0609040504020204" pitchFamily="49" charset="0"/>
              </a:rPr>
              <a:t>EvaluateSingleNodeAsDouble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else if(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=="-")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-</a:t>
            </a:r>
            <a:r>
              <a:rPr lang="en-US" sz="1000" dirty="0" err="1">
                <a:latin typeface="Lucida Console" panose="020B0609040504020204" pitchFamily="49" charset="0"/>
              </a:rPr>
              <a:t>EvaluateSingleNodeAsDouble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("Unexpected unary operator %s\n",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str.c_str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0.0;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572000" y="2213361"/>
            <a:ext cx="188007" cy="504202"/>
          </a:xfrm>
          <a:prstGeom prst="righ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0007" y="228079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Unary Operator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247118" y="1396744"/>
            <a:ext cx="195129" cy="252101"/>
          </a:xfrm>
          <a:prstGeom prst="righ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2247" y="13967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Single word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0623" y="2573428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-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6470" y="2573428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5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34120" y="2707965"/>
            <a:ext cx="332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9966" y="2717563"/>
            <a:ext cx="332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2314" y="2573428"/>
            <a:ext cx="6471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nullptr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2973" y="1504466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5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366469" y="1648601"/>
            <a:ext cx="332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98817" y="1504466"/>
            <a:ext cx="6471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nullptr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2841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919" y="692209"/>
            <a:ext cx="6878806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 &amp;&amp;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// Can be a binary operator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double left=</a:t>
            </a:r>
            <a:r>
              <a:rPr lang="en-US" sz="1000" dirty="0" err="1">
                <a:latin typeface="Lucida Console" panose="020B0609040504020204" pitchFamily="49" charset="0"/>
              </a:rPr>
              <a:t>EvaluateSingleNodeAsDouble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double right=</a:t>
            </a:r>
            <a:r>
              <a:rPr lang="en-US" sz="1000" dirty="0" err="1">
                <a:latin typeface="Lucida Console" panose="020B0609040504020204" pitchFamily="49" charset="0"/>
              </a:rPr>
              <a:t>EvaluateSingleNodeAsDouble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if(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=="+")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</a:t>
            </a:r>
            <a:r>
              <a:rPr lang="en-US" sz="1000" dirty="0" err="1">
                <a:latin typeface="Lucida Console" panose="020B0609040504020204" pitchFamily="49" charset="0"/>
              </a:rPr>
              <a:t>left+right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else if(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=="-")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left-right;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else if(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=="*")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left*right;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else if(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=="/")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left/right;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else if(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=="%")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</a:t>
            </a:r>
            <a:r>
              <a:rPr lang="en-US" sz="1000" dirty="0" err="1">
                <a:latin typeface="Lucida Console" panose="020B0609040504020204" pitchFamily="49" charset="0"/>
              </a:rPr>
              <a:t>fmod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left,right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("Unrecognized operator. %s\n",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-&gt;</a:t>
            </a:r>
            <a:r>
              <a:rPr lang="en-US" sz="1000" dirty="0" err="1">
                <a:latin typeface="Lucida Console" panose="020B0609040504020204" pitchFamily="49" charset="0"/>
              </a:rPr>
              <a:t>str.c_str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0.0;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("Unexpected pattern error.\n");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Print(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,"ERROR:");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0.0;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588950" y="640935"/>
            <a:ext cx="239282" cy="837487"/>
          </a:xfrm>
          <a:prstGeom prst="righ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8232" y="87501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Binary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6814" y="1296342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2658" y="1296342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8505" y="1296342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6320310" y="1427147"/>
            <a:ext cx="332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7056154" y="1427147"/>
            <a:ext cx="332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9" idx="3"/>
          </p:cNvCxnSpPr>
          <p:nvPr/>
        </p:nvCxnSpPr>
        <p:spPr>
          <a:xfrm>
            <a:off x="7792001" y="1427147"/>
            <a:ext cx="318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10602" y="1296342"/>
            <a:ext cx="6263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nullptr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0179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026" y="999858"/>
            <a:ext cx="67858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double Parser::</a:t>
            </a:r>
            <a:r>
              <a:rPr lang="en-US" sz="1200" dirty="0" err="1">
                <a:latin typeface="Lucida Console" panose="020B0609040504020204" pitchFamily="49" charset="0"/>
              </a:rPr>
              <a:t>EvaluateSingleNodeAsDouble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Word *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</a:t>
            </a:r>
            <a:r>
              <a:rPr lang="en-US" sz="1200" dirty="0" err="1">
                <a:latin typeface="Lucida Console" panose="020B0609040504020204" pitchFamily="49" charset="0"/>
              </a:rPr>
              <a:t>EvaluateAsDouble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return </a:t>
            </a:r>
            <a:r>
              <a:rPr lang="en-US" sz="1200" dirty="0" err="1">
                <a:latin typeface="Lucida Console" panose="020B0609040504020204" pitchFamily="49" charset="0"/>
              </a:rPr>
              <a:t>atof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str.c_str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8621" y="3520866"/>
            <a:ext cx="6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example uses </a:t>
            </a:r>
            <a:r>
              <a:rPr lang="en-US" dirty="0" err="1">
                <a:solidFill>
                  <a:srgbClr val="FF0000"/>
                </a:solidFill>
              </a:rPr>
              <a:t>YsWString</a:t>
            </a:r>
            <a:r>
              <a:rPr lang="en-US" dirty="0">
                <a:solidFill>
                  <a:srgbClr val="FF0000"/>
                </a:solidFill>
              </a:rPr>
              <a:t>, which is a string of </a:t>
            </a:r>
            <a:r>
              <a:rPr lang="en-US" dirty="0" err="1">
                <a:solidFill>
                  <a:srgbClr val="FF0000"/>
                </a:solidFill>
              </a:rPr>
              <a:t>wchar_t</a:t>
            </a:r>
            <a:r>
              <a:rPr lang="en-US" dirty="0">
                <a:solidFill>
                  <a:srgbClr val="FF0000"/>
                </a:solidFill>
              </a:rPr>
              <a:t>.  Needs to be converted to an 8-bit string for </a:t>
            </a:r>
            <a:r>
              <a:rPr lang="en-US" dirty="0" err="1">
                <a:solidFill>
                  <a:srgbClr val="FF0000"/>
                </a:solidFill>
              </a:rPr>
              <a:t>atof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Freeform 5"/>
          <p:cNvSpPr/>
          <p:nvPr/>
        </p:nvSpPr>
        <p:spPr>
          <a:xfrm>
            <a:off x="4939469" y="2683379"/>
            <a:ext cx="324778" cy="760576"/>
          </a:xfrm>
          <a:custGeom>
            <a:avLst/>
            <a:gdLst>
              <a:gd name="connsiteX0" fmla="*/ 0 w 324778"/>
              <a:gd name="connsiteY0" fmla="*/ 760576 h 760576"/>
              <a:gd name="connsiteX1" fmla="*/ 324740 w 324778"/>
              <a:gd name="connsiteY1" fmla="*/ 546931 h 760576"/>
              <a:gd name="connsiteX2" fmla="*/ 17092 w 324778"/>
              <a:gd name="connsiteY2" fmla="*/ 0 h 7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778" h="760576">
                <a:moveTo>
                  <a:pt x="0" y="760576"/>
                </a:moveTo>
                <a:cubicBezTo>
                  <a:pt x="160945" y="717135"/>
                  <a:pt x="321891" y="673694"/>
                  <a:pt x="324740" y="546931"/>
                </a:cubicBezTo>
                <a:cubicBezTo>
                  <a:pt x="327589" y="420168"/>
                  <a:pt x="172340" y="210084"/>
                  <a:pt x="17092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3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6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018" y="145279"/>
            <a:ext cx="7879080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class Parser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class Word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subWordPtr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nextWordPtr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Word *</a:t>
            </a:r>
            <a:r>
              <a:rPr lang="en-US" sz="1000" dirty="0" err="1">
                <a:latin typeface="Lucida Console" panose="020B0609040504020204" pitchFamily="49" charset="0"/>
              </a:rPr>
              <a:t>prevWordPtr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Word *</a:t>
            </a:r>
            <a:r>
              <a:rPr lang="en-US" sz="1000" dirty="0" err="1">
                <a:latin typeface="Lucida Console" panose="020B0609040504020204" pitchFamily="49" charset="0"/>
              </a:rPr>
              <a:t>firstWordPtr</a:t>
            </a:r>
            <a:r>
              <a:rPr lang="en-US" sz="1000" dirty="0">
                <a:latin typeface="Lucida Console" panose="020B0609040504020204" pitchFamily="49" charset="0"/>
              </a:rPr>
              <a:t>,*</a:t>
            </a:r>
            <a:r>
              <a:rPr lang="en-US" sz="1000" dirty="0" err="1">
                <a:latin typeface="Lucida Console" panose="020B0609040504020204" pitchFamily="49" charset="0"/>
              </a:rPr>
              <a:t>lastWordPtr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Parser();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~Parser();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DeleteWord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Print(void)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Print(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Word *</a:t>
            </a:r>
            <a:r>
              <a:rPr lang="en-US" sz="1000" dirty="0" err="1">
                <a:latin typeface="Lucida Console" panose="020B0609040504020204" pitchFamily="49" charset="0"/>
              </a:rPr>
              <a:t>wordPtr,std</a:t>
            </a:r>
            <a:r>
              <a:rPr lang="en-US" sz="1000" dirty="0">
                <a:latin typeface="Lucida Console" panose="020B0609040504020204" pitchFamily="49" charset="0"/>
              </a:rPr>
              <a:t>::string indent)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bool Parse(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bool Decompose(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&amp;</a:t>
            </a:r>
            <a:r>
              <a:rPr lang="en-US" sz="1000" dirty="0" err="1">
                <a:latin typeface="Lucida Console" panose="020B0609040504020204" pitchFamily="49" charset="0"/>
              </a:rPr>
              <a:t>wstr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bool </a:t>
            </a:r>
            <a:r>
              <a:rPr lang="en-US" sz="1000" dirty="0" err="1">
                <a:latin typeface="Lucida Console" panose="020B0609040504020204" pitchFamily="49" charset="0"/>
              </a:rPr>
              <a:t>ClampParenthesis</a:t>
            </a:r>
            <a:r>
              <a:rPr lang="en-US" sz="1000" dirty="0">
                <a:latin typeface="Lucida Console" panose="020B0609040504020204" pitchFamily="49" charset="0"/>
              </a:rPr>
              <a:t>(Word *&amp;</a:t>
            </a:r>
            <a:r>
              <a:rPr lang="en-US" sz="1000" dirty="0" err="1">
                <a:latin typeface="Lucida Console" panose="020B0609040504020204" pitchFamily="49" charset="0"/>
              </a:rPr>
              <a:t>currentPtr,char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leftSymbol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DropClosingParenthesis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GroupFunction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currentPtr,const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char *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[]);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GroupUnaryOperator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currentPtr,const</a:t>
            </a:r>
            <a:r>
              <a:rPr lang="en-US" sz="1000" dirty="0">
                <a:latin typeface="Lucida Console" panose="020B0609040504020204" pitchFamily="49" charset="0"/>
              </a:rPr>
              <a:t> char *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allOp</a:t>
            </a:r>
            <a:r>
              <a:rPr lang="en-US" sz="1000" dirty="0">
                <a:latin typeface="Lucida Console" panose="020B0609040504020204" pitchFamily="49" charset="0"/>
              </a:rPr>
              <a:t>[],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*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unaryOp</a:t>
            </a:r>
            <a:r>
              <a:rPr lang="en-US" sz="1000" dirty="0">
                <a:latin typeface="Lucida Console" panose="020B0609040504020204" pitchFamily="49" charset="0"/>
              </a:rPr>
              <a:t>[]);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GroupOperator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*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op[]);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GroupOperator</a:t>
            </a:r>
            <a:r>
              <a:rPr lang="en-US" sz="1000" dirty="0">
                <a:latin typeface="Lucida Console" panose="020B0609040504020204" pitchFamily="49" charset="0"/>
              </a:rPr>
              <a:t>(Word *</a:t>
            </a:r>
            <a:r>
              <a:rPr lang="en-US" sz="1000" dirty="0" err="1">
                <a:latin typeface="Lucida Console" panose="020B0609040504020204" pitchFamily="49" charset="0"/>
              </a:rPr>
              <a:t>currentPtr,const</a:t>
            </a:r>
            <a:r>
              <a:rPr lang="en-US" sz="1000" dirty="0">
                <a:latin typeface="Lucida Console" panose="020B0609040504020204" pitchFamily="49" charset="0"/>
              </a:rPr>
              <a:t> char *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op[]);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Word *</a:t>
            </a:r>
            <a:r>
              <a:rPr lang="en-US" sz="1000" dirty="0" err="1">
                <a:latin typeface="Lucida Console" panose="020B0609040504020204" pitchFamily="49" charset="0"/>
              </a:rPr>
              <a:t>CreateWord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Word *</a:t>
            </a:r>
            <a:r>
              <a:rPr lang="en-US" sz="1000" dirty="0" err="1">
                <a:latin typeface="Lucida Console" panose="020B0609040504020204" pitchFamily="49" charset="0"/>
              </a:rPr>
              <a:t>CreateWordNoConnection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double </a:t>
            </a:r>
            <a:r>
              <a:rPr lang="en-US" sz="1000" dirty="0" err="1">
                <a:latin typeface="Lucida Console" panose="020B0609040504020204" pitchFamily="49" charset="0"/>
              </a:rPr>
              <a:t>EvaluateAsDouble</a:t>
            </a:r>
            <a:r>
              <a:rPr lang="en-US" sz="1000" dirty="0">
                <a:latin typeface="Lucida Console" panose="020B0609040504020204" pitchFamily="49" charset="0"/>
              </a:rPr>
              <a:t>(void)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double </a:t>
            </a:r>
            <a:r>
              <a:rPr lang="en-US" sz="1000" dirty="0" err="1">
                <a:latin typeface="Lucida Console" panose="020B0609040504020204" pitchFamily="49" charset="0"/>
              </a:rPr>
              <a:t>EvaluateAsDouble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Word *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double </a:t>
            </a:r>
            <a:r>
              <a:rPr lang="en-US" sz="1000" dirty="0" err="1">
                <a:latin typeface="Lucida Console" panose="020B0609040504020204" pitchFamily="49" charset="0"/>
              </a:rPr>
              <a:t>EvaluateSingleNodeAsDouble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Word *</a:t>
            </a:r>
            <a:r>
              <a:rPr lang="en-US" sz="1000" dirty="0" err="1">
                <a:latin typeface="Lucida Console" panose="020B0609040504020204" pitchFamily="49" charset="0"/>
              </a:rPr>
              <a:t>currentPtr</a:t>
            </a:r>
            <a:r>
              <a:rPr lang="en-US" sz="1000" dirty="0">
                <a:latin typeface="Lucida Console" panose="020B0609040504020204" pitchFamily="49" charset="0"/>
              </a:rPr>
              <a:t>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2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Version-Controlling System</a:t>
            </a:r>
          </a:p>
          <a:p>
            <a:r>
              <a:rPr lang="en-US" dirty="0"/>
              <a:t>Event-Driven Programming</a:t>
            </a:r>
          </a:p>
          <a:p>
            <a:r>
              <a:rPr lang="en-US" dirty="0"/>
              <a:t>Self-Balancing Binary Tree and Hash Table (Workhorse data structure)</a:t>
            </a:r>
          </a:p>
          <a:p>
            <a:r>
              <a:rPr lang="en-US" dirty="0"/>
              <a:t>Polygonal Mesh Data Structure and Rectangular Lattice</a:t>
            </a:r>
          </a:p>
          <a:p>
            <a:r>
              <a:rPr lang="en-US" dirty="0"/>
              <a:t>Graph Search (Breadth First and Depth First)</a:t>
            </a:r>
          </a:p>
          <a:p>
            <a:r>
              <a:rPr lang="en-US" dirty="0"/>
              <a:t>Programmable </a:t>
            </a:r>
            <a:r>
              <a:rPr lang="en-US" dirty="0" err="1"/>
              <a:t>Shader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67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549" y="188007"/>
            <a:ext cx="4926349" cy="617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Parser::Parse(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::string &amp;</a:t>
            </a:r>
            <a:r>
              <a:rPr lang="en-US" sz="1200" dirty="0" err="1">
                <a:latin typeface="Lucida Console" panose="020B0609040504020204" pitchFamily="49" charset="0"/>
              </a:rPr>
              <a:t>wstr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if(true!=Decompose(</a:t>
            </a:r>
            <a:r>
              <a:rPr lang="en-US" sz="1200" dirty="0" err="1">
                <a:latin typeface="Lucida Console" panose="020B0609040504020204" pitchFamily="49" charset="0"/>
              </a:rPr>
              <a:t>wstr</a:t>
            </a:r>
            <a:r>
              <a:rPr lang="en-US" sz="12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auto top=</a:t>
            </a:r>
            <a:r>
              <a:rPr lang="en-US" sz="1200" dirty="0" err="1">
                <a:latin typeface="Lucida Console" panose="020B0609040504020204" pitchFamily="49" charset="0"/>
              </a:rPr>
              <a:t>firstWordPtr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if(true!=</a:t>
            </a:r>
            <a:r>
              <a:rPr lang="en-US" sz="1200" dirty="0" err="1">
                <a:latin typeface="Lucida Console" panose="020B0609040504020204" pitchFamily="49" charset="0"/>
              </a:rPr>
              <a:t>ClampParenthesis</a:t>
            </a:r>
            <a:r>
              <a:rPr lang="en-US" sz="1200" dirty="0">
                <a:latin typeface="Lucida Console" panose="020B0609040504020204" pitchFamily="49" charset="0"/>
              </a:rPr>
              <a:t>(top,0))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DropClosingParenthesis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firstWordPtr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char *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funcLabel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"sin","cos","tan",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GroupFunction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firstWordPtr,funcLabel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char *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allOp</a:t>
            </a:r>
            <a:r>
              <a:rPr lang="en-US" sz="12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"+","-","*","/","%",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char *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unaryOp</a:t>
            </a:r>
            <a:r>
              <a:rPr lang="en-US" sz="12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"+","-",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GroupUnaryOperator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firstWordPtr,allOp,unaryOp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22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656" y="117693"/>
            <a:ext cx="6692858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Parser::</a:t>
            </a:r>
            <a:r>
              <a:rPr lang="en-US" sz="1200" dirty="0" err="1">
                <a:latin typeface="Lucida Console" panose="020B0609040504020204" pitchFamily="49" charset="0"/>
              </a:rPr>
              <a:t>GroupFunction</a:t>
            </a:r>
            <a:r>
              <a:rPr lang="en-US" sz="1200" dirty="0">
                <a:latin typeface="Lucida Console" panose="020B0609040504020204" pitchFamily="49" charset="0"/>
              </a:rPr>
              <a:t>(Word *</a:t>
            </a:r>
            <a:r>
              <a:rPr lang="en-US" sz="1200" dirty="0" err="1">
                <a:latin typeface="Lucida Console" panose="020B0609040504020204" pitchFamily="49" charset="0"/>
              </a:rPr>
              <a:t>currentPtr,const</a:t>
            </a:r>
            <a:r>
              <a:rPr lang="en-US" sz="1200" dirty="0">
                <a:latin typeface="Lucida Console" panose="020B0609040504020204" pitchFamily="49" charset="0"/>
              </a:rPr>
              <a:t> char *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func</a:t>
            </a:r>
            <a:r>
              <a:rPr lang="en-US" sz="12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while(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GroupFunction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subWordPtr,func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bool </a:t>
            </a:r>
            <a:r>
              <a:rPr lang="en-US" sz="1200" dirty="0" err="1">
                <a:latin typeface="Lucida Console" panose="020B0609040504020204" pitchFamily="49" charset="0"/>
              </a:rPr>
              <a:t>isFunc</a:t>
            </a:r>
            <a:r>
              <a:rPr lang="en-US" sz="12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for(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=0; 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func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]; ++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if(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</a:t>
            </a:r>
            <a:r>
              <a:rPr lang="en-US" sz="1200" dirty="0">
                <a:latin typeface="Lucida Console" panose="020B0609040504020204" pitchFamily="49" charset="0"/>
              </a:rPr>
              <a:t>==</a:t>
            </a:r>
            <a:r>
              <a:rPr lang="en-US" sz="1200" dirty="0" err="1">
                <a:latin typeface="Lucida Console" panose="020B0609040504020204" pitchFamily="49" charset="0"/>
              </a:rPr>
              <a:t>func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isFunc</a:t>
            </a:r>
            <a:r>
              <a:rPr lang="en-US" sz="1200" dirty="0">
                <a:latin typeface="Lucida Console" panose="020B0609040504020204" pitchFamily="49" charset="0"/>
              </a:rPr>
              <a:t>=true;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if(</a:t>
            </a:r>
            <a:r>
              <a:rPr lang="en-US" sz="1200" dirty="0" err="1">
                <a:latin typeface="Lucida Console" panose="020B0609040504020204" pitchFamily="49" charset="0"/>
              </a:rPr>
              <a:t>isFunc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auto </a:t>
            </a:r>
            <a:r>
              <a:rPr lang="en-US" sz="1200" dirty="0" err="1">
                <a:latin typeface="Lucida Console" panose="020B0609040504020204" pitchFamily="49" charset="0"/>
              </a:rPr>
              <a:t>newNextWordPtr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prevWordPtr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newNextWordPtr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if(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newNextWordPtr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newNextWordPtr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prevWordPtr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nextWordPtr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6150996" y="1627604"/>
            <a:ext cx="442483" cy="345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6" name="TextBox 35"/>
          <p:cNvSpPr txBox="1"/>
          <p:nvPr/>
        </p:nvSpPr>
        <p:spPr>
          <a:xfrm>
            <a:off x="5581326" y="904874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6317172" y="904874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sin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58864" y="1390239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984822" y="1039411"/>
            <a:ext cx="332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720668" y="1039411"/>
            <a:ext cx="332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53017" y="904874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()</a:t>
            </a:r>
          </a:p>
        </p:txBody>
      </p:sp>
      <p:cxnSp>
        <p:nvCxnSpPr>
          <p:cNvPr id="47" name="Straight Arrow Connector 46"/>
          <p:cNvCxnSpPr>
            <a:stCxn id="46" idx="2"/>
            <a:endCxn id="38" idx="0"/>
          </p:cNvCxnSpPr>
          <p:nvPr/>
        </p:nvCxnSpPr>
        <p:spPr>
          <a:xfrm>
            <a:off x="7254765" y="1166484"/>
            <a:ext cx="5847" cy="223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88862" y="908606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8524708" y="908606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cxnSp>
        <p:nvCxnSpPr>
          <p:cNvPr id="54" name="Straight Arrow Connector 53"/>
          <p:cNvCxnSpPr>
            <a:stCxn id="46" idx="3"/>
            <a:endCxn id="52" idx="1"/>
          </p:cNvCxnSpPr>
          <p:nvPr/>
        </p:nvCxnSpPr>
        <p:spPr>
          <a:xfrm>
            <a:off x="7456513" y="1035679"/>
            <a:ext cx="332349" cy="3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3"/>
            <a:endCxn id="53" idx="1"/>
          </p:cNvCxnSpPr>
          <p:nvPr/>
        </p:nvCxnSpPr>
        <p:spPr>
          <a:xfrm>
            <a:off x="8192358" y="1039411"/>
            <a:ext cx="332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81326" y="2112969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6317172" y="2112969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sin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984822" y="2247506"/>
            <a:ext cx="332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8" idx="0"/>
          </p:cNvCxnSpPr>
          <p:nvPr/>
        </p:nvCxnSpPr>
        <p:spPr>
          <a:xfrm>
            <a:off x="6518920" y="2374579"/>
            <a:ext cx="0" cy="15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43601" y="2116701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7779447" y="2116701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cxnSp>
        <p:nvCxnSpPr>
          <p:cNvPr id="65" name="Straight Arrow Connector 64"/>
          <p:cNvCxnSpPr>
            <a:endCxn id="63" idx="1"/>
          </p:cNvCxnSpPr>
          <p:nvPr/>
        </p:nvCxnSpPr>
        <p:spPr>
          <a:xfrm>
            <a:off x="6711252" y="2243774"/>
            <a:ext cx="332349" cy="3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4" idx="1"/>
          </p:cNvCxnSpPr>
          <p:nvPr/>
        </p:nvCxnSpPr>
        <p:spPr>
          <a:xfrm>
            <a:off x="7447097" y="2247506"/>
            <a:ext cx="332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17172" y="2930181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17172" y="2527926"/>
            <a:ext cx="4034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()</a:t>
            </a:r>
          </a:p>
        </p:txBody>
      </p:sp>
      <p:cxnSp>
        <p:nvCxnSpPr>
          <p:cNvPr id="69" name="Straight Arrow Connector 68"/>
          <p:cNvCxnSpPr>
            <a:stCxn id="68" idx="2"/>
            <a:endCxn id="67" idx="0"/>
          </p:cNvCxnSpPr>
          <p:nvPr/>
        </p:nvCxnSpPr>
        <p:spPr>
          <a:xfrm>
            <a:off x="6518920" y="2789536"/>
            <a:ext cx="0" cy="140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8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648" y="520511"/>
            <a:ext cx="6958956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double Parser::</a:t>
            </a:r>
            <a:r>
              <a:rPr lang="en-US" sz="1200" dirty="0" err="1">
                <a:latin typeface="Lucida Console" panose="020B0609040504020204" pitchFamily="49" charset="0"/>
              </a:rPr>
              <a:t>EvaluateSingleNodeAsDouble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Word *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if(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=="sin" &amp;&amp;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return sin(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EvaluateAsDouble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if(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=="cos" &amp;&amp;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return cos(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EvaluateAsDouble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if(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=="tan" &amp;&amp;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return tan(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EvaluateAsDouble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if(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</a:t>
            </a:r>
            <a:r>
              <a:rPr lang="en-US" sz="1200" dirty="0" err="1">
                <a:latin typeface="Lucida Console" panose="020B0609040504020204" pitchFamily="49" charset="0"/>
              </a:rPr>
              <a:t>EvaluateAsDouble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subWordPtr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if(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=="PI")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return 3.1415927;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return </a:t>
            </a:r>
            <a:r>
              <a:rPr lang="en-US" sz="1200" dirty="0" err="1">
                <a:latin typeface="Lucida Console" panose="020B0609040504020204" pitchFamily="49" charset="0"/>
              </a:rPr>
              <a:t>atof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currentPtr</a:t>
            </a:r>
            <a:r>
              <a:rPr lang="en-US" sz="1200" dirty="0">
                <a:latin typeface="Lucida Console" panose="020B0609040504020204" pitchFamily="49" charset="0"/>
              </a:rPr>
              <a:t>-&gt;</a:t>
            </a:r>
            <a:r>
              <a:rPr lang="en-US" sz="1200" dirty="0" err="1">
                <a:latin typeface="Lucida Console" panose="020B0609040504020204" pitchFamily="49" charset="0"/>
              </a:rPr>
              <a:t>str.c_str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3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recognize a string like:</a:t>
            </a:r>
          </a:p>
          <a:p>
            <a:pPr marL="457200" lvl="1" indent="0">
              <a:buNone/>
            </a:pPr>
            <a:r>
              <a:rPr lang="en-US" dirty="0"/>
              <a:t>1+2*3</a:t>
            </a:r>
          </a:p>
          <a:p>
            <a:pPr marL="457200" lvl="1" indent="0">
              <a:buNone/>
            </a:pPr>
            <a:r>
              <a:rPr lang="en-US" dirty="0"/>
              <a:t>1+(2*3+10*20)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20923"/>
          </a:xfrm>
        </p:spPr>
        <p:txBody>
          <a:bodyPr/>
          <a:lstStyle/>
          <a:p>
            <a:r>
              <a:rPr lang="en-US" dirty="0"/>
              <a:t>A string needs to be decomposed into words and operators.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4097" y="2469735"/>
            <a:ext cx="21279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1+(2*3+10*20+5)</a:t>
            </a:r>
            <a:br>
              <a:rPr lang="en-US" dirty="0"/>
            </a:b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5297" y="2792900"/>
            <a:ext cx="1991277" cy="134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642" y="414284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427" y="414284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0879" y="414284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9025" y="414284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7171" y="414284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4690" y="414284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8708" y="414284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3823" y="4123894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06024" y="412389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1793" y="4123894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19109" y="414284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06081" y="2792900"/>
            <a:ext cx="1427147" cy="134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0"/>
          </p:cNvCxnSpPr>
          <p:nvPr/>
        </p:nvCxnSpPr>
        <p:spPr>
          <a:xfrm flipH="1">
            <a:off x="2429852" y="2792900"/>
            <a:ext cx="447409" cy="134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0"/>
          </p:cNvCxnSpPr>
          <p:nvPr/>
        </p:nvCxnSpPr>
        <p:spPr>
          <a:xfrm flipH="1">
            <a:off x="1811706" y="2792900"/>
            <a:ext cx="1011519" cy="134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994166" y="2792900"/>
            <a:ext cx="45552" cy="134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13863" y="2792900"/>
            <a:ext cx="502691" cy="134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0"/>
          </p:cNvCxnSpPr>
          <p:nvPr/>
        </p:nvCxnSpPr>
        <p:spPr>
          <a:xfrm>
            <a:off x="3312962" y="2792900"/>
            <a:ext cx="1366573" cy="134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65208" y="2792900"/>
            <a:ext cx="1919375" cy="134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5" idx="0"/>
          </p:cNvCxnSpPr>
          <p:nvPr/>
        </p:nvCxnSpPr>
        <p:spPr>
          <a:xfrm>
            <a:off x="3708787" y="2792900"/>
            <a:ext cx="2498064" cy="1330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92391" y="2792900"/>
            <a:ext cx="3225678" cy="134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76343" y="2792900"/>
            <a:ext cx="3586027" cy="134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56234" y="4133371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35899" y="4142848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49" name="Straight Arrow Connector 48"/>
          <p:cNvCxnSpPr>
            <a:endCxn id="45" idx="0"/>
          </p:cNvCxnSpPr>
          <p:nvPr/>
        </p:nvCxnSpPr>
        <p:spPr>
          <a:xfrm>
            <a:off x="4246821" y="2783423"/>
            <a:ext cx="3924131" cy="135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0"/>
          </p:cNvCxnSpPr>
          <p:nvPr/>
        </p:nvCxnSpPr>
        <p:spPr>
          <a:xfrm>
            <a:off x="4301338" y="2666288"/>
            <a:ext cx="4418598" cy="147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98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Group by parenthesis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30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005" y="276697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8790" y="276697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5242" y="276697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3388" y="276697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1534" y="276697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324" y="276697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7208" y="276697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607" y="2766975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1310" y="276697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8101" y="2766975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83498" y="276697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5569" y="276697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10262" y="2766975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589658" y="2951641"/>
            <a:ext cx="289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>
            <a:off x="1280443" y="2951641"/>
            <a:ext cx="304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>
            <a:off x="1986895" y="2951641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2605041" y="2951641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3223187" y="2951641"/>
            <a:ext cx="26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3892977" y="2951641"/>
            <a:ext cx="294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1"/>
          </p:cNvCxnSpPr>
          <p:nvPr/>
        </p:nvCxnSpPr>
        <p:spPr>
          <a:xfrm>
            <a:off x="4588861" y="2951641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2" idx="1"/>
          </p:cNvCxnSpPr>
          <p:nvPr/>
        </p:nvCxnSpPr>
        <p:spPr>
          <a:xfrm>
            <a:off x="5438564" y="2951641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1"/>
          </p:cNvCxnSpPr>
          <p:nvPr/>
        </p:nvCxnSpPr>
        <p:spPr>
          <a:xfrm>
            <a:off x="6152963" y="2951641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5" idx="1"/>
          </p:cNvCxnSpPr>
          <p:nvPr/>
        </p:nvCxnSpPr>
        <p:spPr>
          <a:xfrm>
            <a:off x="7082064" y="2951641"/>
            <a:ext cx="19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6" idx="1"/>
          </p:cNvCxnSpPr>
          <p:nvPr/>
        </p:nvCxnSpPr>
        <p:spPr>
          <a:xfrm>
            <a:off x="7677222" y="2951641"/>
            <a:ext cx="23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14" idx="1"/>
          </p:cNvCxnSpPr>
          <p:nvPr/>
        </p:nvCxnSpPr>
        <p:spPr>
          <a:xfrm>
            <a:off x="8380368" y="2951641"/>
            <a:ext cx="203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8005" y="4190781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8790" y="4190781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85242" y="4190781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5242" y="497699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03388" y="497699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73178" y="497699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9062" y="497699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83461" y="4976994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33164" y="497699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79955" y="4976994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57423" y="497699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92116" y="4976994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54" name="Straight Arrow Connector 53"/>
          <p:cNvCxnSpPr>
            <a:stCxn id="41" idx="3"/>
            <a:endCxn id="42" idx="1"/>
          </p:cNvCxnSpPr>
          <p:nvPr/>
        </p:nvCxnSpPr>
        <p:spPr>
          <a:xfrm>
            <a:off x="589658" y="4375447"/>
            <a:ext cx="289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3"/>
            <a:endCxn id="43" idx="1"/>
          </p:cNvCxnSpPr>
          <p:nvPr/>
        </p:nvCxnSpPr>
        <p:spPr>
          <a:xfrm>
            <a:off x="1280443" y="4375447"/>
            <a:ext cx="304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2"/>
            <a:endCxn id="44" idx="0"/>
          </p:cNvCxnSpPr>
          <p:nvPr/>
        </p:nvCxnSpPr>
        <p:spPr>
          <a:xfrm>
            <a:off x="1786069" y="4560113"/>
            <a:ext cx="0" cy="416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3"/>
            <a:endCxn id="45" idx="1"/>
          </p:cNvCxnSpPr>
          <p:nvPr/>
        </p:nvCxnSpPr>
        <p:spPr>
          <a:xfrm>
            <a:off x="1986895" y="5161660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3"/>
            <a:endCxn id="46" idx="1"/>
          </p:cNvCxnSpPr>
          <p:nvPr/>
        </p:nvCxnSpPr>
        <p:spPr>
          <a:xfrm>
            <a:off x="2605041" y="5161660"/>
            <a:ext cx="26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3274831" y="5161660"/>
            <a:ext cx="294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48" idx="1"/>
          </p:cNvCxnSpPr>
          <p:nvPr/>
        </p:nvCxnSpPr>
        <p:spPr>
          <a:xfrm>
            <a:off x="3970715" y="5161660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3"/>
            <a:endCxn id="49" idx="1"/>
          </p:cNvCxnSpPr>
          <p:nvPr/>
        </p:nvCxnSpPr>
        <p:spPr>
          <a:xfrm>
            <a:off x="4820418" y="5161660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3"/>
            <a:endCxn id="50" idx="1"/>
          </p:cNvCxnSpPr>
          <p:nvPr/>
        </p:nvCxnSpPr>
        <p:spPr>
          <a:xfrm>
            <a:off x="5534817" y="5161660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0" idx="3"/>
            <a:endCxn id="52" idx="1"/>
          </p:cNvCxnSpPr>
          <p:nvPr/>
        </p:nvCxnSpPr>
        <p:spPr>
          <a:xfrm>
            <a:off x="6463918" y="5161660"/>
            <a:ext cx="19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3"/>
            <a:endCxn id="53" idx="1"/>
          </p:cNvCxnSpPr>
          <p:nvPr/>
        </p:nvCxnSpPr>
        <p:spPr>
          <a:xfrm>
            <a:off x="7059076" y="5161660"/>
            <a:ext cx="23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own Arrow 69"/>
          <p:cNvSpPr/>
          <p:nvPr/>
        </p:nvSpPr>
        <p:spPr>
          <a:xfrm>
            <a:off x="4127088" y="3512321"/>
            <a:ext cx="693330" cy="504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Group by Higher Priority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3003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7664" y="254144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8449" y="254144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4901" y="254144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4901" y="332765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3047" y="332765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2837" y="332765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8721" y="332765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3120" y="3327655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2823" y="332765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9614" y="3327655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47082" y="332765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1775" y="3327655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1179317" y="2726108"/>
            <a:ext cx="289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1870102" y="2726108"/>
            <a:ext cx="304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2375728" y="2910774"/>
            <a:ext cx="0" cy="416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576554" y="3512321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3194700" y="3512321"/>
            <a:ext cx="26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3864490" y="3512321"/>
            <a:ext cx="294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>
          <a:xfrm>
            <a:off x="4560374" y="3512321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2" idx="1"/>
          </p:cNvCxnSpPr>
          <p:nvPr/>
        </p:nvCxnSpPr>
        <p:spPr>
          <a:xfrm>
            <a:off x="5410077" y="3512321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1"/>
          </p:cNvCxnSpPr>
          <p:nvPr/>
        </p:nvCxnSpPr>
        <p:spPr>
          <a:xfrm>
            <a:off x="6124476" y="3512321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7053577" y="3512321"/>
            <a:ext cx="19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5" idx="1"/>
          </p:cNvCxnSpPr>
          <p:nvPr/>
        </p:nvCxnSpPr>
        <p:spPr>
          <a:xfrm>
            <a:off x="7648735" y="3512321"/>
            <a:ext cx="23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4179790" y="3948156"/>
            <a:ext cx="693330" cy="504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7664" y="429853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68449" y="429853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74901" y="429853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901" y="566065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93047" y="566065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2837" y="566065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9080" y="497959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27841" y="5654410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77544" y="5654410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335" y="5654410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27441" y="497959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62134" y="4979595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40" name="Straight Arrow Connector 39"/>
          <p:cNvCxnSpPr>
            <a:stCxn id="28" idx="3"/>
            <a:endCxn id="29" idx="1"/>
          </p:cNvCxnSpPr>
          <p:nvPr/>
        </p:nvCxnSpPr>
        <p:spPr>
          <a:xfrm>
            <a:off x="1179317" y="4483200"/>
            <a:ext cx="289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3"/>
            <a:endCxn id="30" idx="1"/>
          </p:cNvCxnSpPr>
          <p:nvPr/>
        </p:nvCxnSpPr>
        <p:spPr>
          <a:xfrm>
            <a:off x="1870102" y="4483200"/>
            <a:ext cx="304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76" idx="0"/>
          </p:cNvCxnSpPr>
          <p:nvPr/>
        </p:nvCxnSpPr>
        <p:spPr>
          <a:xfrm>
            <a:off x="2375728" y="4667866"/>
            <a:ext cx="0" cy="31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3"/>
            <a:endCxn id="32" idx="1"/>
          </p:cNvCxnSpPr>
          <p:nvPr/>
        </p:nvCxnSpPr>
        <p:spPr>
          <a:xfrm>
            <a:off x="2576554" y="5845322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  <a:endCxn id="33" idx="1"/>
          </p:cNvCxnSpPr>
          <p:nvPr/>
        </p:nvCxnSpPr>
        <p:spPr>
          <a:xfrm>
            <a:off x="3194700" y="5845322"/>
            <a:ext cx="26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6" idx="3"/>
            <a:endCxn id="34" idx="1"/>
          </p:cNvCxnSpPr>
          <p:nvPr/>
        </p:nvCxnSpPr>
        <p:spPr>
          <a:xfrm>
            <a:off x="2576554" y="5164261"/>
            <a:ext cx="1462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3"/>
            <a:endCxn id="83" idx="1"/>
          </p:cNvCxnSpPr>
          <p:nvPr/>
        </p:nvCxnSpPr>
        <p:spPr>
          <a:xfrm>
            <a:off x="4440733" y="5164261"/>
            <a:ext cx="32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3"/>
            <a:endCxn id="36" idx="1"/>
          </p:cNvCxnSpPr>
          <p:nvPr/>
        </p:nvCxnSpPr>
        <p:spPr>
          <a:xfrm>
            <a:off x="5264798" y="5839076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3"/>
            <a:endCxn id="37" idx="1"/>
          </p:cNvCxnSpPr>
          <p:nvPr/>
        </p:nvCxnSpPr>
        <p:spPr>
          <a:xfrm>
            <a:off x="5979197" y="5839076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3" idx="3"/>
            <a:endCxn id="38" idx="1"/>
          </p:cNvCxnSpPr>
          <p:nvPr/>
        </p:nvCxnSpPr>
        <p:spPr>
          <a:xfrm>
            <a:off x="5169007" y="5164261"/>
            <a:ext cx="1958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3"/>
            <a:endCxn id="39" idx="1"/>
          </p:cNvCxnSpPr>
          <p:nvPr/>
        </p:nvCxnSpPr>
        <p:spPr>
          <a:xfrm>
            <a:off x="7529094" y="5164261"/>
            <a:ext cx="23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74901" y="497959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375727" y="5360513"/>
            <a:ext cx="0" cy="31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67354" y="497959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87" name="Straight Arrow Connector 86"/>
          <p:cNvCxnSpPr>
            <a:stCxn id="83" idx="2"/>
            <a:endCxn id="35" idx="0"/>
          </p:cNvCxnSpPr>
          <p:nvPr/>
        </p:nvCxnSpPr>
        <p:spPr>
          <a:xfrm>
            <a:off x="4968181" y="5348927"/>
            <a:ext cx="28139" cy="30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1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Group by Low-Priority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110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4137356" y="4119072"/>
            <a:ext cx="693330" cy="504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114" y="221670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5899" y="221670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351" y="2216702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2351" y="357882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0497" y="357882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0287" y="357882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6530" y="2897763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5291" y="3572578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4994" y="3572578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1785" y="3572578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24891" y="2897763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59584" y="2897763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1076767" y="2401368"/>
            <a:ext cx="289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1767552" y="2401368"/>
            <a:ext cx="304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28" idx="0"/>
          </p:cNvCxnSpPr>
          <p:nvPr/>
        </p:nvCxnSpPr>
        <p:spPr>
          <a:xfrm>
            <a:off x="2273178" y="2586034"/>
            <a:ext cx="0" cy="31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2474004" y="3763490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3092150" y="3763490"/>
            <a:ext cx="26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8" idx="3"/>
            <a:endCxn id="11" idx="1"/>
          </p:cNvCxnSpPr>
          <p:nvPr/>
        </p:nvCxnSpPr>
        <p:spPr>
          <a:xfrm>
            <a:off x="2474004" y="3082429"/>
            <a:ext cx="1462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30" idx="1"/>
          </p:cNvCxnSpPr>
          <p:nvPr/>
        </p:nvCxnSpPr>
        <p:spPr>
          <a:xfrm>
            <a:off x="4338183" y="3082429"/>
            <a:ext cx="32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1"/>
          </p:cNvCxnSpPr>
          <p:nvPr/>
        </p:nvCxnSpPr>
        <p:spPr>
          <a:xfrm>
            <a:off x="5162248" y="3757244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5876647" y="3757244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0" idx="3"/>
            <a:endCxn id="15" idx="1"/>
          </p:cNvCxnSpPr>
          <p:nvPr/>
        </p:nvCxnSpPr>
        <p:spPr>
          <a:xfrm>
            <a:off x="5066457" y="3082429"/>
            <a:ext cx="1958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6" idx="1"/>
          </p:cNvCxnSpPr>
          <p:nvPr/>
        </p:nvCxnSpPr>
        <p:spPr>
          <a:xfrm>
            <a:off x="7426544" y="3082429"/>
            <a:ext cx="23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72351" y="2897763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73177" y="3278681"/>
            <a:ext cx="0" cy="31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64804" y="2897763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31" name="Straight Arrow Connector 30"/>
          <p:cNvCxnSpPr>
            <a:stCxn id="30" idx="2"/>
            <a:endCxn id="12" idx="0"/>
          </p:cNvCxnSpPr>
          <p:nvPr/>
        </p:nvCxnSpPr>
        <p:spPr>
          <a:xfrm>
            <a:off x="4865631" y="3267095"/>
            <a:ext cx="28139" cy="30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5114" y="430373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5899" y="430373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2351" y="4303736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72351" y="625992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90497" y="625992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0287" y="6259925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36530" y="557886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25291" y="6253679"/>
            <a:ext cx="536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74994" y="6253679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21785" y="6253679"/>
            <a:ext cx="58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24891" y="4984797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59584" y="4984797"/>
            <a:ext cx="47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44" name="Straight Arrow Connector 43"/>
          <p:cNvCxnSpPr>
            <a:stCxn id="32" idx="3"/>
            <a:endCxn id="33" idx="1"/>
          </p:cNvCxnSpPr>
          <p:nvPr/>
        </p:nvCxnSpPr>
        <p:spPr>
          <a:xfrm>
            <a:off x="1076767" y="4488402"/>
            <a:ext cx="289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4" idx="1"/>
          </p:cNvCxnSpPr>
          <p:nvPr/>
        </p:nvCxnSpPr>
        <p:spPr>
          <a:xfrm>
            <a:off x="1767552" y="4488402"/>
            <a:ext cx="304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  <a:endCxn id="61" idx="0"/>
          </p:cNvCxnSpPr>
          <p:nvPr/>
        </p:nvCxnSpPr>
        <p:spPr>
          <a:xfrm>
            <a:off x="2273178" y="4673068"/>
            <a:ext cx="0" cy="31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3"/>
            <a:endCxn id="36" idx="1"/>
          </p:cNvCxnSpPr>
          <p:nvPr/>
        </p:nvCxnSpPr>
        <p:spPr>
          <a:xfrm>
            <a:off x="2474004" y="6444591"/>
            <a:ext cx="216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3"/>
            <a:endCxn id="37" idx="1"/>
          </p:cNvCxnSpPr>
          <p:nvPr/>
        </p:nvCxnSpPr>
        <p:spPr>
          <a:xfrm>
            <a:off x="3092150" y="6444591"/>
            <a:ext cx="26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5" idx="3"/>
            <a:endCxn id="38" idx="1"/>
          </p:cNvCxnSpPr>
          <p:nvPr/>
        </p:nvCxnSpPr>
        <p:spPr>
          <a:xfrm>
            <a:off x="2474004" y="5763530"/>
            <a:ext cx="1462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3"/>
            <a:endCxn id="57" idx="1"/>
          </p:cNvCxnSpPr>
          <p:nvPr/>
        </p:nvCxnSpPr>
        <p:spPr>
          <a:xfrm>
            <a:off x="4338183" y="5763530"/>
            <a:ext cx="32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  <a:endCxn id="40" idx="1"/>
          </p:cNvCxnSpPr>
          <p:nvPr/>
        </p:nvCxnSpPr>
        <p:spPr>
          <a:xfrm>
            <a:off x="5162248" y="6438345"/>
            <a:ext cx="31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41" idx="1"/>
          </p:cNvCxnSpPr>
          <p:nvPr/>
        </p:nvCxnSpPr>
        <p:spPr>
          <a:xfrm>
            <a:off x="5876647" y="6438345"/>
            <a:ext cx="34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1" idx="3"/>
            <a:endCxn id="42" idx="1"/>
          </p:cNvCxnSpPr>
          <p:nvPr/>
        </p:nvCxnSpPr>
        <p:spPr>
          <a:xfrm>
            <a:off x="2474004" y="5169463"/>
            <a:ext cx="45508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3"/>
            <a:endCxn id="43" idx="1"/>
          </p:cNvCxnSpPr>
          <p:nvPr/>
        </p:nvCxnSpPr>
        <p:spPr>
          <a:xfrm>
            <a:off x="7426544" y="5169463"/>
            <a:ext cx="23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72351" y="557886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73177" y="5959782"/>
            <a:ext cx="0" cy="31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64804" y="5578864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58" name="Straight Arrow Connector 57"/>
          <p:cNvCxnSpPr>
            <a:stCxn id="57" idx="2"/>
            <a:endCxn id="39" idx="0"/>
          </p:cNvCxnSpPr>
          <p:nvPr/>
        </p:nvCxnSpPr>
        <p:spPr>
          <a:xfrm>
            <a:off x="4865631" y="5948196"/>
            <a:ext cx="28139" cy="30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72351" y="4984797"/>
            <a:ext cx="40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cxnSp>
        <p:nvCxnSpPr>
          <p:cNvPr id="63" name="Straight Arrow Connector 62"/>
          <p:cNvCxnSpPr>
            <a:stCxn id="61" idx="2"/>
            <a:endCxn id="55" idx="0"/>
          </p:cNvCxnSpPr>
          <p:nvPr/>
        </p:nvCxnSpPr>
        <p:spPr>
          <a:xfrm>
            <a:off x="2273178" y="5354129"/>
            <a:ext cx="0" cy="22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083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4920</Words>
  <Application>Microsoft Office PowerPoint</Application>
  <PresentationFormat>On-screen Show (4:3)</PresentationFormat>
  <Paragraphs>1164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Consolas</vt:lpstr>
      <vt:lpstr>Lucida Console</vt:lpstr>
      <vt:lpstr>Default Design</vt:lpstr>
      <vt:lpstr>24-783 Lecture 27</vt:lpstr>
      <vt:lpstr>Announcement</vt:lpstr>
      <vt:lpstr>Please submit Faculty Course Evaluation!</vt:lpstr>
      <vt:lpstr>Summary of the Semester</vt:lpstr>
      <vt:lpstr>Advanced Parsing</vt:lpstr>
      <vt:lpstr>Step 1 - Decomposition</vt:lpstr>
      <vt:lpstr>Step 2 – Group by parenthesis</vt:lpstr>
      <vt:lpstr>Step 3 – Group by Higher Priority Operators</vt:lpstr>
      <vt:lpstr>Step 4 – Group by Low-Priority Operators</vt:lpstr>
      <vt:lpstr>All Binary Operators</vt:lpstr>
      <vt:lpstr>Optionally, can be made a binary-tree of the expression.</vt:lpstr>
      <vt:lpstr>Wait, what about a unary operator?</vt:lpstr>
      <vt:lpstr>What about only one number in a parenthesis?</vt:lpstr>
      <vt:lpstr>In the end…</vt:lpstr>
      <vt:lpstr>Data structure</vt:lpstr>
      <vt:lpstr>Step 1 Decomposition</vt:lpstr>
      <vt:lpstr>PowerPoint Presentation</vt:lpstr>
      <vt:lpstr>Step 2 – Group by Parenthesis</vt:lpstr>
      <vt:lpstr>PowerPoint Presentation</vt:lpstr>
      <vt:lpstr>PowerPoint Presentation</vt:lpstr>
      <vt:lpstr>Two new functions</vt:lpstr>
      <vt:lpstr>PowerPoint Presentation</vt:lpstr>
      <vt:lpstr>PowerPoint Presentation</vt:lpstr>
      <vt:lpstr>Step 03 – Group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4 – Identify and Group Unary Operators</vt:lpstr>
      <vt:lpstr>PowerPoint Presentation</vt:lpstr>
      <vt:lpstr>PowerPoint Presentation</vt:lpstr>
      <vt:lpstr>PowerPoint Presentation</vt:lpstr>
      <vt:lpstr>Step 5 - Evaluate</vt:lpstr>
      <vt:lpstr>PowerPoint Presentation</vt:lpstr>
      <vt:lpstr>PowerPoint Presentation</vt:lpstr>
      <vt:lpstr>PowerPoint Presentation</vt:lpstr>
      <vt:lpstr>How about functions?</vt:lpstr>
      <vt:lpstr>PowerPoint Presentation</vt:lpstr>
      <vt:lpstr>PowerPoint Presentation</vt:lpstr>
      <vt:lpstr>PowerPoint Presentation</vt:lpstr>
      <vt:lpstr>PowerPoint Presentation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405</cp:revision>
  <dcterms:created xsi:type="dcterms:W3CDTF">2009-08-19T14:18:47Z</dcterms:created>
  <dcterms:modified xsi:type="dcterms:W3CDTF">2019-04-29T16:59:29Z</dcterms:modified>
</cp:coreProperties>
</file>