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9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Defaulters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5665069392804272"/>
          <c:y val="0.15050471063257065"/>
          <c:w val="0.59946139786366071"/>
          <c:h val="0.75963401193289604"/>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Migrant Workers</c:v>
                </c:pt>
                <c:pt idx="1">
                  <c:v>Age&gt; 40 &amp; Work Ex.&lt; 5 years</c:v>
                </c:pt>
                <c:pt idx="2">
                  <c:v>Age&lt; 30 years</c:v>
                </c:pt>
                <c:pt idx="3">
                  <c:v>Work Ex. &lt; 1 year</c:v>
                </c:pt>
              </c:strCache>
            </c:strRef>
          </c:cat>
          <c:val>
            <c:numRef>
              <c:f>Sheet1!$B$2:$B$5</c:f>
              <c:numCache>
                <c:formatCode>General</c:formatCode>
                <c:ptCount val="4"/>
                <c:pt idx="0">
                  <c:v>823</c:v>
                </c:pt>
                <c:pt idx="1">
                  <c:v>984</c:v>
                </c:pt>
                <c:pt idx="2">
                  <c:v>815</c:v>
                </c:pt>
                <c:pt idx="3">
                  <c:v>460</c:v>
                </c:pt>
              </c:numCache>
            </c:numRef>
          </c:val>
          <c:extLst>
            <c:ext xmlns:c16="http://schemas.microsoft.com/office/drawing/2014/chart" uri="{C3380CC4-5D6E-409C-BE32-E72D297353CC}">
              <c16:uniqueId val="{00000000-B52A-4050-B03A-202639A2231A}"/>
            </c:ext>
          </c:extLst>
        </c:ser>
        <c:ser>
          <c:idx val="1"/>
          <c:order val="1"/>
          <c:tx>
            <c:strRef>
              <c:f>Sheet1!$C$1</c:f>
              <c:strCache>
                <c:ptCount val="1"/>
                <c:pt idx="0">
                  <c:v>Column2</c:v>
                </c:pt>
              </c:strCache>
            </c:strRef>
          </c:tx>
          <c:spPr>
            <a:solidFill>
              <a:schemeClr val="accent2"/>
            </a:solidFill>
            <a:ln>
              <a:noFill/>
            </a:ln>
            <a:effectLst/>
          </c:spPr>
          <c:invertIfNegative val="0"/>
          <c:cat>
            <c:strRef>
              <c:f>Sheet1!$A$2:$A$5</c:f>
              <c:strCache>
                <c:ptCount val="4"/>
                <c:pt idx="0">
                  <c:v>Migrant Workers</c:v>
                </c:pt>
                <c:pt idx="1">
                  <c:v>Age&gt; 40 &amp; Work Ex.&lt; 5 years</c:v>
                </c:pt>
                <c:pt idx="2">
                  <c:v>Age&lt; 30 years</c:v>
                </c:pt>
                <c:pt idx="3">
                  <c:v>Work Ex. &lt; 1 year</c:v>
                </c:pt>
              </c:strCache>
            </c:strRef>
          </c:cat>
          <c:val>
            <c:numRef>
              <c:f>Sheet1!$C$2:$C$5</c:f>
              <c:numCache>
                <c:formatCode>General</c:formatCode>
                <c:ptCount val="4"/>
              </c:numCache>
            </c:numRef>
          </c:val>
          <c:extLst>
            <c:ext xmlns:c16="http://schemas.microsoft.com/office/drawing/2014/chart" uri="{C3380CC4-5D6E-409C-BE32-E72D297353CC}">
              <c16:uniqueId val="{00000001-B52A-4050-B03A-202639A2231A}"/>
            </c:ext>
          </c:extLst>
        </c:ser>
        <c:ser>
          <c:idx val="2"/>
          <c:order val="2"/>
          <c:tx>
            <c:strRef>
              <c:f>Sheet1!$D$1</c:f>
              <c:strCache>
                <c:ptCount val="1"/>
                <c:pt idx="0">
                  <c:v>Column1</c:v>
                </c:pt>
              </c:strCache>
            </c:strRef>
          </c:tx>
          <c:spPr>
            <a:solidFill>
              <a:schemeClr val="accent3"/>
            </a:solidFill>
            <a:ln>
              <a:noFill/>
            </a:ln>
            <a:effectLst/>
          </c:spPr>
          <c:invertIfNegative val="0"/>
          <c:cat>
            <c:strRef>
              <c:f>Sheet1!$A$2:$A$5</c:f>
              <c:strCache>
                <c:ptCount val="4"/>
                <c:pt idx="0">
                  <c:v>Migrant Workers</c:v>
                </c:pt>
                <c:pt idx="1">
                  <c:v>Age&gt; 40 &amp; Work Ex.&lt; 5 years</c:v>
                </c:pt>
                <c:pt idx="2">
                  <c:v>Age&lt; 30 years</c:v>
                </c:pt>
                <c:pt idx="3">
                  <c:v>Work Ex. &lt; 1 year</c:v>
                </c:pt>
              </c:strCache>
            </c:strRef>
          </c:cat>
          <c:val>
            <c:numRef>
              <c:f>Sheet1!$D$2:$D$5</c:f>
              <c:numCache>
                <c:formatCode>General</c:formatCode>
                <c:ptCount val="4"/>
              </c:numCache>
            </c:numRef>
          </c:val>
          <c:extLst>
            <c:ext xmlns:c16="http://schemas.microsoft.com/office/drawing/2014/chart" uri="{C3380CC4-5D6E-409C-BE32-E72D297353CC}">
              <c16:uniqueId val="{00000002-B52A-4050-B03A-202639A2231A}"/>
            </c:ext>
          </c:extLst>
        </c:ser>
        <c:dLbls>
          <c:showLegendKey val="0"/>
          <c:showVal val="0"/>
          <c:showCatName val="0"/>
          <c:showSerName val="0"/>
          <c:showPercent val="0"/>
          <c:showBubbleSize val="0"/>
        </c:dLbls>
        <c:gapWidth val="182"/>
        <c:axId val="736151519"/>
        <c:axId val="736151935"/>
      </c:barChart>
      <c:catAx>
        <c:axId val="7361515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B0F0"/>
                </a:solidFill>
                <a:latin typeface="+mn-lt"/>
                <a:ea typeface="+mn-ea"/>
                <a:cs typeface="+mn-cs"/>
              </a:defRPr>
            </a:pPr>
            <a:endParaRPr lang="en-US"/>
          </a:p>
        </c:txPr>
        <c:crossAx val="736151935"/>
        <c:crosses val="autoZero"/>
        <c:auto val="1"/>
        <c:lblAlgn val="ctr"/>
        <c:lblOffset val="100"/>
        <c:noMultiLvlLbl val="0"/>
      </c:catAx>
      <c:valAx>
        <c:axId val="7361519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61515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1.jfif"/></Relationships>
</file>

<file path=ppt/diagrams/_rels/drawing1.xml.rels><?xml version="1.0" encoding="UTF-8" standalone="yes"?>
<Relationships xmlns="http://schemas.openxmlformats.org/package/2006/relationships"><Relationship Id="rId1" Type="http://schemas.openxmlformats.org/officeDocument/2006/relationships/image" Target="../media/image1.jfi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FD0C18-B06E-4F5D-9C0F-79A54C677E1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B1E8BFCC-F4E1-440D-A79B-7BA85D70CABD}">
      <dgm:prSet/>
      <dgm:spPr/>
      <dgm:t>
        <a:bodyPr/>
        <a:lstStyle/>
        <a:p>
          <a:r>
            <a:rPr lang="en-US" dirty="0"/>
            <a:t>A detailed insight into the database of one of America’s largest private bank</a:t>
          </a:r>
          <a:endParaRPr lang="en-IN" dirty="0"/>
        </a:p>
      </dgm:t>
    </dgm:pt>
    <dgm:pt modelId="{81FCA78A-04E3-4F8A-BC80-310F9368A7C1}" type="parTrans" cxnId="{16357EDA-1CC3-45F6-A4A2-28D0FFD63311}">
      <dgm:prSet/>
      <dgm:spPr/>
      <dgm:t>
        <a:bodyPr/>
        <a:lstStyle/>
        <a:p>
          <a:endParaRPr lang="en-IN"/>
        </a:p>
      </dgm:t>
    </dgm:pt>
    <dgm:pt modelId="{7D8836E1-A588-4C59-A6B8-3C114F402D6F}" type="sibTrans" cxnId="{16357EDA-1CC3-45F6-A4A2-28D0FFD63311}">
      <dgm:prSet/>
      <dgm:spPr/>
      <dgm:t>
        <a:bodyPr/>
        <a:lstStyle/>
        <a:p>
          <a:endParaRPr lang="en-IN"/>
        </a:p>
      </dgm:t>
    </dgm:pt>
    <dgm:pt modelId="{02B3928E-A58D-4B11-BFB5-E81BA865E8D7}" type="pres">
      <dgm:prSet presAssocID="{17FD0C18-B06E-4F5D-9C0F-79A54C677E16}" presName="linearFlow" presStyleCnt="0">
        <dgm:presLayoutVars>
          <dgm:dir/>
          <dgm:resizeHandles val="exact"/>
        </dgm:presLayoutVars>
      </dgm:prSet>
      <dgm:spPr/>
    </dgm:pt>
    <dgm:pt modelId="{D06545DB-B07C-4164-A1A4-9E1E3CA8C9FC}" type="pres">
      <dgm:prSet presAssocID="{B1E8BFCC-F4E1-440D-A79B-7BA85D70CABD}" presName="composite" presStyleCnt="0"/>
      <dgm:spPr/>
    </dgm:pt>
    <dgm:pt modelId="{D92EE853-23E6-4C41-920A-AD3B31358CDA}" type="pres">
      <dgm:prSet presAssocID="{B1E8BFCC-F4E1-440D-A79B-7BA85D70CABD}" presName="imgShp" presStyleLbl="fgImgPlace1" presStyleIdx="0" presStyleCnt="1"/>
      <dgm:spPr>
        <a:blipFill>
          <a:blip xmlns:r="http://schemas.openxmlformats.org/officeDocument/2006/relationships" r:embed="rId1"/>
          <a:srcRect/>
          <a:stretch>
            <a:fillRect l="-40000" r="-40000"/>
          </a:stretch>
        </a:blipFill>
      </dgm:spPr>
    </dgm:pt>
    <dgm:pt modelId="{3C8CC0F2-1348-4511-A197-C06782AB2949}" type="pres">
      <dgm:prSet presAssocID="{B1E8BFCC-F4E1-440D-A79B-7BA85D70CABD}" presName="txShp" presStyleLbl="node1" presStyleIdx="0" presStyleCnt="1">
        <dgm:presLayoutVars>
          <dgm:bulletEnabled val="1"/>
        </dgm:presLayoutVars>
      </dgm:prSet>
      <dgm:spPr/>
    </dgm:pt>
  </dgm:ptLst>
  <dgm:cxnLst>
    <dgm:cxn modelId="{1F216B5E-80AC-44F5-8A96-AE96563B8CBF}" type="presOf" srcId="{17FD0C18-B06E-4F5D-9C0F-79A54C677E16}" destId="{02B3928E-A58D-4B11-BFB5-E81BA865E8D7}" srcOrd="0" destOrd="0" presId="urn:microsoft.com/office/officeart/2005/8/layout/vList3"/>
    <dgm:cxn modelId="{EB569F96-9F6A-4E27-B2AB-7C17C483D22C}" type="presOf" srcId="{B1E8BFCC-F4E1-440D-A79B-7BA85D70CABD}" destId="{3C8CC0F2-1348-4511-A197-C06782AB2949}" srcOrd="0" destOrd="0" presId="urn:microsoft.com/office/officeart/2005/8/layout/vList3"/>
    <dgm:cxn modelId="{16357EDA-1CC3-45F6-A4A2-28D0FFD63311}" srcId="{17FD0C18-B06E-4F5D-9C0F-79A54C677E16}" destId="{B1E8BFCC-F4E1-440D-A79B-7BA85D70CABD}" srcOrd="0" destOrd="0" parTransId="{81FCA78A-04E3-4F8A-BC80-310F9368A7C1}" sibTransId="{7D8836E1-A588-4C59-A6B8-3C114F402D6F}"/>
    <dgm:cxn modelId="{91373495-F22B-46D8-90E3-29A9837A10E5}" type="presParOf" srcId="{02B3928E-A58D-4B11-BFB5-E81BA865E8D7}" destId="{D06545DB-B07C-4164-A1A4-9E1E3CA8C9FC}" srcOrd="0" destOrd="0" presId="urn:microsoft.com/office/officeart/2005/8/layout/vList3"/>
    <dgm:cxn modelId="{ED4FF00A-9EFE-40B1-88E5-25DC223FD14E}" type="presParOf" srcId="{D06545DB-B07C-4164-A1A4-9E1E3CA8C9FC}" destId="{D92EE853-23E6-4C41-920A-AD3B31358CDA}" srcOrd="0" destOrd="0" presId="urn:microsoft.com/office/officeart/2005/8/layout/vList3"/>
    <dgm:cxn modelId="{C2637F89-3BE8-4F57-9EE4-280AF9E3CD12}" type="presParOf" srcId="{D06545DB-B07C-4164-A1A4-9E1E3CA8C9FC}" destId="{3C8CC0F2-1348-4511-A197-C06782AB294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362DE6-88B6-452D-8BFD-55D83433E43D}" type="doc">
      <dgm:prSet loTypeId="urn:microsoft.com/office/officeart/2005/8/layout/venn1" loCatId="relationship" qsTypeId="urn:microsoft.com/office/officeart/2005/8/quickstyle/simple5" qsCatId="simple" csTypeId="urn:microsoft.com/office/officeart/2005/8/colors/accent1_2" csCatId="accent1" phldr="1"/>
      <dgm:spPr/>
    </dgm:pt>
    <dgm:pt modelId="{6F47B882-5238-41CB-8E16-041320493A3C}">
      <dgm:prSet phldrT="[Text]" custT="1"/>
      <dgm:spPr/>
      <dgm:t>
        <a:bodyPr/>
        <a:lstStyle/>
        <a:p>
          <a:r>
            <a:rPr lang="en-IN" sz="2000" dirty="0"/>
            <a:t>Migrant</a:t>
          </a:r>
        </a:p>
        <a:p>
          <a:r>
            <a:rPr lang="en-IN" sz="2000" dirty="0"/>
            <a:t>Workers</a:t>
          </a:r>
        </a:p>
      </dgm:t>
    </dgm:pt>
    <dgm:pt modelId="{03FF150D-3AE8-4058-9732-F7F1A10EB7AB}" type="parTrans" cxnId="{A0336DAB-D1EE-4CC9-A569-A05E128FB50E}">
      <dgm:prSet/>
      <dgm:spPr/>
      <dgm:t>
        <a:bodyPr/>
        <a:lstStyle/>
        <a:p>
          <a:endParaRPr lang="en-IN"/>
        </a:p>
      </dgm:t>
    </dgm:pt>
    <dgm:pt modelId="{00F0636F-82EC-4946-8851-3A0264F1AF03}" type="sibTrans" cxnId="{A0336DAB-D1EE-4CC9-A569-A05E128FB50E}">
      <dgm:prSet/>
      <dgm:spPr/>
      <dgm:t>
        <a:bodyPr/>
        <a:lstStyle/>
        <a:p>
          <a:endParaRPr lang="en-IN"/>
        </a:p>
      </dgm:t>
    </dgm:pt>
    <dgm:pt modelId="{87FF35FB-7722-4F58-97A0-A179E406A4D2}">
      <dgm:prSet phldrT="[Text]" custT="1"/>
      <dgm:spPr/>
      <dgm:t>
        <a:bodyPr/>
        <a:lstStyle/>
        <a:p>
          <a:r>
            <a:rPr lang="en-IN" sz="2000" dirty="0"/>
            <a:t>Age&gt; 40 years &amp; Work ex. &lt; 5 years</a:t>
          </a:r>
        </a:p>
      </dgm:t>
    </dgm:pt>
    <dgm:pt modelId="{2E9FB1FB-CB2C-4F51-8C85-ACAF9F2C3CA9}" type="parTrans" cxnId="{0A8D7E60-4BC2-4578-9873-5CEF66AE8485}">
      <dgm:prSet/>
      <dgm:spPr/>
      <dgm:t>
        <a:bodyPr/>
        <a:lstStyle/>
        <a:p>
          <a:endParaRPr lang="en-IN"/>
        </a:p>
      </dgm:t>
    </dgm:pt>
    <dgm:pt modelId="{C9868944-6280-46A9-AD5E-6B2207DE2A8D}" type="sibTrans" cxnId="{0A8D7E60-4BC2-4578-9873-5CEF66AE8485}">
      <dgm:prSet/>
      <dgm:spPr/>
      <dgm:t>
        <a:bodyPr/>
        <a:lstStyle/>
        <a:p>
          <a:endParaRPr lang="en-IN"/>
        </a:p>
      </dgm:t>
    </dgm:pt>
    <dgm:pt modelId="{6816AD26-70D0-44C1-AE73-116D941234F6}" type="pres">
      <dgm:prSet presAssocID="{30362DE6-88B6-452D-8BFD-55D83433E43D}" presName="compositeShape" presStyleCnt="0">
        <dgm:presLayoutVars>
          <dgm:chMax val="7"/>
          <dgm:dir/>
          <dgm:resizeHandles val="exact"/>
        </dgm:presLayoutVars>
      </dgm:prSet>
      <dgm:spPr/>
    </dgm:pt>
    <dgm:pt modelId="{30572E3B-B3F3-49C0-90DC-C07D231D65BD}" type="pres">
      <dgm:prSet presAssocID="{6F47B882-5238-41CB-8E16-041320493A3C}" presName="circ1" presStyleLbl="vennNode1" presStyleIdx="0" presStyleCnt="2"/>
      <dgm:spPr/>
    </dgm:pt>
    <dgm:pt modelId="{184BF8F1-F3C9-45A5-8876-76D4A27B14A5}" type="pres">
      <dgm:prSet presAssocID="{6F47B882-5238-41CB-8E16-041320493A3C}" presName="circ1Tx" presStyleLbl="revTx" presStyleIdx="0" presStyleCnt="0">
        <dgm:presLayoutVars>
          <dgm:chMax val="0"/>
          <dgm:chPref val="0"/>
          <dgm:bulletEnabled val="1"/>
        </dgm:presLayoutVars>
      </dgm:prSet>
      <dgm:spPr/>
    </dgm:pt>
    <dgm:pt modelId="{59BE00B9-5DA4-481A-8790-42FBAAB10AD9}" type="pres">
      <dgm:prSet presAssocID="{87FF35FB-7722-4F58-97A0-A179E406A4D2}" presName="circ2" presStyleLbl="vennNode1" presStyleIdx="1" presStyleCnt="2"/>
      <dgm:spPr/>
    </dgm:pt>
    <dgm:pt modelId="{00B4823A-CD74-4E6C-BDFF-397138B00099}" type="pres">
      <dgm:prSet presAssocID="{87FF35FB-7722-4F58-97A0-A179E406A4D2}" presName="circ2Tx" presStyleLbl="revTx" presStyleIdx="0" presStyleCnt="0">
        <dgm:presLayoutVars>
          <dgm:chMax val="0"/>
          <dgm:chPref val="0"/>
          <dgm:bulletEnabled val="1"/>
        </dgm:presLayoutVars>
      </dgm:prSet>
      <dgm:spPr/>
    </dgm:pt>
  </dgm:ptLst>
  <dgm:cxnLst>
    <dgm:cxn modelId="{B78C0205-B262-4D0F-95EE-5F7E44232034}" type="presOf" srcId="{6F47B882-5238-41CB-8E16-041320493A3C}" destId="{184BF8F1-F3C9-45A5-8876-76D4A27B14A5}" srcOrd="1" destOrd="0" presId="urn:microsoft.com/office/officeart/2005/8/layout/venn1"/>
    <dgm:cxn modelId="{1B9ABB0E-5F6A-4E5F-8C0F-F56C6A10415B}" type="presOf" srcId="{87FF35FB-7722-4F58-97A0-A179E406A4D2}" destId="{59BE00B9-5DA4-481A-8790-42FBAAB10AD9}" srcOrd="0" destOrd="0" presId="urn:microsoft.com/office/officeart/2005/8/layout/venn1"/>
    <dgm:cxn modelId="{73C4BE2E-395C-426B-B7DC-0A0C3B135E39}" type="presOf" srcId="{87FF35FB-7722-4F58-97A0-A179E406A4D2}" destId="{00B4823A-CD74-4E6C-BDFF-397138B00099}" srcOrd="1" destOrd="0" presId="urn:microsoft.com/office/officeart/2005/8/layout/venn1"/>
    <dgm:cxn modelId="{0A8D7E60-4BC2-4578-9873-5CEF66AE8485}" srcId="{30362DE6-88B6-452D-8BFD-55D83433E43D}" destId="{87FF35FB-7722-4F58-97A0-A179E406A4D2}" srcOrd="1" destOrd="0" parTransId="{2E9FB1FB-CB2C-4F51-8C85-ACAF9F2C3CA9}" sibTransId="{C9868944-6280-46A9-AD5E-6B2207DE2A8D}"/>
    <dgm:cxn modelId="{A0336DAB-D1EE-4CC9-A569-A05E128FB50E}" srcId="{30362DE6-88B6-452D-8BFD-55D83433E43D}" destId="{6F47B882-5238-41CB-8E16-041320493A3C}" srcOrd="0" destOrd="0" parTransId="{03FF150D-3AE8-4058-9732-F7F1A10EB7AB}" sibTransId="{00F0636F-82EC-4946-8851-3A0264F1AF03}"/>
    <dgm:cxn modelId="{3F24F4B9-B6D5-4B3A-87C8-5D45CC29E178}" type="presOf" srcId="{30362DE6-88B6-452D-8BFD-55D83433E43D}" destId="{6816AD26-70D0-44C1-AE73-116D941234F6}" srcOrd="0" destOrd="0" presId="urn:microsoft.com/office/officeart/2005/8/layout/venn1"/>
    <dgm:cxn modelId="{316E5AF4-8F0F-413D-A48B-F730AE30FA01}" type="presOf" srcId="{6F47B882-5238-41CB-8E16-041320493A3C}" destId="{30572E3B-B3F3-49C0-90DC-C07D231D65BD}" srcOrd="0" destOrd="0" presId="urn:microsoft.com/office/officeart/2005/8/layout/venn1"/>
    <dgm:cxn modelId="{92DE2AE4-3B4B-4653-80AE-F45C5F3B26B1}" type="presParOf" srcId="{6816AD26-70D0-44C1-AE73-116D941234F6}" destId="{30572E3B-B3F3-49C0-90DC-C07D231D65BD}" srcOrd="0" destOrd="0" presId="urn:microsoft.com/office/officeart/2005/8/layout/venn1"/>
    <dgm:cxn modelId="{7D5478D8-25BF-44B1-B91B-B79308C1D428}" type="presParOf" srcId="{6816AD26-70D0-44C1-AE73-116D941234F6}" destId="{184BF8F1-F3C9-45A5-8876-76D4A27B14A5}" srcOrd="1" destOrd="0" presId="urn:microsoft.com/office/officeart/2005/8/layout/venn1"/>
    <dgm:cxn modelId="{4CCEEF46-431A-48F0-8EFE-1AC33882B29B}" type="presParOf" srcId="{6816AD26-70D0-44C1-AE73-116D941234F6}" destId="{59BE00B9-5DA4-481A-8790-42FBAAB10AD9}" srcOrd="2" destOrd="0" presId="urn:microsoft.com/office/officeart/2005/8/layout/venn1"/>
    <dgm:cxn modelId="{0A87701E-1ED5-47AE-8556-E87134EB1CFE}" type="presParOf" srcId="{6816AD26-70D0-44C1-AE73-116D941234F6}" destId="{00B4823A-CD74-4E6C-BDFF-397138B00099}"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362DE6-88B6-452D-8BFD-55D83433E43D}" type="doc">
      <dgm:prSet loTypeId="urn:microsoft.com/office/officeart/2005/8/layout/venn1" loCatId="relationship" qsTypeId="urn:microsoft.com/office/officeart/2005/8/quickstyle/simple5" qsCatId="simple" csTypeId="urn:microsoft.com/office/officeart/2005/8/colors/accent1_2" csCatId="accent1" phldr="1"/>
      <dgm:spPr/>
    </dgm:pt>
    <dgm:pt modelId="{0916F1ED-6201-4099-900E-9673878D48F2}">
      <dgm:prSet phldrT="[Text]" custT="1"/>
      <dgm:spPr/>
      <dgm:t>
        <a:bodyPr/>
        <a:lstStyle/>
        <a:p>
          <a:r>
            <a:rPr lang="en-IN" sz="2000" dirty="0"/>
            <a:t>Age&lt; 30 years</a:t>
          </a:r>
        </a:p>
      </dgm:t>
    </dgm:pt>
    <dgm:pt modelId="{BB22DBB6-DAF6-4E08-8F8E-969715240E57}" type="parTrans" cxnId="{437237CF-4DC6-487F-8F8D-0A6BD774F988}">
      <dgm:prSet/>
      <dgm:spPr/>
      <dgm:t>
        <a:bodyPr/>
        <a:lstStyle/>
        <a:p>
          <a:endParaRPr lang="en-IN"/>
        </a:p>
      </dgm:t>
    </dgm:pt>
    <dgm:pt modelId="{4B252BBC-C087-4D3A-92DC-FBBE4A4B987C}" type="sibTrans" cxnId="{437237CF-4DC6-487F-8F8D-0A6BD774F988}">
      <dgm:prSet/>
      <dgm:spPr/>
      <dgm:t>
        <a:bodyPr/>
        <a:lstStyle/>
        <a:p>
          <a:endParaRPr lang="en-IN"/>
        </a:p>
      </dgm:t>
    </dgm:pt>
    <dgm:pt modelId="{87FF35FB-7722-4F58-97A0-A179E406A4D2}">
      <dgm:prSet phldrT="[Text]" custT="1"/>
      <dgm:spPr/>
      <dgm:t>
        <a:bodyPr/>
        <a:lstStyle/>
        <a:p>
          <a:r>
            <a:rPr lang="en-IN" sz="2000" dirty="0"/>
            <a:t>Work Ex.&lt; 1 year</a:t>
          </a:r>
        </a:p>
      </dgm:t>
    </dgm:pt>
    <dgm:pt modelId="{2E9FB1FB-CB2C-4F51-8C85-ACAF9F2C3CA9}" type="parTrans" cxnId="{0A8D7E60-4BC2-4578-9873-5CEF66AE8485}">
      <dgm:prSet/>
      <dgm:spPr/>
      <dgm:t>
        <a:bodyPr/>
        <a:lstStyle/>
        <a:p>
          <a:endParaRPr lang="en-IN"/>
        </a:p>
      </dgm:t>
    </dgm:pt>
    <dgm:pt modelId="{C9868944-6280-46A9-AD5E-6B2207DE2A8D}" type="sibTrans" cxnId="{0A8D7E60-4BC2-4578-9873-5CEF66AE8485}">
      <dgm:prSet/>
      <dgm:spPr/>
      <dgm:t>
        <a:bodyPr/>
        <a:lstStyle/>
        <a:p>
          <a:endParaRPr lang="en-IN"/>
        </a:p>
      </dgm:t>
    </dgm:pt>
    <dgm:pt modelId="{6816AD26-70D0-44C1-AE73-116D941234F6}" type="pres">
      <dgm:prSet presAssocID="{30362DE6-88B6-452D-8BFD-55D83433E43D}" presName="compositeShape" presStyleCnt="0">
        <dgm:presLayoutVars>
          <dgm:chMax val="7"/>
          <dgm:dir/>
          <dgm:resizeHandles val="exact"/>
        </dgm:presLayoutVars>
      </dgm:prSet>
      <dgm:spPr/>
    </dgm:pt>
    <dgm:pt modelId="{631C6EA0-A7D8-4EFF-B19E-1DE33527DB31}" type="pres">
      <dgm:prSet presAssocID="{0916F1ED-6201-4099-900E-9673878D48F2}" presName="circ1" presStyleLbl="vennNode1" presStyleIdx="0" presStyleCnt="2"/>
      <dgm:spPr/>
    </dgm:pt>
    <dgm:pt modelId="{FC8EEF1E-7930-4DCD-9158-6BC1C873DCA6}" type="pres">
      <dgm:prSet presAssocID="{0916F1ED-6201-4099-900E-9673878D48F2}" presName="circ1Tx" presStyleLbl="revTx" presStyleIdx="0" presStyleCnt="0">
        <dgm:presLayoutVars>
          <dgm:chMax val="0"/>
          <dgm:chPref val="0"/>
          <dgm:bulletEnabled val="1"/>
        </dgm:presLayoutVars>
      </dgm:prSet>
      <dgm:spPr/>
    </dgm:pt>
    <dgm:pt modelId="{2FA7A593-49E4-4A16-A0A8-532FF0199002}" type="pres">
      <dgm:prSet presAssocID="{87FF35FB-7722-4F58-97A0-A179E406A4D2}" presName="circ2" presStyleLbl="vennNode1" presStyleIdx="1" presStyleCnt="2"/>
      <dgm:spPr/>
    </dgm:pt>
    <dgm:pt modelId="{675CFA68-3BCF-46DB-8EEF-A21AC0839800}" type="pres">
      <dgm:prSet presAssocID="{87FF35FB-7722-4F58-97A0-A179E406A4D2}" presName="circ2Tx" presStyleLbl="revTx" presStyleIdx="0" presStyleCnt="0">
        <dgm:presLayoutVars>
          <dgm:chMax val="0"/>
          <dgm:chPref val="0"/>
          <dgm:bulletEnabled val="1"/>
        </dgm:presLayoutVars>
      </dgm:prSet>
      <dgm:spPr/>
    </dgm:pt>
  </dgm:ptLst>
  <dgm:cxnLst>
    <dgm:cxn modelId="{BAA93F15-75F3-4D5F-AC14-EAC4129A8842}" type="presOf" srcId="{0916F1ED-6201-4099-900E-9673878D48F2}" destId="{631C6EA0-A7D8-4EFF-B19E-1DE33527DB31}" srcOrd="0" destOrd="0" presId="urn:microsoft.com/office/officeart/2005/8/layout/venn1"/>
    <dgm:cxn modelId="{0A8D7E60-4BC2-4578-9873-5CEF66AE8485}" srcId="{30362DE6-88B6-452D-8BFD-55D83433E43D}" destId="{87FF35FB-7722-4F58-97A0-A179E406A4D2}" srcOrd="1" destOrd="0" parTransId="{2E9FB1FB-CB2C-4F51-8C85-ACAF9F2C3CA9}" sibTransId="{C9868944-6280-46A9-AD5E-6B2207DE2A8D}"/>
    <dgm:cxn modelId="{6ED83552-6995-46A7-9AF7-C1F9EAE31B84}" type="presOf" srcId="{87FF35FB-7722-4F58-97A0-A179E406A4D2}" destId="{2FA7A593-49E4-4A16-A0A8-532FF0199002}" srcOrd="0" destOrd="0" presId="urn:microsoft.com/office/officeart/2005/8/layout/venn1"/>
    <dgm:cxn modelId="{4ABF29AB-F813-486C-9ED2-BD6B46CFEA63}" type="presOf" srcId="{87FF35FB-7722-4F58-97A0-A179E406A4D2}" destId="{675CFA68-3BCF-46DB-8EEF-A21AC0839800}" srcOrd="1" destOrd="0" presId="urn:microsoft.com/office/officeart/2005/8/layout/venn1"/>
    <dgm:cxn modelId="{3F24F4B9-B6D5-4B3A-87C8-5D45CC29E178}" type="presOf" srcId="{30362DE6-88B6-452D-8BFD-55D83433E43D}" destId="{6816AD26-70D0-44C1-AE73-116D941234F6}" srcOrd="0" destOrd="0" presId="urn:microsoft.com/office/officeart/2005/8/layout/venn1"/>
    <dgm:cxn modelId="{437237CF-4DC6-487F-8F8D-0A6BD774F988}" srcId="{30362DE6-88B6-452D-8BFD-55D83433E43D}" destId="{0916F1ED-6201-4099-900E-9673878D48F2}" srcOrd="0" destOrd="0" parTransId="{BB22DBB6-DAF6-4E08-8F8E-969715240E57}" sibTransId="{4B252BBC-C087-4D3A-92DC-FBBE4A4B987C}"/>
    <dgm:cxn modelId="{7EA42BEB-2F80-4838-B6A2-96A5D67F4D3B}" type="presOf" srcId="{0916F1ED-6201-4099-900E-9673878D48F2}" destId="{FC8EEF1E-7930-4DCD-9158-6BC1C873DCA6}" srcOrd="1" destOrd="0" presId="urn:microsoft.com/office/officeart/2005/8/layout/venn1"/>
    <dgm:cxn modelId="{558AC363-FDB3-42E9-B8AD-09407C8BB42A}" type="presParOf" srcId="{6816AD26-70D0-44C1-AE73-116D941234F6}" destId="{631C6EA0-A7D8-4EFF-B19E-1DE33527DB31}" srcOrd="0" destOrd="0" presId="urn:microsoft.com/office/officeart/2005/8/layout/venn1"/>
    <dgm:cxn modelId="{29D6932C-F038-46AA-99A2-5FC908CB2EFD}" type="presParOf" srcId="{6816AD26-70D0-44C1-AE73-116D941234F6}" destId="{FC8EEF1E-7930-4DCD-9158-6BC1C873DCA6}" srcOrd="1" destOrd="0" presId="urn:microsoft.com/office/officeart/2005/8/layout/venn1"/>
    <dgm:cxn modelId="{5EE772B9-334C-460A-B0B6-01506A4F4492}" type="presParOf" srcId="{6816AD26-70D0-44C1-AE73-116D941234F6}" destId="{2FA7A593-49E4-4A16-A0A8-532FF0199002}" srcOrd="2" destOrd="0" presId="urn:microsoft.com/office/officeart/2005/8/layout/venn1"/>
    <dgm:cxn modelId="{F739ECA1-5DB2-441F-8589-095E791F0AAA}" type="presParOf" srcId="{6816AD26-70D0-44C1-AE73-116D941234F6}" destId="{675CFA68-3BCF-46DB-8EEF-A21AC0839800}" srcOrd="3"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486FDC-EBED-46AA-9983-86049753A2D4}"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B1A02C2C-E91F-4BCA-A428-A25E02EEE7AB}">
      <dgm:prSet/>
      <dgm:spPr/>
      <dgm:t>
        <a:bodyPr/>
        <a:lstStyle/>
        <a:p>
          <a:r>
            <a:rPr lang="en-IN" b="1" dirty="0"/>
            <a:t>Future Defaulters</a:t>
          </a:r>
          <a:endParaRPr lang="en-IN" dirty="0"/>
        </a:p>
      </dgm:t>
    </dgm:pt>
    <dgm:pt modelId="{8DF2A453-B9DA-4287-AC66-DD039055B5ED}" type="parTrans" cxnId="{B4752A74-2FEB-4274-86AB-F1ABABE8CDD0}">
      <dgm:prSet/>
      <dgm:spPr/>
      <dgm:t>
        <a:bodyPr/>
        <a:lstStyle/>
        <a:p>
          <a:endParaRPr lang="en-IN"/>
        </a:p>
      </dgm:t>
    </dgm:pt>
    <dgm:pt modelId="{46C3B408-1B1A-493D-9685-B46861D91E28}" type="sibTrans" cxnId="{B4752A74-2FEB-4274-86AB-F1ABABE8CDD0}">
      <dgm:prSet/>
      <dgm:spPr/>
      <dgm:t>
        <a:bodyPr/>
        <a:lstStyle/>
        <a:p>
          <a:endParaRPr lang="en-IN"/>
        </a:p>
      </dgm:t>
    </dgm:pt>
    <dgm:pt modelId="{6F1B4F3E-57C3-4D42-B168-473747C3916E}">
      <dgm:prSet custT="1"/>
      <dgm:spPr/>
      <dgm:t>
        <a:bodyPr/>
        <a:lstStyle/>
        <a:p>
          <a:r>
            <a:rPr lang="en-IN" sz="2000" dirty="0"/>
            <a:t>Credit score&lt; 700 &amp; credit limit used&gt; 70% </a:t>
          </a:r>
          <a:r>
            <a:rPr lang="en-IN" sz="2000" dirty="0">
              <a:sym typeface="Wingdings" panose="05000000000000000000" pitchFamily="2" charset="2"/>
            </a:rPr>
            <a:t></a:t>
          </a:r>
          <a:r>
            <a:rPr lang="en-IN" sz="2000" dirty="0"/>
            <a:t> </a:t>
          </a:r>
          <a:r>
            <a:rPr lang="en-IN" sz="2000" b="1" dirty="0"/>
            <a:t>2065</a:t>
          </a:r>
          <a:endParaRPr lang="en-IN" sz="2000" dirty="0"/>
        </a:p>
      </dgm:t>
    </dgm:pt>
    <dgm:pt modelId="{FC00F83C-58D6-436E-A9EC-E82C43F68B67}" type="parTrans" cxnId="{BCFEF99B-9409-4946-B584-7378C0243A11}">
      <dgm:prSet/>
      <dgm:spPr/>
      <dgm:t>
        <a:bodyPr/>
        <a:lstStyle/>
        <a:p>
          <a:endParaRPr lang="en-IN"/>
        </a:p>
      </dgm:t>
    </dgm:pt>
    <dgm:pt modelId="{1671C568-7782-48A4-8764-5F65829399AF}" type="sibTrans" cxnId="{BCFEF99B-9409-4946-B584-7378C0243A11}">
      <dgm:prSet/>
      <dgm:spPr/>
      <dgm:t>
        <a:bodyPr/>
        <a:lstStyle/>
        <a:p>
          <a:endParaRPr lang="en-IN"/>
        </a:p>
      </dgm:t>
    </dgm:pt>
    <dgm:pt modelId="{5D4E65AB-8041-4F2E-8A2D-D6391F7E28A3}">
      <dgm:prSet custT="1"/>
      <dgm:spPr/>
      <dgm:t>
        <a:bodyPr/>
        <a:lstStyle/>
        <a:p>
          <a:r>
            <a:rPr lang="en-IN" sz="2000" dirty="0"/>
            <a:t>Migrant worker+ Age&lt; 40 years+ Work experience&lt; 5years </a:t>
          </a:r>
          <a:r>
            <a:rPr lang="en-IN" sz="2000" dirty="0">
              <a:sym typeface="Wingdings" panose="05000000000000000000" pitchFamily="2" charset="2"/>
            </a:rPr>
            <a:t></a:t>
          </a:r>
          <a:r>
            <a:rPr lang="en-IN" sz="2000" dirty="0"/>
            <a:t> </a:t>
          </a:r>
          <a:r>
            <a:rPr lang="en-IN" sz="2000" b="1" dirty="0"/>
            <a:t>1866</a:t>
          </a:r>
          <a:endParaRPr lang="en-IN" sz="2000" dirty="0"/>
        </a:p>
      </dgm:t>
    </dgm:pt>
    <dgm:pt modelId="{AF7100A3-6E86-4FAE-AFFA-4DDD0E4CEB46}" type="parTrans" cxnId="{3C9A9DCF-E954-412A-8E6E-D2E096B42887}">
      <dgm:prSet/>
      <dgm:spPr/>
      <dgm:t>
        <a:bodyPr/>
        <a:lstStyle/>
        <a:p>
          <a:endParaRPr lang="en-IN"/>
        </a:p>
      </dgm:t>
    </dgm:pt>
    <dgm:pt modelId="{5BB29D4E-2C67-4175-81A0-6FD0AC10F436}" type="sibTrans" cxnId="{3C9A9DCF-E954-412A-8E6E-D2E096B42887}">
      <dgm:prSet/>
      <dgm:spPr/>
      <dgm:t>
        <a:bodyPr/>
        <a:lstStyle/>
        <a:p>
          <a:endParaRPr lang="en-IN"/>
        </a:p>
      </dgm:t>
    </dgm:pt>
    <dgm:pt modelId="{D237543A-6411-4DC4-8FDB-1FEE1AB9D680}" type="pres">
      <dgm:prSet presAssocID="{BC486FDC-EBED-46AA-9983-86049753A2D4}" presName="Name0" presStyleCnt="0">
        <dgm:presLayoutVars>
          <dgm:chPref val="3"/>
          <dgm:dir/>
          <dgm:animLvl val="lvl"/>
          <dgm:resizeHandles/>
        </dgm:presLayoutVars>
      </dgm:prSet>
      <dgm:spPr/>
    </dgm:pt>
    <dgm:pt modelId="{5AD4C3E3-EFAD-48EB-90A4-A223729ACCA2}" type="pres">
      <dgm:prSet presAssocID="{B1A02C2C-E91F-4BCA-A428-A25E02EEE7AB}" presName="horFlow" presStyleCnt="0"/>
      <dgm:spPr/>
    </dgm:pt>
    <dgm:pt modelId="{DAD62D3E-310C-44D9-943B-38740B3762E0}" type="pres">
      <dgm:prSet presAssocID="{B1A02C2C-E91F-4BCA-A428-A25E02EEE7AB}" presName="bigChev" presStyleLbl="node1" presStyleIdx="0" presStyleCnt="1"/>
      <dgm:spPr/>
    </dgm:pt>
    <dgm:pt modelId="{3599B433-7F34-421B-9942-63E868918AFB}" type="pres">
      <dgm:prSet presAssocID="{FC00F83C-58D6-436E-A9EC-E82C43F68B67}" presName="parTrans" presStyleCnt="0"/>
      <dgm:spPr/>
    </dgm:pt>
    <dgm:pt modelId="{D3B0DCE7-BEDB-45E7-9841-BCF4CD68ACED}" type="pres">
      <dgm:prSet presAssocID="{6F1B4F3E-57C3-4D42-B168-473747C3916E}" presName="node" presStyleLbl="alignAccFollowNode1" presStyleIdx="0" presStyleCnt="2">
        <dgm:presLayoutVars>
          <dgm:bulletEnabled val="1"/>
        </dgm:presLayoutVars>
      </dgm:prSet>
      <dgm:spPr/>
    </dgm:pt>
    <dgm:pt modelId="{472E063C-0949-4C0D-B444-70016A83BCCE}" type="pres">
      <dgm:prSet presAssocID="{1671C568-7782-48A4-8764-5F65829399AF}" presName="sibTrans" presStyleCnt="0"/>
      <dgm:spPr/>
    </dgm:pt>
    <dgm:pt modelId="{6C8F828E-1A22-4850-B772-D73C6937CAC3}" type="pres">
      <dgm:prSet presAssocID="{5D4E65AB-8041-4F2E-8A2D-D6391F7E28A3}" presName="node" presStyleLbl="alignAccFollowNode1" presStyleIdx="1" presStyleCnt="2">
        <dgm:presLayoutVars>
          <dgm:bulletEnabled val="1"/>
        </dgm:presLayoutVars>
      </dgm:prSet>
      <dgm:spPr/>
    </dgm:pt>
  </dgm:ptLst>
  <dgm:cxnLst>
    <dgm:cxn modelId="{B4752A74-2FEB-4274-86AB-F1ABABE8CDD0}" srcId="{BC486FDC-EBED-46AA-9983-86049753A2D4}" destId="{B1A02C2C-E91F-4BCA-A428-A25E02EEE7AB}" srcOrd="0" destOrd="0" parTransId="{8DF2A453-B9DA-4287-AC66-DD039055B5ED}" sibTransId="{46C3B408-1B1A-493D-9685-B46861D91E28}"/>
    <dgm:cxn modelId="{8DFC4980-D80A-42AA-8937-00D54C0EBB4E}" type="presOf" srcId="{6F1B4F3E-57C3-4D42-B168-473747C3916E}" destId="{D3B0DCE7-BEDB-45E7-9841-BCF4CD68ACED}" srcOrd="0" destOrd="0" presId="urn:microsoft.com/office/officeart/2005/8/layout/lProcess3"/>
    <dgm:cxn modelId="{3271548B-0EA8-414E-9360-4082AFEDA3BF}" type="presOf" srcId="{B1A02C2C-E91F-4BCA-A428-A25E02EEE7AB}" destId="{DAD62D3E-310C-44D9-943B-38740B3762E0}" srcOrd="0" destOrd="0" presId="urn:microsoft.com/office/officeart/2005/8/layout/lProcess3"/>
    <dgm:cxn modelId="{D200DC98-EACD-4508-82B6-FE276847DA21}" type="presOf" srcId="{5D4E65AB-8041-4F2E-8A2D-D6391F7E28A3}" destId="{6C8F828E-1A22-4850-B772-D73C6937CAC3}" srcOrd="0" destOrd="0" presId="urn:microsoft.com/office/officeart/2005/8/layout/lProcess3"/>
    <dgm:cxn modelId="{BCFEF99B-9409-4946-B584-7378C0243A11}" srcId="{B1A02C2C-E91F-4BCA-A428-A25E02EEE7AB}" destId="{6F1B4F3E-57C3-4D42-B168-473747C3916E}" srcOrd="0" destOrd="0" parTransId="{FC00F83C-58D6-436E-A9EC-E82C43F68B67}" sibTransId="{1671C568-7782-48A4-8764-5F65829399AF}"/>
    <dgm:cxn modelId="{2A3D10BB-9DA4-44D7-823A-F5C61FC11B66}" type="presOf" srcId="{BC486FDC-EBED-46AA-9983-86049753A2D4}" destId="{D237543A-6411-4DC4-8FDB-1FEE1AB9D680}" srcOrd="0" destOrd="0" presId="urn:microsoft.com/office/officeart/2005/8/layout/lProcess3"/>
    <dgm:cxn modelId="{3C9A9DCF-E954-412A-8E6E-D2E096B42887}" srcId="{B1A02C2C-E91F-4BCA-A428-A25E02EEE7AB}" destId="{5D4E65AB-8041-4F2E-8A2D-D6391F7E28A3}" srcOrd="1" destOrd="0" parTransId="{AF7100A3-6E86-4FAE-AFFA-4DDD0E4CEB46}" sibTransId="{5BB29D4E-2C67-4175-81A0-6FD0AC10F436}"/>
    <dgm:cxn modelId="{F3C9BEF7-F51F-4F47-BE59-B24CFFC3116F}" type="presParOf" srcId="{D237543A-6411-4DC4-8FDB-1FEE1AB9D680}" destId="{5AD4C3E3-EFAD-48EB-90A4-A223729ACCA2}" srcOrd="0" destOrd="0" presId="urn:microsoft.com/office/officeart/2005/8/layout/lProcess3"/>
    <dgm:cxn modelId="{EF5DAEBC-B75E-4D7B-A608-468004F6402F}" type="presParOf" srcId="{5AD4C3E3-EFAD-48EB-90A4-A223729ACCA2}" destId="{DAD62D3E-310C-44D9-943B-38740B3762E0}" srcOrd="0" destOrd="0" presId="urn:microsoft.com/office/officeart/2005/8/layout/lProcess3"/>
    <dgm:cxn modelId="{47F3AE5E-BA28-4B53-848E-7F22926A3211}" type="presParOf" srcId="{5AD4C3E3-EFAD-48EB-90A4-A223729ACCA2}" destId="{3599B433-7F34-421B-9942-63E868918AFB}" srcOrd="1" destOrd="0" presId="urn:microsoft.com/office/officeart/2005/8/layout/lProcess3"/>
    <dgm:cxn modelId="{2F0D6BEE-D0DF-44B0-9B63-111E9F3BCB5D}" type="presParOf" srcId="{5AD4C3E3-EFAD-48EB-90A4-A223729ACCA2}" destId="{D3B0DCE7-BEDB-45E7-9841-BCF4CD68ACED}" srcOrd="2" destOrd="0" presId="urn:microsoft.com/office/officeart/2005/8/layout/lProcess3"/>
    <dgm:cxn modelId="{2B02B8AA-516E-4760-BD00-576E72222098}" type="presParOf" srcId="{5AD4C3E3-EFAD-48EB-90A4-A223729ACCA2}" destId="{472E063C-0949-4C0D-B444-70016A83BCCE}" srcOrd="3" destOrd="0" presId="urn:microsoft.com/office/officeart/2005/8/layout/lProcess3"/>
    <dgm:cxn modelId="{4D07306F-054F-4539-B66A-A9F981ABEE9C}" type="presParOf" srcId="{5AD4C3E3-EFAD-48EB-90A4-A223729ACCA2}" destId="{6C8F828E-1A22-4850-B772-D73C6937CAC3}"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CC0F2-1348-4511-A197-C06782AB2949}">
      <dsp:nvSpPr>
        <dsp:cNvPr id="0" name=""/>
        <dsp:cNvSpPr/>
      </dsp:nvSpPr>
      <dsp:spPr>
        <a:xfrm rot="10800000">
          <a:off x="1815657" y="0"/>
          <a:ext cx="5830626" cy="1388164"/>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2142"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 detailed insight into the database of one of America’s largest private bank</a:t>
          </a:r>
          <a:endParaRPr lang="en-IN" sz="2800" kern="1200" dirty="0"/>
        </a:p>
      </dsp:txBody>
      <dsp:txXfrm rot="10800000">
        <a:off x="2162698" y="0"/>
        <a:ext cx="5483585" cy="1388164"/>
      </dsp:txXfrm>
    </dsp:sp>
    <dsp:sp modelId="{D92EE853-23E6-4C41-920A-AD3B31358CDA}">
      <dsp:nvSpPr>
        <dsp:cNvPr id="0" name=""/>
        <dsp:cNvSpPr/>
      </dsp:nvSpPr>
      <dsp:spPr>
        <a:xfrm>
          <a:off x="1121575" y="0"/>
          <a:ext cx="1388164" cy="1388164"/>
        </a:xfrm>
        <a:prstGeom prst="ellipse">
          <a:avLst/>
        </a:prstGeom>
        <a:blipFill>
          <a:blip xmlns:r="http://schemas.openxmlformats.org/officeDocument/2006/relationships" r:embed="rId1"/>
          <a:srcRect/>
          <a:stretch>
            <a:fillRect l="-40000" r="-40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72E3B-B3F3-49C0-90DC-C07D231D65BD}">
      <dsp:nvSpPr>
        <dsp:cNvPr id="0" name=""/>
        <dsp:cNvSpPr/>
      </dsp:nvSpPr>
      <dsp:spPr>
        <a:xfrm>
          <a:off x="68122" y="188560"/>
          <a:ext cx="1680362" cy="1680362"/>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atMod val="105000"/>
              </a:schemeClr>
            </a:gs>
            <a:gs pos="100000">
              <a:schemeClr val="accent1">
                <a:alpha val="50000"/>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1">
              <a:alpha val="50000"/>
              <a:hueOff val="0"/>
              <a:satOff val="0"/>
              <a:lumOff val="0"/>
              <a:alphaOff val="0"/>
              <a:shade val="27000"/>
              <a:satMod val="12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IN" sz="2000" kern="1200" dirty="0"/>
            <a:t>Migrant</a:t>
          </a:r>
        </a:p>
        <a:p>
          <a:pPr marL="0" lvl="0" indent="0" algn="ctr" defTabSz="889000">
            <a:lnSpc>
              <a:spcPct val="90000"/>
            </a:lnSpc>
            <a:spcBef>
              <a:spcPct val="0"/>
            </a:spcBef>
            <a:spcAft>
              <a:spcPct val="35000"/>
            </a:spcAft>
            <a:buNone/>
          </a:pPr>
          <a:r>
            <a:rPr lang="en-IN" sz="2000" kern="1200" dirty="0"/>
            <a:t>Workers</a:t>
          </a:r>
        </a:p>
      </dsp:txBody>
      <dsp:txXfrm>
        <a:off x="302768" y="386711"/>
        <a:ext cx="968857" cy="1284060"/>
      </dsp:txXfrm>
    </dsp:sp>
    <dsp:sp modelId="{59BE00B9-5DA4-481A-8790-42FBAAB10AD9}">
      <dsp:nvSpPr>
        <dsp:cNvPr id="0" name=""/>
        <dsp:cNvSpPr/>
      </dsp:nvSpPr>
      <dsp:spPr>
        <a:xfrm>
          <a:off x="1279194" y="188560"/>
          <a:ext cx="1680362" cy="1680362"/>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atMod val="105000"/>
              </a:schemeClr>
            </a:gs>
            <a:gs pos="100000">
              <a:schemeClr val="accent1">
                <a:alpha val="50000"/>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1">
              <a:alpha val="50000"/>
              <a:hueOff val="0"/>
              <a:satOff val="0"/>
              <a:lumOff val="0"/>
              <a:alphaOff val="0"/>
              <a:shade val="27000"/>
              <a:satMod val="12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IN" sz="2000" kern="1200" dirty="0"/>
            <a:t>Age&gt; 40 years &amp; Work ex. &lt; 5 years</a:t>
          </a:r>
        </a:p>
      </dsp:txBody>
      <dsp:txXfrm>
        <a:off x="1756054" y="386711"/>
        <a:ext cx="968857" cy="1284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C6EA0-A7D8-4EFF-B19E-1DE33527DB31}">
      <dsp:nvSpPr>
        <dsp:cNvPr id="0" name=""/>
        <dsp:cNvSpPr/>
      </dsp:nvSpPr>
      <dsp:spPr>
        <a:xfrm>
          <a:off x="68122" y="188560"/>
          <a:ext cx="1680362" cy="1680362"/>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atMod val="105000"/>
              </a:schemeClr>
            </a:gs>
            <a:gs pos="100000">
              <a:schemeClr val="accent1">
                <a:alpha val="50000"/>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1">
              <a:alpha val="50000"/>
              <a:hueOff val="0"/>
              <a:satOff val="0"/>
              <a:lumOff val="0"/>
              <a:alphaOff val="0"/>
              <a:shade val="27000"/>
              <a:satMod val="12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IN" sz="2000" kern="1200" dirty="0"/>
            <a:t>Age&lt; 30 years</a:t>
          </a:r>
        </a:p>
      </dsp:txBody>
      <dsp:txXfrm>
        <a:off x="302768" y="386711"/>
        <a:ext cx="968857" cy="1284060"/>
      </dsp:txXfrm>
    </dsp:sp>
    <dsp:sp modelId="{2FA7A593-49E4-4A16-A0A8-532FF0199002}">
      <dsp:nvSpPr>
        <dsp:cNvPr id="0" name=""/>
        <dsp:cNvSpPr/>
      </dsp:nvSpPr>
      <dsp:spPr>
        <a:xfrm>
          <a:off x="1279194" y="188560"/>
          <a:ext cx="1680362" cy="1680362"/>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atMod val="105000"/>
              </a:schemeClr>
            </a:gs>
            <a:gs pos="100000">
              <a:schemeClr val="accent1">
                <a:alpha val="50000"/>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1">
              <a:alpha val="50000"/>
              <a:hueOff val="0"/>
              <a:satOff val="0"/>
              <a:lumOff val="0"/>
              <a:alphaOff val="0"/>
              <a:shade val="27000"/>
              <a:satMod val="12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IN" sz="2000" kern="1200" dirty="0"/>
            <a:t>Work Ex.&lt; 1 year</a:t>
          </a:r>
        </a:p>
      </dsp:txBody>
      <dsp:txXfrm>
        <a:off x="1756054" y="386711"/>
        <a:ext cx="968857" cy="12840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62D3E-310C-44D9-943B-38740B3762E0}">
      <dsp:nvSpPr>
        <dsp:cNvPr id="0" name=""/>
        <dsp:cNvSpPr/>
      </dsp:nvSpPr>
      <dsp:spPr>
        <a:xfrm>
          <a:off x="2654" y="1460579"/>
          <a:ext cx="4101703" cy="16406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0" bIns="26670" numCol="1" spcCol="1270" anchor="ctr" anchorCtr="0">
          <a:noAutofit/>
        </a:bodyPr>
        <a:lstStyle/>
        <a:p>
          <a:pPr marL="0" lvl="0" indent="0" algn="ctr" defTabSz="1866900">
            <a:lnSpc>
              <a:spcPct val="90000"/>
            </a:lnSpc>
            <a:spcBef>
              <a:spcPct val="0"/>
            </a:spcBef>
            <a:spcAft>
              <a:spcPct val="35000"/>
            </a:spcAft>
            <a:buNone/>
          </a:pPr>
          <a:r>
            <a:rPr lang="en-IN" sz="4200" b="1" kern="1200" dirty="0"/>
            <a:t>Future Defaulters</a:t>
          </a:r>
          <a:endParaRPr lang="en-IN" sz="4200" kern="1200" dirty="0"/>
        </a:p>
      </dsp:txBody>
      <dsp:txXfrm>
        <a:off x="822995" y="1460579"/>
        <a:ext cx="2461022" cy="1640681"/>
      </dsp:txXfrm>
    </dsp:sp>
    <dsp:sp modelId="{D3B0DCE7-BEDB-45E7-9841-BCF4CD68ACED}">
      <dsp:nvSpPr>
        <dsp:cNvPr id="0" name=""/>
        <dsp:cNvSpPr/>
      </dsp:nvSpPr>
      <dsp:spPr>
        <a:xfrm>
          <a:off x="3571136" y="1600037"/>
          <a:ext cx="3404413" cy="1361765"/>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IN" sz="2000" kern="1200" dirty="0"/>
            <a:t>Credit score&lt; 700 &amp; credit limit used&gt; 70% </a:t>
          </a:r>
          <a:r>
            <a:rPr lang="en-IN" sz="2000" kern="1200" dirty="0">
              <a:sym typeface="Wingdings" panose="05000000000000000000" pitchFamily="2" charset="2"/>
            </a:rPr>
            <a:t></a:t>
          </a:r>
          <a:r>
            <a:rPr lang="en-IN" sz="2000" kern="1200" dirty="0"/>
            <a:t> </a:t>
          </a:r>
          <a:r>
            <a:rPr lang="en-IN" sz="2000" b="1" kern="1200" dirty="0"/>
            <a:t>2065</a:t>
          </a:r>
          <a:endParaRPr lang="en-IN" sz="2000" kern="1200" dirty="0"/>
        </a:p>
      </dsp:txBody>
      <dsp:txXfrm>
        <a:off x="4252019" y="1600037"/>
        <a:ext cx="2042648" cy="1361765"/>
      </dsp:txXfrm>
    </dsp:sp>
    <dsp:sp modelId="{6C8F828E-1A22-4850-B772-D73C6937CAC3}">
      <dsp:nvSpPr>
        <dsp:cNvPr id="0" name=""/>
        <dsp:cNvSpPr/>
      </dsp:nvSpPr>
      <dsp:spPr>
        <a:xfrm>
          <a:off x="6498931" y="1600037"/>
          <a:ext cx="3404413" cy="1361765"/>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IN" sz="2000" kern="1200" dirty="0"/>
            <a:t>Migrant worker+ Age&lt; 40 years+ Work experience&lt; 5years </a:t>
          </a:r>
          <a:r>
            <a:rPr lang="en-IN" sz="2000" kern="1200" dirty="0">
              <a:sym typeface="Wingdings" panose="05000000000000000000" pitchFamily="2" charset="2"/>
            </a:rPr>
            <a:t></a:t>
          </a:r>
          <a:r>
            <a:rPr lang="en-IN" sz="2000" kern="1200" dirty="0"/>
            <a:t> </a:t>
          </a:r>
          <a:r>
            <a:rPr lang="en-IN" sz="2000" b="1" kern="1200" dirty="0"/>
            <a:t>1866</a:t>
          </a:r>
          <a:endParaRPr lang="en-IN" sz="2000" kern="1200" dirty="0"/>
        </a:p>
      </dsp:txBody>
      <dsp:txXfrm>
        <a:off x="7179814" y="1600037"/>
        <a:ext cx="2042648" cy="136176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2/25/2023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2/25/2023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C696-6DDD-6880-69A8-5BEC78EA9FEB}"/>
              </a:ext>
            </a:extLst>
          </p:cNvPr>
          <p:cNvSpPr>
            <a:spLocks noGrp="1"/>
          </p:cNvSpPr>
          <p:nvPr>
            <p:ph type="ctrTitle"/>
          </p:nvPr>
        </p:nvSpPr>
        <p:spPr/>
        <p:txBody>
          <a:bodyPr/>
          <a:lstStyle/>
          <a:p>
            <a:r>
              <a:rPr lang="en-US" dirty="0"/>
              <a:t>The Amex credit conundrum</a:t>
            </a:r>
            <a:endParaRPr lang="en-IN" dirty="0"/>
          </a:p>
        </p:txBody>
      </p:sp>
      <p:graphicFrame>
        <p:nvGraphicFramePr>
          <p:cNvPr id="4" name="Diagram 3">
            <a:extLst>
              <a:ext uri="{FF2B5EF4-FFF2-40B4-BE49-F238E27FC236}">
                <a16:creationId xmlns:a16="http://schemas.microsoft.com/office/drawing/2014/main" id="{7BA2EF17-FBEE-3898-7361-8B55FA65B1A3}"/>
              </a:ext>
            </a:extLst>
          </p:cNvPr>
          <p:cNvGraphicFramePr/>
          <p:nvPr>
            <p:extLst>
              <p:ext uri="{D42A27DB-BD31-4B8C-83A1-F6EECF244321}">
                <p14:modId xmlns:p14="http://schemas.microsoft.com/office/powerpoint/2010/main" val="4150171237"/>
              </p:ext>
            </p:extLst>
          </p:nvPr>
        </p:nvGraphicFramePr>
        <p:xfrm>
          <a:off x="1709530" y="3869634"/>
          <a:ext cx="8767860" cy="1388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543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8371-85D0-4C57-8C76-F7DB8B64EFDD}"/>
              </a:ext>
            </a:extLst>
          </p:cNvPr>
          <p:cNvSpPr>
            <a:spLocks noGrp="1"/>
          </p:cNvSpPr>
          <p:nvPr>
            <p:ph type="title"/>
          </p:nvPr>
        </p:nvSpPr>
        <p:spPr/>
        <p:txBody>
          <a:bodyPr/>
          <a:lstStyle/>
          <a:p>
            <a:r>
              <a:rPr lang="en-IN" dirty="0"/>
              <a:t>More data for future case study</a:t>
            </a:r>
          </a:p>
        </p:txBody>
      </p:sp>
      <p:sp>
        <p:nvSpPr>
          <p:cNvPr id="3" name="Content Placeholder 2">
            <a:extLst>
              <a:ext uri="{FF2B5EF4-FFF2-40B4-BE49-F238E27FC236}">
                <a16:creationId xmlns:a16="http://schemas.microsoft.com/office/drawing/2014/main" id="{A1C1689A-E00B-64BB-F3AC-FE5ADAC0FB4C}"/>
              </a:ext>
            </a:extLst>
          </p:cNvPr>
          <p:cNvSpPr>
            <a:spLocks noGrp="1"/>
          </p:cNvSpPr>
          <p:nvPr>
            <p:ph idx="1"/>
          </p:nvPr>
        </p:nvSpPr>
        <p:spPr/>
        <p:txBody>
          <a:bodyPr/>
          <a:lstStyle/>
          <a:p>
            <a:pPr marL="502920" indent="-457200">
              <a:buFont typeface="+mj-lt"/>
              <a:buAutoNum type="arabicPeriod"/>
            </a:pPr>
            <a:r>
              <a:rPr lang="en-IN" b="1" dirty="0"/>
              <a:t>Debt payment breakdown</a:t>
            </a:r>
            <a:r>
              <a:rPr lang="en-IN" dirty="0"/>
              <a:t>-  to know where his money goes and for what he’s exactly paying.</a:t>
            </a:r>
          </a:p>
          <a:p>
            <a:pPr marL="502920" indent="-457200">
              <a:buFont typeface="+mj-lt"/>
              <a:buAutoNum type="arabicPeriod"/>
            </a:pPr>
            <a:r>
              <a:rPr lang="en-IN" b="1" dirty="0"/>
              <a:t>Investment strategy</a:t>
            </a:r>
            <a:r>
              <a:rPr lang="en-IN" dirty="0"/>
              <a:t>- Includes whether the person does investments or not. It can be a simple ‘yes’ or ‘no’ column but a portfolio insight would be ideal!</a:t>
            </a:r>
          </a:p>
        </p:txBody>
      </p:sp>
    </p:spTree>
    <p:extLst>
      <p:ext uri="{BB962C8B-B14F-4D97-AF65-F5344CB8AC3E}">
        <p14:creationId xmlns:p14="http://schemas.microsoft.com/office/powerpoint/2010/main" val="58280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3E0FF7-8B05-9BF3-92DD-7ABC526164FF}"/>
              </a:ext>
            </a:extLst>
          </p:cNvPr>
          <p:cNvSpPr>
            <a:spLocks noGrp="1"/>
          </p:cNvSpPr>
          <p:nvPr>
            <p:ph type="title"/>
          </p:nvPr>
        </p:nvSpPr>
        <p:spPr>
          <a:xfrm>
            <a:off x="1158240" y="2750820"/>
            <a:ext cx="9875520" cy="1356360"/>
          </a:xfrm>
        </p:spPr>
        <p:txBody>
          <a:bodyPr>
            <a:normAutofit/>
          </a:bodyPr>
          <a:lstStyle/>
          <a:p>
            <a:pPr algn="ctr"/>
            <a:r>
              <a:rPr lang="en-IN" sz="6000" dirty="0"/>
              <a:t>THANK YOU!</a:t>
            </a:r>
          </a:p>
        </p:txBody>
      </p:sp>
    </p:spTree>
    <p:extLst>
      <p:ext uri="{BB962C8B-B14F-4D97-AF65-F5344CB8AC3E}">
        <p14:creationId xmlns:p14="http://schemas.microsoft.com/office/powerpoint/2010/main" val="279459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BA46-6716-8251-A64C-F65FC67064E0}"/>
              </a:ext>
            </a:extLst>
          </p:cNvPr>
          <p:cNvSpPr>
            <a:spLocks noGrp="1"/>
          </p:cNvSpPr>
          <p:nvPr>
            <p:ph type="title"/>
          </p:nvPr>
        </p:nvSpPr>
        <p:spPr/>
        <p:txBody>
          <a:bodyPr/>
          <a:lstStyle/>
          <a:p>
            <a:r>
              <a:rPr lang="en-US" dirty="0"/>
              <a:t>Shaping up the defaulters</a:t>
            </a:r>
            <a:endParaRPr lang="en-IN" dirty="0"/>
          </a:p>
        </p:txBody>
      </p:sp>
      <p:sp>
        <p:nvSpPr>
          <p:cNvPr id="3" name="Content Placeholder 2">
            <a:extLst>
              <a:ext uri="{FF2B5EF4-FFF2-40B4-BE49-F238E27FC236}">
                <a16:creationId xmlns:a16="http://schemas.microsoft.com/office/drawing/2014/main" id="{2D6218DD-E54E-AEB1-AFE1-2D1E0F9AE4FE}"/>
              </a:ext>
            </a:extLst>
          </p:cNvPr>
          <p:cNvSpPr>
            <a:spLocks noGrp="1"/>
          </p:cNvSpPr>
          <p:nvPr>
            <p:ph idx="1"/>
          </p:nvPr>
        </p:nvSpPr>
        <p:spPr/>
        <p:txBody>
          <a:bodyPr/>
          <a:lstStyle/>
          <a:p>
            <a:r>
              <a:rPr lang="en-US" dirty="0"/>
              <a:t>Total number of people in the dataset = </a:t>
            </a:r>
            <a:r>
              <a:rPr lang="en-US" b="1" dirty="0"/>
              <a:t>45529</a:t>
            </a:r>
          </a:p>
          <a:p>
            <a:pPr marL="45720" indent="0">
              <a:buNone/>
            </a:pPr>
            <a:endParaRPr lang="en-US" dirty="0"/>
          </a:p>
          <a:p>
            <a:r>
              <a:rPr lang="en-US" dirty="0"/>
              <a:t>Total number of defaulters = </a:t>
            </a:r>
            <a:r>
              <a:rPr lang="en-US" b="1" dirty="0"/>
              <a:t>3697                                                        </a:t>
            </a:r>
          </a:p>
          <a:p>
            <a:endParaRPr lang="en-US" dirty="0"/>
          </a:p>
          <a:p>
            <a:r>
              <a:rPr lang="en-US" dirty="0"/>
              <a:t>Something </a:t>
            </a:r>
            <a:r>
              <a:rPr lang="en-US" b="1" dirty="0"/>
              <a:t>common </a:t>
            </a:r>
            <a:r>
              <a:rPr lang="en-US" dirty="0"/>
              <a:t>in all the defaulters:</a:t>
            </a:r>
          </a:p>
          <a:p>
            <a:pPr marL="45720" indent="0" algn="ctr">
              <a:buNone/>
            </a:pPr>
            <a:r>
              <a:rPr lang="en-US" dirty="0"/>
              <a:t> 99% &gt; Credit limit used &gt; 70%</a:t>
            </a:r>
          </a:p>
          <a:p>
            <a:pPr marL="45720" indent="0" algn="ctr">
              <a:buNone/>
            </a:pPr>
            <a:r>
              <a:rPr lang="en-US" dirty="0"/>
              <a:t>Credit score&lt; 700</a:t>
            </a:r>
          </a:p>
        </p:txBody>
      </p:sp>
      <p:sp>
        <p:nvSpPr>
          <p:cNvPr id="5" name="Arrow: Down 4">
            <a:extLst>
              <a:ext uri="{FF2B5EF4-FFF2-40B4-BE49-F238E27FC236}">
                <a16:creationId xmlns:a16="http://schemas.microsoft.com/office/drawing/2014/main" id="{E64E801A-3D00-ACD3-4459-49668FDD46F4}"/>
              </a:ext>
            </a:extLst>
          </p:cNvPr>
          <p:cNvSpPr/>
          <p:nvPr/>
        </p:nvSpPr>
        <p:spPr>
          <a:xfrm>
            <a:off x="4378960" y="2529840"/>
            <a:ext cx="365760" cy="477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7DB5C7C9-BCA5-539A-AE32-8557C9D586FA}"/>
              </a:ext>
            </a:extLst>
          </p:cNvPr>
          <p:cNvSpPr/>
          <p:nvPr/>
        </p:nvSpPr>
        <p:spPr>
          <a:xfrm>
            <a:off x="4378960" y="3479800"/>
            <a:ext cx="365760" cy="477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A0074BB6-17AF-3B8A-B809-F26C1A1D6A78}"/>
              </a:ext>
            </a:extLst>
          </p:cNvPr>
          <p:cNvPicPr>
            <a:picLocks noChangeAspect="1"/>
          </p:cNvPicPr>
          <p:nvPr/>
        </p:nvPicPr>
        <p:blipFill>
          <a:blip r:embed="rId2"/>
          <a:stretch>
            <a:fillRect/>
          </a:stretch>
        </p:blipFill>
        <p:spPr>
          <a:xfrm>
            <a:off x="7821807" y="2179320"/>
            <a:ext cx="3194064" cy="2016760"/>
          </a:xfrm>
          <a:prstGeom prst="rect">
            <a:avLst/>
          </a:prstGeom>
        </p:spPr>
      </p:pic>
    </p:spTree>
    <p:extLst>
      <p:ext uri="{BB962C8B-B14F-4D97-AF65-F5344CB8AC3E}">
        <p14:creationId xmlns:p14="http://schemas.microsoft.com/office/powerpoint/2010/main" val="383688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1190-722D-65E5-D2AC-6D9BF1A3621F}"/>
              </a:ext>
            </a:extLst>
          </p:cNvPr>
          <p:cNvSpPr>
            <a:spLocks noGrp="1"/>
          </p:cNvSpPr>
          <p:nvPr>
            <p:ph type="title"/>
          </p:nvPr>
        </p:nvSpPr>
        <p:spPr/>
        <p:txBody>
          <a:bodyPr/>
          <a:lstStyle/>
          <a:p>
            <a:r>
              <a:rPr lang="en-IN" dirty="0"/>
              <a:t>Motifs of the Amex data</a:t>
            </a:r>
          </a:p>
        </p:txBody>
      </p:sp>
      <p:graphicFrame>
        <p:nvGraphicFramePr>
          <p:cNvPr id="9" name="Table 9">
            <a:extLst>
              <a:ext uri="{FF2B5EF4-FFF2-40B4-BE49-F238E27FC236}">
                <a16:creationId xmlns:a16="http://schemas.microsoft.com/office/drawing/2014/main" id="{51FAC280-A66A-2116-7B62-0F50F94C8592}"/>
              </a:ext>
            </a:extLst>
          </p:cNvPr>
          <p:cNvGraphicFramePr>
            <a:graphicFrameLocks noGrp="1"/>
          </p:cNvGraphicFramePr>
          <p:nvPr>
            <p:ph idx="1"/>
            <p:extLst>
              <p:ext uri="{D42A27DB-BD31-4B8C-83A1-F6EECF244321}">
                <p14:modId xmlns:p14="http://schemas.microsoft.com/office/powerpoint/2010/main" val="2563379553"/>
              </p:ext>
            </p:extLst>
          </p:nvPr>
        </p:nvGraphicFramePr>
        <p:xfrm>
          <a:off x="1143000" y="2057399"/>
          <a:ext cx="9872661" cy="2907792"/>
        </p:xfrm>
        <a:graphic>
          <a:graphicData uri="http://schemas.openxmlformats.org/drawingml/2006/table">
            <a:tbl>
              <a:tblPr firstRow="1" bandRow="1">
                <a:tableStyleId>{5C22544A-7EE6-4342-B048-85BDC9FD1C3A}</a:tableStyleId>
              </a:tblPr>
              <a:tblGrid>
                <a:gridCol w="3290887">
                  <a:extLst>
                    <a:ext uri="{9D8B030D-6E8A-4147-A177-3AD203B41FA5}">
                      <a16:colId xmlns:a16="http://schemas.microsoft.com/office/drawing/2014/main" val="2531234675"/>
                    </a:ext>
                  </a:extLst>
                </a:gridCol>
                <a:gridCol w="3290887">
                  <a:extLst>
                    <a:ext uri="{9D8B030D-6E8A-4147-A177-3AD203B41FA5}">
                      <a16:colId xmlns:a16="http://schemas.microsoft.com/office/drawing/2014/main" val="3644114291"/>
                    </a:ext>
                  </a:extLst>
                </a:gridCol>
                <a:gridCol w="3290887">
                  <a:extLst>
                    <a:ext uri="{9D8B030D-6E8A-4147-A177-3AD203B41FA5}">
                      <a16:colId xmlns:a16="http://schemas.microsoft.com/office/drawing/2014/main" val="3221095272"/>
                    </a:ext>
                  </a:extLst>
                </a:gridCol>
              </a:tblGrid>
              <a:tr h="566928">
                <a:tc>
                  <a:txBody>
                    <a:bodyPr/>
                    <a:lstStyle/>
                    <a:p>
                      <a:pPr algn="ctr"/>
                      <a:r>
                        <a:rPr lang="en-IN" dirty="0"/>
                        <a:t>Theme</a:t>
                      </a:r>
                    </a:p>
                  </a:txBody>
                  <a:tcPr/>
                </a:tc>
                <a:tc>
                  <a:txBody>
                    <a:bodyPr/>
                    <a:lstStyle/>
                    <a:p>
                      <a:pPr algn="ctr"/>
                      <a:r>
                        <a:rPr lang="en-IN" dirty="0"/>
                        <a:t>No. of defaulters</a:t>
                      </a:r>
                    </a:p>
                  </a:txBody>
                  <a:tcPr/>
                </a:tc>
                <a:tc>
                  <a:txBody>
                    <a:bodyPr/>
                    <a:lstStyle/>
                    <a:p>
                      <a:pPr algn="ctr"/>
                      <a:r>
                        <a:rPr lang="en-IN" dirty="0"/>
                        <a:t>Defaulter%</a:t>
                      </a:r>
                    </a:p>
                  </a:txBody>
                  <a:tcPr/>
                </a:tc>
                <a:extLst>
                  <a:ext uri="{0D108BD9-81ED-4DB2-BD59-A6C34878D82A}">
                    <a16:rowId xmlns:a16="http://schemas.microsoft.com/office/drawing/2014/main" val="3833328100"/>
                  </a:ext>
                </a:extLst>
              </a:tr>
              <a:tr h="566928">
                <a:tc>
                  <a:txBody>
                    <a:bodyPr/>
                    <a:lstStyle/>
                    <a:p>
                      <a:pPr algn="ctr"/>
                      <a:r>
                        <a:rPr lang="en-IN" dirty="0"/>
                        <a:t>Migrant Workers</a:t>
                      </a:r>
                    </a:p>
                  </a:txBody>
                  <a:tcPr/>
                </a:tc>
                <a:tc>
                  <a:txBody>
                    <a:bodyPr/>
                    <a:lstStyle/>
                    <a:p>
                      <a:pPr algn="ctr"/>
                      <a:r>
                        <a:rPr lang="en-IN" dirty="0"/>
                        <a:t>823</a:t>
                      </a:r>
                    </a:p>
                  </a:txBody>
                  <a:tcPr/>
                </a:tc>
                <a:tc>
                  <a:txBody>
                    <a:bodyPr/>
                    <a:lstStyle/>
                    <a:p>
                      <a:pPr algn="ctr"/>
                      <a:r>
                        <a:rPr lang="en-IN" dirty="0"/>
                        <a:t>22.26</a:t>
                      </a:r>
                    </a:p>
                  </a:txBody>
                  <a:tcPr/>
                </a:tc>
                <a:extLst>
                  <a:ext uri="{0D108BD9-81ED-4DB2-BD59-A6C34878D82A}">
                    <a16:rowId xmlns:a16="http://schemas.microsoft.com/office/drawing/2014/main" val="1051291085"/>
                  </a:ext>
                </a:extLst>
              </a:tr>
              <a:tr h="566928">
                <a:tc>
                  <a:txBody>
                    <a:bodyPr/>
                    <a:lstStyle/>
                    <a:p>
                      <a:pPr algn="ctr"/>
                      <a:r>
                        <a:rPr lang="en-IN" dirty="0"/>
                        <a:t>Age &gt; 40 &amp; Work Experience&lt; 5 years</a:t>
                      </a:r>
                    </a:p>
                  </a:txBody>
                  <a:tcPr/>
                </a:tc>
                <a:tc>
                  <a:txBody>
                    <a:bodyPr/>
                    <a:lstStyle/>
                    <a:p>
                      <a:pPr algn="ctr"/>
                      <a:r>
                        <a:rPr lang="en-IN" dirty="0"/>
                        <a:t>984</a:t>
                      </a:r>
                    </a:p>
                  </a:txBody>
                  <a:tcPr/>
                </a:tc>
                <a:tc>
                  <a:txBody>
                    <a:bodyPr/>
                    <a:lstStyle/>
                    <a:p>
                      <a:pPr algn="ctr"/>
                      <a:r>
                        <a:rPr lang="en-IN" dirty="0"/>
                        <a:t>26.61</a:t>
                      </a:r>
                    </a:p>
                  </a:txBody>
                  <a:tcPr/>
                </a:tc>
                <a:extLst>
                  <a:ext uri="{0D108BD9-81ED-4DB2-BD59-A6C34878D82A}">
                    <a16:rowId xmlns:a16="http://schemas.microsoft.com/office/drawing/2014/main" val="687894586"/>
                  </a:ext>
                </a:extLst>
              </a:tr>
              <a:tr h="566928">
                <a:tc>
                  <a:txBody>
                    <a:bodyPr/>
                    <a:lstStyle/>
                    <a:p>
                      <a:pPr algn="ctr"/>
                      <a:r>
                        <a:rPr lang="en-IN" dirty="0"/>
                        <a:t>Age&lt; 30</a:t>
                      </a:r>
                    </a:p>
                  </a:txBody>
                  <a:tcPr/>
                </a:tc>
                <a:tc>
                  <a:txBody>
                    <a:bodyPr/>
                    <a:lstStyle/>
                    <a:p>
                      <a:pPr algn="ctr"/>
                      <a:r>
                        <a:rPr lang="en-IN" dirty="0"/>
                        <a:t>815</a:t>
                      </a:r>
                    </a:p>
                  </a:txBody>
                  <a:tcPr/>
                </a:tc>
                <a:tc>
                  <a:txBody>
                    <a:bodyPr/>
                    <a:lstStyle/>
                    <a:p>
                      <a:pPr algn="ctr"/>
                      <a:r>
                        <a:rPr lang="en-IN" dirty="0"/>
                        <a:t>22.04</a:t>
                      </a:r>
                    </a:p>
                  </a:txBody>
                  <a:tcPr/>
                </a:tc>
                <a:extLst>
                  <a:ext uri="{0D108BD9-81ED-4DB2-BD59-A6C34878D82A}">
                    <a16:rowId xmlns:a16="http://schemas.microsoft.com/office/drawing/2014/main" val="599025168"/>
                  </a:ext>
                </a:extLst>
              </a:tr>
              <a:tr h="566928">
                <a:tc>
                  <a:txBody>
                    <a:bodyPr/>
                    <a:lstStyle/>
                    <a:p>
                      <a:pPr algn="ctr"/>
                      <a:r>
                        <a:rPr lang="en-IN" dirty="0"/>
                        <a:t>Work Experience&lt; 1 year</a:t>
                      </a:r>
                    </a:p>
                  </a:txBody>
                  <a:tcPr/>
                </a:tc>
                <a:tc>
                  <a:txBody>
                    <a:bodyPr/>
                    <a:lstStyle/>
                    <a:p>
                      <a:pPr algn="ctr"/>
                      <a:r>
                        <a:rPr lang="en-IN" dirty="0"/>
                        <a:t>460</a:t>
                      </a:r>
                    </a:p>
                  </a:txBody>
                  <a:tcPr/>
                </a:tc>
                <a:tc>
                  <a:txBody>
                    <a:bodyPr/>
                    <a:lstStyle/>
                    <a:p>
                      <a:pPr algn="ctr"/>
                      <a:r>
                        <a:rPr lang="en-IN" dirty="0"/>
                        <a:t>12.44</a:t>
                      </a:r>
                    </a:p>
                  </a:txBody>
                  <a:tcPr/>
                </a:tc>
                <a:extLst>
                  <a:ext uri="{0D108BD9-81ED-4DB2-BD59-A6C34878D82A}">
                    <a16:rowId xmlns:a16="http://schemas.microsoft.com/office/drawing/2014/main" val="550148648"/>
                  </a:ext>
                </a:extLst>
              </a:tr>
            </a:tbl>
          </a:graphicData>
        </a:graphic>
      </p:graphicFrame>
      <p:sp>
        <p:nvSpPr>
          <p:cNvPr id="10" name="TextBox 9">
            <a:extLst>
              <a:ext uri="{FF2B5EF4-FFF2-40B4-BE49-F238E27FC236}">
                <a16:creationId xmlns:a16="http://schemas.microsoft.com/office/drawing/2014/main" id="{2405BFD7-E744-4E8F-F4D0-0916B2E28E9F}"/>
              </a:ext>
            </a:extLst>
          </p:cNvPr>
          <p:cNvSpPr txBox="1"/>
          <p:nvPr/>
        </p:nvSpPr>
        <p:spPr>
          <a:xfrm flipH="1">
            <a:off x="1140142" y="5354320"/>
            <a:ext cx="9875519" cy="369332"/>
          </a:xfrm>
          <a:prstGeom prst="rect">
            <a:avLst/>
          </a:prstGeom>
          <a:noFill/>
        </p:spPr>
        <p:txBody>
          <a:bodyPr wrap="square" rtlCol="0">
            <a:spAutoFit/>
          </a:bodyPr>
          <a:lstStyle/>
          <a:p>
            <a:pPr algn="ctr"/>
            <a:r>
              <a:rPr lang="en-IN" dirty="0"/>
              <a:t>Some patterns found in the ‘defaulter’ category!</a:t>
            </a:r>
          </a:p>
        </p:txBody>
      </p:sp>
    </p:spTree>
    <p:extLst>
      <p:ext uri="{BB962C8B-B14F-4D97-AF65-F5344CB8AC3E}">
        <p14:creationId xmlns:p14="http://schemas.microsoft.com/office/powerpoint/2010/main" val="265694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E1DB-9697-3F7B-BE72-78C66616B3D9}"/>
              </a:ext>
            </a:extLst>
          </p:cNvPr>
          <p:cNvSpPr>
            <a:spLocks noGrp="1"/>
          </p:cNvSpPr>
          <p:nvPr>
            <p:ph type="title"/>
          </p:nvPr>
        </p:nvSpPr>
        <p:spPr/>
        <p:txBody>
          <a:bodyPr/>
          <a:lstStyle/>
          <a:p>
            <a:r>
              <a:rPr lang="en-IN" dirty="0"/>
              <a:t>Graphical representation of data</a:t>
            </a:r>
          </a:p>
        </p:txBody>
      </p:sp>
      <p:graphicFrame>
        <p:nvGraphicFramePr>
          <p:cNvPr id="6" name="Content Placeholder 5">
            <a:extLst>
              <a:ext uri="{FF2B5EF4-FFF2-40B4-BE49-F238E27FC236}">
                <a16:creationId xmlns:a16="http://schemas.microsoft.com/office/drawing/2014/main" id="{E747A5D1-D5A6-72C7-5DF4-10A998CDE6FC}"/>
              </a:ext>
            </a:extLst>
          </p:cNvPr>
          <p:cNvGraphicFramePr>
            <a:graphicFrameLocks noGrp="1"/>
          </p:cNvGraphicFramePr>
          <p:nvPr>
            <p:ph idx="1"/>
            <p:extLst>
              <p:ext uri="{D42A27DB-BD31-4B8C-83A1-F6EECF244321}">
                <p14:modId xmlns:p14="http://schemas.microsoft.com/office/powerpoint/2010/main" val="3432317220"/>
              </p:ext>
            </p:extLst>
          </p:nvPr>
        </p:nvGraphicFramePr>
        <p:xfrm>
          <a:off x="1143000" y="2057400"/>
          <a:ext cx="5755640" cy="37744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Diagram 6">
            <a:extLst>
              <a:ext uri="{FF2B5EF4-FFF2-40B4-BE49-F238E27FC236}">
                <a16:creationId xmlns:a16="http://schemas.microsoft.com/office/drawing/2014/main" id="{1A2BFB87-684B-DF5D-6E89-0216B90DDBC6}"/>
              </a:ext>
            </a:extLst>
          </p:cNvPr>
          <p:cNvGraphicFramePr/>
          <p:nvPr>
            <p:extLst>
              <p:ext uri="{D42A27DB-BD31-4B8C-83A1-F6EECF244321}">
                <p14:modId xmlns:p14="http://schemas.microsoft.com/office/powerpoint/2010/main" val="4192624506"/>
              </p:ext>
            </p:extLst>
          </p:nvPr>
        </p:nvGraphicFramePr>
        <p:xfrm>
          <a:off x="7528560" y="2003976"/>
          <a:ext cx="3027680" cy="2057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F0F04086-C1B1-C592-A8EC-D0A8E41ADBB9}"/>
              </a:ext>
            </a:extLst>
          </p:cNvPr>
          <p:cNvGraphicFramePr/>
          <p:nvPr>
            <p:extLst>
              <p:ext uri="{D42A27DB-BD31-4B8C-83A1-F6EECF244321}">
                <p14:modId xmlns:p14="http://schemas.microsoft.com/office/powerpoint/2010/main" val="1622583486"/>
              </p:ext>
            </p:extLst>
          </p:nvPr>
        </p:nvGraphicFramePr>
        <p:xfrm>
          <a:off x="7528560" y="4190916"/>
          <a:ext cx="3027680" cy="20574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0" name="Connector: Curved 9">
            <a:extLst>
              <a:ext uri="{FF2B5EF4-FFF2-40B4-BE49-F238E27FC236}">
                <a16:creationId xmlns:a16="http://schemas.microsoft.com/office/drawing/2014/main" id="{50EA03A6-DB6D-D4FD-A2B2-EF35E562E306}"/>
              </a:ext>
            </a:extLst>
          </p:cNvPr>
          <p:cNvCxnSpPr>
            <a:cxnSpLocks/>
          </p:cNvCxnSpPr>
          <p:nvPr/>
        </p:nvCxnSpPr>
        <p:spPr>
          <a:xfrm>
            <a:off x="9042400" y="3180080"/>
            <a:ext cx="1757680" cy="779696"/>
          </a:xfrm>
          <a:prstGeom prst="curvedConnector3">
            <a:avLst/>
          </a:prstGeom>
          <a:ln>
            <a:solidFill>
              <a:schemeClr val="accent2">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49B52091-691D-7B88-2BD5-921218A86A81}"/>
              </a:ext>
            </a:extLst>
          </p:cNvPr>
          <p:cNvSpPr txBox="1"/>
          <p:nvPr/>
        </p:nvSpPr>
        <p:spPr>
          <a:xfrm>
            <a:off x="10965180" y="3775110"/>
            <a:ext cx="594360" cy="369332"/>
          </a:xfrm>
          <a:prstGeom prst="rect">
            <a:avLst/>
          </a:prstGeom>
          <a:noFill/>
        </p:spPr>
        <p:txBody>
          <a:bodyPr wrap="square" rtlCol="0">
            <a:spAutoFit/>
          </a:bodyPr>
          <a:lstStyle/>
          <a:p>
            <a:r>
              <a:rPr lang="en-IN" dirty="0"/>
              <a:t>264</a:t>
            </a:r>
          </a:p>
        </p:txBody>
      </p:sp>
      <p:cxnSp>
        <p:nvCxnSpPr>
          <p:cNvPr id="13" name="Connector: Curved 12">
            <a:extLst>
              <a:ext uri="{FF2B5EF4-FFF2-40B4-BE49-F238E27FC236}">
                <a16:creationId xmlns:a16="http://schemas.microsoft.com/office/drawing/2014/main" id="{7A6AC616-7A84-13F5-B23F-952DBBC726CB}"/>
              </a:ext>
            </a:extLst>
          </p:cNvPr>
          <p:cNvCxnSpPr>
            <a:cxnSpLocks/>
          </p:cNvCxnSpPr>
          <p:nvPr/>
        </p:nvCxnSpPr>
        <p:spPr>
          <a:xfrm>
            <a:off x="9042400" y="5305222"/>
            <a:ext cx="1757680" cy="779696"/>
          </a:xfrm>
          <a:prstGeom prst="curvedConnector3">
            <a:avLst/>
          </a:prstGeom>
          <a:ln>
            <a:solidFill>
              <a:schemeClr val="accent2">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01FACC76-9B49-39B1-B72B-96564DEBEAB1}"/>
              </a:ext>
            </a:extLst>
          </p:cNvPr>
          <p:cNvSpPr txBox="1"/>
          <p:nvPr/>
        </p:nvSpPr>
        <p:spPr>
          <a:xfrm>
            <a:off x="10965180" y="5879068"/>
            <a:ext cx="594360" cy="369332"/>
          </a:xfrm>
          <a:prstGeom prst="rect">
            <a:avLst/>
          </a:prstGeom>
          <a:noFill/>
        </p:spPr>
        <p:txBody>
          <a:bodyPr wrap="square" rtlCol="0">
            <a:spAutoFit/>
          </a:bodyPr>
          <a:lstStyle/>
          <a:p>
            <a:r>
              <a:rPr lang="en-IN" dirty="0"/>
              <a:t>106</a:t>
            </a:r>
          </a:p>
        </p:txBody>
      </p:sp>
      <p:sp>
        <p:nvSpPr>
          <p:cNvPr id="4" name="TextBox 3">
            <a:extLst>
              <a:ext uri="{FF2B5EF4-FFF2-40B4-BE49-F238E27FC236}">
                <a16:creationId xmlns:a16="http://schemas.microsoft.com/office/drawing/2014/main" id="{2840DE1E-A612-1617-38C9-C61BEFEFFC70}"/>
              </a:ext>
            </a:extLst>
          </p:cNvPr>
          <p:cNvSpPr txBox="1"/>
          <p:nvPr/>
        </p:nvSpPr>
        <p:spPr>
          <a:xfrm>
            <a:off x="4068661" y="5831840"/>
            <a:ext cx="2111764" cy="307777"/>
          </a:xfrm>
          <a:prstGeom prst="rect">
            <a:avLst/>
          </a:prstGeom>
          <a:noFill/>
        </p:spPr>
        <p:txBody>
          <a:bodyPr wrap="square" rtlCol="0">
            <a:spAutoFit/>
          </a:bodyPr>
          <a:lstStyle/>
          <a:p>
            <a:r>
              <a:rPr lang="en-IN" sz="1400" dirty="0">
                <a:solidFill>
                  <a:srgbClr val="00B0F0"/>
                </a:solidFill>
              </a:rPr>
              <a:t>No. of Defaulters</a:t>
            </a:r>
          </a:p>
        </p:txBody>
      </p:sp>
    </p:spTree>
    <p:extLst>
      <p:ext uri="{BB962C8B-B14F-4D97-AF65-F5344CB8AC3E}">
        <p14:creationId xmlns:p14="http://schemas.microsoft.com/office/powerpoint/2010/main" val="95690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12E8-E6EF-2041-FF87-3EA205A757CC}"/>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2FDD7160-17A1-4EC3-FA4E-3EDAD39A4F62}"/>
              </a:ext>
            </a:extLst>
          </p:cNvPr>
          <p:cNvSpPr>
            <a:spLocks noGrp="1"/>
          </p:cNvSpPr>
          <p:nvPr>
            <p:ph idx="1"/>
          </p:nvPr>
        </p:nvSpPr>
        <p:spPr/>
        <p:txBody>
          <a:bodyPr/>
          <a:lstStyle/>
          <a:p>
            <a:r>
              <a:rPr lang="en-IN" dirty="0"/>
              <a:t>Migrant workers constitute of a high proportion of the defaulters. Coming from other nations, they’ll find it hard to bag high paying jobs and thus use money at there disposal to meet ends and find it hard to payback.</a:t>
            </a:r>
          </a:p>
          <a:p>
            <a:r>
              <a:rPr lang="en-IN" dirty="0"/>
              <a:t>People above 40 but with work experience less than 5 years imply that either they aren’t very good at  there jobs or just not skilled enough to bag one. </a:t>
            </a:r>
          </a:p>
          <a:p>
            <a:r>
              <a:rPr lang="en-IN" dirty="0"/>
              <a:t> Young people below the age of 30 are either studying, live on parent’s money or are freshers at their respective jobs. With less stable income and lesser experience, they are a risky category.</a:t>
            </a:r>
          </a:p>
          <a:p>
            <a:r>
              <a:rPr lang="en-IN" dirty="0"/>
              <a:t>New recruits that have started learning to use and spend at the right places, there’s always a tendency to overspend in them. With relatively lower wages, they are a liability.</a:t>
            </a:r>
          </a:p>
        </p:txBody>
      </p:sp>
    </p:spTree>
    <p:extLst>
      <p:ext uri="{BB962C8B-B14F-4D97-AF65-F5344CB8AC3E}">
        <p14:creationId xmlns:p14="http://schemas.microsoft.com/office/powerpoint/2010/main" val="349366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B28D-2BDA-99AB-CF55-FBCA07BF4128}"/>
              </a:ext>
            </a:extLst>
          </p:cNvPr>
          <p:cNvSpPr>
            <a:spLocks noGrp="1"/>
          </p:cNvSpPr>
          <p:nvPr>
            <p:ph type="title"/>
          </p:nvPr>
        </p:nvSpPr>
        <p:spPr/>
        <p:txBody>
          <a:bodyPr/>
          <a:lstStyle/>
          <a:p>
            <a:r>
              <a:rPr lang="en-IN" dirty="0"/>
              <a:t>Our recommendation</a:t>
            </a:r>
          </a:p>
        </p:txBody>
      </p:sp>
      <p:graphicFrame>
        <p:nvGraphicFramePr>
          <p:cNvPr id="6" name="Content Placeholder 5">
            <a:extLst>
              <a:ext uri="{FF2B5EF4-FFF2-40B4-BE49-F238E27FC236}">
                <a16:creationId xmlns:a16="http://schemas.microsoft.com/office/drawing/2014/main" id="{99624DE5-2CC9-E823-C9EE-78EA5E6CAEF7}"/>
              </a:ext>
            </a:extLst>
          </p:cNvPr>
          <p:cNvGraphicFramePr>
            <a:graphicFrameLocks noGrp="1"/>
          </p:cNvGraphicFramePr>
          <p:nvPr>
            <p:ph idx="1"/>
            <p:extLst>
              <p:ext uri="{D42A27DB-BD31-4B8C-83A1-F6EECF244321}">
                <p14:modId xmlns:p14="http://schemas.microsoft.com/office/powerpoint/2010/main" val="2065400293"/>
              </p:ext>
            </p:extLst>
          </p:nvPr>
        </p:nvGraphicFramePr>
        <p:xfrm>
          <a:off x="1143000" y="1534160"/>
          <a:ext cx="9906000" cy="4561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9B802B5-2C42-3CBF-EAA2-9D010376B410}"/>
              </a:ext>
            </a:extLst>
          </p:cNvPr>
          <p:cNvSpPr txBox="1"/>
          <p:nvPr/>
        </p:nvSpPr>
        <p:spPr>
          <a:xfrm>
            <a:off x="1143000" y="5085080"/>
            <a:ext cx="9890760" cy="923330"/>
          </a:xfrm>
          <a:prstGeom prst="rect">
            <a:avLst/>
          </a:prstGeom>
          <a:noFill/>
        </p:spPr>
        <p:txBody>
          <a:bodyPr wrap="square" rtlCol="0">
            <a:spAutoFit/>
          </a:bodyPr>
          <a:lstStyle/>
          <a:p>
            <a:r>
              <a:rPr lang="en-IN" dirty="0"/>
              <a:t>These people do not yet have a default to there names but things can take a turn for the worse very soon. </a:t>
            </a:r>
            <a:r>
              <a:rPr lang="en-IN" b="1" dirty="0"/>
              <a:t>Be careful!</a:t>
            </a:r>
          </a:p>
          <a:p>
            <a:endParaRPr lang="en-IN" dirty="0"/>
          </a:p>
        </p:txBody>
      </p:sp>
    </p:spTree>
    <p:extLst>
      <p:ext uri="{BB962C8B-B14F-4D97-AF65-F5344CB8AC3E}">
        <p14:creationId xmlns:p14="http://schemas.microsoft.com/office/powerpoint/2010/main" val="98643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graphicEl>
                                              <a:dgm id="{DAD62D3E-310C-44D9-943B-38740B3762E0}"/>
                                            </p:graphicEl>
                                          </p:spTgt>
                                        </p:tgtEl>
                                        <p:attrNameLst>
                                          <p:attrName>style.visibility</p:attrName>
                                        </p:attrNameLst>
                                      </p:cBhvr>
                                      <p:to>
                                        <p:strVal val="visible"/>
                                      </p:to>
                                    </p:set>
                                    <p:anim calcmode="lin" valueType="num">
                                      <p:cBhvr additive="base">
                                        <p:cTn id="12" dur="750" fill="hold"/>
                                        <p:tgtEl>
                                          <p:spTgt spid="6">
                                            <p:graphicEl>
                                              <a:dgm id="{DAD62D3E-310C-44D9-943B-38740B3762E0}"/>
                                            </p:graphic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6">
                                            <p:graphicEl>
                                              <a:dgm id="{DAD62D3E-310C-44D9-943B-38740B3762E0}"/>
                                            </p:graphic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
                                            <p:graphicEl>
                                              <a:dgm id="{D3B0DCE7-BEDB-45E7-9841-BCF4CD68ACED}"/>
                                            </p:graphicEl>
                                          </p:spTgt>
                                        </p:tgtEl>
                                        <p:attrNameLst>
                                          <p:attrName>style.visibility</p:attrName>
                                        </p:attrNameLst>
                                      </p:cBhvr>
                                      <p:to>
                                        <p:strVal val="visible"/>
                                      </p:to>
                                    </p:set>
                                    <p:anim calcmode="lin" valueType="num">
                                      <p:cBhvr additive="base">
                                        <p:cTn id="18" dur="750" fill="hold"/>
                                        <p:tgtEl>
                                          <p:spTgt spid="6">
                                            <p:graphicEl>
                                              <a:dgm id="{D3B0DCE7-BEDB-45E7-9841-BCF4CD68ACED}"/>
                                            </p:graphicEl>
                                          </p:spTgt>
                                        </p:tgtEl>
                                        <p:attrNameLst>
                                          <p:attrName>ppt_x</p:attrName>
                                        </p:attrNameLst>
                                      </p:cBhvr>
                                      <p:tavLst>
                                        <p:tav tm="0">
                                          <p:val>
                                            <p:strVal val="0-#ppt_w/2"/>
                                          </p:val>
                                        </p:tav>
                                        <p:tav tm="100000">
                                          <p:val>
                                            <p:strVal val="#ppt_x"/>
                                          </p:val>
                                        </p:tav>
                                      </p:tavLst>
                                    </p:anim>
                                    <p:anim calcmode="lin" valueType="num">
                                      <p:cBhvr additive="base">
                                        <p:cTn id="19" dur="750" fill="hold"/>
                                        <p:tgtEl>
                                          <p:spTgt spid="6">
                                            <p:graphicEl>
                                              <a:dgm id="{D3B0DCE7-BEDB-45E7-9841-BCF4CD68ACED}"/>
                                            </p:graphic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
                                            <p:graphicEl>
                                              <a:dgm id="{6C8F828E-1A22-4850-B772-D73C6937CAC3}"/>
                                            </p:graphicEl>
                                          </p:spTgt>
                                        </p:tgtEl>
                                        <p:attrNameLst>
                                          <p:attrName>style.visibility</p:attrName>
                                        </p:attrNameLst>
                                      </p:cBhvr>
                                      <p:to>
                                        <p:strVal val="visible"/>
                                      </p:to>
                                    </p:set>
                                    <p:anim calcmode="lin" valueType="num">
                                      <p:cBhvr additive="base">
                                        <p:cTn id="24" dur="750" fill="hold"/>
                                        <p:tgtEl>
                                          <p:spTgt spid="6">
                                            <p:graphicEl>
                                              <a:dgm id="{6C8F828E-1A22-4850-B772-D73C6937CAC3}"/>
                                            </p:graphicEl>
                                          </p:spTgt>
                                        </p:tgtEl>
                                        <p:attrNameLst>
                                          <p:attrName>ppt_x</p:attrName>
                                        </p:attrNameLst>
                                      </p:cBhvr>
                                      <p:tavLst>
                                        <p:tav tm="0">
                                          <p:val>
                                            <p:strVal val="0-#ppt_w/2"/>
                                          </p:val>
                                        </p:tav>
                                        <p:tav tm="100000">
                                          <p:val>
                                            <p:strVal val="#ppt_x"/>
                                          </p:val>
                                        </p:tav>
                                      </p:tavLst>
                                    </p:anim>
                                    <p:anim calcmode="lin" valueType="num">
                                      <p:cBhvr additive="base">
                                        <p:cTn id="25" dur="750" fill="hold"/>
                                        <p:tgtEl>
                                          <p:spTgt spid="6">
                                            <p:graphicEl>
                                              <a:dgm id="{6C8F828E-1A22-4850-B772-D73C6937CAC3}"/>
                                            </p:graphic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accel="6000" fill="hold" grpId="1" nodeType="clickEffect">
                                  <p:stCondLst>
                                    <p:cond delay="0"/>
                                  </p:stCondLst>
                                  <p:iterate type="lt">
                                    <p:tmPct val="0"/>
                                  </p:iterate>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0-#ppt_w/2"/>
                                          </p:val>
                                        </p:tav>
                                        <p:tav tm="100000">
                                          <p:val>
                                            <p:strVal val="#ppt_x"/>
                                          </p:val>
                                        </p:tav>
                                      </p:tavLst>
                                    </p:anim>
                                    <p:anim calcmode="lin" valueType="num">
                                      <p:cBhvr additive="base">
                                        <p:cTn id="31"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mph" presetSubtype="0" fill="hold" grpId="0" nodeType="clickEffect">
                                  <p:stCondLst>
                                    <p:cond delay="0"/>
                                  </p:stCondLst>
                                  <p:iterate type="lt">
                                    <p:tmPct val="4000"/>
                                  </p:iterate>
                                  <p:childTnLst>
                                    <p:set>
                                      <p:cBhvr override="childStyle">
                                        <p:cTn id="35" dur="500" fill="hold"/>
                                        <p:tgtEl>
                                          <p:spTgt spid="7"/>
                                        </p:tgtEl>
                                        <p:attrNameLst>
                                          <p:attrName>style.color</p:attrName>
                                        </p:attrNameLst>
                                      </p:cBhvr>
                                      <p:to>
                                        <p:clrVal>
                                          <a:schemeClr val="accent2"/>
                                        </p:clrVal>
                                      </p:to>
                                    </p:set>
                                    <p:set>
                                      <p:cBhvr>
                                        <p:cTn id="36" dur="500" fill="hold"/>
                                        <p:tgtEl>
                                          <p:spTgt spid="7"/>
                                        </p:tgtEl>
                                        <p:attrNameLst>
                                          <p:attrName>fillcolor</p:attrName>
                                        </p:attrNameLst>
                                      </p:cBhvr>
                                      <p:to>
                                        <p:clrVal>
                                          <a:schemeClr val="accent2"/>
                                        </p:clrVal>
                                      </p:to>
                                    </p:set>
                                    <p:set>
                                      <p:cBhvr>
                                        <p:cTn id="37" dur="500" fill="hold"/>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uiExpand="1">
        <p:bldSub>
          <a:bldDgm bld="one"/>
        </p:bldSub>
      </p:bldGraphic>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2444-6BE2-5DD1-8C34-1B41DAF03774}"/>
              </a:ext>
            </a:extLst>
          </p:cNvPr>
          <p:cNvSpPr>
            <a:spLocks noGrp="1"/>
          </p:cNvSpPr>
          <p:nvPr>
            <p:ph type="title"/>
          </p:nvPr>
        </p:nvSpPr>
        <p:spPr/>
        <p:txBody>
          <a:bodyPr/>
          <a:lstStyle/>
          <a:p>
            <a:r>
              <a:rPr lang="en-IN" dirty="0"/>
              <a:t>Future Scope</a:t>
            </a:r>
          </a:p>
        </p:txBody>
      </p:sp>
      <p:graphicFrame>
        <p:nvGraphicFramePr>
          <p:cNvPr id="4" name="Table 4">
            <a:extLst>
              <a:ext uri="{FF2B5EF4-FFF2-40B4-BE49-F238E27FC236}">
                <a16:creationId xmlns:a16="http://schemas.microsoft.com/office/drawing/2014/main" id="{7E333B97-483C-8C25-86E6-50AD3E90B670}"/>
              </a:ext>
            </a:extLst>
          </p:cNvPr>
          <p:cNvGraphicFramePr>
            <a:graphicFrameLocks noGrp="1"/>
          </p:cNvGraphicFramePr>
          <p:nvPr>
            <p:ph idx="1"/>
            <p:extLst>
              <p:ext uri="{D42A27DB-BD31-4B8C-83A1-F6EECF244321}">
                <p14:modId xmlns:p14="http://schemas.microsoft.com/office/powerpoint/2010/main" val="2363344348"/>
              </p:ext>
            </p:extLst>
          </p:nvPr>
        </p:nvGraphicFramePr>
        <p:xfrm>
          <a:off x="1143000" y="2057400"/>
          <a:ext cx="9872662" cy="1483360"/>
        </p:xfrm>
        <a:graphic>
          <a:graphicData uri="http://schemas.openxmlformats.org/drawingml/2006/table">
            <a:tbl>
              <a:tblPr firstRow="1" bandRow="1">
                <a:tableStyleId>{5C22544A-7EE6-4342-B048-85BDC9FD1C3A}</a:tableStyleId>
              </a:tblPr>
              <a:tblGrid>
                <a:gridCol w="4936331">
                  <a:extLst>
                    <a:ext uri="{9D8B030D-6E8A-4147-A177-3AD203B41FA5}">
                      <a16:colId xmlns:a16="http://schemas.microsoft.com/office/drawing/2014/main" val="1590349868"/>
                    </a:ext>
                  </a:extLst>
                </a:gridCol>
                <a:gridCol w="4936331">
                  <a:extLst>
                    <a:ext uri="{9D8B030D-6E8A-4147-A177-3AD203B41FA5}">
                      <a16:colId xmlns:a16="http://schemas.microsoft.com/office/drawing/2014/main" val="1367150081"/>
                    </a:ext>
                  </a:extLst>
                </a:gridCol>
              </a:tblGrid>
              <a:tr h="370840">
                <a:tc>
                  <a:txBody>
                    <a:bodyPr/>
                    <a:lstStyle/>
                    <a:p>
                      <a:pPr algn="ctr"/>
                      <a:r>
                        <a:rPr lang="en-IN" dirty="0"/>
                        <a:t>Occupation type</a:t>
                      </a:r>
                    </a:p>
                  </a:txBody>
                  <a:tcPr/>
                </a:tc>
                <a:tc>
                  <a:txBody>
                    <a:bodyPr/>
                    <a:lstStyle/>
                    <a:p>
                      <a:pPr algn="ctr"/>
                      <a:r>
                        <a:rPr lang="en-IN" dirty="0"/>
                        <a:t>%default in said profession</a:t>
                      </a:r>
                    </a:p>
                  </a:txBody>
                  <a:tcPr/>
                </a:tc>
                <a:extLst>
                  <a:ext uri="{0D108BD9-81ED-4DB2-BD59-A6C34878D82A}">
                    <a16:rowId xmlns:a16="http://schemas.microsoft.com/office/drawing/2014/main" val="2802436258"/>
                  </a:ext>
                </a:extLst>
              </a:tr>
              <a:tr h="370840">
                <a:tc>
                  <a:txBody>
                    <a:bodyPr/>
                    <a:lstStyle/>
                    <a:p>
                      <a:pPr algn="ctr"/>
                      <a:r>
                        <a:rPr lang="en-IN" dirty="0"/>
                        <a:t>Secretaries</a:t>
                      </a:r>
                    </a:p>
                  </a:txBody>
                  <a:tcPr/>
                </a:tc>
                <a:tc>
                  <a:txBody>
                    <a:bodyPr/>
                    <a:lstStyle/>
                    <a:p>
                      <a:pPr algn="ctr"/>
                      <a:r>
                        <a:rPr lang="en-IN" dirty="0"/>
                        <a:t>4.02</a:t>
                      </a:r>
                    </a:p>
                  </a:txBody>
                  <a:tcPr/>
                </a:tc>
                <a:extLst>
                  <a:ext uri="{0D108BD9-81ED-4DB2-BD59-A6C34878D82A}">
                    <a16:rowId xmlns:a16="http://schemas.microsoft.com/office/drawing/2014/main" val="4034323943"/>
                  </a:ext>
                </a:extLst>
              </a:tr>
              <a:tr h="370840">
                <a:tc>
                  <a:txBody>
                    <a:bodyPr/>
                    <a:lstStyle/>
                    <a:p>
                      <a:pPr algn="ctr"/>
                      <a:r>
                        <a:rPr lang="en-IN" dirty="0"/>
                        <a:t>Accountants</a:t>
                      </a:r>
                    </a:p>
                  </a:txBody>
                  <a:tcPr/>
                </a:tc>
                <a:tc>
                  <a:txBody>
                    <a:bodyPr/>
                    <a:lstStyle/>
                    <a:p>
                      <a:pPr algn="ctr"/>
                      <a:r>
                        <a:rPr lang="en-IN" dirty="0"/>
                        <a:t>5.29</a:t>
                      </a:r>
                    </a:p>
                  </a:txBody>
                  <a:tcPr/>
                </a:tc>
                <a:extLst>
                  <a:ext uri="{0D108BD9-81ED-4DB2-BD59-A6C34878D82A}">
                    <a16:rowId xmlns:a16="http://schemas.microsoft.com/office/drawing/2014/main" val="1964051509"/>
                  </a:ext>
                </a:extLst>
              </a:tr>
              <a:tr h="370840">
                <a:tc>
                  <a:txBody>
                    <a:bodyPr/>
                    <a:lstStyle/>
                    <a:p>
                      <a:pPr algn="ctr"/>
                      <a:r>
                        <a:rPr lang="en-IN" dirty="0"/>
                        <a:t>Core Staff</a:t>
                      </a:r>
                    </a:p>
                  </a:txBody>
                  <a:tcPr/>
                </a:tc>
                <a:tc>
                  <a:txBody>
                    <a:bodyPr/>
                    <a:lstStyle/>
                    <a:p>
                      <a:pPr algn="ctr"/>
                      <a:r>
                        <a:rPr lang="en-IN" dirty="0"/>
                        <a:t>5.98</a:t>
                      </a:r>
                    </a:p>
                  </a:txBody>
                  <a:tcPr/>
                </a:tc>
                <a:extLst>
                  <a:ext uri="{0D108BD9-81ED-4DB2-BD59-A6C34878D82A}">
                    <a16:rowId xmlns:a16="http://schemas.microsoft.com/office/drawing/2014/main" val="900607106"/>
                  </a:ext>
                </a:extLst>
              </a:tr>
            </a:tbl>
          </a:graphicData>
        </a:graphic>
      </p:graphicFrame>
      <p:sp>
        <p:nvSpPr>
          <p:cNvPr id="6" name="TextBox 5">
            <a:extLst>
              <a:ext uri="{FF2B5EF4-FFF2-40B4-BE49-F238E27FC236}">
                <a16:creationId xmlns:a16="http://schemas.microsoft.com/office/drawing/2014/main" id="{3526CA09-BE07-1529-FEE9-26968A644CD7}"/>
              </a:ext>
            </a:extLst>
          </p:cNvPr>
          <p:cNvSpPr txBox="1"/>
          <p:nvPr/>
        </p:nvSpPr>
        <p:spPr>
          <a:xfrm>
            <a:off x="1143000" y="3891280"/>
            <a:ext cx="9875520" cy="923330"/>
          </a:xfrm>
          <a:prstGeom prst="rect">
            <a:avLst/>
          </a:prstGeom>
          <a:noFill/>
        </p:spPr>
        <p:txBody>
          <a:bodyPr wrap="square" rtlCol="0">
            <a:spAutoFit/>
          </a:bodyPr>
          <a:lstStyle/>
          <a:p>
            <a:r>
              <a:rPr lang="en-IN" dirty="0"/>
              <a:t>Some people the company should </a:t>
            </a:r>
            <a:r>
              <a:rPr lang="en-IN" b="1" dirty="0"/>
              <a:t>sell more credit cards</a:t>
            </a:r>
            <a:r>
              <a:rPr lang="en-IN" dirty="0"/>
              <a:t> </a:t>
            </a:r>
            <a:r>
              <a:rPr lang="en-IN" b="1" dirty="0"/>
              <a:t>to</a:t>
            </a:r>
            <a:r>
              <a:rPr lang="en-IN" dirty="0"/>
              <a:t> since it doesn't have a problem in acquiring new customers. They default less, have stable income, relatively higher income, well educated and if done, will increase the revenue of the company.</a:t>
            </a:r>
          </a:p>
        </p:txBody>
      </p:sp>
    </p:spTree>
    <p:extLst>
      <p:ext uri="{BB962C8B-B14F-4D97-AF65-F5344CB8AC3E}">
        <p14:creationId xmlns:p14="http://schemas.microsoft.com/office/powerpoint/2010/main" val="360158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D166BB-E84E-C785-5805-3676B4F284D6}"/>
              </a:ext>
            </a:extLst>
          </p:cNvPr>
          <p:cNvSpPr>
            <a:spLocks noGrp="1"/>
          </p:cNvSpPr>
          <p:nvPr>
            <p:ph idx="1"/>
          </p:nvPr>
        </p:nvSpPr>
        <p:spPr>
          <a:xfrm>
            <a:off x="1143000" y="670560"/>
            <a:ext cx="9872871" cy="5425440"/>
          </a:xfrm>
        </p:spPr>
        <p:txBody>
          <a:bodyPr/>
          <a:lstStyle/>
          <a:p>
            <a:pPr marL="45720" indent="0">
              <a:buNone/>
            </a:pPr>
            <a:r>
              <a:rPr lang="en-IN" dirty="0"/>
              <a:t>We also propose a 3 layered system for the company to adopt in the future.</a:t>
            </a:r>
          </a:p>
          <a:p>
            <a:pPr marL="45720" indent="0">
              <a:buNone/>
            </a:pPr>
            <a:endParaRPr lang="en-IN" dirty="0"/>
          </a:p>
        </p:txBody>
      </p:sp>
      <p:sp>
        <p:nvSpPr>
          <p:cNvPr id="4" name="Rectangle 3">
            <a:extLst>
              <a:ext uri="{FF2B5EF4-FFF2-40B4-BE49-F238E27FC236}">
                <a16:creationId xmlns:a16="http://schemas.microsoft.com/office/drawing/2014/main" id="{E168CA6A-BB73-798B-5196-6EEDC329BC5E}"/>
              </a:ext>
            </a:extLst>
          </p:cNvPr>
          <p:cNvSpPr/>
          <p:nvPr/>
        </p:nvSpPr>
        <p:spPr>
          <a:xfrm>
            <a:off x="1280160" y="1605280"/>
            <a:ext cx="9052560" cy="69088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25000"/>
                </a:schemeClr>
              </a:solidFill>
              <a:highlight>
                <a:srgbClr val="FFFF00"/>
              </a:highlight>
            </a:endParaRPr>
          </a:p>
        </p:txBody>
      </p:sp>
      <p:sp>
        <p:nvSpPr>
          <p:cNvPr id="5" name="Rectangle 4">
            <a:extLst>
              <a:ext uri="{FF2B5EF4-FFF2-40B4-BE49-F238E27FC236}">
                <a16:creationId xmlns:a16="http://schemas.microsoft.com/office/drawing/2014/main" id="{0F2BA6EA-EC79-7D97-CA94-F884971D1797}"/>
              </a:ext>
            </a:extLst>
          </p:cNvPr>
          <p:cNvSpPr/>
          <p:nvPr/>
        </p:nvSpPr>
        <p:spPr>
          <a:xfrm>
            <a:off x="1280160" y="2255520"/>
            <a:ext cx="9052560" cy="4673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39C04A3-231D-8B52-B46F-7D74BE95E732}"/>
              </a:ext>
            </a:extLst>
          </p:cNvPr>
          <p:cNvSpPr/>
          <p:nvPr/>
        </p:nvSpPr>
        <p:spPr>
          <a:xfrm>
            <a:off x="1280160" y="3180080"/>
            <a:ext cx="9052560" cy="6908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4341A34-93B8-976D-6D68-3E3FC5380103}"/>
              </a:ext>
            </a:extLst>
          </p:cNvPr>
          <p:cNvSpPr/>
          <p:nvPr/>
        </p:nvSpPr>
        <p:spPr>
          <a:xfrm>
            <a:off x="1280160" y="2707640"/>
            <a:ext cx="9052560" cy="4673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3571D503-1A20-27B3-B86F-A2BC0B8D638F}"/>
              </a:ext>
            </a:extLst>
          </p:cNvPr>
          <p:cNvSpPr txBox="1"/>
          <p:nvPr/>
        </p:nvSpPr>
        <p:spPr>
          <a:xfrm>
            <a:off x="1544320" y="1766054"/>
            <a:ext cx="8524240" cy="369332"/>
          </a:xfrm>
          <a:prstGeom prst="rect">
            <a:avLst/>
          </a:prstGeom>
          <a:noFill/>
        </p:spPr>
        <p:txBody>
          <a:bodyPr wrap="square" rtlCol="0">
            <a:spAutoFit/>
          </a:bodyPr>
          <a:lstStyle/>
          <a:p>
            <a:r>
              <a:rPr lang="en-IN" dirty="0"/>
              <a:t>People with credit score&gt; 700 and the ones who pay their credit card bills on time</a:t>
            </a:r>
          </a:p>
        </p:txBody>
      </p:sp>
      <p:sp>
        <p:nvSpPr>
          <p:cNvPr id="10" name="TextBox 9">
            <a:extLst>
              <a:ext uri="{FF2B5EF4-FFF2-40B4-BE49-F238E27FC236}">
                <a16:creationId xmlns:a16="http://schemas.microsoft.com/office/drawing/2014/main" id="{822F102F-3E5B-9DDD-612F-8AF807A461FD}"/>
              </a:ext>
            </a:extLst>
          </p:cNvPr>
          <p:cNvSpPr txBox="1"/>
          <p:nvPr/>
        </p:nvSpPr>
        <p:spPr>
          <a:xfrm>
            <a:off x="1544320" y="2304534"/>
            <a:ext cx="8524240" cy="369332"/>
          </a:xfrm>
          <a:prstGeom prst="rect">
            <a:avLst/>
          </a:prstGeom>
          <a:noFill/>
        </p:spPr>
        <p:txBody>
          <a:bodyPr wrap="square" rtlCol="0">
            <a:spAutoFit/>
          </a:bodyPr>
          <a:lstStyle/>
          <a:p>
            <a:r>
              <a:rPr lang="en-IN" dirty="0"/>
              <a:t>People with credit score&gt; 700 and uses &gt; 70% of credit limit</a:t>
            </a:r>
          </a:p>
        </p:txBody>
      </p:sp>
      <p:sp>
        <p:nvSpPr>
          <p:cNvPr id="11" name="TextBox 10">
            <a:extLst>
              <a:ext uri="{FF2B5EF4-FFF2-40B4-BE49-F238E27FC236}">
                <a16:creationId xmlns:a16="http://schemas.microsoft.com/office/drawing/2014/main" id="{14CE7110-EC10-C3FB-5654-5322F7728C14}"/>
              </a:ext>
            </a:extLst>
          </p:cNvPr>
          <p:cNvSpPr txBox="1"/>
          <p:nvPr/>
        </p:nvSpPr>
        <p:spPr>
          <a:xfrm>
            <a:off x="1544320" y="2751435"/>
            <a:ext cx="8524240" cy="369332"/>
          </a:xfrm>
          <a:prstGeom prst="rect">
            <a:avLst/>
          </a:prstGeom>
          <a:noFill/>
        </p:spPr>
        <p:txBody>
          <a:bodyPr wrap="square" rtlCol="0">
            <a:spAutoFit/>
          </a:bodyPr>
          <a:lstStyle/>
          <a:p>
            <a:r>
              <a:rPr lang="en-IN" dirty="0"/>
              <a:t>People with credit score&lt; 700 and uses &gt; 70% of credit limit</a:t>
            </a:r>
          </a:p>
        </p:txBody>
      </p:sp>
      <p:sp>
        <p:nvSpPr>
          <p:cNvPr id="12" name="TextBox 11">
            <a:extLst>
              <a:ext uri="{FF2B5EF4-FFF2-40B4-BE49-F238E27FC236}">
                <a16:creationId xmlns:a16="http://schemas.microsoft.com/office/drawing/2014/main" id="{3B2A77BE-B99B-C370-FFDC-8D7552C58E61}"/>
              </a:ext>
            </a:extLst>
          </p:cNvPr>
          <p:cNvSpPr txBox="1"/>
          <p:nvPr/>
        </p:nvSpPr>
        <p:spPr>
          <a:xfrm>
            <a:off x="1544320" y="3340854"/>
            <a:ext cx="8524240" cy="369332"/>
          </a:xfrm>
          <a:prstGeom prst="rect">
            <a:avLst/>
          </a:prstGeom>
          <a:noFill/>
        </p:spPr>
        <p:txBody>
          <a:bodyPr wrap="square" rtlCol="0">
            <a:spAutoFit/>
          </a:bodyPr>
          <a:lstStyle/>
          <a:p>
            <a:r>
              <a:rPr lang="en-IN" dirty="0"/>
              <a:t>The defaulters!</a:t>
            </a:r>
          </a:p>
        </p:txBody>
      </p:sp>
      <p:sp>
        <p:nvSpPr>
          <p:cNvPr id="13" name="TextBox 12">
            <a:extLst>
              <a:ext uri="{FF2B5EF4-FFF2-40B4-BE49-F238E27FC236}">
                <a16:creationId xmlns:a16="http://schemas.microsoft.com/office/drawing/2014/main" id="{5DB60E21-ED0F-9940-87A7-D5657A003BAB}"/>
              </a:ext>
            </a:extLst>
          </p:cNvPr>
          <p:cNvSpPr txBox="1"/>
          <p:nvPr/>
        </p:nvSpPr>
        <p:spPr>
          <a:xfrm>
            <a:off x="1280160" y="4307840"/>
            <a:ext cx="9052560" cy="1477328"/>
          </a:xfrm>
          <a:prstGeom prst="rect">
            <a:avLst/>
          </a:prstGeom>
          <a:noFill/>
        </p:spPr>
        <p:txBody>
          <a:bodyPr wrap="square" rtlCol="0">
            <a:spAutoFit/>
          </a:bodyPr>
          <a:lstStyle/>
          <a:p>
            <a:r>
              <a:rPr lang="en-IN" dirty="0">
                <a:solidFill>
                  <a:srgbClr val="00B0F0"/>
                </a:solidFill>
              </a:rPr>
              <a:t>The </a:t>
            </a:r>
            <a:r>
              <a:rPr lang="en-IN" b="1" dirty="0">
                <a:solidFill>
                  <a:srgbClr val="00B0F0"/>
                </a:solidFill>
              </a:rPr>
              <a:t>yellow</a:t>
            </a:r>
            <a:r>
              <a:rPr lang="en-IN" dirty="0">
                <a:solidFill>
                  <a:srgbClr val="00B0F0"/>
                </a:solidFill>
              </a:rPr>
              <a:t> region guys are the potential </a:t>
            </a:r>
            <a:r>
              <a:rPr lang="en-IN" b="1" dirty="0">
                <a:solidFill>
                  <a:srgbClr val="00B0F0"/>
                </a:solidFill>
              </a:rPr>
              <a:t>green</a:t>
            </a:r>
            <a:r>
              <a:rPr lang="en-IN" dirty="0">
                <a:solidFill>
                  <a:srgbClr val="00B0F0"/>
                </a:solidFill>
              </a:rPr>
              <a:t> zone guys. On the other hand, the </a:t>
            </a:r>
            <a:r>
              <a:rPr lang="en-IN" b="1" dirty="0">
                <a:solidFill>
                  <a:srgbClr val="00B0F0"/>
                </a:solidFill>
              </a:rPr>
              <a:t>orange</a:t>
            </a:r>
            <a:r>
              <a:rPr lang="en-IN" dirty="0">
                <a:solidFill>
                  <a:srgbClr val="00B0F0"/>
                </a:solidFill>
              </a:rPr>
              <a:t> zone people are potential future defaulters! Based on their credit score and bill payment they can switch zones. We have to minimize the orange zone and red zone guys and aim substantially increase the green and yellow zone fellas! Strict checks should be made on the orange zone guys from some time before the end of the month.</a:t>
            </a:r>
          </a:p>
        </p:txBody>
      </p:sp>
    </p:spTree>
    <p:extLst>
      <p:ext uri="{BB962C8B-B14F-4D97-AF65-F5344CB8AC3E}">
        <p14:creationId xmlns:p14="http://schemas.microsoft.com/office/powerpoint/2010/main" val="265356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8C96-D456-CDA3-DB7C-887B2D82A7D7}"/>
              </a:ext>
            </a:extLst>
          </p:cNvPr>
          <p:cNvSpPr>
            <a:spLocks noGrp="1"/>
          </p:cNvSpPr>
          <p:nvPr>
            <p:ph type="title"/>
          </p:nvPr>
        </p:nvSpPr>
        <p:spPr/>
        <p:txBody>
          <a:bodyPr/>
          <a:lstStyle/>
          <a:p>
            <a:r>
              <a:rPr lang="en-IN" dirty="0"/>
              <a:t>Remedy</a:t>
            </a:r>
          </a:p>
        </p:txBody>
      </p:sp>
      <p:sp>
        <p:nvSpPr>
          <p:cNvPr id="3" name="Content Placeholder 2">
            <a:extLst>
              <a:ext uri="{FF2B5EF4-FFF2-40B4-BE49-F238E27FC236}">
                <a16:creationId xmlns:a16="http://schemas.microsoft.com/office/drawing/2014/main" id="{3302B429-A3AB-0FFA-0878-DB6B454D654D}"/>
              </a:ext>
            </a:extLst>
          </p:cNvPr>
          <p:cNvSpPr>
            <a:spLocks noGrp="1"/>
          </p:cNvSpPr>
          <p:nvPr>
            <p:ph idx="1"/>
          </p:nvPr>
        </p:nvSpPr>
        <p:spPr/>
        <p:txBody>
          <a:bodyPr>
            <a:normAutofit lnSpcReduction="10000"/>
          </a:bodyPr>
          <a:lstStyle/>
          <a:p>
            <a:pPr marL="45720" indent="0">
              <a:buNone/>
            </a:pPr>
            <a:r>
              <a:rPr lang="en-IN" b="1" dirty="0"/>
              <a:t>STOPLOSS-</a:t>
            </a:r>
          </a:p>
          <a:p>
            <a:pPr marL="45720" indent="0">
              <a:buNone/>
            </a:pPr>
            <a:r>
              <a:rPr lang="en-IN" dirty="0"/>
              <a:t>For people with credit card defaults, a system involving ‘stoploss’ should be adopted. Here, whenever the defaulter uses 70% of his or her credit card limit, he or she has to first come and pay up the amount used and then be allowed to use the rest 30%.</a:t>
            </a:r>
          </a:p>
          <a:p>
            <a:pPr marL="45720" indent="0">
              <a:buNone/>
            </a:pPr>
            <a:r>
              <a:rPr lang="en-IN" dirty="0"/>
              <a:t>This is a two way solution-</a:t>
            </a:r>
          </a:p>
          <a:p>
            <a:pPr marL="45720" indent="0">
              <a:buNone/>
            </a:pPr>
            <a:r>
              <a:rPr lang="en-IN" dirty="0"/>
              <a:t>   </a:t>
            </a:r>
            <a:r>
              <a:rPr lang="en-IN" dirty="0" err="1"/>
              <a:t>i</a:t>
            </a:r>
            <a:r>
              <a:rPr lang="en-IN" dirty="0"/>
              <a:t>) If the person still doesn't pay, we can restrict him or her at 70% which helps </a:t>
            </a:r>
            <a:r>
              <a:rPr lang="en-IN" b="1" dirty="0"/>
              <a:t>minimize the company’s losses</a:t>
            </a:r>
            <a:r>
              <a:rPr lang="en-IN" dirty="0"/>
              <a:t>.</a:t>
            </a:r>
          </a:p>
          <a:p>
            <a:pPr marL="45720" indent="0">
              <a:buNone/>
            </a:pPr>
            <a:r>
              <a:rPr lang="en-IN" dirty="0"/>
              <a:t>   ii) If he pays up the 70%, he or she will take it as a warning from the bank and think before spending the other 30. It will implore the person to only use the card further if he or she is sure! This will </a:t>
            </a:r>
            <a:r>
              <a:rPr lang="en-IN" b="1" dirty="0"/>
              <a:t>increase the company’s revenue. </a:t>
            </a:r>
            <a:r>
              <a:rPr lang="en-IN" dirty="0"/>
              <a:t>Even if the person doesn’t pay after that, we would have retrieved the major chunk of money used.</a:t>
            </a:r>
            <a:endParaRPr lang="en-IN" b="1" dirty="0"/>
          </a:p>
        </p:txBody>
      </p:sp>
    </p:spTree>
    <p:extLst>
      <p:ext uri="{BB962C8B-B14F-4D97-AF65-F5344CB8AC3E}">
        <p14:creationId xmlns:p14="http://schemas.microsoft.com/office/powerpoint/2010/main" val="133898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Gallery</Template>
  <TotalTime>161</TotalTime>
  <Words>770</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Corbel</vt:lpstr>
      <vt:lpstr>Wingdings</vt:lpstr>
      <vt:lpstr>Basis</vt:lpstr>
      <vt:lpstr>The Amex credit conundrum</vt:lpstr>
      <vt:lpstr>Shaping up the defaulters</vt:lpstr>
      <vt:lpstr>Motifs of the Amex data</vt:lpstr>
      <vt:lpstr>Graphical representation of data</vt:lpstr>
      <vt:lpstr>Insights</vt:lpstr>
      <vt:lpstr>Our recommendation</vt:lpstr>
      <vt:lpstr>Future Scope</vt:lpstr>
      <vt:lpstr>PowerPoint Presentation</vt:lpstr>
      <vt:lpstr>Remedy</vt:lpstr>
      <vt:lpstr>More data for future case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Amex credit conundrum</dc:title>
  <dc:creator>Parth Nagendra Singh</dc:creator>
  <cp:lastModifiedBy>Aditya Singh</cp:lastModifiedBy>
  <cp:revision>3</cp:revision>
  <dcterms:created xsi:type="dcterms:W3CDTF">2023-02-20T16:29:47Z</dcterms:created>
  <dcterms:modified xsi:type="dcterms:W3CDTF">2023-02-25T07:16:11Z</dcterms:modified>
</cp:coreProperties>
</file>