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57" r:id="rId9"/>
    <p:sldId id="258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ACD068-53EA-46B5-902D-A56F33E509E6}" v="36" dt="2025-03-31T18:42:05.5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4660"/>
  </p:normalViewPr>
  <p:slideViewPr>
    <p:cSldViewPr snapToGrid="0">
      <p:cViewPr varScale="1">
        <p:scale>
          <a:sx n="75" d="100"/>
          <a:sy n="75" d="100"/>
        </p:scale>
        <p:origin x="115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uti Torane" userId="3c72e2efae8d3a2f" providerId="LiveId" clId="{2DACD068-53EA-46B5-902D-A56F33E509E6}"/>
    <pc:docChg chg="undo custSel delSld modSld sldOrd">
      <pc:chgData name="Shruti Torane" userId="3c72e2efae8d3a2f" providerId="LiveId" clId="{2DACD068-53EA-46B5-902D-A56F33E509E6}" dt="2025-03-31T18:41:06.924" v="1525" actId="1076"/>
      <pc:docMkLst>
        <pc:docMk/>
      </pc:docMkLst>
      <pc:sldChg chg="delSp del mod">
        <pc:chgData name="Shruti Torane" userId="3c72e2efae8d3a2f" providerId="LiveId" clId="{2DACD068-53EA-46B5-902D-A56F33E509E6}" dt="2025-03-31T17:49:05.906" v="1133" actId="47"/>
        <pc:sldMkLst>
          <pc:docMk/>
          <pc:sldMk cId="2903628364" sldId="256"/>
        </pc:sldMkLst>
        <pc:graphicFrameChg chg="del">
          <ac:chgData name="Shruti Torane" userId="3c72e2efae8d3a2f" providerId="LiveId" clId="{2DACD068-53EA-46B5-902D-A56F33E509E6}" dt="2025-03-31T17:48:29.615" v="1132" actId="21"/>
          <ac:graphicFrameMkLst>
            <pc:docMk/>
            <pc:sldMk cId="2903628364" sldId="256"/>
            <ac:graphicFrameMk id="6" creationId="{CFE86678-2254-4E81-12AE-A465E5D7ABA1}"/>
          </ac:graphicFrameMkLst>
        </pc:graphicFrameChg>
      </pc:sldChg>
      <pc:sldChg chg="addSp modSp mod">
        <pc:chgData name="Shruti Torane" userId="3c72e2efae8d3a2f" providerId="LiveId" clId="{2DACD068-53EA-46B5-902D-A56F33E509E6}" dt="2025-03-31T18:41:06.924" v="1525" actId="1076"/>
        <pc:sldMkLst>
          <pc:docMk/>
          <pc:sldMk cId="222639685" sldId="258"/>
        </pc:sldMkLst>
        <pc:spChg chg="mod">
          <ac:chgData name="Shruti Torane" userId="3c72e2efae8d3a2f" providerId="LiveId" clId="{2DACD068-53EA-46B5-902D-A56F33E509E6}" dt="2025-03-31T18:39:06.483" v="1504" actId="1076"/>
          <ac:spMkLst>
            <pc:docMk/>
            <pc:sldMk cId="222639685" sldId="258"/>
            <ac:spMk id="2" creationId="{40857C0E-7625-39C5-30CC-FCB7ADE7FD30}"/>
          </ac:spMkLst>
        </pc:spChg>
        <pc:spChg chg="mod">
          <ac:chgData name="Shruti Torane" userId="3c72e2efae8d3a2f" providerId="LiveId" clId="{2DACD068-53EA-46B5-902D-A56F33E509E6}" dt="2025-03-31T18:39:35.224" v="1509" actId="1076"/>
          <ac:spMkLst>
            <pc:docMk/>
            <pc:sldMk cId="222639685" sldId="258"/>
            <ac:spMk id="3" creationId="{A7CD1A0D-C908-FC86-119B-61E8B9A8BFB3}"/>
          </ac:spMkLst>
        </pc:spChg>
        <pc:spChg chg="mod">
          <ac:chgData name="Shruti Torane" userId="3c72e2efae8d3a2f" providerId="LiveId" clId="{2DACD068-53EA-46B5-902D-A56F33E509E6}" dt="2025-03-31T18:41:06.924" v="1525" actId="1076"/>
          <ac:spMkLst>
            <pc:docMk/>
            <pc:sldMk cId="222639685" sldId="258"/>
            <ac:spMk id="4" creationId="{FF47D1BC-1D3A-23D3-DBFD-02600F315188}"/>
          </ac:spMkLst>
        </pc:spChg>
        <pc:spChg chg="mod">
          <ac:chgData name="Shruti Torane" userId="3c72e2efae8d3a2f" providerId="LiveId" clId="{2DACD068-53EA-46B5-902D-A56F33E509E6}" dt="2025-03-31T18:33:17.087" v="1464" actId="1076"/>
          <ac:spMkLst>
            <pc:docMk/>
            <pc:sldMk cId="222639685" sldId="258"/>
            <ac:spMk id="5" creationId="{77AB6D24-9DBB-255B-7EC9-65B87AD42AA5}"/>
          </ac:spMkLst>
        </pc:spChg>
        <pc:spChg chg="mod">
          <ac:chgData name="Shruti Torane" userId="3c72e2efae8d3a2f" providerId="LiveId" clId="{2DACD068-53EA-46B5-902D-A56F33E509E6}" dt="2025-03-31T18:39:10.696" v="1505" actId="1076"/>
          <ac:spMkLst>
            <pc:docMk/>
            <pc:sldMk cId="222639685" sldId="258"/>
            <ac:spMk id="6" creationId="{D3FBC7EA-3B04-BE5E-FE56-0460ABC1571F}"/>
          </ac:spMkLst>
        </pc:spChg>
        <pc:spChg chg="add mod">
          <ac:chgData name="Shruti Torane" userId="3c72e2efae8d3a2f" providerId="LiveId" clId="{2DACD068-53EA-46B5-902D-A56F33E509E6}" dt="2025-03-31T18:39:25.311" v="1508" actId="20577"/>
          <ac:spMkLst>
            <pc:docMk/>
            <pc:sldMk cId="222639685" sldId="258"/>
            <ac:spMk id="7" creationId="{C0251DBE-1651-8E46-5766-CF2904E1D1C7}"/>
          </ac:spMkLst>
        </pc:spChg>
      </pc:sldChg>
      <pc:sldChg chg="ord">
        <pc:chgData name="Shruti Torane" userId="3c72e2efae8d3a2f" providerId="LiveId" clId="{2DACD068-53EA-46B5-902D-A56F33E509E6}" dt="2025-03-31T17:49:22.244" v="1135"/>
        <pc:sldMkLst>
          <pc:docMk/>
          <pc:sldMk cId="3047242679" sldId="261"/>
        </pc:sldMkLst>
      </pc:sldChg>
      <pc:sldChg chg="modSp mod ord">
        <pc:chgData name="Shruti Torane" userId="3c72e2efae8d3a2f" providerId="LiveId" clId="{2DACD068-53EA-46B5-902D-A56F33E509E6}" dt="2025-03-31T18:41:06.450" v="1524" actId="20577"/>
        <pc:sldMkLst>
          <pc:docMk/>
          <pc:sldMk cId="2760422831" sldId="262"/>
        </pc:sldMkLst>
        <pc:spChg chg="mod">
          <ac:chgData name="Shruti Torane" userId="3c72e2efae8d3a2f" providerId="LiveId" clId="{2DACD068-53EA-46B5-902D-A56F33E509E6}" dt="2025-03-31T18:41:06.450" v="1524" actId="20577"/>
          <ac:spMkLst>
            <pc:docMk/>
            <pc:sldMk cId="2760422831" sldId="262"/>
            <ac:spMk id="3" creationId="{3F9F61D8-AC96-1263-B2D3-DEE635A72E9F}"/>
          </ac:spMkLst>
        </pc:spChg>
      </pc:sldChg>
      <pc:sldChg chg="modSp mod ord">
        <pc:chgData name="Shruti Torane" userId="3c72e2efae8d3a2f" providerId="LiveId" clId="{2DACD068-53EA-46B5-902D-A56F33E509E6}" dt="2025-03-31T17:51:12.330" v="1149" actId="12"/>
        <pc:sldMkLst>
          <pc:docMk/>
          <pc:sldMk cId="295170481" sldId="263"/>
        </pc:sldMkLst>
        <pc:spChg chg="mod">
          <ac:chgData name="Shruti Torane" userId="3c72e2efae8d3a2f" providerId="LiveId" clId="{2DACD068-53EA-46B5-902D-A56F33E509E6}" dt="2025-03-31T17:51:12.330" v="1149" actId="12"/>
          <ac:spMkLst>
            <pc:docMk/>
            <pc:sldMk cId="295170481" sldId="263"/>
            <ac:spMk id="5" creationId="{C1F104A5-3804-25AC-6C39-D7232D80AC91}"/>
          </ac:spMkLst>
        </pc:spChg>
      </pc:sldChg>
      <pc:sldChg chg="addSp modSp mod ord">
        <pc:chgData name="Shruti Torane" userId="3c72e2efae8d3a2f" providerId="LiveId" clId="{2DACD068-53EA-46B5-902D-A56F33E509E6}" dt="2025-03-31T17:49:47.350" v="1141"/>
        <pc:sldMkLst>
          <pc:docMk/>
          <pc:sldMk cId="2839644775" sldId="264"/>
        </pc:sldMkLst>
        <pc:spChg chg="mod">
          <ac:chgData name="Shruti Torane" userId="3c72e2efae8d3a2f" providerId="LiveId" clId="{2DACD068-53EA-46B5-902D-A56F33E509E6}" dt="2025-03-31T17:41:48.012" v="1084" actId="1076"/>
          <ac:spMkLst>
            <pc:docMk/>
            <pc:sldMk cId="2839644775" sldId="264"/>
            <ac:spMk id="2" creationId="{406045DA-5A41-9F8E-3A2E-C69C85C74EAF}"/>
          </ac:spMkLst>
        </pc:spChg>
        <pc:spChg chg="mod">
          <ac:chgData name="Shruti Torane" userId="3c72e2efae8d3a2f" providerId="LiveId" clId="{2DACD068-53EA-46B5-902D-A56F33E509E6}" dt="2025-03-31T17:41:53.151" v="1085" actId="1076"/>
          <ac:spMkLst>
            <pc:docMk/>
            <pc:sldMk cId="2839644775" sldId="264"/>
            <ac:spMk id="3" creationId="{FA0B1D1A-0123-C185-D3D5-BE2A493F31A5}"/>
          </ac:spMkLst>
        </pc:spChg>
        <pc:spChg chg="mod">
          <ac:chgData name="Shruti Torane" userId="3c72e2efae8d3a2f" providerId="LiveId" clId="{2DACD068-53EA-46B5-902D-A56F33E509E6}" dt="2025-03-31T17:42:01.217" v="1086" actId="1076"/>
          <ac:spMkLst>
            <pc:docMk/>
            <pc:sldMk cId="2839644775" sldId="264"/>
            <ac:spMk id="4" creationId="{9B2EA475-228C-3326-943D-E51FB57AD913}"/>
          </ac:spMkLst>
        </pc:spChg>
        <pc:spChg chg="add mod">
          <ac:chgData name="Shruti Torane" userId="3c72e2efae8d3a2f" providerId="LiveId" clId="{2DACD068-53EA-46B5-902D-A56F33E509E6}" dt="2025-03-31T17:42:10.090" v="1088" actId="1076"/>
          <ac:spMkLst>
            <pc:docMk/>
            <pc:sldMk cId="2839644775" sldId="264"/>
            <ac:spMk id="5" creationId="{857D777B-D11C-7B93-0C97-5CC8EBEFCC3D}"/>
          </ac:spMkLst>
        </pc:spChg>
        <pc:spChg chg="add mod">
          <ac:chgData name="Shruti Torane" userId="3c72e2efae8d3a2f" providerId="LiveId" clId="{2DACD068-53EA-46B5-902D-A56F33E509E6}" dt="2025-03-31T17:43:04.282" v="1102" actId="404"/>
          <ac:spMkLst>
            <pc:docMk/>
            <pc:sldMk cId="2839644775" sldId="264"/>
            <ac:spMk id="6" creationId="{4AA36A23-99AE-23F9-26E2-44E9FFD5ED17}"/>
          </ac:spMkLst>
        </pc:spChg>
        <pc:spChg chg="add">
          <ac:chgData name="Shruti Torane" userId="3c72e2efae8d3a2f" providerId="LiveId" clId="{2DACD068-53EA-46B5-902D-A56F33E509E6}" dt="2025-03-31T17:34:24.716" v="597"/>
          <ac:spMkLst>
            <pc:docMk/>
            <pc:sldMk cId="2839644775" sldId="264"/>
            <ac:spMk id="7" creationId="{BDFCC7C2-E14C-29E7-13E6-1F280950A99B}"/>
          </ac:spMkLst>
        </pc:spChg>
      </pc:sldChg>
      <pc:sldChg chg="addSp modSp mod ord">
        <pc:chgData name="Shruti Torane" userId="3c72e2efae8d3a2f" providerId="LiveId" clId="{2DACD068-53EA-46B5-902D-A56F33E509E6}" dt="2025-03-31T17:49:52.799" v="1143"/>
        <pc:sldMkLst>
          <pc:docMk/>
          <pc:sldMk cId="755437500" sldId="265"/>
        </pc:sldMkLst>
        <pc:spChg chg="mod">
          <ac:chgData name="Shruti Torane" userId="3c72e2efae8d3a2f" providerId="LiveId" clId="{2DACD068-53EA-46B5-902D-A56F33E509E6}" dt="2025-03-31T17:46:15.767" v="1123" actId="1076"/>
          <ac:spMkLst>
            <pc:docMk/>
            <pc:sldMk cId="755437500" sldId="265"/>
            <ac:spMk id="2" creationId="{8D51D53D-5609-2F5C-9D83-F2C3DB370BCE}"/>
          </ac:spMkLst>
        </pc:spChg>
        <pc:spChg chg="add mod">
          <ac:chgData name="Shruti Torane" userId="3c72e2efae8d3a2f" providerId="LiveId" clId="{2DACD068-53EA-46B5-902D-A56F33E509E6}" dt="2025-03-31T17:46:27.105" v="1125" actId="14100"/>
          <ac:spMkLst>
            <pc:docMk/>
            <pc:sldMk cId="755437500" sldId="265"/>
            <ac:spMk id="3" creationId="{32FFFCE8-9B3B-9909-E50B-094C7BE832C8}"/>
          </ac:spMkLst>
        </pc:spChg>
        <pc:spChg chg="add mod">
          <ac:chgData name="Shruti Torane" userId="3c72e2efae8d3a2f" providerId="LiveId" clId="{2DACD068-53EA-46B5-902D-A56F33E509E6}" dt="2025-03-31T17:46:33.912" v="1127" actId="14100"/>
          <ac:spMkLst>
            <pc:docMk/>
            <pc:sldMk cId="755437500" sldId="265"/>
            <ac:spMk id="4" creationId="{B3CC8115-7372-188F-2E90-5F61469A58E8}"/>
          </ac:spMkLst>
        </pc:spChg>
      </pc:sldChg>
      <pc:sldChg chg="ord">
        <pc:chgData name="Shruti Torane" userId="3c72e2efae8d3a2f" providerId="LiveId" clId="{2DACD068-53EA-46B5-902D-A56F33E509E6}" dt="2025-03-31T17:49:58.275" v="1145"/>
        <pc:sldMkLst>
          <pc:docMk/>
          <pc:sldMk cId="3059292710" sldId="266"/>
        </pc:sldMkLst>
      </pc:sldChg>
      <pc:sldChg chg="addSp delSp modSp mod ord">
        <pc:chgData name="Shruti Torane" userId="3c72e2efae8d3a2f" providerId="LiveId" clId="{2DACD068-53EA-46B5-902D-A56F33E509E6}" dt="2025-03-31T17:54:51.584" v="1239" actId="403"/>
        <pc:sldMkLst>
          <pc:docMk/>
          <pc:sldMk cId="1476716968" sldId="267"/>
        </pc:sldMkLst>
        <pc:spChg chg="mod">
          <ac:chgData name="Shruti Torane" userId="3c72e2efae8d3a2f" providerId="LiveId" clId="{2DACD068-53EA-46B5-902D-A56F33E509E6}" dt="2025-03-31T17:53:35.443" v="1222" actId="1076"/>
          <ac:spMkLst>
            <pc:docMk/>
            <pc:sldMk cId="1476716968" sldId="267"/>
            <ac:spMk id="3" creationId="{C30D90DA-DBDF-E1C4-CCF9-24DC5394A271}"/>
          </ac:spMkLst>
        </pc:spChg>
        <pc:spChg chg="add del mod">
          <ac:chgData name="Shruti Torane" userId="3c72e2efae8d3a2f" providerId="LiveId" clId="{2DACD068-53EA-46B5-902D-A56F33E509E6}" dt="2025-03-31T17:34:12.052" v="595" actId="478"/>
          <ac:spMkLst>
            <pc:docMk/>
            <pc:sldMk cId="1476716968" sldId="267"/>
            <ac:spMk id="6" creationId="{A85EBC90-DF6A-E6E5-4880-9AC1239827C1}"/>
          </ac:spMkLst>
        </pc:spChg>
        <pc:spChg chg="add mod">
          <ac:chgData name="Shruti Torane" userId="3c72e2efae8d3a2f" providerId="LiveId" clId="{2DACD068-53EA-46B5-902D-A56F33E509E6}" dt="2025-03-31T17:54:51.584" v="1239" actId="403"/>
          <ac:spMkLst>
            <pc:docMk/>
            <pc:sldMk cId="1476716968" sldId="267"/>
            <ac:spMk id="7" creationId="{A42F5393-8BA2-F005-FEB1-DAB624319D36}"/>
          </ac:spMkLst>
        </pc:spChg>
        <pc:spChg chg="mod">
          <ac:chgData name="Shruti Torane" userId="3c72e2efae8d3a2f" providerId="LiveId" clId="{2DACD068-53EA-46B5-902D-A56F33E509E6}" dt="2025-03-31T17:53:48.806" v="1224" actId="14100"/>
          <ac:spMkLst>
            <pc:docMk/>
            <pc:sldMk cId="1476716968" sldId="267"/>
            <ac:spMk id="11" creationId="{ED0C6E1B-269A-01FC-B4C1-6418BDCCF4D1}"/>
          </ac:spMkLst>
        </pc:spChg>
        <pc:spChg chg="mod">
          <ac:chgData name="Shruti Torane" userId="3c72e2efae8d3a2f" providerId="LiveId" clId="{2DACD068-53EA-46B5-902D-A56F33E509E6}" dt="2025-03-31T17:52:00.032" v="1155" actId="20577"/>
          <ac:spMkLst>
            <pc:docMk/>
            <pc:sldMk cId="1476716968" sldId="267"/>
            <ac:spMk id="13" creationId="{51DB2B95-FEBF-EE4F-1D46-703FDB3E42B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54CC8-2754-4959-98AA-22A90273463E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9372F-1EB0-4011-9493-7361A06CE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704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9372F-1EB0-4011-9493-7361A06CE58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350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9372F-1EB0-4011-9493-7361A06CE58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056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9372F-1EB0-4011-9493-7361A06CE58B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048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9372F-1EB0-4011-9493-7361A06CE58B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042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D23A3-BBBD-6AFB-B1B0-4F4F0E0FB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573B7-1EE4-D8C3-2D98-6D566D2D0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D15D2-3FB7-5FAD-2D0A-C34D707CC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90D67-93CF-465B-8CFD-3DCADA4FA8C7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3A498-5430-A4E2-9126-13CFD54E7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FE864-2AAE-94A1-6E9B-AB6294503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742A-6B2E-4D32-B6D5-28D8C9823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41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80E83-F87E-C2BE-B401-81DA8AADA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5198C-191B-5DCA-9309-5A279FDCB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5E45D-B2D1-FC6D-97EE-26BA15CA2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90D67-93CF-465B-8CFD-3DCADA4FA8C7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EBC7D-7366-0E0A-B4FE-501DF1C4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85BA9-6B54-2BB9-7127-87B652B45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742A-6B2E-4D32-B6D5-28D8C9823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372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D56C28-7E8F-65B1-3D45-EC01899C8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30DEC9-C551-A0F6-4A41-532CCAF7C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2300D-660B-1EF4-9AEA-5C673492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90D67-93CF-465B-8CFD-3DCADA4FA8C7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75595-504A-046F-32B9-4AFDA9B9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FD700-3DA3-8C51-B4C7-0880A87D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742A-6B2E-4D32-B6D5-28D8C9823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337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E0BE-3B0B-7B92-8BDD-CBA57C722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4959B-8742-21D0-3D76-7F430984D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CFC27-2A90-44F7-A976-784144D9F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90D67-93CF-465B-8CFD-3DCADA4FA8C7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76A90-A9EB-9822-1A9D-C13BF83F0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F90B-390B-0426-1D54-38FFABEF5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742A-6B2E-4D32-B6D5-28D8C9823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950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C3153-EB13-09DB-57D0-C9BFAE83F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9B090-87CC-79FB-03C6-545C1C0F2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263FE-B1E1-CB1C-2C89-25E1A4CFE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90D67-93CF-465B-8CFD-3DCADA4FA8C7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098A6-A5B7-CB6F-F934-FE3D629F6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2213D-E589-7232-8175-60AACF5B7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742A-6B2E-4D32-B6D5-28D8C9823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7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C4C22-03F3-E767-7D6D-011FD000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37437-BF9B-618D-D708-47E7D6D0C9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E8B3B-B049-DD8E-A4C7-A2F1465C7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BFA47-3929-3E22-10B3-35EDA57F4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90D67-93CF-465B-8CFD-3DCADA4FA8C7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701E3-4D54-3C3D-924E-EA8BB795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390EC-2F84-B760-EA0F-F4C0B8269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742A-6B2E-4D32-B6D5-28D8C9823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40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55B16-54C9-6682-ED70-392738B77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5A6BD-BF6E-5F8C-2688-7D7A60710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108D5D-75D5-7826-01D6-50FE21D38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FCB92F-D76D-2B8B-6B7C-4564A26C3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C5FB13-CFAA-464F-2D91-92BCF0800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ECECE0-E3ED-8699-E72E-D0A8B77DB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90D67-93CF-465B-8CFD-3DCADA4FA8C7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A3A749-6903-4D39-CDDD-331B8745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075021-16C2-E8F4-39CB-5AAC62098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742A-6B2E-4D32-B6D5-28D8C9823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197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63102-9D8D-99EC-7E83-1F8BA2ECB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F44DE9-FC61-4C3B-6850-B7BD43277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90D67-93CF-465B-8CFD-3DCADA4FA8C7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EF188-3F67-2BBC-5B30-4B6F85028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2BF5AB-B02D-7D82-00C3-60BC9370E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742A-6B2E-4D32-B6D5-28D8C9823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203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87980A-DBB5-30E8-FE11-7D605212A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90D67-93CF-465B-8CFD-3DCADA4FA8C7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50BEFD-D1D9-2278-44CF-F4ED69C1E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74BA3-B1C2-33A6-A73C-2ED25AAF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742A-6B2E-4D32-B6D5-28D8C9823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79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F0B5C-B635-1204-CD40-7E4B167BF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4854D-7FA3-5F79-32AB-AC31495C0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1BE161-BAB0-0B7C-6DBF-F8F5D9797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421D1-48E8-2CD0-7815-EE4596B1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90D67-93CF-465B-8CFD-3DCADA4FA8C7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FC40A-25F9-C8B9-DA31-3EF3F2EE5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DF828-37AB-B2BE-FCA3-F7AEE4C9F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742A-6B2E-4D32-B6D5-28D8C9823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410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78FB9-33EC-315D-21FB-5D4976229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B88F65-8E6D-DEC5-0A30-33D1E5054A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DAAFD-3C69-00A9-BE21-8FB8E9265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70CD1-3F4E-3A44-4362-FBC02E26D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90D67-93CF-465B-8CFD-3DCADA4FA8C7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ECB68-28E8-77B9-2F8C-90171D5EE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79F2C-C987-3CE7-FC17-D17C3381A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742A-6B2E-4D32-B6D5-28D8C9823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351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B5C6ED-C80C-992B-3079-7C281329D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36174-F165-BE27-59B1-54C92EF75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3EF98-E3CE-A230-1DF7-03C7B078D8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90D67-93CF-465B-8CFD-3DCADA4FA8C7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533F2-EB14-F380-3A0A-DA729BC22D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33D83-768C-4135-604C-2FEF43667B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9742A-6B2E-4D32-B6D5-28D8C9823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55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8BEB31-E199-597B-AA36-28337E90FFCE}"/>
              </a:ext>
            </a:extLst>
          </p:cNvPr>
          <p:cNvSpPr txBox="1"/>
          <p:nvPr/>
        </p:nvSpPr>
        <p:spPr>
          <a:xfrm>
            <a:off x="465604" y="376996"/>
            <a:ext cx="44011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import</a:t>
            </a:r>
            <a:r>
              <a:rPr lang="en-IN" dirty="0"/>
              <a:t> panadas </a:t>
            </a:r>
            <a:r>
              <a:rPr lang="en-IN" dirty="0">
                <a:solidFill>
                  <a:srgbClr val="FF0000"/>
                </a:solidFill>
              </a:rPr>
              <a:t>as</a:t>
            </a:r>
            <a:r>
              <a:rPr lang="en-IN" dirty="0"/>
              <a:t> pd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FFF29A-A23E-762A-BFAF-120F643D0BE2}"/>
              </a:ext>
            </a:extLst>
          </p:cNvPr>
          <p:cNvSpPr txBox="1"/>
          <p:nvPr/>
        </p:nvSpPr>
        <p:spPr>
          <a:xfrm>
            <a:off x="465604" y="1580669"/>
            <a:ext cx="4401126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/>
              <a:t>Data Structures in pandas</a:t>
            </a:r>
          </a:p>
          <a:p>
            <a:r>
              <a:rPr lang="en-IN" dirty="0"/>
              <a:t>1.Series</a:t>
            </a:r>
          </a:p>
          <a:p>
            <a:r>
              <a:rPr lang="en-IN" dirty="0"/>
              <a:t>2.DataFrame</a:t>
            </a:r>
          </a:p>
          <a:p>
            <a:r>
              <a:rPr lang="en-IN" dirty="0"/>
              <a:t>3.Panel</a:t>
            </a:r>
            <a:br>
              <a:rPr lang="en-IN" dirty="0"/>
            </a:br>
            <a:br>
              <a:rPr lang="en-IN" dirty="0"/>
            </a:br>
            <a:r>
              <a:rPr lang="en-IN" dirty="0"/>
              <a:t>these are </a:t>
            </a:r>
            <a:r>
              <a:rPr lang="en-IN" b="1" dirty="0"/>
              <a:t>predefined class </a:t>
            </a:r>
            <a:r>
              <a:rPr lang="en-IN" dirty="0"/>
              <a:t>in pandas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D79EE9-96B2-0D1C-C6D6-E9306DBFDA7E}"/>
              </a:ext>
            </a:extLst>
          </p:cNvPr>
          <p:cNvSpPr txBox="1"/>
          <p:nvPr/>
        </p:nvSpPr>
        <p:spPr>
          <a:xfrm>
            <a:off x="465604" y="840333"/>
            <a:ext cx="440112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pip  install pandas </a:t>
            </a:r>
            <a:br>
              <a:rPr lang="en-IN" dirty="0"/>
            </a:br>
            <a:r>
              <a:rPr lang="en-IN" dirty="0"/>
              <a:t>here </a:t>
            </a:r>
            <a:r>
              <a:rPr lang="en-IN" b="1" dirty="0"/>
              <a:t>pip</a:t>
            </a:r>
            <a:r>
              <a:rPr lang="en-IN" dirty="0"/>
              <a:t> stands for </a:t>
            </a:r>
            <a:r>
              <a:rPr lang="en-IN" b="1" dirty="0"/>
              <a:t>p</a:t>
            </a:r>
            <a:r>
              <a:rPr lang="en-IN" dirty="0"/>
              <a:t>ython </a:t>
            </a:r>
            <a:r>
              <a:rPr lang="en-IN" b="1" dirty="0"/>
              <a:t>i</a:t>
            </a:r>
            <a:r>
              <a:rPr lang="en-IN" dirty="0"/>
              <a:t>nstaller </a:t>
            </a:r>
            <a:r>
              <a:rPr lang="en-IN" b="1" dirty="0"/>
              <a:t>p</a:t>
            </a:r>
            <a:r>
              <a:rPr lang="en-IN" dirty="0"/>
              <a:t>ackage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1DAB7-CAB3-F91D-F401-5AC227FCCB47}"/>
              </a:ext>
            </a:extLst>
          </p:cNvPr>
          <p:cNvSpPr txBox="1"/>
          <p:nvPr/>
        </p:nvSpPr>
        <p:spPr>
          <a:xfrm>
            <a:off x="470130" y="3429000"/>
            <a:ext cx="440112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/>
              <a:t>Class contains attributes and methods</a:t>
            </a:r>
          </a:p>
          <a:p>
            <a:r>
              <a:rPr lang="en-IN" b="1" u="sng" dirty="0"/>
              <a:t>Attributes</a:t>
            </a:r>
            <a:r>
              <a:rPr lang="en-IN" dirty="0"/>
              <a:t>: </a:t>
            </a:r>
            <a:r>
              <a:rPr lang="en-US" dirty="0"/>
              <a:t>attributes return information about the object</a:t>
            </a:r>
          </a:p>
          <a:p>
            <a:r>
              <a:rPr lang="en-US" b="1" u="sng" dirty="0"/>
              <a:t>Methods</a:t>
            </a:r>
            <a:r>
              <a:rPr lang="en-US" dirty="0"/>
              <a:t> :methods perform operations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00C041-A2AC-93C4-7C90-FB9D468D119E}"/>
              </a:ext>
            </a:extLst>
          </p:cNvPr>
          <p:cNvSpPr txBox="1"/>
          <p:nvPr/>
        </p:nvSpPr>
        <p:spPr>
          <a:xfrm>
            <a:off x="4960941" y="376996"/>
            <a:ext cx="1653401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Series attribute</a:t>
            </a:r>
          </a:p>
          <a:p>
            <a:r>
              <a:rPr lang="en-IN" dirty="0"/>
              <a:t>1. values</a:t>
            </a:r>
          </a:p>
          <a:p>
            <a:r>
              <a:rPr lang="en-IN" dirty="0"/>
              <a:t>2. Index</a:t>
            </a:r>
          </a:p>
          <a:p>
            <a:r>
              <a:rPr lang="en-IN" dirty="0"/>
              <a:t>3. dtypes</a:t>
            </a:r>
          </a:p>
          <a:p>
            <a:r>
              <a:rPr lang="en-IN" dirty="0"/>
              <a:t>4. size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17C49B-87F3-8E99-6E85-B59BEF39DC77}"/>
              </a:ext>
            </a:extLst>
          </p:cNvPr>
          <p:cNvSpPr txBox="1"/>
          <p:nvPr/>
        </p:nvSpPr>
        <p:spPr>
          <a:xfrm>
            <a:off x="4960472" y="1937827"/>
            <a:ext cx="1649811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Series methods</a:t>
            </a:r>
          </a:p>
          <a:p>
            <a:pPr marL="342900" indent="-342900">
              <a:buAutoNum type="arabicPeriod"/>
            </a:pPr>
            <a:r>
              <a:rPr lang="en-IN" dirty="0"/>
              <a:t>head()</a:t>
            </a:r>
          </a:p>
          <a:p>
            <a:pPr marL="342900" indent="-342900">
              <a:buAutoNum type="arabicPeriod" startAt="2"/>
            </a:pPr>
            <a:r>
              <a:rPr lang="en-IN" dirty="0"/>
              <a:t>tail()</a:t>
            </a:r>
          </a:p>
          <a:p>
            <a:pPr marL="342900" indent="-342900">
              <a:buAutoNum type="arabicPeriod" startAt="3"/>
            </a:pPr>
            <a:r>
              <a:rPr lang="en-IN" dirty="0"/>
              <a:t>sum()</a:t>
            </a:r>
          </a:p>
          <a:p>
            <a:pPr marL="342900" indent="-342900">
              <a:buAutoNum type="arabicPeriod" startAt="3"/>
            </a:pPr>
            <a:r>
              <a:rPr lang="en-IN" dirty="0"/>
              <a:t>count()</a:t>
            </a:r>
          </a:p>
          <a:p>
            <a:pPr marL="342900" indent="-342900">
              <a:buAutoNum type="arabicPeriod" startAt="3"/>
            </a:pPr>
            <a:r>
              <a:rPr lang="en-IN" dirty="0"/>
              <a:t>mean()</a:t>
            </a:r>
          </a:p>
          <a:p>
            <a:pPr marL="342900" indent="-342900">
              <a:buAutoNum type="arabicPeriod" startAt="3"/>
            </a:pPr>
            <a:r>
              <a:rPr lang="en-IN" dirty="0"/>
              <a:t>describe()</a:t>
            </a:r>
          </a:p>
          <a:p>
            <a:pPr marL="342900" indent="-342900">
              <a:buAutoNum type="arabicPeriod" startAt="3"/>
            </a:pPr>
            <a:r>
              <a:rPr lang="en-IN" dirty="0"/>
              <a:t>unique()</a:t>
            </a:r>
          </a:p>
          <a:p>
            <a:pPr marL="342900" indent="-342900">
              <a:buAutoNum type="arabicPeriod" startAt="3"/>
            </a:pPr>
            <a:r>
              <a:rPr lang="en-IN" dirty="0"/>
              <a:t>nunique()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49E5E4-9D03-7D7D-C2E9-5BDE3698FA82}"/>
              </a:ext>
            </a:extLst>
          </p:cNvPr>
          <p:cNvSpPr txBox="1"/>
          <p:nvPr/>
        </p:nvSpPr>
        <p:spPr>
          <a:xfrm>
            <a:off x="6708553" y="378701"/>
            <a:ext cx="5313891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We can create DataFrame in different ways like below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Empty DataFrame  (df=pd.DataFrame()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using single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using nested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using dictionary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another DataFrame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Loading files(real time approach)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F03A7-49E9-7428-565F-860295534B4C}"/>
              </a:ext>
            </a:extLst>
          </p:cNvPr>
          <p:cNvSpPr txBox="1"/>
          <p:nvPr/>
        </p:nvSpPr>
        <p:spPr>
          <a:xfrm>
            <a:off x="465604" y="4723334"/>
            <a:ext cx="4401126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We can create Series in different ways,</a:t>
            </a:r>
          </a:p>
          <a:p>
            <a:endParaRPr lang="en-US" dirty="0"/>
          </a:p>
          <a:p>
            <a:r>
              <a:rPr lang="en-US" dirty="0"/>
              <a:t> o Empty series (s=pd.Series())</a:t>
            </a:r>
          </a:p>
          <a:p>
            <a:r>
              <a:rPr lang="en-US" dirty="0"/>
              <a:t> o By using list</a:t>
            </a:r>
          </a:p>
          <a:p>
            <a:r>
              <a:rPr lang="en-US" dirty="0"/>
              <a:t> o By using an array </a:t>
            </a:r>
          </a:p>
          <a:p>
            <a:r>
              <a:rPr lang="en-US" dirty="0"/>
              <a:t>o By accessing single column from dataframe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FD1E1F-8552-553E-92CC-3F0D7B7A61AF}"/>
              </a:ext>
            </a:extLst>
          </p:cNvPr>
          <p:cNvSpPr txBox="1"/>
          <p:nvPr/>
        </p:nvSpPr>
        <p:spPr>
          <a:xfrm>
            <a:off x="6708553" y="2491825"/>
            <a:ext cx="5313891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/>
              <a:t>Loading files</a:t>
            </a:r>
          </a:p>
          <a:p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u="sng" dirty="0"/>
              <a:t>CSV file: </a:t>
            </a:r>
            <a:r>
              <a:rPr lang="en-IN" dirty="0"/>
              <a:t>pd.read_csv(‘filepathendswith.csv’)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u="sng" dirty="0"/>
              <a:t>Json file: </a:t>
            </a:r>
            <a:r>
              <a:rPr lang="en-IN" dirty="0"/>
              <a:t>pd.read_json(‘filepathendswith.json’)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u="sng" dirty="0"/>
              <a:t>Excel file: </a:t>
            </a:r>
            <a:r>
              <a:rPr lang="en-IN" dirty="0"/>
              <a:t>pd.read_excel(‘filepathendswith.xlsx’)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u="sng" dirty="0"/>
              <a:t>TSV file :</a:t>
            </a:r>
            <a:r>
              <a:rPr lang="en-IN" dirty="0"/>
              <a:t> pd.read_table(‘filepathendswith.tsv’)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u="sng" dirty="0"/>
              <a:t>Table from webpage: </a:t>
            </a:r>
            <a:r>
              <a:rPr lang="en-IN" u="sng" dirty="0"/>
              <a:t>pd.read_html(‘</a:t>
            </a:r>
            <a:r>
              <a:rPr lang="en-IN" u="sng" dirty="0" err="1"/>
              <a:t>url</a:t>
            </a:r>
            <a:r>
              <a:rPr lang="en-IN" u="sng" dirty="0"/>
              <a:t>’)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F1D715-54FE-7E9E-CBF7-E52A7B4C8CB0}"/>
              </a:ext>
            </a:extLst>
          </p:cNvPr>
          <p:cNvSpPr txBox="1"/>
          <p:nvPr/>
        </p:nvSpPr>
        <p:spPr>
          <a:xfrm>
            <a:off x="4960472" y="4584834"/>
            <a:ext cx="3185533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/>
              <a:t>DataFrame attributes</a:t>
            </a:r>
          </a:p>
          <a:p>
            <a:r>
              <a:rPr lang="en-IN" dirty="0"/>
              <a:t>1. columns	2. index</a:t>
            </a:r>
          </a:p>
          <a:p>
            <a:r>
              <a:rPr lang="en-IN" dirty="0"/>
              <a:t>3. shape		4.shape[0]</a:t>
            </a:r>
          </a:p>
          <a:p>
            <a:r>
              <a:rPr lang="en-IN" dirty="0"/>
              <a:t>5. shape[1]	6. size</a:t>
            </a:r>
          </a:p>
          <a:p>
            <a:r>
              <a:rPr lang="en-IN" dirty="0"/>
              <a:t>7. dtypes		8. empty</a:t>
            </a:r>
          </a:p>
          <a:p>
            <a:r>
              <a:rPr lang="en-IN" dirty="0"/>
              <a:t>9.index		10. values</a:t>
            </a:r>
          </a:p>
          <a:p>
            <a:r>
              <a:rPr lang="en-IN" dirty="0"/>
              <a:t>11. 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088F06-6121-531C-DC97-F5865C8378A1}"/>
              </a:ext>
            </a:extLst>
          </p:cNvPr>
          <p:cNvSpPr txBox="1"/>
          <p:nvPr/>
        </p:nvSpPr>
        <p:spPr>
          <a:xfrm>
            <a:off x="8235220" y="4584834"/>
            <a:ext cx="3787224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/>
              <a:t>DataFrame methods</a:t>
            </a:r>
          </a:p>
          <a:p>
            <a:pPr marL="342900" indent="-342900">
              <a:buAutoNum type="arabicPeriod"/>
            </a:pPr>
            <a:r>
              <a:rPr lang="en-IN" dirty="0"/>
              <a:t>head()</a:t>
            </a:r>
          </a:p>
          <a:p>
            <a:pPr marL="342900" indent="-342900">
              <a:buAutoNum type="arabicPeriod"/>
            </a:pPr>
            <a:r>
              <a:rPr lang="en-IN" dirty="0"/>
              <a:t>tail()</a:t>
            </a:r>
          </a:p>
          <a:p>
            <a:pPr marL="342900" indent="-342900">
              <a:buAutoNum type="arabicPeriod"/>
            </a:pPr>
            <a:r>
              <a:rPr lang="en-IN" dirty="0"/>
              <a:t>info()</a:t>
            </a:r>
          </a:p>
          <a:p>
            <a:pPr marL="342900" indent="-342900">
              <a:buAutoNum type="arabicPeriod"/>
            </a:pPr>
            <a:r>
              <a:rPr lang="en-IN" dirty="0"/>
              <a:t>count()</a:t>
            </a:r>
          </a:p>
          <a:p>
            <a:pPr marL="342900" indent="-342900">
              <a:buAutoNum type="arabicPeriod"/>
            </a:pPr>
            <a:r>
              <a:rPr lang="en-IN" dirty="0"/>
              <a:t>describe()</a:t>
            </a:r>
          </a:p>
          <a:p>
            <a:pPr marL="342900" indent="-342900">
              <a:buAutoNum type="arabicPeriod"/>
            </a:pPr>
            <a:r>
              <a:rPr lang="en-IN" dirty="0"/>
              <a:t>nunique()</a:t>
            </a:r>
          </a:p>
        </p:txBody>
      </p:sp>
    </p:spTree>
    <p:extLst>
      <p:ext uri="{BB962C8B-B14F-4D97-AF65-F5344CB8AC3E}">
        <p14:creationId xmlns:p14="http://schemas.microsoft.com/office/powerpoint/2010/main" val="3047242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7A64FD-05FB-FC0E-F0D7-CA9E99F02F03}"/>
              </a:ext>
            </a:extLst>
          </p:cNvPr>
          <p:cNvSpPr txBox="1"/>
          <p:nvPr/>
        </p:nvSpPr>
        <p:spPr>
          <a:xfrm>
            <a:off x="575515" y="314719"/>
            <a:ext cx="140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/>
              <a:t>Classification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2719D0-1172-006F-CA74-B95E82AF6E9F}"/>
              </a:ext>
            </a:extLst>
          </p:cNvPr>
          <p:cNvSpPr txBox="1"/>
          <p:nvPr/>
        </p:nvSpPr>
        <p:spPr>
          <a:xfrm>
            <a:off x="683503" y="662683"/>
            <a:ext cx="10967720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Logistic regression is a technique that used to solve for classification problems(that may be</a:t>
            </a:r>
          </a:p>
          <a:p>
            <a:r>
              <a:rPr lang="en-IN" dirty="0"/>
              <a:t> Binary classification or multiclass  classification)</a:t>
            </a:r>
          </a:p>
          <a:p>
            <a:endParaRPr lang="en-IN" sz="1000" dirty="0"/>
          </a:p>
          <a:p>
            <a:r>
              <a:rPr lang="en-IN" dirty="0">
                <a:solidFill>
                  <a:srgbClr val="FF0000"/>
                </a:solidFill>
              </a:rPr>
              <a:t>from</a:t>
            </a:r>
            <a:r>
              <a:rPr lang="en-IN" dirty="0"/>
              <a:t> sklearn.linear_model </a:t>
            </a:r>
            <a:r>
              <a:rPr lang="en-IN" dirty="0">
                <a:solidFill>
                  <a:srgbClr val="FF0000"/>
                </a:solidFill>
              </a:rPr>
              <a:t>import</a:t>
            </a:r>
            <a:r>
              <a:rPr lang="en-IN" dirty="0"/>
              <a:t> LogisticRegression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2D910C-AE4F-7D73-C773-D0E245FAEB8A}"/>
              </a:ext>
            </a:extLst>
          </p:cNvPr>
          <p:cNvSpPr txBox="1"/>
          <p:nvPr/>
        </p:nvSpPr>
        <p:spPr>
          <a:xfrm>
            <a:off x="683505" y="1955274"/>
            <a:ext cx="10967719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Importing built-in datasets</a:t>
            </a:r>
          </a:p>
          <a:p>
            <a:endParaRPr lang="en-IN" sz="1000" dirty="0"/>
          </a:p>
          <a:p>
            <a:r>
              <a:rPr lang="en-IN" dirty="0">
                <a:solidFill>
                  <a:srgbClr val="FF0000"/>
                </a:solidFill>
              </a:rPr>
              <a:t>from</a:t>
            </a:r>
            <a:r>
              <a:rPr lang="en-IN" dirty="0"/>
              <a:t> sklearn.datasets </a:t>
            </a:r>
            <a:r>
              <a:rPr lang="en-IN" dirty="0">
                <a:solidFill>
                  <a:srgbClr val="FF0000"/>
                </a:solidFill>
              </a:rPr>
              <a:t>import</a:t>
            </a:r>
            <a:r>
              <a:rPr lang="en-IN" dirty="0"/>
              <a:t> load_digits</a:t>
            </a:r>
          </a:p>
          <a:p>
            <a:r>
              <a:rPr lang="en-IN" dirty="0">
                <a:solidFill>
                  <a:srgbClr val="FF0000"/>
                </a:solidFill>
              </a:rPr>
              <a:t>from</a:t>
            </a:r>
            <a:r>
              <a:rPr lang="en-IN" dirty="0"/>
              <a:t> sklearn.datasets </a:t>
            </a:r>
            <a:r>
              <a:rPr lang="en-IN" dirty="0">
                <a:solidFill>
                  <a:srgbClr val="FF0000"/>
                </a:solidFill>
              </a:rPr>
              <a:t>import</a:t>
            </a:r>
            <a:r>
              <a:rPr lang="en-IN" dirty="0"/>
              <a:t> load_iris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386DC0-4A0E-AA1C-E4F9-1C84C9B97906}"/>
              </a:ext>
            </a:extLst>
          </p:cNvPr>
          <p:cNvSpPr txBox="1"/>
          <p:nvPr/>
        </p:nvSpPr>
        <p:spPr>
          <a:xfrm>
            <a:off x="683504" y="3247865"/>
            <a:ext cx="10967719" cy="1354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Decision Tree is supervised learning technique it can be used for both classification and Regression problems, but</a:t>
            </a:r>
          </a:p>
          <a:p>
            <a:r>
              <a:rPr lang="en-IN" dirty="0"/>
              <a:t>mostly it is preferred for solving classification problems</a:t>
            </a:r>
          </a:p>
          <a:p>
            <a:endParaRPr lang="en-IN" sz="1000" dirty="0"/>
          </a:p>
          <a:p>
            <a:r>
              <a:rPr lang="en-US" dirty="0">
                <a:solidFill>
                  <a:srgbClr val="FF0000"/>
                </a:solidFill>
              </a:rPr>
              <a:t>from </a:t>
            </a:r>
            <a:r>
              <a:rPr lang="en-US" dirty="0"/>
              <a:t>sklearn.tree </a:t>
            </a:r>
            <a:r>
              <a:rPr lang="en-US" dirty="0">
                <a:solidFill>
                  <a:srgbClr val="FF0000"/>
                </a:solidFill>
              </a:rPr>
              <a:t>import</a:t>
            </a:r>
            <a:r>
              <a:rPr lang="en-US" dirty="0"/>
              <a:t> DecisionTreeRegressor (for regression problem)</a:t>
            </a:r>
            <a:endParaRPr lang="en-IN" sz="1000" dirty="0"/>
          </a:p>
          <a:p>
            <a:r>
              <a:rPr lang="en-IN" dirty="0">
                <a:solidFill>
                  <a:srgbClr val="FF0000"/>
                </a:solidFill>
              </a:rPr>
              <a:t>from</a:t>
            </a:r>
            <a:r>
              <a:rPr lang="en-IN" dirty="0"/>
              <a:t> sklearn.tree </a:t>
            </a:r>
            <a:r>
              <a:rPr lang="en-IN" dirty="0">
                <a:solidFill>
                  <a:srgbClr val="FF0000"/>
                </a:solidFill>
              </a:rPr>
              <a:t>import</a:t>
            </a:r>
            <a:r>
              <a:rPr lang="en-IN" dirty="0"/>
              <a:t> DecisionTreeClassifier (for classification problem)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33DAF3-01C5-FDCA-206C-8E213F2E957F}"/>
              </a:ext>
            </a:extLst>
          </p:cNvPr>
          <p:cNvSpPr txBox="1"/>
          <p:nvPr/>
        </p:nvSpPr>
        <p:spPr>
          <a:xfrm>
            <a:off x="683504" y="4817455"/>
            <a:ext cx="10967719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RandomForest is supervised learning technique ,it can be used for both classification and regression problem in 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000" dirty="0"/>
          </a:p>
          <a:p>
            <a:r>
              <a:rPr lang="en-IN" dirty="0">
                <a:solidFill>
                  <a:srgbClr val="FF0000"/>
                </a:solidFill>
              </a:rPr>
              <a:t>from</a:t>
            </a:r>
            <a:r>
              <a:rPr lang="en-IN" dirty="0"/>
              <a:t> sklearn.ensemble </a:t>
            </a:r>
            <a:r>
              <a:rPr lang="en-IN" dirty="0">
                <a:solidFill>
                  <a:srgbClr val="FF0000"/>
                </a:solidFill>
              </a:rPr>
              <a:t>import</a:t>
            </a:r>
            <a:r>
              <a:rPr lang="en-IN" dirty="0"/>
              <a:t> RandomForestClassifirer (for classification problem)</a:t>
            </a:r>
          </a:p>
          <a:p>
            <a:r>
              <a:rPr lang="en-IN" dirty="0">
                <a:solidFill>
                  <a:srgbClr val="FF0000"/>
                </a:solidFill>
              </a:rPr>
              <a:t>from</a:t>
            </a:r>
            <a:r>
              <a:rPr lang="en-IN" dirty="0"/>
              <a:t> sklearn.ensemble </a:t>
            </a:r>
            <a:r>
              <a:rPr lang="en-IN" dirty="0">
                <a:solidFill>
                  <a:srgbClr val="FF0000"/>
                </a:solidFill>
              </a:rPr>
              <a:t>import</a:t>
            </a:r>
            <a:r>
              <a:rPr lang="en-IN" dirty="0"/>
              <a:t> RandomForestRegressor (for regression problem)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0910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85D5C2-BBF4-B03C-CE36-C37387A9C3A3}"/>
              </a:ext>
            </a:extLst>
          </p:cNvPr>
          <p:cNvSpPr txBox="1"/>
          <p:nvPr/>
        </p:nvSpPr>
        <p:spPr>
          <a:xfrm>
            <a:off x="238298" y="554291"/>
            <a:ext cx="3236422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import</a:t>
            </a:r>
            <a:r>
              <a:rPr lang="en-IN" dirty="0"/>
              <a:t> pandas </a:t>
            </a:r>
            <a:r>
              <a:rPr lang="en-IN" dirty="0">
                <a:solidFill>
                  <a:srgbClr val="FF0000"/>
                </a:solidFill>
              </a:rPr>
              <a:t>as</a:t>
            </a:r>
            <a:r>
              <a:rPr lang="en-IN" dirty="0"/>
              <a:t> pd</a:t>
            </a:r>
          </a:p>
          <a:p>
            <a:r>
              <a:rPr lang="en-IN" dirty="0"/>
              <a:t>pd.get_dummies()</a:t>
            </a:r>
          </a:p>
          <a:p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import</a:t>
            </a:r>
            <a:r>
              <a:rPr lang="en-IN" dirty="0"/>
              <a:t> numpy as np</a:t>
            </a:r>
          </a:p>
          <a:p>
            <a:r>
              <a:rPr lang="en-IN" dirty="0"/>
              <a:t>np.arrange(n)</a:t>
            </a:r>
          </a:p>
          <a:p>
            <a:r>
              <a:rPr lang="en-IN" dirty="0">
                <a:solidFill>
                  <a:srgbClr val="FF0000"/>
                </a:solidFill>
              </a:rPr>
              <a:t>from</a:t>
            </a:r>
            <a:r>
              <a:rPr lang="en-IN" dirty="0"/>
              <a:t> numpy </a:t>
            </a:r>
            <a:r>
              <a:rPr lang="en-IN" dirty="0">
                <a:solidFill>
                  <a:srgbClr val="FF0000"/>
                </a:solidFill>
              </a:rPr>
              <a:t>import</a:t>
            </a:r>
            <a:r>
              <a:rPr lang="en-IN" dirty="0"/>
              <a:t> as array</a:t>
            </a:r>
          </a:p>
          <a:p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import</a:t>
            </a:r>
            <a:r>
              <a:rPr lang="en-IN" dirty="0"/>
              <a:t> pickle as pkl</a:t>
            </a:r>
          </a:p>
          <a:p>
            <a:r>
              <a:rPr lang="en-IN" dirty="0"/>
              <a:t>     pkl.dump()</a:t>
            </a:r>
          </a:p>
          <a:p>
            <a:r>
              <a:rPr lang="en-IN" dirty="0"/>
              <a:t>     pkl.load()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9BC587-E6FC-E892-A5AF-A4A0274D0D5E}"/>
              </a:ext>
            </a:extLst>
          </p:cNvPr>
          <p:cNvSpPr txBox="1"/>
          <p:nvPr/>
        </p:nvSpPr>
        <p:spPr>
          <a:xfrm>
            <a:off x="3596127" y="603801"/>
            <a:ext cx="792531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What Is the difference between </a:t>
            </a:r>
            <a:r>
              <a:rPr lang="en-IN" b="1" dirty="0">
                <a:solidFill>
                  <a:schemeClr val="tx1"/>
                </a:solidFill>
              </a:rPr>
              <a:t>fit()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and </a:t>
            </a:r>
            <a:r>
              <a:rPr lang="en-IN" b="1" dirty="0"/>
              <a:t>fit_transform() </a:t>
            </a:r>
            <a:r>
              <a:rPr lang="en-IN" dirty="0"/>
              <a:t>method</a:t>
            </a:r>
          </a:p>
          <a:p>
            <a:endParaRPr lang="en-IN" dirty="0"/>
          </a:p>
          <a:p>
            <a:r>
              <a:rPr lang="en-IN" b="1" dirty="0"/>
              <a:t>fit_transform(): </a:t>
            </a:r>
            <a:r>
              <a:rPr lang="en-IN" dirty="0"/>
              <a:t>mostly used in feature transformation during feature engineering</a:t>
            </a:r>
          </a:p>
          <a:p>
            <a:r>
              <a:rPr lang="en-IN" b="1" dirty="0"/>
              <a:t>fit() </a:t>
            </a:r>
            <a:r>
              <a:rPr lang="en-IN" dirty="0"/>
              <a:t>related to both feature engineering and machine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25DE54-0CB0-1B56-AFAE-647DEB485DE9}"/>
              </a:ext>
            </a:extLst>
          </p:cNvPr>
          <p:cNvSpPr txBox="1"/>
          <p:nvPr/>
        </p:nvSpPr>
        <p:spPr>
          <a:xfrm>
            <a:off x="3596127" y="1958693"/>
            <a:ext cx="7925311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common method use in ml</a:t>
            </a:r>
          </a:p>
          <a:p>
            <a:r>
              <a:rPr lang="en-IN" dirty="0"/>
              <a:t>here model is object of imported class</a:t>
            </a:r>
          </a:p>
          <a:p>
            <a:endParaRPr lang="en-IN" dirty="0"/>
          </a:p>
          <a:p>
            <a:r>
              <a:rPr lang="en-IN" b="1" dirty="0"/>
              <a:t>model.fit() </a:t>
            </a:r>
            <a:r>
              <a:rPr lang="en-IN" dirty="0"/>
              <a:t>-use to train the data</a:t>
            </a:r>
          </a:p>
          <a:p>
            <a:r>
              <a:rPr lang="en-IN" b="1" dirty="0"/>
              <a:t>model.predict() </a:t>
            </a:r>
            <a:r>
              <a:rPr lang="en-IN" dirty="0"/>
              <a:t>- use to predict for given input or x_test</a:t>
            </a:r>
          </a:p>
          <a:p>
            <a:r>
              <a:rPr lang="en-IN" b="1" dirty="0"/>
              <a:t>model.score() </a:t>
            </a:r>
            <a:r>
              <a:rPr lang="en-IN" dirty="0"/>
              <a:t>– to check the accuracy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96787D-6CB9-D106-278E-D70D6189FA27}"/>
              </a:ext>
            </a:extLst>
          </p:cNvPr>
          <p:cNvSpPr txBox="1"/>
          <p:nvPr/>
        </p:nvSpPr>
        <p:spPr>
          <a:xfrm>
            <a:off x="3596127" y="3867582"/>
            <a:ext cx="792531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Special attribute used in LinearRegression and LogisticRegression</a:t>
            </a:r>
          </a:p>
          <a:p>
            <a:endParaRPr lang="en-IN" dirty="0"/>
          </a:p>
          <a:p>
            <a:r>
              <a:rPr lang="en-IN" b="1" dirty="0"/>
              <a:t>model.coef_</a:t>
            </a:r>
          </a:p>
          <a:p>
            <a:r>
              <a:rPr lang="en-IN" b="1" dirty="0"/>
              <a:t>model.intercept_</a:t>
            </a:r>
          </a:p>
        </p:txBody>
      </p:sp>
    </p:spTree>
    <p:extLst>
      <p:ext uri="{BB962C8B-B14F-4D97-AF65-F5344CB8AC3E}">
        <p14:creationId xmlns:p14="http://schemas.microsoft.com/office/powerpoint/2010/main" val="2401351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F613D7-A6ED-6F74-9B54-4217E7B20764}"/>
              </a:ext>
            </a:extLst>
          </p:cNvPr>
          <p:cNvSpPr txBox="1"/>
          <p:nvPr/>
        </p:nvSpPr>
        <p:spPr>
          <a:xfrm>
            <a:off x="182879" y="257841"/>
            <a:ext cx="5340565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u="sng" dirty="0"/>
              <a:t>Rename column </a:t>
            </a:r>
            <a:r>
              <a:rPr lang="en-IN" dirty="0"/>
              <a:t>: we can change column  names using </a:t>
            </a:r>
          </a:p>
          <a:p>
            <a:r>
              <a:rPr lang="en-IN" dirty="0"/>
              <a:t>1. </a:t>
            </a:r>
            <a:r>
              <a:rPr lang="en-IN" b="1" dirty="0"/>
              <a:t>rename() </a:t>
            </a:r>
            <a:r>
              <a:rPr lang="en-IN" dirty="0"/>
              <a:t>method</a:t>
            </a:r>
          </a:p>
          <a:p>
            <a:r>
              <a:rPr lang="en-IN" dirty="0"/>
              <a:t>2</a:t>
            </a:r>
            <a:r>
              <a:rPr lang="en-IN" b="1" dirty="0"/>
              <a:t>. columns </a:t>
            </a:r>
            <a:r>
              <a:rPr lang="en-IN" dirty="0"/>
              <a:t>attribute</a:t>
            </a:r>
          </a:p>
          <a:p>
            <a:endParaRPr lang="en-IN" dirty="0"/>
          </a:p>
          <a:p>
            <a:r>
              <a:rPr lang="en-IN" b="1" u="sng" dirty="0"/>
              <a:t>Rename index </a:t>
            </a:r>
            <a:r>
              <a:rPr lang="en-IN" dirty="0"/>
              <a:t>: we can change index names using</a:t>
            </a:r>
          </a:p>
          <a:p>
            <a:pPr marL="342900" indent="-342900">
              <a:buAutoNum type="arabicPeriod"/>
            </a:pPr>
            <a:r>
              <a:rPr lang="en-IN" b="1" dirty="0"/>
              <a:t>rename() </a:t>
            </a:r>
            <a:r>
              <a:rPr lang="en-IN" dirty="0"/>
              <a:t>method</a:t>
            </a:r>
          </a:p>
          <a:p>
            <a:pPr marL="342900" indent="-342900">
              <a:buAutoNum type="arabicPeriod"/>
            </a:pPr>
            <a:r>
              <a:rPr lang="en-IN" b="1" dirty="0"/>
              <a:t>index</a:t>
            </a:r>
            <a:r>
              <a:rPr lang="en-IN" dirty="0"/>
              <a:t> attribute()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9F61D8-AC96-1263-B2D3-DEE635A72E9F}"/>
              </a:ext>
            </a:extLst>
          </p:cNvPr>
          <p:cNvSpPr txBox="1"/>
          <p:nvPr/>
        </p:nvSpPr>
        <p:spPr>
          <a:xfrm>
            <a:off x="5612112" y="257841"/>
            <a:ext cx="3505927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/>
              <a:t>This inplace parameter accepts two values,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inplace = False </a:t>
            </a:r>
            <a:r>
              <a:rPr lang="en-US" dirty="0"/>
              <a:t>means it cannot overwrite the existing dataframe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inplace = True </a:t>
            </a:r>
            <a:r>
              <a:rPr lang="en-US" dirty="0"/>
              <a:t>means it can overwrite the existing DataFrame.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6925FF-F6BC-BAA8-3DAD-14E2EFEE8D05}"/>
              </a:ext>
            </a:extLst>
          </p:cNvPr>
          <p:cNvSpPr txBox="1"/>
          <p:nvPr/>
        </p:nvSpPr>
        <p:spPr>
          <a:xfrm>
            <a:off x="182879" y="2352842"/>
            <a:ext cx="8935161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/>
              <a:t>Methods to handle missing values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To check the NaN values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IN" b="1" dirty="0"/>
              <a:t>isna()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IN" b="1" dirty="0"/>
              <a:t>isnull()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To check not null values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b="1" dirty="0"/>
              <a:t>notnull()</a:t>
            </a:r>
            <a:r>
              <a:rPr lang="en-US" dirty="0"/>
              <a:t> method – it returns False if null values is present, otherwise True</a:t>
            </a:r>
          </a:p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We can count total number of missing values in DataFrame</a:t>
            </a:r>
          </a:p>
          <a:p>
            <a:pPr marL="800100" lvl="2" indent="-342900" algn="just">
              <a:buFont typeface="Wingdings" panose="05000000000000000000" pitchFamily="2" charset="2"/>
              <a:buChar char="§"/>
            </a:pPr>
            <a:r>
              <a:rPr lang="en-US" b="1" dirty="0"/>
              <a:t>df.isna().sum()</a:t>
            </a:r>
          </a:p>
          <a:p>
            <a:pPr marL="800100" lvl="2" indent="-342900" algn="just">
              <a:buFont typeface="Wingdings" panose="05000000000000000000" pitchFamily="2" charset="2"/>
              <a:buChar char="§"/>
            </a:pPr>
            <a:r>
              <a:rPr lang="en-US" b="1" dirty="0"/>
              <a:t>df.isnull().sum()</a:t>
            </a:r>
          </a:p>
          <a:p>
            <a:pPr marL="365125" lvl="2" indent="-365125" algn="just">
              <a:buFont typeface="Arial" panose="020B0604020202020204" pitchFamily="34" charset="0"/>
              <a:buChar char="•"/>
            </a:pPr>
            <a:r>
              <a:rPr lang="en-US" b="1" dirty="0"/>
              <a:t>dropna() </a:t>
            </a:r>
            <a:r>
              <a:rPr lang="en-US" dirty="0"/>
              <a:t>method drop the rows where at least one value is missing</a:t>
            </a:r>
          </a:p>
          <a:p>
            <a:pPr marL="365125" lvl="2" indent="-365125" algn="just">
              <a:buFont typeface="Arial" panose="020B0604020202020204" pitchFamily="34" charset="0"/>
              <a:buChar char="•"/>
            </a:pPr>
            <a:r>
              <a:rPr lang="en-US" b="1" dirty="0"/>
              <a:t>filllna() </a:t>
            </a:r>
            <a:r>
              <a:rPr lang="en-US" dirty="0"/>
              <a:t>method in pandas replaces missing (NaN) values with a specified value, such as 0,the column’s mean(), median(), mode()[0] etc. mode is particularly useful for categorical data, where you want to fill missing values with the most frequently occurring category </a:t>
            </a:r>
          </a:p>
          <a:p>
            <a:pPr marL="365125" lvl="2" indent="-365125" algn="just">
              <a:buFont typeface="Arial" panose="020B0604020202020204" pitchFamily="34" charset="0"/>
              <a:buChar char="•"/>
            </a:pPr>
            <a:r>
              <a:rPr lang="en-US" b="1" dirty="0"/>
              <a:t>replace() </a:t>
            </a:r>
            <a:r>
              <a:rPr lang="en-US" dirty="0"/>
              <a:t>method in pandas can be used to handle missing() values by specifying np.nan as the value to be replaced and providing a replacement value.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1FB7C3-6B52-3D3A-71B3-3F15DA9100C5}"/>
              </a:ext>
            </a:extLst>
          </p:cNvPr>
          <p:cNvSpPr txBox="1"/>
          <p:nvPr/>
        </p:nvSpPr>
        <p:spPr>
          <a:xfrm>
            <a:off x="9206707" y="257841"/>
            <a:ext cx="2802414" cy="64633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/>
              <a:t>iloc and loc indexers In DF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iloc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iloc is used for index based selection method.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We have to pass only integer index to select specific row/column.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It does not include last element in DF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Syntax: df.iloc[&lt;rowselection&gt;,</a:t>
            </a:r>
          </a:p>
          <a:p>
            <a:pPr algn="just"/>
            <a:r>
              <a:rPr lang="en-IN" dirty="0"/>
              <a:t>      &lt;column selection&gt;]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Ex: df.iloc[:,:3]</a:t>
            </a:r>
          </a:p>
          <a:p>
            <a:pPr algn="just"/>
            <a:r>
              <a:rPr lang="en-IN" dirty="0"/>
              <a:t>In above ex we selected all rows and 3 columns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b="1" dirty="0"/>
              <a:t>loc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loc use for label based selection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It include last element in DF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Syntax:</a:t>
            </a:r>
          </a:p>
          <a:p>
            <a:pPr marL="266700" indent="-266700" algn="just"/>
            <a:r>
              <a:rPr lang="en-IN" dirty="0"/>
              <a:t>     df.loc[row_labels,               column_labels]</a:t>
            </a:r>
          </a:p>
        </p:txBody>
      </p:sp>
    </p:spTree>
    <p:extLst>
      <p:ext uri="{BB962C8B-B14F-4D97-AF65-F5344CB8AC3E}">
        <p14:creationId xmlns:p14="http://schemas.microsoft.com/office/powerpoint/2010/main" val="2760422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2A6EBA-73C4-2395-315D-9B46708FB821}"/>
              </a:ext>
            </a:extLst>
          </p:cNvPr>
          <p:cNvSpPr txBox="1"/>
          <p:nvPr/>
        </p:nvSpPr>
        <p:spPr>
          <a:xfrm>
            <a:off x="365759" y="349135"/>
            <a:ext cx="540680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We use </a:t>
            </a:r>
            <a:r>
              <a:rPr lang="en-IN" b="1" dirty="0"/>
              <a:t>set_index() </a:t>
            </a:r>
            <a:r>
              <a:rPr lang="en-IN" dirty="0"/>
              <a:t>method with loc  to </a:t>
            </a:r>
          </a:p>
          <a:p>
            <a:r>
              <a:rPr lang="en-US" dirty="0"/>
              <a:t>set a specific column as an index ,to get specific rows with specific columns.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33B15-9861-A41B-DC8C-7099C9712270}"/>
              </a:ext>
            </a:extLst>
          </p:cNvPr>
          <p:cNvSpPr txBox="1"/>
          <p:nvPr/>
        </p:nvSpPr>
        <p:spPr>
          <a:xfrm>
            <a:off x="365758" y="1410346"/>
            <a:ext cx="540680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/>
              <a:t>unique() </a:t>
            </a:r>
            <a:r>
              <a:rPr lang="en-IN" dirty="0"/>
              <a:t>is a predefined function in pandas we can access this function by using pandas module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this function returns the unique value from the column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F98D7C-D844-217C-AF70-EBAFE2F50466}"/>
              </a:ext>
            </a:extLst>
          </p:cNvPr>
          <p:cNvSpPr txBox="1"/>
          <p:nvPr/>
        </p:nvSpPr>
        <p:spPr>
          <a:xfrm>
            <a:off x="5896494" y="349135"/>
            <a:ext cx="611269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isin(</a:t>
            </a:r>
            <a:r>
              <a:rPr lang="en-IN" dirty="0"/>
              <a:t>)- it returns a Boolean series is True if the element is found </a:t>
            </a:r>
          </a:p>
          <a:p>
            <a:r>
              <a:rPr lang="en-IN" dirty="0"/>
              <a:t>in the sequence and False otherwise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Helpful for checking membership without using loops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F104A5-3804-25AC-6C39-D7232D80AC91}"/>
              </a:ext>
            </a:extLst>
          </p:cNvPr>
          <p:cNvSpPr txBox="1"/>
          <p:nvPr/>
        </p:nvSpPr>
        <p:spPr>
          <a:xfrm>
            <a:off x="5896494" y="1674674"/>
            <a:ext cx="6112698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sort_values(by=‘column name’)</a:t>
            </a:r>
            <a:r>
              <a:rPr lang="en-US" b="1" dirty="0"/>
              <a:t> </a:t>
            </a:r>
            <a:r>
              <a:rPr lang="en-US" dirty="0"/>
              <a:t>This method sort the values based on column which we specified.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Number default sorting is ascending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String default sorting is alphabetical order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sort_index(): </a:t>
            </a:r>
            <a:r>
              <a:rPr lang="en-US" dirty="0"/>
              <a:t>This method sort the indexes in DataFrame.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AAEB02-388B-F7E7-748B-448D86047EBD}"/>
              </a:ext>
            </a:extLst>
          </p:cNvPr>
          <p:cNvSpPr txBox="1"/>
          <p:nvPr/>
        </p:nvSpPr>
        <p:spPr>
          <a:xfrm>
            <a:off x="360216" y="2748556"/>
            <a:ext cx="5406801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/>
              <a:t>groupby(p) </a:t>
            </a:r>
            <a:r>
              <a:rPr lang="en-IN" dirty="0"/>
              <a:t>is predefined method in DataFrame we should access  this method by using DataFrame object.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method returns groupby object.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Groupby object allow us to perform various operations on grouped data, here are some common operations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groupedobject.sum()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groupedobject.count()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groupedobject.min()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groupedobject.max()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groupedobject.median()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groupedobject.std()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groupedobject.size()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B22EC2-906E-9FA0-7218-C006B74030BE}"/>
              </a:ext>
            </a:extLst>
          </p:cNvPr>
          <p:cNvSpPr txBox="1"/>
          <p:nvPr/>
        </p:nvSpPr>
        <p:spPr>
          <a:xfrm>
            <a:off x="5896494" y="3547241"/>
            <a:ext cx="6112698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merge() </a:t>
            </a:r>
            <a:r>
              <a:rPr lang="en-IN" dirty="0"/>
              <a:t>is a predefined function in pandas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pd.merge</a:t>
            </a:r>
            <a:r>
              <a:rPr lang="en-IN" dirty="0"/>
              <a:t>(df1,df2</a:t>
            </a:r>
            <a:r>
              <a:rPr lang="en-IN" b="1" dirty="0"/>
              <a:t>,on</a:t>
            </a:r>
            <a:r>
              <a:rPr lang="en-IN" dirty="0"/>
              <a:t>=‘column’, </a:t>
            </a:r>
            <a:r>
              <a:rPr lang="en-IN" b="1" dirty="0"/>
              <a:t>how</a:t>
            </a:r>
            <a:r>
              <a:rPr lang="en-IN" dirty="0"/>
              <a:t>=‘inner’ or ’left’ or ’right’ or ‘outer</a:t>
            </a:r>
            <a:r>
              <a:rPr lang="en-IN" b="1" dirty="0"/>
              <a:t>’)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by using this function we can perform join operations over DataFrame.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how </a:t>
            </a:r>
            <a:r>
              <a:rPr lang="en-IN" dirty="0"/>
              <a:t>argument specify the type of join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Inner Merge / Inner join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Left Merge / Left outer join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Right Merge / Right outer join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Outer Merge / Full outer join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170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6045DA-5A41-9F8E-3A2E-C69C85C74EAF}"/>
              </a:ext>
            </a:extLst>
          </p:cNvPr>
          <p:cNvSpPr txBox="1"/>
          <p:nvPr/>
        </p:nvSpPr>
        <p:spPr>
          <a:xfrm>
            <a:off x="520262" y="290560"/>
            <a:ext cx="11225048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concat(p) </a:t>
            </a:r>
            <a:r>
              <a:rPr lang="en-IN" dirty="0"/>
              <a:t>is predefined function in pandas we can access this function by using pandas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function concatenate one DataFrame to another DataFrame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concat function take list of DataFrame, after concatenation to print index continuously  we use parameter</a:t>
            </a:r>
          </a:p>
          <a:p>
            <a:r>
              <a:rPr lang="en-US" b="1" dirty="0"/>
              <a:t>      ignore_index=True</a:t>
            </a: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If we want to concat data frame by column wise then we use axis=1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0B1D1A-0123-C185-D3D5-BE2A493F31A5}"/>
              </a:ext>
            </a:extLst>
          </p:cNvPr>
          <p:cNvSpPr txBox="1"/>
          <p:nvPr/>
        </p:nvSpPr>
        <p:spPr>
          <a:xfrm>
            <a:off x="520262" y="1877450"/>
            <a:ext cx="1122504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Dropping columns from DataFrame.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drop()</a:t>
            </a:r>
            <a:r>
              <a:rPr lang="en-IN" dirty="0"/>
              <a:t> is predefined method ,based on requirement we can drop column from existing DataFrame.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By default </a:t>
            </a:r>
            <a:r>
              <a:rPr lang="en-IN" b="1" dirty="0"/>
              <a:t>axis=0 ,</a:t>
            </a:r>
            <a:r>
              <a:rPr lang="en-IN" dirty="0"/>
              <a:t>if we want to remove column then we use </a:t>
            </a:r>
            <a:r>
              <a:rPr lang="en-IN" b="1" dirty="0"/>
              <a:t>axis=1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After dropping the rows to reset index use </a:t>
            </a:r>
            <a:r>
              <a:rPr lang="en-IN" b="1" dirty="0"/>
              <a:t>df.reset_index(drop=True)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2EA475-228C-3326-943D-E51FB57AD913}"/>
              </a:ext>
            </a:extLst>
          </p:cNvPr>
          <p:cNvSpPr txBox="1"/>
          <p:nvPr/>
        </p:nvSpPr>
        <p:spPr>
          <a:xfrm>
            <a:off x="520262" y="3187341"/>
            <a:ext cx="5261569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We  use </a:t>
            </a:r>
            <a:r>
              <a:rPr lang="en-IN" b="1" dirty="0"/>
              <a:t>inplace</a:t>
            </a:r>
            <a:r>
              <a:rPr lang="en-IN" dirty="0"/>
              <a:t> parameter with these below methods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rename()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dropna()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drop()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sort_values()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sort_index()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7D777B-D11C-7B93-0C97-5CC8EBEFCC3D}"/>
              </a:ext>
            </a:extLst>
          </p:cNvPr>
          <p:cNvSpPr txBox="1"/>
          <p:nvPr/>
        </p:nvSpPr>
        <p:spPr>
          <a:xfrm>
            <a:off x="5933440" y="3187341"/>
            <a:ext cx="581187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/>
              <a:t>To add column in DataFrame we use key value pair</a:t>
            </a:r>
          </a:p>
          <a:p>
            <a:r>
              <a:rPr lang="en-IN" dirty="0"/>
              <a:t>df[‘new’]=‘value’</a:t>
            </a:r>
          </a:p>
          <a:p>
            <a:r>
              <a:rPr lang="en-IN" b="1" u="sng" dirty="0"/>
              <a:t>Note 1</a:t>
            </a:r>
            <a:r>
              <a:rPr lang="en-IN" dirty="0"/>
              <a:t>: if column name already exist in DataFrame then it </a:t>
            </a:r>
          </a:p>
          <a:p>
            <a:r>
              <a:rPr lang="en-IN" dirty="0"/>
              <a:t>replace old value with new value.</a:t>
            </a:r>
          </a:p>
          <a:p>
            <a:r>
              <a:rPr lang="en-IN" b="1" u="sng" dirty="0"/>
              <a:t>Note 2</a:t>
            </a:r>
            <a:r>
              <a:rPr lang="en-IN" dirty="0"/>
              <a:t>: if column name not exist then it add the column</a:t>
            </a:r>
          </a:p>
          <a:p>
            <a:r>
              <a:rPr lang="en-IN" dirty="0"/>
              <a:t>at last of DataFrame.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A36A23-99AE-23F9-26E2-44E9FFD5ED17}"/>
              </a:ext>
            </a:extLst>
          </p:cNvPr>
          <p:cNvSpPr txBox="1"/>
          <p:nvPr/>
        </p:nvSpPr>
        <p:spPr>
          <a:xfrm>
            <a:off x="520262" y="5051229"/>
            <a:ext cx="11225048" cy="1354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/>
              <a:t>insert() </a:t>
            </a:r>
            <a:r>
              <a:rPr lang="en-IN" dirty="0"/>
              <a:t>: To add column at specific index in a pandas DataFrame we use </a:t>
            </a:r>
            <a:r>
              <a:rPr lang="en-IN" b="1" dirty="0"/>
              <a:t>insert() </a:t>
            </a:r>
            <a:r>
              <a:rPr lang="en-IN" dirty="0"/>
              <a:t>method</a:t>
            </a:r>
          </a:p>
          <a:p>
            <a:endParaRPr lang="en-IN" sz="1000" dirty="0"/>
          </a:p>
          <a:p>
            <a:r>
              <a:rPr lang="en-IN" dirty="0"/>
              <a:t>df.</a:t>
            </a:r>
            <a:r>
              <a:rPr lang="en-IN" b="1" dirty="0"/>
              <a:t>insert(</a:t>
            </a:r>
            <a:r>
              <a:rPr lang="en-IN" dirty="0"/>
              <a:t>index, column_name, value, allow_duplicates=False</a:t>
            </a:r>
            <a:r>
              <a:rPr lang="en-IN" b="1" dirty="0"/>
              <a:t>)</a:t>
            </a:r>
          </a:p>
          <a:p>
            <a:r>
              <a:rPr lang="en-IN" b="1" dirty="0"/>
              <a:t>Index :</a:t>
            </a:r>
            <a:r>
              <a:rPr lang="en-IN" dirty="0"/>
              <a:t>the index at which the column should be inserted</a:t>
            </a:r>
            <a:r>
              <a:rPr lang="en-IN" b="1" dirty="0"/>
              <a:t>, value: </a:t>
            </a:r>
            <a:r>
              <a:rPr lang="en-IN" dirty="0"/>
              <a:t>values for new column(list, series, scalar, etc)</a:t>
            </a:r>
          </a:p>
          <a:p>
            <a:r>
              <a:rPr lang="en-IN" b="1" dirty="0"/>
              <a:t>allow_duplicates: </a:t>
            </a:r>
            <a:r>
              <a:rPr lang="en-IN" dirty="0"/>
              <a:t>whether to allow duplicate column names.</a:t>
            </a:r>
          </a:p>
        </p:txBody>
      </p:sp>
    </p:spTree>
    <p:extLst>
      <p:ext uri="{BB962C8B-B14F-4D97-AF65-F5344CB8AC3E}">
        <p14:creationId xmlns:p14="http://schemas.microsoft.com/office/powerpoint/2010/main" val="2839644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51D53D-5609-2F5C-9D83-F2C3DB370BCE}"/>
              </a:ext>
            </a:extLst>
          </p:cNvPr>
          <p:cNvSpPr txBox="1"/>
          <p:nvPr/>
        </p:nvSpPr>
        <p:spPr>
          <a:xfrm>
            <a:off x="394132" y="192700"/>
            <a:ext cx="11382707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u="sng" dirty="0"/>
              <a:t>Date data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Whenever we load csv file, if that file contains any column having date values then by default pandas will consider that column as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two ways to convert them into datetime data type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While loading the file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by passing the parameter into </a:t>
            </a:r>
            <a:r>
              <a:rPr lang="en-US" b="1" dirty="0"/>
              <a:t>pd.read_csv(</a:t>
            </a:r>
            <a:r>
              <a:rPr lang="en-US" dirty="0"/>
              <a:t>‘filepath’,</a:t>
            </a:r>
            <a:r>
              <a:rPr lang="en-US" b="1" dirty="0"/>
              <a:t>parse_dates</a:t>
            </a:r>
            <a:r>
              <a:rPr lang="en-US" dirty="0"/>
              <a:t>=[‘name of the columns’]</a:t>
            </a:r>
            <a:r>
              <a:rPr lang="en-US" b="1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After loading the file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b="1" dirty="0"/>
              <a:t>astype() </a:t>
            </a:r>
            <a:r>
              <a:rPr lang="en-US" dirty="0"/>
              <a:t>method in series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b="1" dirty="0"/>
              <a:t>pd.to_datetime() </a:t>
            </a:r>
            <a:r>
              <a:rPr lang="en-US" dirty="0"/>
              <a:t>function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FFFCE8-9B3B-9909-E50B-094C7BE832C8}"/>
              </a:ext>
            </a:extLst>
          </p:cNvPr>
          <p:cNvSpPr txBox="1"/>
          <p:nvPr/>
        </p:nvSpPr>
        <p:spPr>
          <a:xfrm>
            <a:off x="394132" y="2828835"/>
            <a:ext cx="11382707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Date column contains </a:t>
            </a:r>
            <a:r>
              <a:rPr lang="en-US" b="1" dirty="0"/>
              <a:t>missing values </a:t>
            </a:r>
            <a:r>
              <a:rPr lang="en-US" dirty="0"/>
              <a:t>then while converting into Date data type then we will </a:t>
            </a:r>
            <a:r>
              <a:rPr lang="en-US" b="1" dirty="0"/>
              <a:t>get an error</a:t>
            </a:r>
            <a:r>
              <a:rPr lang="en-US" dirty="0"/>
              <a:t>.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using </a:t>
            </a:r>
            <a:r>
              <a:rPr lang="en-US" b="1" dirty="0"/>
              <a:t>errors = "coerce"</a:t>
            </a:r>
            <a:r>
              <a:rPr lang="en-US" dirty="0"/>
              <a:t> keyword argument we can solve this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argument converts Date column missing values into NaT (Not a Time) values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Coerce errors i.e. convert un parse able date into NaT (Not a Time)</a:t>
            </a:r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CC8115-7372-188F-2E90-5F61469A58E8}"/>
              </a:ext>
            </a:extLst>
          </p:cNvPr>
          <p:cNvSpPr txBox="1"/>
          <p:nvPr/>
        </p:nvSpPr>
        <p:spPr>
          <a:xfrm>
            <a:off x="394133" y="4407787"/>
            <a:ext cx="11382706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 indent="268288">
              <a:buFont typeface="Arial" panose="020B0604020202020204" pitchFamily="34" charset="0"/>
              <a:buChar char="•"/>
            </a:pPr>
            <a:r>
              <a:rPr lang="en-IN" dirty="0"/>
              <a:t>To Access specific dates like last 20 days or 2 months or 2 years records ,first set date column as index by   using           </a:t>
            </a:r>
          </a:p>
          <a:p>
            <a:pPr marL="0" lvl="1"/>
            <a:r>
              <a:rPr lang="en-IN" dirty="0"/>
              <a:t>      </a:t>
            </a:r>
            <a:r>
              <a:rPr lang="en-IN" b="1" dirty="0"/>
              <a:t>set_index()</a:t>
            </a:r>
          </a:p>
          <a:p>
            <a:pPr marL="0" lvl="1" indent="268288">
              <a:buFont typeface="Arial" panose="020B0604020202020204" pitchFamily="34" charset="0"/>
              <a:buChar char="•"/>
            </a:pPr>
            <a:r>
              <a:rPr lang="en-IN" dirty="0"/>
              <a:t>To get last 10 day records</a:t>
            </a:r>
          </a:p>
          <a:p>
            <a:pPr marL="457200" lvl="2"/>
            <a:r>
              <a:rPr lang="en-US" dirty="0"/>
              <a:t>days_10 = new_df.last("10D") ,here new_df = setting date time column as index in </a:t>
            </a:r>
            <a:r>
              <a:rPr lang="en-US" dirty="0" err="1"/>
              <a:t>df</a:t>
            </a:r>
            <a:endParaRPr lang="en-US" dirty="0"/>
          </a:p>
          <a:p>
            <a:pPr marL="0" lvl="1" indent="268288">
              <a:buFont typeface="Arial" panose="020B0604020202020204" pitchFamily="34" charset="0"/>
              <a:buChar char="•"/>
            </a:pPr>
            <a:r>
              <a:rPr lang="en-US" dirty="0"/>
              <a:t>To get last one month records</a:t>
            </a:r>
          </a:p>
          <a:p>
            <a:pPr marL="457200" lvl="2"/>
            <a:r>
              <a:rPr lang="en-US" dirty="0"/>
              <a:t>month_1 = new_df.last("1M") </a:t>
            </a:r>
            <a:endParaRPr lang="en-IN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IN" dirty="0"/>
              <a:t>Last 1 year records</a:t>
            </a:r>
          </a:p>
          <a:p>
            <a:pPr marL="457200" lvl="3"/>
            <a:r>
              <a:rPr lang="en-US" dirty="0"/>
              <a:t>year_1 = new_df.last("1Y")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5437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E60829-D0A7-29A2-AF25-D5A122CB5E31}"/>
              </a:ext>
            </a:extLst>
          </p:cNvPr>
          <p:cNvSpPr txBox="1"/>
          <p:nvPr/>
        </p:nvSpPr>
        <p:spPr>
          <a:xfrm>
            <a:off x="283780" y="362604"/>
            <a:ext cx="5218385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/>
              <a:t>Extracting year,month ,day from date column</a:t>
            </a:r>
          </a:p>
          <a:p>
            <a:r>
              <a:rPr lang="en-IN" dirty="0"/>
              <a:t>df['year'] = df['Date_col'].</a:t>
            </a:r>
            <a:r>
              <a:rPr lang="en-IN" b="1" dirty="0"/>
              <a:t>dt.year </a:t>
            </a:r>
          </a:p>
          <a:p>
            <a:r>
              <a:rPr lang="en-IN" dirty="0"/>
              <a:t>df['month'] = df['Date_col'].</a:t>
            </a:r>
            <a:r>
              <a:rPr lang="en-IN" b="1" dirty="0"/>
              <a:t>dt.month </a:t>
            </a:r>
          </a:p>
          <a:p>
            <a:r>
              <a:rPr lang="en-IN" dirty="0"/>
              <a:t>df['day'] = df['Date_col'].</a:t>
            </a:r>
            <a:r>
              <a:rPr lang="en-IN" b="1" dirty="0"/>
              <a:t>dt.day</a:t>
            </a:r>
          </a:p>
          <a:p>
            <a:r>
              <a:rPr lang="en-IN" dirty="0"/>
              <a:t>df['hour'] = df[‘Date_col'].</a:t>
            </a:r>
            <a:r>
              <a:rPr lang="en-IN" b="1" dirty="0"/>
              <a:t>dt.hour </a:t>
            </a:r>
          </a:p>
          <a:p>
            <a:r>
              <a:rPr lang="en-IN" dirty="0"/>
              <a:t>df['minute'] = df['Date_col</a:t>
            </a:r>
            <a:r>
              <a:rPr lang="en-IN" b="1" dirty="0"/>
              <a:t>'</a:t>
            </a:r>
            <a:r>
              <a:rPr lang="en-IN" dirty="0"/>
              <a:t>].</a:t>
            </a:r>
            <a:r>
              <a:rPr lang="en-IN" b="1" dirty="0"/>
              <a:t>dt.minute</a:t>
            </a:r>
          </a:p>
          <a:p>
            <a:r>
              <a:rPr lang="en-US" dirty="0"/>
              <a:t>df[‘Date_col’].</a:t>
            </a:r>
            <a:r>
              <a:rPr lang="en-US" b="1" dirty="0"/>
              <a:t>dt.day_name()</a:t>
            </a:r>
          </a:p>
          <a:p>
            <a:r>
              <a:rPr lang="en-IN" dirty="0"/>
              <a:t>df['Date_col'].</a:t>
            </a:r>
            <a:r>
              <a:rPr lang="en-IN" b="1" dirty="0"/>
              <a:t>dt.weekday</a:t>
            </a:r>
            <a:r>
              <a:rPr lang="en-US" dirty="0"/>
              <a:t>+1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E10D0D-33A6-8B13-1984-4420E4005096}"/>
              </a:ext>
            </a:extLst>
          </p:cNvPr>
          <p:cNvSpPr txBox="1"/>
          <p:nvPr/>
        </p:nvSpPr>
        <p:spPr>
          <a:xfrm>
            <a:off x="5619201" y="362604"/>
            <a:ext cx="6289019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os</a:t>
            </a:r>
            <a:r>
              <a:rPr lang="en-IN" dirty="0"/>
              <a:t> is predefined module in python using this module we can load All files from the folder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listdir(p)</a:t>
            </a:r>
            <a:r>
              <a:rPr lang="en-US" dirty="0"/>
              <a:t> is a predefined function in os module by using this </a:t>
            </a:r>
          </a:p>
          <a:p>
            <a:pPr algn="just"/>
            <a:r>
              <a:rPr lang="en-US" dirty="0"/>
              <a:t>      function We can get all file names from folder ,this function </a:t>
            </a:r>
          </a:p>
          <a:p>
            <a:pPr algn="just"/>
            <a:r>
              <a:rPr lang="en-US" dirty="0"/>
              <a:t>      returns all file names in list</a:t>
            </a:r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filter(p1,p2)</a:t>
            </a:r>
            <a:r>
              <a:rPr lang="en-US" dirty="0"/>
              <a:t> is a predefined function in python by using this function we can apply Boolean logic and get results accordingly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666F91-34AD-2111-2BFB-9B2F4DC7AEBD}"/>
              </a:ext>
            </a:extLst>
          </p:cNvPr>
          <p:cNvSpPr txBox="1"/>
          <p:nvPr/>
        </p:nvSpPr>
        <p:spPr>
          <a:xfrm>
            <a:off x="283780" y="2782439"/>
            <a:ext cx="418662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To drop duplicate values</a:t>
            </a:r>
          </a:p>
          <a:p>
            <a:r>
              <a:rPr lang="en-IN" dirty="0"/>
              <a:t>df.</a:t>
            </a:r>
            <a:r>
              <a:rPr lang="en-IN" b="1" dirty="0"/>
              <a:t>drop_duplicates(subset</a:t>
            </a:r>
            <a:r>
              <a:rPr lang="en-IN" dirty="0"/>
              <a:t>=‘column_name’</a:t>
            </a:r>
          </a:p>
          <a:p>
            <a:r>
              <a:rPr lang="en-IN" dirty="0"/>
              <a:t>,</a:t>
            </a:r>
            <a:r>
              <a:rPr lang="en-IN" b="1" dirty="0"/>
              <a:t>inplace</a:t>
            </a:r>
            <a:r>
              <a:rPr lang="en-IN" dirty="0"/>
              <a:t>=True</a:t>
            </a:r>
            <a:r>
              <a:rPr lang="en-IN" b="1" dirty="0"/>
              <a:t>, keep</a:t>
            </a:r>
            <a:r>
              <a:rPr lang="en-IN" dirty="0"/>
              <a:t>=‘first</a:t>
            </a:r>
            <a:r>
              <a:rPr lang="en-IN" b="1" dirty="0"/>
              <a:t>’)</a:t>
            </a:r>
          </a:p>
          <a:p>
            <a:endParaRPr lang="en-IN" dirty="0"/>
          </a:p>
          <a:p>
            <a:r>
              <a:rPr lang="en-IN" dirty="0"/>
              <a:t>To check duplicated row values</a:t>
            </a:r>
          </a:p>
          <a:p>
            <a:r>
              <a:rPr lang="en-IN" dirty="0"/>
              <a:t>df.</a:t>
            </a:r>
            <a:r>
              <a:rPr lang="en-IN" b="1" dirty="0"/>
              <a:t>duplicated()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E7EE05-C496-005F-D7C7-F6AEBEDDCCB6}"/>
              </a:ext>
            </a:extLst>
          </p:cNvPr>
          <p:cNvSpPr txBox="1"/>
          <p:nvPr/>
        </p:nvSpPr>
        <p:spPr>
          <a:xfrm>
            <a:off x="4557166" y="2770978"/>
            <a:ext cx="735105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What is difference between </a:t>
            </a:r>
            <a:r>
              <a:rPr lang="en-IN" b="1" dirty="0"/>
              <a:t>isin() </a:t>
            </a:r>
            <a:r>
              <a:rPr lang="en-IN" dirty="0"/>
              <a:t>and df.</a:t>
            </a:r>
            <a:r>
              <a:rPr lang="en-IN" b="1" dirty="0"/>
              <a:t>str.contain</a:t>
            </a:r>
            <a:r>
              <a:rPr lang="en-IN" dirty="0"/>
              <a:t>(‘substr’)</a:t>
            </a:r>
          </a:p>
          <a:p>
            <a:pPr lvl="1"/>
            <a:r>
              <a:rPr lang="en-IN" b="1" dirty="0"/>
              <a:t>isin() </a:t>
            </a:r>
            <a:r>
              <a:rPr lang="en-IN" dirty="0"/>
              <a:t>method check entire value but </a:t>
            </a:r>
          </a:p>
          <a:p>
            <a:pPr lvl="1"/>
            <a:r>
              <a:rPr lang="en-IN" b="1" dirty="0"/>
              <a:t>str.contains() </a:t>
            </a:r>
            <a:r>
              <a:rPr lang="en-IN" dirty="0"/>
              <a:t>method check sub part of the string also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C92997-DBF2-30A7-58EA-E98A16CAF134}"/>
              </a:ext>
            </a:extLst>
          </p:cNvPr>
          <p:cNvSpPr txBox="1"/>
          <p:nvPr/>
        </p:nvSpPr>
        <p:spPr>
          <a:xfrm>
            <a:off x="4557166" y="4074160"/>
            <a:ext cx="735105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/>
              <a:t>value_counts(): </a:t>
            </a:r>
            <a:r>
              <a:rPr lang="en-IN" dirty="0"/>
              <a:t>returns a pandas series where the index contains unique values, and the values represents their counts in descending order,</a:t>
            </a:r>
          </a:p>
          <a:p>
            <a:r>
              <a:rPr lang="en-IN" dirty="0"/>
              <a:t>If we want to print in ascending order then </a:t>
            </a:r>
            <a:r>
              <a:rPr lang="en-IN" b="1" dirty="0"/>
              <a:t>ascending = True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F9CD02-634B-77C4-4289-931BFBF76B79}"/>
              </a:ext>
            </a:extLst>
          </p:cNvPr>
          <p:cNvSpPr txBox="1"/>
          <p:nvPr/>
        </p:nvSpPr>
        <p:spPr>
          <a:xfrm>
            <a:off x="4557166" y="5100343"/>
            <a:ext cx="7351054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/>
              <a:t>What is the difference b/w </a:t>
            </a:r>
            <a:r>
              <a:rPr lang="en-IN" b="1" u="sng" dirty="0"/>
              <a:t>size</a:t>
            </a:r>
            <a:r>
              <a:rPr lang="en-IN" b="1" dirty="0"/>
              <a:t> and </a:t>
            </a:r>
            <a:r>
              <a:rPr lang="en-IN" b="1" u="sng" dirty="0"/>
              <a:t>shape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Both are attributes in DataFrame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u="sng" dirty="0"/>
              <a:t>size </a:t>
            </a:r>
            <a:r>
              <a:rPr lang="en-IN" dirty="0"/>
              <a:t>returns total number of elements including null values(num_row * num_col)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u="sng" dirty="0"/>
              <a:t>Shape</a:t>
            </a:r>
            <a:r>
              <a:rPr lang="en-IN" dirty="0"/>
              <a:t> returns number of rows and column in tuple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E0E1A5-93FE-DEF3-4336-383A77FAE91C}"/>
              </a:ext>
            </a:extLst>
          </p:cNvPr>
          <p:cNvSpPr txBox="1"/>
          <p:nvPr/>
        </p:nvSpPr>
        <p:spPr>
          <a:xfrm>
            <a:off x="283780" y="4666271"/>
            <a:ext cx="4186620" cy="19159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/>
              <a:t>What is the diff b/w count and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size </a:t>
            </a:r>
            <a:r>
              <a:rPr lang="en-IN" dirty="0"/>
              <a:t>is attribute and </a:t>
            </a:r>
            <a:r>
              <a:rPr lang="en-IN" b="1" dirty="0"/>
              <a:t>count</a:t>
            </a:r>
            <a:r>
              <a:rPr lang="en-IN" dirty="0"/>
              <a:t> is predefined method in DataFrame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count() </a:t>
            </a:r>
            <a:r>
              <a:rPr lang="en-IN" dirty="0"/>
              <a:t>method count the values except null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size</a:t>
            </a:r>
            <a:r>
              <a:rPr lang="en-IN" dirty="0"/>
              <a:t> attribute counts null value also</a:t>
            </a:r>
          </a:p>
          <a:p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3059292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CCCEBD-67D1-4EF3-C486-6A8D414BE8E5}"/>
              </a:ext>
            </a:extLst>
          </p:cNvPr>
          <p:cNvSpPr txBox="1"/>
          <p:nvPr/>
        </p:nvSpPr>
        <p:spPr>
          <a:xfrm>
            <a:off x="219189" y="336161"/>
            <a:ext cx="695902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/>
              <a:t>Note</a:t>
            </a:r>
            <a:r>
              <a:rPr lang="en-IN" dirty="0"/>
              <a:t>: datatype of null value is float in pandas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0D90DA-DBDF-E1C4-CCF9-24DC5394A271}"/>
              </a:ext>
            </a:extLst>
          </p:cNvPr>
          <p:cNvSpPr txBox="1"/>
          <p:nvPr/>
        </p:nvSpPr>
        <p:spPr>
          <a:xfrm>
            <a:off x="219186" y="804592"/>
            <a:ext cx="6959021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When we applied </a:t>
            </a:r>
            <a:r>
              <a:rPr lang="en-IN" b="1" dirty="0"/>
              <a:t>describe() </a:t>
            </a:r>
            <a:r>
              <a:rPr lang="en-IN" dirty="0"/>
              <a:t>method to </a:t>
            </a:r>
            <a:r>
              <a:rPr lang="en-IN" b="1" dirty="0"/>
              <a:t>numerical columns </a:t>
            </a:r>
            <a:r>
              <a:rPr lang="en-IN" dirty="0"/>
              <a:t>it provide</a:t>
            </a:r>
          </a:p>
          <a:p>
            <a:r>
              <a:rPr lang="en-IN" dirty="0"/>
              <a:t>Summary statistics like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Number of non-null values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b="1" dirty="0"/>
              <a:t>std</a:t>
            </a:r>
            <a:r>
              <a:rPr lang="en-IN" dirty="0"/>
              <a:t> → Standard deviation</a:t>
            </a:r>
            <a:endParaRPr lang="en-US" dirty="0">
              <a:latin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b="1" dirty="0"/>
              <a:t>min</a:t>
            </a:r>
            <a:r>
              <a:rPr lang="en-IN" dirty="0"/>
              <a:t> → Minimum value</a:t>
            </a:r>
            <a:endParaRPr lang="en-US" dirty="0">
              <a:latin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b="1" dirty="0"/>
              <a:t>25%</a:t>
            </a:r>
            <a:r>
              <a:rPr lang="en-IN" dirty="0"/>
              <a:t> → First quartile (Q1)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b="1" dirty="0"/>
              <a:t>50%</a:t>
            </a:r>
            <a:r>
              <a:rPr lang="en-IN" dirty="0"/>
              <a:t> → Median (Q2)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b="1" dirty="0"/>
              <a:t>75%</a:t>
            </a:r>
            <a:r>
              <a:rPr lang="en-IN" dirty="0"/>
              <a:t> → Third quartile (Q3)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b="1" dirty="0"/>
              <a:t>max</a:t>
            </a:r>
            <a:r>
              <a:rPr lang="en-IN" dirty="0"/>
              <a:t> → Maximum value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dirty="0"/>
              <a:t>When we use </a:t>
            </a:r>
            <a:r>
              <a:rPr lang="en-IN" b="1" dirty="0"/>
              <a:t>describe() </a:t>
            </a:r>
            <a:r>
              <a:rPr lang="en-IN" dirty="0"/>
              <a:t>method </a:t>
            </a:r>
            <a:r>
              <a:rPr lang="en-IN" b="1" dirty="0"/>
              <a:t>to categorical columns</a:t>
            </a:r>
            <a:r>
              <a:rPr lang="en-IN" dirty="0"/>
              <a:t>, it provides</a:t>
            </a:r>
          </a:p>
          <a:p>
            <a:pPr marL="742950" lvl="2" indent="-285750">
              <a:buFont typeface="Wingdings" panose="05000000000000000000" pitchFamily="2" charset="2"/>
              <a:buChar char="§"/>
            </a:pPr>
            <a:r>
              <a:rPr lang="en-US" b="1" dirty="0"/>
              <a:t>count</a:t>
            </a:r>
            <a:r>
              <a:rPr lang="en-US" dirty="0"/>
              <a:t> → Number of non-null values</a:t>
            </a:r>
          </a:p>
          <a:p>
            <a:pPr marL="742950" lvl="2" indent="-285750">
              <a:buFont typeface="Wingdings" panose="05000000000000000000" pitchFamily="2" charset="2"/>
              <a:buChar char="§"/>
            </a:pPr>
            <a:r>
              <a:rPr lang="en-US" b="1" dirty="0"/>
              <a:t>unique</a:t>
            </a:r>
            <a:r>
              <a:rPr lang="en-US" dirty="0"/>
              <a:t> → Number of unique values</a:t>
            </a:r>
          </a:p>
          <a:p>
            <a:pPr marL="742950" lvl="2" indent="-285750">
              <a:buFont typeface="Wingdings" panose="05000000000000000000" pitchFamily="2" charset="2"/>
              <a:buChar char="§"/>
            </a:pPr>
            <a:r>
              <a:rPr lang="en-IN" b="1" dirty="0"/>
              <a:t>top</a:t>
            </a:r>
            <a:r>
              <a:rPr lang="en-IN" dirty="0"/>
              <a:t> → Most frequent value</a:t>
            </a:r>
          </a:p>
          <a:p>
            <a:pPr marL="742950" lvl="2" indent="-285750">
              <a:buFont typeface="Wingdings" panose="05000000000000000000" pitchFamily="2" charset="2"/>
              <a:buChar char="§"/>
            </a:pPr>
            <a:r>
              <a:rPr lang="en-US" b="1" dirty="0"/>
              <a:t>freq</a:t>
            </a:r>
            <a:r>
              <a:rPr lang="en-US" dirty="0"/>
              <a:t> → Frequency of the most frequent value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4665B0-76BA-57AE-F701-E4FB8DCB7323}"/>
              </a:ext>
            </a:extLst>
          </p:cNvPr>
          <p:cNvSpPr txBox="1"/>
          <p:nvPr/>
        </p:nvSpPr>
        <p:spPr>
          <a:xfrm>
            <a:off x="7242888" y="314960"/>
            <a:ext cx="4691609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</a:t>
            </a:r>
            <a:r>
              <a:rPr lang="en-IN" b="1" dirty="0"/>
              <a:t>info() </a:t>
            </a:r>
            <a:r>
              <a:rPr lang="en-IN" dirty="0"/>
              <a:t>method in pandas provides a concise Summary of DataFrame, Including: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/>
              <a:t>Object type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/>
              <a:t>Range of object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/>
              <a:t>Number of columns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/>
              <a:t>Number of rows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/>
              <a:t>Returns each column datatype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/>
              <a:t>Returns number of datatype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/>
              <a:t>Memory size</a:t>
            </a:r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DB2B95-FEBF-EE4F-1D46-703FDB3E42BD}"/>
              </a:ext>
            </a:extLst>
          </p:cNvPr>
          <p:cNvSpPr txBox="1"/>
          <p:nvPr/>
        </p:nvSpPr>
        <p:spPr>
          <a:xfrm>
            <a:off x="7229744" y="3266113"/>
            <a:ext cx="471789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round() </a:t>
            </a:r>
            <a:r>
              <a:rPr lang="en-IN" dirty="0"/>
              <a:t>is predefined method to round up the </a:t>
            </a:r>
          </a:p>
          <a:p>
            <a:r>
              <a:rPr lang="en-IN" dirty="0"/>
              <a:t>floating values as n decimal.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5CB1C7-26DC-1BC5-5914-3207F2112FCE}"/>
              </a:ext>
            </a:extLst>
          </p:cNvPr>
          <p:cNvSpPr txBox="1"/>
          <p:nvPr/>
        </p:nvSpPr>
        <p:spPr>
          <a:xfrm>
            <a:off x="7229744" y="4001275"/>
            <a:ext cx="470475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How to find the number of rows in DataFrame without using </a:t>
            </a:r>
            <a:r>
              <a:rPr lang="en-IN" b="1" dirty="0"/>
              <a:t>shape[0]</a:t>
            </a:r>
            <a:r>
              <a:rPr lang="en-IN" dirty="0"/>
              <a:t> ,</a:t>
            </a:r>
            <a:r>
              <a:rPr lang="en-IN" b="1" dirty="0"/>
              <a:t>size </a:t>
            </a:r>
            <a:r>
              <a:rPr lang="en-IN" dirty="0"/>
              <a:t>and</a:t>
            </a:r>
            <a:r>
              <a:rPr lang="en-IN" b="1" dirty="0"/>
              <a:t> </a:t>
            </a:r>
            <a:r>
              <a:rPr lang="en-IN" dirty="0"/>
              <a:t>any other methods </a:t>
            </a:r>
          </a:p>
          <a:p>
            <a:r>
              <a:rPr lang="en-IN" dirty="0"/>
              <a:t>Use </a:t>
            </a:r>
            <a:r>
              <a:rPr lang="en-IN" b="1" dirty="0"/>
              <a:t>len(</a:t>
            </a:r>
            <a:r>
              <a:rPr lang="en-IN" dirty="0"/>
              <a:t>DataFrame</a:t>
            </a:r>
            <a:r>
              <a:rPr lang="en-IN" b="1" dirty="0"/>
              <a:t>)</a:t>
            </a:r>
            <a:r>
              <a:rPr lang="en-IN" dirty="0"/>
              <a:t> predefined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FD91F0-27B8-4DD0-4D2B-274DDEA8005C}"/>
              </a:ext>
            </a:extLst>
          </p:cNvPr>
          <p:cNvSpPr txBox="1"/>
          <p:nvPr/>
        </p:nvSpPr>
        <p:spPr>
          <a:xfrm>
            <a:off x="7242888" y="5290435"/>
            <a:ext cx="470475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Difference b/w </a:t>
            </a:r>
            <a:r>
              <a:rPr lang="en-IN" b="1" dirty="0"/>
              <a:t>Series.sum() </a:t>
            </a:r>
            <a:r>
              <a:rPr lang="en-IN" dirty="0"/>
              <a:t>and</a:t>
            </a:r>
            <a:r>
              <a:rPr lang="en-IN" b="1" dirty="0"/>
              <a:t> sum()</a:t>
            </a:r>
          </a:p>
          <a:p>
            <a:r>
              <a:rPr lang="en-IN" b="1" dirty="0"/>
              <a:t>sum() -</a:t>
            </a:r>
            <a:r>
              <a:rPr lang="en-IN" dirty="0"/>
              <a:t>is predefined function in python</a:t>
            </a:r>
          </a:p>
          <a:p>
            <a:r>
              <a:rPr lang="en-IN" b="1" dirty="0"/>
              <a:t>Series.sum() </a:t>
            </a:r>
            <a:r>
              <a:rPr lang="en-IN" dirty="0"/>
              <a:t>– sum is predefined method </a:t>
            </a:r>
          </a:p>
          <a:p>
            <a:r>
              <a:rPr lang="en-IN" dirty="0"/>
              <a:t>	         in pandas series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0C6E1B-269A-01FC-B4C1-6418BDCCF4D1}"/>
              </a:ext>
            </a:extLst>
          </p:cNvPr>
          <p:cNvSpPr txBox="1"/>
          <p:nvPr/>
        </p:nvSpPr>
        <p:spPr>
          <a:xfrm>
            <a:off x="231771" y="5151008"/>
            <a:ext cx="694643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IN" dirty="0"/>
              <a:t>the </a:t>
            </a:r>
            <a:r>
              <a:rPr lang="en-IN" b="1" dirty="0"/>
              <a:t>astype() </a:t>
            </a:r>
            <a:r>
              <a:rPr lang="en-IN" dirty="0"/>
              <a:t>method in pandas is used to convert the datatype of a </a:t>
            </a:r>
          </a:p>
          <a:p>
            <a:pPr algn="just"/>
            <a:r>
              <a:rPr lang="en-IN" dirty="0"/>
              <a:t>column or an entire DataFrame to a specified type.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2F5393-8BA2-F005-FEB1-DAB624319D36}"/>
              </a:ext>
            </a:extLst>
          </p:cNvPr>
          <p:cNvSpPr txBox="1"/>
          <p:nvPr/>
        </p:nvSpPr>
        <p:spPr>
          <a:xfrm>
            <a:off x="219186" y="5890599"/>
            <a:ext cx="6933847" cy="615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/>
              <a:t>str.endswith() </a:t>
            </a:r>
            <a:r>
              <a:rPr lang="en-IN" dirty="0"/>
              <a:t>is predefined method in string class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476716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AE2775-A107-83CF-9A3A-11B0DC190776}"/>
              </a:ext>
            </a:extLst>
          </p:cNvPr>
          <p:cNvSpPr txBox="1"/>
          <p:nvPr/>
        </p:nvSpPr>
        <p:spPr>
          <a:xfrm>
            <a:off x="833120" y="629920"/>
            <a:ext cx="234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Feature engineering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709789-3C6D-9677-401B-D24F4C985F65}"/>
              </a:ext>
            </a:extLst>
          </p:cNvPr>
          <p:cNvSpPr txBox="1"/>
          <p:nvPr/>
        </p:nvSpPr>
        <p:spPr>
          <a:xfrm>
            <a:off x="924561" y="1032975"/>
            <a:ext cx="10434319" cy="10926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1.Import classes to convert categorical data to numerical data because  </a:t>
            </a:r>
            <a:r>
              <a:rPr lang="en-US" dirty="0"/>
              <a:t>most ML algorithms require numerical input for mathematical operations, distance calculations, and optimization.</a:t>
            </a:r>
            <a:endParaRPr lang="en-IN" dirty="0"/>
          </a:p>
          <a:p>
            <a:endParaRPr lang="en-IN" sz="1000" dirty="0"/>
          </a:p>
          <a:p>
            <a:r>
              <a:rPr lang="en-IN" dirty="0">
                <a:solidFill>
                  <a:srgbClr val="FF0000"/>
                </a:solidFill>
              </a:rPr>
              <a:t>from </a:t>
            </a:r>
            <a:r>
              <a:rPr lang="en-IN" dirty="0">
                <a:solidFill>
                  <a:schemeClr val="tx1"/>
                </a:solidFill>
              </a:rPr>
              <a:t>sklearn.preprocessing </a:t>
            </a:r>
            <a:r>
              <a:rPr lang="en-IN" dirty="0">
                <a:solidFill>
                  <a:srgbClr val="FF0000"/>
                </a:solidFill>
              </a:rPr>
              <a:t>import</a:t>
            </a:r>
            <a:r>
              <a:rPr lang="en-IN" dirty="0">
                <a:solidFill>
                  <a:schemeClr val="tx1"/>
                </a:solidFill>
              </a:rPr>
              <a:t> LabelEncoder,OneHotEncoder,OrdinalEncoder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ABBBC6-135E-5775-0D41-CCDA3A4FE029}"/>
              </a:ext>
            </a:extLst>
          </p:cNvPr>
          <p:cNvSpPr txBox="1"/>
          <p:nvPr/>
        </p:nvSpPr>
        <p:spPr>
          <a:xfrm>
            <a:off x="919480" y="2368510"/>
            <a:ext cx="10433834" cy="8156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2.Import classes to scale the features</a:t>
            </a:r>
          </a:p>
          <a:p>
            <a:endParaRPr lang="en-IN" sz="1000" dirty="0"/>
          </a:p>
          <a:p>
            <a:r>
              <a:rPr lang="en-IN" dirty="0">
                <a:solidFill>
                  <a:srgbClr val="FF0000"/>
                </a:solidFill>
              </a:rPr>
              <a:t>from</a:t>
            </a:r>
            <a:r>
              <a:rPr lang="en-IN" dirty="0"/>
              <a:t> sklearn.preprocessing </a:t>
            </a:r>
            <a:r>
              <a:rPr lang="en-IN" dirty="0">
                <a:solidFill>
                  <a:srgbClr val="FF0000"/>
                </a:solidFill>
              </a:rPr>
              <a:t>import</a:t>
            </a:r>
            <a:r>
              <a:rPr lang="en-IN" dirty="0"/>
              <a:t> MinMaxScaler, StanderdScaler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4234CF-B6F1-E5C5-5294-D177585A10B2}"/>
              </a:ext>
            </a:extLst>
          </p:cNvPr>
          <p:cNvSpPr txBox="1"/>
          <p:nvPr/>
        </p:nvSpPr>
        <p:spPr>
          <a:xfrm>
            <a:off x="833604" y="4420952"/>
            <a:ext cx="234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/>
              <a:t>Non- Linear Regression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CD1B9C-C9FF-43E3-A7BF-B0C16F21EB5A}"/>
              </a:ext>
            </a:extLst>
          </p:cNvPr>
          <p:cNvSpPr txBox="1"/>
          <p:nvPr/>
        </p:nvSpPr>
        <p:spPr>
          <a:xfrm>
            <a:off x="919479" y="4862835"/>
            <a:ext cx="10433835" cy="8156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Import PolynomialFeatures class to convert normal features to polynomial feature</a:t>
            </a:r>
          </a:p>
          <a:p>
            <a:endParaRPr lang="en-IN" sz="1000" dirty="0"/>
          </a:p>
          <a:p>
            <a:r>
              <a:rPr lang="en-IN" dirty="0">
                <a:solidFill>
                  <a:srgbClr val="FF0000"/>
                </a:solidFill>
              </a:rPr>
              <a:t>from</a:t>
            </a:r>
            <a:r>
              <a:rPr lang="en-IN" dirty="0"/>
              <a:t> sklearn.preprocessing </a:t>
            </a:r>
            <a:r>
              <a:rPr lang="en-IN" dirty="0">
                <a:solidFill>
                  <a:srgbClr val="FF0000"/>
                </a:solidFill>
              </a:rPr>
              <a:t>import</a:t>
            </a:r>
            <a:r>
              <a:rPr lang="en-IN" dirty="0"/>
              <a:t> PolynomialFeatures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199031-8CFF-1B2E-8896-081EA126E029}"/>
              </a:ext>
            </a:extLst>
          </p:cNvPr>
          <p:cNvSpPr txBox="1"/>
          <p:nvPr/>
        </p:nvSpPr>
        <p:spPr>
          <a:xfrm>
            <a:off x="919479" y="3459265"/>
            <a:ext cx="10433835" cy="800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3. To Transforming Features</a:t>
            </a:r>
          </a:p>
          <a:p>
            <a:endParaRPr lang="en-IN" sz="1000" dirty="0"/>
          </a:p>
          <a:p>
            <a:r>
              <a:rPr lang="en-US" dirty="0">
                <a:solidFill>
                  <a:srgbClr val="FF0000"/>
                </a:solidFill>
              </a:rPr>
              <a:t>from</a:t>
            </a:r>
            <a:r>
              <a:rPr lang="en-US" dirty="0"/>
              <a:t> sklearn.preprocessing </a:t>
            </a:r>
            <a:r>
              <a:rPr lang="en-US" dirty="0">
                <a:solidFill>
                  <a:srgbClr val="FF0000"/>
                </a:solidFill>
              </a:rPr>
              <a:t>import</a:t>
            </a:r>
            <a:r>
              <a:rPr lang="en-US" dirty="0"/>
              <a:t> FunctionTransformer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9091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857C0E-7625-39C5-30CC-FCB7ADE7FD30}"/>
              </a:ext>
            </a:extLst>
          </p:cNvPr>
          <p:cNvSpPr txBox="1"/>
          <p:nvPr/>
        </p:nvSpPr>
        <p:spPr>
          <a:xfrm>
            <a:off x="547776" y="442590"/>
            <a:ext cx="11096443" cy="10926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Import SimpleImputer  for handling missing values by replacing them with a specified strategy: </a:t>
            </a:r>
          </a:p>
          <a:p>
            <a:r>
              <a:rPr lang="en-IN" dirty="0"/>
              <a:t>mean ,median, most frequent ,or a constant value.</a:t>
            </a:r>
          </a:p>
          <a:p>
            <a:endParaRPr lang="en-IN" sz="1000" dirty="0"/>
          </a:p>
          <a:p>
            <a:r>
              <a:rPr lang="en-IN" dirty="0">
                <a:solidFill>
                  <a:srgbClr val="FF0000"/>
                </a:solidFill>
              </a:rPr>
              <a:t>from </a:t>
            </a:r>
            <a:r>
              <a:rPr lang="en-IN" dirty="0"/>
              <a:t>sklearn.impute </a:t>
            </a:r>
            <a:r>
              <a:rPr lang="en-IN" dirty="0">
                <a:solidFill>
                  <a:srgbClr val="FF0000"/>
                </a:solidFill>
              </a:rPr>
              <a:t>import</a:t>
            </a:r>
            <a:r>
              <a:rPr lang="en-IN" dirty="0"/>
              <a:t> SimpleImputer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FBC7EA-3B04-BE5E-FE56-0460ABC1571F}"/>
              </a:ext>
            </a:extLst>
          </p:cNvPr>
          <p:cNvSpPr txBox="1"/>
          <p:nvPr/>
        </p:nvSpPr>
        <p:spPr>
          <a:xfrm>
            <a:off x="547776" y="1636877"/>
            <a:ext cx="11096443" cy="10310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train_test_split(p) is predefined function in sklearn.model_selection by using this function we can split the </a:t>
            </a:r>
          </a:p>
          <a:p>
            <a:r>
              <a:rPr lang="en-IN" dirty="0"/>
              <a:t>dataset into train dataset and test dataset(1 time training , 1 score)</a:t>
            </a:r>
          </a:p>
          <a:p>
            <a:endParaRPr lang="en-IN" sz="700" dirty="0"/>
          </a:p>
          <a:p>
            <a:r>
              <a:rPr lang="en-IN" dirty="0">
                <a:solidFill>
                  <a:srgbClr val="FF0000"/>
                </a:solidFill>
              </a:rPr>
              <a:t>from </a:t>
            </a:r>
            <a:r>
              <a:rPr lang="en-IN" dirty="0"/>
              <a:t>sklearn.model_slection </a:t>
            </a:r>
            <a:r>
              <a:rPr lang="en-IN" dirty="0">
                <a:solidFill>
                  <a:srgbClr val="FF0000"/>
                </a:solidFill>
              </a:rPr>
              <a:t>import </a:t>
            </a:r>
            <a:r>
              <a:rPr lang="en-IN" dirty="0"/>
              <a:t>train_test_split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CD1A0D-C908-FC86-119B-61E8B9A8BFB3}"/>
              </a:ext>
            </a:extLst>
          </p:cNvPr>
          <p:cNvSpPr txBox="1"/>
          <p:nvPr/>
        </p:nvSpPr>
        <p:spPr>
          <a:xfrm>
            <a:off x="547775" y="4006098"/>
            <a:ext cx="1109644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Import LinearRegression for Linear (1.simple linear Regression ,2. multi linear regression)and Non-linear (PolynomialFeatures with LinearRegression)</a:t>
            </a:r>
          </a:p>
          <a:p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from</a:t>
            </a:r>
            <a:r>
              <a:rPr lang="en-IN" dirty="0"/>
              <a:t> sklearn.linear_model </a:t>
            </a:r>
            <a:r>
              <a:rPr lang="en-IN" dirty="0">
                <a:solidFill>
                  <a:srgbClr val="FF0000"/>
                </a:solidFill>
              </a:rPr>
              <a:t>import </a:t>
            </a:r>
            <a:r>
              <a:rPr lang="en-IN" dirty="0"/>
              <a:t>LinearRegression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47D1BC-1D3A-23D3-DBFD-02600F315188}"/>
              </a:ext>
            </a:extLst>
          </p:cNvPr>
          <p:cNvSpPr txBox="1"/>
          <p:nvPr/>
        </p:nvSpPr>
        <p:spPr>
          <a:xfrm>
            <a:off x="547777" y="5406453"/>
            <a:ext cx="1109644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Importing  metrics in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from </a:t>
            </a:r>
            <a:r>
              <a:rPr lang="en-IN" dirty="0"/>
              <a:t>sklearn.metrics </a:t>
            </a:r>
            <a:r>
              <a:rPr lang="en-IN" dirty="0">
                <a:solidFill>
                  <a:srgbClr val="FF0000"/>
                </a:solidFill>
              </a:rPr>
              <a:t>import</a:t>
            </a:r>
            <a:r>
              <a:rPr lang="en-IN" dirty="0"/>
              <a:t> mean_squared_error</a:t>
            </a:r>
          </a:p>
          <a:p>
            <a:r>
              <a:rPr lang="en-IN" dirty="0">
                <a:solidFill>
                  <a:srgbClr val="FF0000"/>
                </a:solidFill>
              </a:rPr>
              <a:t>from</a:t>
            </a:r>
            <a:r>
              <a:rPr lang="en-IN" dirty="0"/>
              <a:t> sklearn.metrics </a:t>
            </a:r>
            <a:r>
              <a:rPr lang="en-IN" dirty="0">
                <a:solidFill>
                  <a:srgbClr val="FF0000"/>
                </a:solidFill>
              </a:rPr>
              <a:t>import</a:t>
            </a:r>
            <a:r>
              <a:rPr lang="en-IN" dirty="0"/>
              <a:t> mean_absolute_error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AB6D24-9DBB-255B-7EC9-65B87AD42AA5}"/>
              </a:ext>
            </a:extLst>
          </p:cNvPr>
          <p:cNvSpPr txBox="1"/>
          <p:nvPr/>
        </p:nvSpPr>
        <p:spPr>
          <a:xfrm>
            <a:off x="447040" y="7548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Regression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251DBE-1651-8E46-5766-CF2904E1D1C7}"/>
              </a:ext>
            </a:extLst>
          </p:cNvPr>
          <p:cNvSpPr txBox="1"/>
          <p:nvPr/>
        </p:nvSpPr>
        <p:spPr>
          <a:xfrm>
            <a:off x="547776" y="2798404"/>
            <a:ext cx="11096443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Cross-validation is a technique, it evaluate the model performance. (we can train data k time and we get k time score)</a:t>
            </a:r>
          </a:p>
          <a:p>
            <a:endParaRPr lang="en-IN" sz="1000" dirty="0"/>
          </a:p>
          <a:p>
            <a:r>
              <a:rPr lang="en-US" dirty="0">
                <a:solidFill>
                  <a:srgbClr val="FF0000"/>
                </a:solidFill>
              </a:rPr>
              <a:t>from</a:t>
            </a:r>
            <a:r>
              <a:rPr lang="en-US" dirty="0"/>
              <a:t> sklearn.model_selection </a:t>
            </a:r>
            <a:r>
              <a:rPr lang="en-US" dirty="0">
                <a:solidFill>
                  <a:srgbClr val="FF0000"/>
                </a:solidFill>
              </a:rPr>
              <a:t>import </a:t>
            </a:r>
            <a:r>
              <a:rPr lang="en-US" dirty="0"/>
              <a:t>cross_val_score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639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2542</Words>
  <Application>Microsoft Office PowerPoint</Application>
  <PresentationFormat>Widescreen</PresentationFormat>
  <Paragraphs>314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Shruti Torane</dc:creator>
  <cp:lastModifiedBy>Shruti Torane</cp:lastModifiedBy>
  <cp:revision>3</cp:revision>
  <dcterms:created xsi:type="dcterms:W3CDTF">2025-03-27T18:25:59Z</dcterms:created>
  <dcterms:modified xsi:type="dcterms:W3CDTF">2025-03-31T18:42:06Z</dcterms:modified>
</cp:coreProperties>
</file>