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re Sugar Thin" charset="1" panose="00000000000000000000"/>
      <p:regular r:id="rId11"/>
    </p:embeddedFont>
    <p:embeddedFont>
      <p:font typeface="More Sugar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11.jpeg" Type="http://schemas.openxmlformats.org/officeDocument/2006/relationships/image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13" Target="../media/image29.png" Type="http://schemas.openxmlformats.org/officeDocument/2006/relationships/image"/><Relationship Id="rId14" Target="../media/image30.svg" Type="http://schemas.openxmlformats.org/officeDocument/2006/relationships/image"/><Relationship Id="rId15" Target="../media/image31.png" Type="http://schemas.openxmlformats.org/officeDocument/2006/relationships/image"/><Relationship Id="rId16" Target="../media/image32.svg" Type="http://schemas.openxmlformats.org/officeDocument/2006/relationships/image"/><Relationship Id="rId17" Target="../media/image33.png" Type="http://schemas.openxmlformats.org/officeDocument/2006/relationships/image"/><Relationship Id="rId18" Target="../media/image34.png" Type="http://schemas.openxmlformats.org/officeDocument/2006/relationships/image"/><Relationship Id="rId19" Target="../media/image35.png" Type="http://schemas.openxmlformats.org/officeDocument/2006/relationships/image"/><Relationship Id="rId2" Target="../media/image3.jpeg" Type="http://schemas.openxmlformats.org/officeDocument/2006/relationships/image"/><Relationship Id="rId20" Target="../media/image36.svg" Type="http://schemas.openxmlformats.org/officeDocument/2006/relationships/image"/><Relationship Id="rId21" Target="../media/image37.png" Type="http://schemas.openxmlformats.org/officeDocument/2006/relationships/image"/><Relationship Id="rId22" Target="../media/image38.sv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AutoShape 3" id="3"/>
          <p:cNvSpPr/>
          <p:nvPr/>
        </p:nvSpPr>
        <p:spPr>
          <a:xfrm rot="-2699999">
            <a:off x="16549545" y="7802658"/>
            <a:ext cx="2104587" cy="0"/>
          </a:xfrm>
          <a:prstGeom prst="line">
            <a:avLst/>
          </a:prstGeom>
          <a:ln cap="rnd" w="9525">
            <a:solidFill>
              <a:srgbClr val="2F2C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33414" y="9269296"/>
            <a:ext cx="1846152" cy="540000"/>
            <a:chOff x="0" y="0"/>
            <a:chExt cx="2461536" cy="72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61514" cy="719963"/>
            </a:xfrm>
            <a:custGeom>
              <a:avLst/>
              <a:gdLst/>
              <a:ahLst/>
              <a:cxnLst/>
              <a:rect r="r" b="b" t="t" l="l"/>
              <a:pathLst>
                <a:path h="719963" w="2461514">
                  <a:moveTo>
                    <a:pt x="0" y="0"/>
                  </a:moveTo>
                  <a:lnTo>
                    <a:pt x="2461514" y="0"/>
                  </a:lnTo>
                  <a:lnTo>
                    <a:pt x="2461514" y="719963"/>
                  </a:lnTo>
                  <a:lnTo>
                    <a:pt x="0" y="719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10" r="0" b="-215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 rot="-2700000">
            <a:off x="15070307" y="10205596"/>
            <a:ext cx="257187" cy="0"/>
          </a:xfrm>
          <a:prstGeom prst="line">
            <a:avLst/>
          </a:prstGeom>
          <a:ln cap="rnd" w="9525">
            <a:solidFill>
              <a:srgbClr val="2F2C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046261" y="3512878"/>
            <a:ext cx="5822955" cy="3513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2"/>
              </a:lnSpc>
            </a:pPr>
            <a:r>
              <a:rPr lang="en-US" sz="3696" spc="-11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TRANSFORMING A LEADING AIRLINE'S PASSENGER EXPERIENCE WITH XEBO.ai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9726" y="5593874"/>
            <a:ext cx="207631" cy="3373731"/>
            <a:chOff x="0" y="0"/>
            <a:chExt cx="276842" cy="44983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898" y="4136928"/>
              <a:ext cx="266944" cy="361380"/>
            </a:xfrm>
            <a:custGeom>
              <a:avLst/>
              <a:gdLst/>
              <a:ahLst/>
              <a:cxnLst/>
              <a:rect r="r" b="b" t="t" l="l"/>
              <a:pathLst>
                <a:path h="361380" w="266944">
                  <a:moveTo>
                    <a:pt x="0" y="0"/>
                  </a:moveTo>
                  <a:lnTo>
                    <a:pt x="266944" y="0"/>
                  </a:lnTo>
                  <a:lnTo>
                    <a:pt x="266944" y="361380"/>
                  </a:lnTo>
                  <a:lnTo>
                    <a:pt x="0" y="361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-5400000">
              <a:off x="-740272" y="2788701"/>
              <a:ext cx="1721844" cy="24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More Sugar"/>
                  <a:ea typeface="More Sugar"/>
                  <a:cs typeface="More Sugar"/>
                  <a:sym typeface="More Sugar"/>
                </a:rPr>
                <a:t>WWW.XEBO.AI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-5400000">
              <a:off x="73642" y="1926508"/>
              <a:ext cx="203200" cy="203200"/>
            </a:xfrm>
            <a:custGeom>
              <a:avLst/>
              <a:gdLst/>
              <a:ahLst/>
              <a:cxnLst/>
              <a:rect r="r" b="b" t="t" l="l"/>
              <a:pathLst>
                <a:path h="203200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5400000">
              <a:off x="73642" y="1444880"/>
              <a:ext cx="203200" cy="203200"/>
            </a:xfrm>
            <a:custGeom>
              <a:avLst/>
              <a:gdLst/>
              <a:ahLst/>
              <a:cxnLst/>
              <a:rect r="r" b="b" t="t" l="l"/>
              <a:pathLst>
                <a:path h="203200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73642" y="963254"/>
              <a:ext cx="203200" cy="203200"/>
            </a:xfrm>
            <a:custGeom>
              <a:avLst/>
              <a:gdLst/>
              <a:ahLst/>
              <a:cxnLst/>
              <a:rect r="r" b="b" t="t" l="l"/>
              <a:pathLst>
                <a:path h="203200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5400000">
              <a:off x="73642" y="481628"/>
              <a:ext cx="203200" cy="203200"/>
            </a:xfrm>
            <a:custGeom>
              <a:avLst/>
              <a:gdLst/>
              <a:ahLst/>
              <a:cxnLst/>
              <a:rect r="r" b="b" t="t" l="l"/>
              <a:pathLst>
                <a:path h="203200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400000">
              <a:off x="73642" y="0"/>
              <a:ext cx="203200" cy="203200"/>
            </a:xfrm>
            <a:custGeom>
              <a:avLst/>
              <a:gdLst/>
              <a:ahLst/>
              <a:cxnLst/>
              <a:rect r="r" b="b" t="t" l="l"/>
              <a:pathLst>
                <a:path h="203200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377341" y="454967"/>
            <a:ext cx="12849444" cy="10277813"/>
            <a:chOff x="0" y="0"/>
            <a:chExt cx="17132592" cy="137037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132543" cy="13703808"/>
            </a:xfrm>
            <a:custGeom>
              <a:avLst/>
              <a:gdLst/>
              <a:ahLst/>
              <a:cxnLst/>
              <a:rect r="r" b="b" t="t" l="l"/>
              <a:pathLst>
                <a:path h="13703808" w="17132543">
                  <a:moveTo>
                    <a:pt x="0" y="0"/>
                  </a:moveTo>
                  <a:lnTo>
                    <a:pt x="17132543" y="0"/>
                  </a:lnTo>
                  <a:lnTo>
                    <a:pt x="2182376" y="13703808"/>
                  </a:lnTo>
                  <a:lnTo>
                    <a:pt x="0" y="13703808"/>
                  </a:lnTo>
                  <a:close/>
                </a:path>
              </a:pathLst>
            </a:custGeom>
            <a:solidFill>
              <a:srgbClr val="B6D993">
                <a:alpha val="4706"/>
              </a:srgbClr>
            </a:solidFill>
          </p:spPr>
        </p:sp>
      </p:grpSp>
      <p:sp>
        <p:nvSpPr>
          <p:cNvPr name="AutoShape 13" id="13"/>
          <p:cNvSpPr/>
          <p:nvPr/>
        </p:nvSpPr>
        <p:spPr>
          <a:xfrm rot="-2699999">
            <a:off x="16552912" y="7802658"/>
            <a:ext cx="2097852" cy="0"/>
          </a:xfrm>
          <a:prstGeom prst="line">
            <a:avLst/>
          </a:prstGeom>
          <a:ln cap="rnd" w="9525">
            <a:solidFill>
              <a:srgbClr val="2F2C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5413148" y="9258300"/>
            <a:ext cx="1846152" cy="540000"/>
            <a:chOff x="0" y="0"/>
            <a:chExt cx="2461536" cy="7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61514" cy="719963"/>
            </a:xfrm>
            <a:custGeom>
              <a:avLst/>
              <a:gdLst/>
              <a:ahLst/>
              <a:cxnLst/>
              <a:rect r="r" b="b" t="t" l="l"/>
              <a:pathLst>
                <a:path h="719963" w="2461514">
                  <a:moveTo>
                    <a:pt x="0" y="0"/>
                  </a:moveTo>
                  <a:lnTo>
                    <a:pt x="2461514" y="0"/>
                  </a:lnTo>
                  <a:lnTo>
                    <a:pt x="2461514" y="719963"/>
                  </a:lnTo>
                  <a:lnTo>
                    <a:pt x="0" y="719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10" r="0" b="-215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3807462" y="-446530"/>
            <a:ext cx="4480538" cy="9572581"/>
          </a:xfrm>
          <a:custGeom>
            <a:avLst/>
            <a:gdLst/>
            <a:ahLst/>
            <a:cxnLst/>
            <a:rect r="r" b="b" t="t" l="l"/>
            <a:pathLst>
              <a:path h="9572581" w="4480538">
                <a:moveTo>
                  <a:pt x="0" y="0"/>
                </a:moveTo>
                <a:lnTo>
                  <a:pt x="4480538" y="0"/>
                </a:lnTo>
                <a:lnTo>
                  <a:pt x="4480538" y="9572581"/>
                </a:lnTo>
                <a:lnTo>
                  <a:pt x="0" y="957258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28769" t="0" r="-138008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87560" y="5142264"/>
            <a:ext cx="2594706" cy="35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4"/>
              </a:lnSpc>
            </a:pPr>
            <a:r>
              <a:rPr lang="en-US" sz="2295" spc="-68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CHALLENGES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33167" y="2466442"/>
            <a:ext cx="5160126" cy="35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4"/>
              </a:lnSpc>
            </a:pPr>
            <a:r>
              <a:rPr lang="en-US" sz="2295" spc="-68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AIRLINE'S VISION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24037" y="5252554"/>
            <a:ext cx="5555360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5"/>
              </a:lnSpc>
            </a:pPr>
            <a:r>
              <a:rPr lang="en-US" sz="2354" spc="-7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SOLUTION OFFERED</a:t>
            </a:r>
          </a:p>
          <a:p>
            <a:pPr algn="l">
              <a:lnSpc>
                <a:spcPts val="2825"/>
              </a:lnSpc>
            </a:pPr>
          </a:p>
          <a:p>
            <a:pPr algn="l">
              <a:lnSpc>
                <a:spcPts val="2825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396335" y="3188958"/>
            <a:ext cx="540004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856" indent="-205952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IMPROVE PASSENGER EXPERIENCE BY REVOLUTIONIZING THE FEEDBACK COLLECTION PROCESS AND ACTING ON THE INSIGHTS</a:t>
            </a:r>
          </a:p>
          <a:p>
            <a:pPr algn="l" marL="617856" indent="-205952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COLLECT CUSTOMER FEEDBACK AT EVERY TOUCHPOINT OF THE PASSENGER JOURNEY</a:t>
            </a:r>
          </a:p>
          <a:p>
            <a:pPr algn="l" marL="617856" indent="-205952" lvl="2">
              <a:lnSpc>
                <a:spcPts val="168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81399" y="5923053"/>
            <a:ext cx="630107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COLLECT FEEDBACK ACROSS ALL JOURNEY STAGES, FROM BOOKING TO POST-TRAVEL, FOR VARIOUS TRAVELER PERSONAS. </a:t>
            </a:r>
          </a:p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UTILIZE MULTIPLE CHANNELS LIKE EMAIL, QR CODES, SMS, WHATSAPP, KIOSKS, INFLIGHT SCREENS, AND APPS. </a:t>
            </a:r>
          </a:p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CAPTURE EMPLOYEE FEEDBACK TO IMPROVE WORKPLACE CULTURE AND RETENTION.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92091" y="5929692"/>
            <a:ext cx="6301071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AUTOMATED THE FEEDBACK COLLECTION PROCESS BY SURVEYS.</a:t>
            </a:r>
          </a:p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PROVIDED REAL-TIME INSIGHTS AT CRITICAL CUSTOMER TOUCHPOINTS.</a:t>
            </a:r>
          </a:p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EXTENDED PLATFORM TO MONITOR THE EMPLOYEE EXPERIENCE.</a:t>
            </a:r>
          </a:p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HELPED THE AIRLINE BETTER UNDERSTAND EMPLOYEE SENTIMENTS.</a:t>
            </a:r>
          </a:p>
          <a:p>
            <a:pPr algn="l" marL="604521" indent="-201507" lvl="2">
              <a:lnSpc>
                <a:spcPts val="1680"/>
              </a:lnSpc>
              <a:buFont typeface="Arial"/>
              <a:buChar char="⚬"/>
            </a:pPr>
            <a:r>
              <a:rPr lang="en-US" sz="14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AIDED IN IMPROVING EMPLOYEE RETENTION.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7135" y="717418"/>
            <a:ext cx="11812311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85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PROBLEM STATEMENT AND SOLUTION OFFERED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7135" y="3195246"/>
            <a:ext cx="630107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201506" lvl="2">
              <a:lnSpc>
                <a:spcPts val="1679"/>
              </a:lnSpc>
              <a:buFont typeface="Arial"/>
              <a:buChar char="⚬"/>
            </a:pPr>
            <a:r>
              <a:rPr lang="en-US" sz="139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SERVING 1.4 MILLION PASSENGERS DAILY.</a:t>
            </a:r>
          </a:p>
          <a:p>
            <a:pPr algn="l" marL="604518" indent="-201506" lvl="2">
              <a:lnSpc>
                <a:spcPts val="1679"/>
              </a:lnSpc>
              <a:buFont typeface="Arial"/>
              <a:buChar char="⚬"/>
            </a:pPr>
            <a:r>
              <a:rPr lang="en-US" sz="139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RENOWNED FOR ITS WORLD-CLASS SERVICE AND INNOVATION.</a:t>
            </a:r>
          </a:p>
          <a:p>
            <a:pPr algn="l" marL="604518" indent="-201506" lvl="2">
              <a:lnSpc>
                <a:spcPts val="1679"/>
              </a:lnSpc>
              <a:buFont typeface="Arial"/>
              <a:buChar char="⚬"/>
            </a:pPr>
            <a:r>
              <a:rPr lang="en-US" sz="139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COMMITTED TO EXCEEDING CUSTOMER EXPECTATIONS.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1248" y="2447158"/>
            <a:ext cx="4504719" cy="35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4"/>
              </a:lnSpc>
            </a:pPr>
            <a:r>
              <a:rPr lang="en-US" sz="2295" spc="-68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AIRLINE OVERVIEW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rot="-2699999">
            <a:off x="16549545" y="7802658"/>
            <a:ext cx="2104587" cy="0"/>
          </a:xfrm>
          <a:prstGeom prst="line">
            <a:avLst/>
          </a:prstGeom>
          <a:ln cap="rnd" w="9525">
            <a:solidFill>
              <a:srgbClr val="B6D99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34263" y="9413424"/>
            <a:ext cx="1846152" cy="540000"/>
            <a:chOff x="0" y="0"/>
            <a:chExt cx="2461536" cy="72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61514" cy="719963"/>
            </a:xfrm>
            <a:custGeom>
              <a:avLst/>
              <a:gdLst/>
              <a:ahLst/>
              <a:cxnLst/>
              <a:rect r="r" b="b" t="t" l="l"/>
              <a:pathLst>
                <a:path h="719963" w="2461514">
                  <a:moveTo>
                    <a:pt x="0" y="0"/>
                  </a:moveTo>
                  <a:lnTo>
                    <a:pt x="2461514" y="0"/>
                  </a:lnTo>
                  <a:lnTo>
                    <a:pt x="2461514" y="719963"/>
                  </a:lnTo>
                  <a:lnTo>
                    <a:pt x="0" y="719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10" r="0" b="-215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 rot="-2700000">
            <a:off x="15070307" y="10205596"/>
            <a:ext cx="257187" cy="0"/>
          </a:xfrm>
          <a:prstGeom prst="line">
            <a:avLst/>
          </a:prstGeom>
          <a:ln cap="rnd" w="9525">
            <a:solidFill>
              <a:srgbClr val="B6D99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1051294" y="6761968"/>
            <a:ext cx="2994826" cy="464515"/>
            <a:chOff x="0" y="0"/>
            <a:chExt cx="3993102" cy="6193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93134" cy="619349"/>
            </a:xfrm>
            <a:custGeom>
              <a:avLst/>
              <a:gdLst/>
              <a:ahLst/>
              <a:cxnLst/>
              <a:rect r="r" b="b" t="t" l="l"/>
              <a:pathLst>
                <a:path h="619349" w="3993134">
                  <a:moveTo>
                    <a:pt x="0" y="309675"/>
                  </a:moveTo>
                  <a:cubicBezTo>
                    <a:pt x="0" y="138666"/>
                    <a:pt x="130683" y="0"/>
                    <a:pt x="291846" y="0"/>
                  </a:cubicBezTo>
                  <a:lnTo>
                    <a:pt x="3701288" y="0"/>
                  </a:lnTo>
                  <a:cubicBezTo>
                    <a:pt x="3862451" y="0"/>
                    <a:pt x="3993134" y="138666"/>
                    <a:pt x="3993134" y="309675"/>
                  </a:cubicBezTo>
                  <a:cubicBezTo>
                    <a:pt x="3993134" y="480683"/>
                    <a:pt x="3862451" y="619349"/>
                    <a:pt x="3701288" y="619349"/>
                  </a:cubicBezTo>
                  <a:lnTo>
                    <a:pt x="291846" y="619349"/>
                  </a:lnTo>
                  <a:cubicBezTo>
                    <a:pt x="130683" y="619349"/>
                    <a:pt x="0" y="480683"/>
                    <a:pt x="0" y="309675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993102" cy="619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POST FLIGHT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461071" y="6761968"/>
            <a:ext cx="2994826" cy="464515"/>
            <a:chOff x="0" y="0"/>
            <a:chExt cx="3993102" cy="6193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93134" cy="619349"/>
            </a:xfrm>
            <a:custGeom>
              <a:avLst/>
              <a:gdLst/>
              <a:ahLst/>
              <a:cxnLst/>
              <a:rect r="r" b="b" t="t" l="l"/>
              <a:pathLst>
                <a:path h="619349" w="3993134">
                  <a:moveTo>
                    <a:pt x="0" y="309675"/>
                  </a:moveTo>
                  <a:cubicBezTo>
                    <a:pt x="0" y="138666"/>
                    <a:pt x="130683" y="0"/>
                    <a:pt x="291846" y="0"/>
                  </a:cubicBezTo>
                  <a:lnTo>
                    <a:pt x="3701288" y="0"/>
                  </a:lnTo>
                  <a:cubicBezTo>
                    <a:pt x="3862451" y="0"/>
                    <a:pt x="3993134" y="138666"/>
                    <a:pt x="3993134" y="309675"/>
                  </a:cubicBezTo>
                  <a:cubicBezTo>
                    <a:pt x="3993134" y="480683"/>
                    <a:pt x="3862451" y="619349"/>
                    <a:pt x="3701288" y="619349"/>
                  </a:cubicBezTo>
                  <a:lnTo>
                    <a:pt x="291846" y="619349"/>
                  </a:lnTo>
                  <a:cubicBezTo>
                    <a:pt x="130683" y="619349"/>
                    <a:pt x="0" y="480683"/>
                    <a:pt x="0" y="309675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3993102" cy="619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ADVOCACY/ADD-ONS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41520" y="6761968"/>
            <a:ext cx="2994826" cy="464515"/>
            <a:chOff x="0" y="0"/>
            <a:chExt cx="3993102" cy="6193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93134" cy="619349"/>
            </a:xfrm>
            <a:custGeom>
              <a:avLst/>
              <a:gdLst/>
              <a:ahLst/>
              <a:cxnLst/>
              <a:rect r="r" b="b" t="t" l="l"/>
              <a:pathLst>
                <a:path h="619349" w="3993134">
                  <a:moveTo>
                    <a:pt x="0" y="309675"/>
                  </a:moveTo>
                  <a:cubicBezTo>
                    <a:pt x="0" y="138666"/>
                    <a:pt x="130683" y="0"/>
                    <a:pt x="291846" y="0"/>
                  </a:cubicBezTo>
                  <a:lnTo>
                    <a:pt x="3701288" y="0"/>
                  </a:lnTo>
                  <a:cubicBezTo>
                    <a:pt x="3862451" y="0"/>
                    <a:pt x="3993134" y="138666"/>
                    <a:pt x="3993134" y="309675"/>
                  </a:cubicBezTo>
                  <a:cubicBezTo>
                    <a:pt x="3993134" y="480683"/>
                    <a:pt x="3862451" y="619349"/>
                    <a:pt x="3701288" y="619349"/>
                  </a:cubicBezTo>
                  <a:lnTo>
                    <a:pt x="291846" y="619349"/>
                  </a:lnTo>
                  <a:cubicBezTo>
                    <a:pt x="130683" y="619349"/>
                    <a:pt x="0" y="480683"/>
                    <a:pt x="0" y="309675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3993102" cy="619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IN-FLIGHT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231746" y="6761968"/>
            <a:ext cx="2994827" cy="464515"/>
            <a:chOff x="0" y="0"/>
            <a:chExt cx="3993102" cy="6193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93134" cy="619349"/>
            </a:xfrm>
            <a:custGeom>
              <a:avLst/>
              <a:gdLst/>
              <a:ahLst/>
              <a:cxnLst/>
              <a:rect r="r" b="b" t="t" l="l"/>
              <a:pathLst>
                <a:path h="619349" w="3993134">
                  <a:moveTo>
                    <a:pt x="0" y="309675"/>
                  </a:moveTo>
                  <a:cubicBezTo>
                    <a:pt x="0" y="138666"/>
                    <a:pt x="130683" y="0"/>
                    <a:pt x="291846" y="0"/>
                  </a:cubicBezTo>
                  <a:lnTo>
                    <a:pt x="3701288" y="0"/>
                  </a:lnTo>
                  <a:cubicBezTo>
                    <a:pt x="3862451" y="0"/>
                    <a:pt x="3993134" y="138666"/>
                    <a:pt x="3993134" y="309675"/>
                  </a:cubicBezTo>
                  <a:cubicBezTo>
                    <a:pt x="3993134" y="480683"/>
                    <a:pt x="3862451" y="619349"/>
                    <a:pt x="3701288" y="619349"/>
                  </a:cubicBezTo>
                  <a:lnTo>
                    <a:pt x="291846" y="619349"/>
                  </a:lnTo>
                  <a:cubicBezTo>
                    <a:pt x="130683" y="619349"/>
                    <a:pt x="0" y="480683"/>
                    <a:pt x="0" y="309675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3993102" cy="619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PRE-FLIGHT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1972" y="6761968"/>
            <a:ext cx="2994827" cy="464515"/>
            <a:chOff x="0" y="0"/>
            <a:chExt cx="3993102" cy="6193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993134" cy="619349"/>
            </a:xfrm>
            <a:custGeom>
              <a:avLst/>
              <a:gdLst/>
              <a:ahLst/>
              <a:cxnLst/>
              <a:rect r="r" b="b" t="t" l="l"/>
              <a:pathLst>
                <a:path h="619349" w="3993134">
                  <a:moveTo>
                    <a:pt x="0" y="309675"/>
                  </a:moveTo>
                  <a:cubicBezTo>
                    <a:pt x="0" y="138666"/>
                    <a:pt x="130683" y="0"/>
                    <a:pt x="291846" y="0"/>
                  </a:cubicBezTo>
                  <a:lnTo>
                    <a:pt x="3701288" y="0"/>
                  </a:lnTo>
                  <a:cubicBezTo>
                    <a:pt x="3862451" y="0"/>
                    <a:pt x="3993134" y="138666"/>
                    <a:pt x="3993134" y="309675"/>
                  </a:cubicBezTo>
                  <a:cubicBezTo>
                    <a:pt x="3993134" y="480683"/>
                    <a:pt x="3862451" y="619349"/>
                    <a:pt x="3701288" y="619349"/>
                  </a:cubicBezTo>
                  <a:lnTo>
                    <a:pt x="291846" y="619349"/>
                  </a:lnTo>
                  <a:cubicBezTo>
                    <a:pt x="130683" y="619349"/>
                    <a:pt x="0" y="480683"/>
                    <a:pt x="0" y="309675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3993102" cy="619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BOOKING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33568" y="3484978"/>
            <a:ext cx="3204053" cy="609178"/>
            <a:chOff x="0" y="0"/>
            <a:chExt cx="4272070" cy="8122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4233926" cy="774192"/>
            </a:xfrm>
            <a:custGeom>
              <a:avLst/>
              <a:gdLst/>
              <a:ahLst/>
              <a:cxnLst/>
              <a:rect r="r" b="b" t="t" l="l"/>
              <a:pathLst>
                <a:path h="774192" w="4233926">
                  <a:moveTo>
                    <a:pt x="0" y="0"/>
                  </a:moveTo>
                  <a:lnTo>
                    <a:pt x="3831463" y="0"/>
                  </a:lnTo>
                  <a:lnTo>
                    <a:pt x="4233926" y="387096"/>
                  </a:lnTo>
                  <a:lnTo>
                    <a:pt x="3831463" y="774192"/>
                  </a:lnTo>
                  <a:lnTo>
                    <a:pt x="0" y="774192"/>
                  </a:lnTo>
                  <a:close/>
                </a:path>
              </a:pathLst>
            </a:custGeom>
            <a:solidFill>
              <a:srgbClr val="5D5961">
                <a:alpha val="68627"/>
              </a:srgbClr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72026" cy="812292"/>
            </a:xfrm>
            <a:custGeom>
              <a:avLst/>
              <a:gdLst/>
              <a:ahLst/>
              <a:cxnLst/>
              <a:rect r="r" b="b" t="t" l="l"/>
              <a:pathLst>
                <a:path h="812292" w="4272026">
                  <a:moveTo>
                    <a:pt x="19050" y="0"/>
                  </a:moveTo>
                  <a:lnTo>
                    <a:pt x="3850513" y="0"/>
                  </a:lnTo>
                  <a:cubicBezTo>
                    <a:pt x="3855466" y="0"/>
                    <a:pt x="3860165" y="1905"/>
                    <a:pt x="3863721" y="5334"/>
                  </a:cubicBezTo>
                  <a:lnTo>
                    <a:pt x="4266184" y="392430"/>
                  </a:lnTo>
                  <a:cubicBezTo>
                    <a:pt x="4269867" y="395986"/>
                    <a:pt x="4272026" y="400939"/>
                    <a:pt x="4272026" y="406146"/>
                  </a:cubicBezTo>
                  <a:cubicBezTo>
                    <a:pt x="4272026" y="411353"/>
                    <a:pt x="4269867" y="416306"/>
                    <a:pt x="4266184" y="419862"/>
                  </a:cubicBezTo>
                  <a:lnTo>
                    <a:pt x="3863721" y="806958"/>
                  </a:lnTo>
                  <a:cubicBezTo>
                    <a:pt x="3860165" y="810387"/>
                    <a:pt x="3855466" y="812292"/>
                    <a:pt x="3850513" y="812292"/>
                  </a:cubicBezTo>
                  <a:lnTo>
                    <a:pt x="19050" y="812292"/>
                  </a:lnTo>
                  <a:cubicBezTo>
                    <a:pt x="8509" y="812292"/>
                    <a:pt x="0" y="803783"/>
                    <a:pt x="0" y="79324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93242"/>
                  </a:lnTo>
                  <a:lnTo>
                    <a:pt x="19050" y="793242"/>
                  </a:lnTo>
                  <a:lnTo>
                    <a:pt x="19050" y="774192"/>
                  </a:lnTo>
                  <a:lnTo>
                    <a:pt x="3850513" y="774192"/>
                  </a:lnTo>
                  <a:lnTo>
                    <a:pt x="3850513" y="793242"/>
                  </a:lnTo>
                  <a:lnTo>
                    <a:pt x="3837305" y="779526"/>
                  </a:lnTo>
                  <a:lnTo>
                    <a:pt x="4239768" y="392430"/>
                  </a:lnTo>
                  <a:lnTo>
                    <a:pt x="4252976" y="406146"/>
                  </a:lnTo>
                  <a:lnTo>
                    <a:pt x="4239768" y="419862"/>
                  </a:lnTo>
                  <a:lnTo>
                    <a:pt x="3837305" y="32766"/>
                  </a:lnTo>
                  <a:lnTo>
                    <a:pt x="3850513" y="19050"/>
                  </a:lnTo>
                  <a:lnTo>
                    <a:pt x="3850513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03742" y="2164714"/>
            <a:ext cx="3144946" cy="3331146"/>
            <a:chOff x="0" y="0"/>
            <a:chExt cx="4193262" cy="444152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508" y="2161286"/>
              <a:ext cx="4187698" cy="2364359"/>
            </a:xfrm>
            <a:custGeom>
              <a:avLst/>
              <a:gdLst/>
              <a:ahLst/>
              <a:cxnLst/>
              <a:rect r="r" b="b" t="t" l="l"/>
              <a:pathLst>
                <a:path h="2364359" w="4187698">
                  <a:moveTo>
                    <a:pt x="20320" y="0"/>
                  </a:moveTo>
                  <a:cubicBezTo>
                    <a:pt x="0" y="798068"/>
                    <a:pt x="388747" y="1545209"/>
                    <a:pt x="1036574" y="1952752"/>
                  </a:cubicBezTo>
                  <a:cubicBezTo>
                    <a:pt x="1684401" y="2360295"/>
                    <a:pt x="2489454" y="2364359"/>
                    <a:pt x="3140837" y="1963293"/>
                  </a:cubicBezTo>
                  <a:cubicBezTo>
                    <a:pt x="3792220" y="1562227"/>
                    <a:pt x="4187698" y="819023"/>
                    <a:pt x="4174490" y="20828"/>
                  </a:cubicBezTo>
                  <a:cubicBezTo>
                    <a:pt x="4187698" y="819023"/>
                    <a:pt x="3792220" y="1562227"/>
                    <a:pt x="3140837" y="1963293"/>
                  </a:cubicBezTo>
                  <a:cubicBezTo>
                    <a:pt x="2489454" y="2364359"/>
                    <a:pt x="1684274" y="2360295"/>
                    <a:pt x="1036574" y="1952752"/>
                  </a:cubicBezTo>
                  <a:cubicBezTo>
                    <a:pt x="388874" y="1545209"/>
                    <a:pt x="0" y="797941"/>
                    <a:pt x="20320" y="0"/>
                  </a:cubicBezTo>
                  <a:close/>
                </a:path>
              </a:pathLst>
            </a:custGeom>
            <a:solidFill>
              <a:srgbClr val="B6D993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9812" y="2141347"/>
              <a:ext cx="4226052" cy="2404364"/>
            </a:xfrm>
            <a:custGeom>
              <a:avLst/>
              <a:gdLst/>
              <a:ahLst/>
              <a:cxnLst/>
              <a:rect r="r" b="b" t="t" l="l"/>
              <a:pathLst>
                <a:path h="2404364" w="4226052">
                  <a:moveTo>
                    <a:pt x="58674" y="20447"/>
                  </a:moveTo>
                  <a:cubicBezTo>
                    <a:pt x="38481" y="812038"/>
                    <a:pt x="424180" y="1552702"/>
                    <a:pt x="1066038" y="1956562"/>
                  </a:cubicBezTo>
                  <a:cubicBezTo>
                    <a:pt x="1707642" y="2360168"/>
                    <a:pt x="2504948" y="2364232"/>
                    <a:pt x="3150108" y="1966976"/>
                  </a:cubicBezTo>
                  <a:cubicBezTo>
                    <a:pt x="3795395" y="1569720"/>
                    <a:pt x="4187825" y="832866"/>
                    <a:pt x="4174617" y="41021"/>
                  </a:cubicBezTo>
                  <a:lnTo>
                    <a:pt x="4193667" y="40767"/>
                  </a:lnTo>
                  <a:lnTo>
                    <a:pt x="4212717" y="40767"/>
                  </a:lnTo>
                  <a:lnTo>
                    <a:pt x="4193667" y="40767"/>
                  </a:lnTo>
                  <a:lnTo>
                    <a:pt x="4212717" y="40513"/>
                  </a:lnTo>
                  <a:cubicBezTo>
                    <a:pt x="4226052" y="845058"/>
                    <a:pt x="3827399" y="1594739"/>
                    <a:pt x="3170047" y="1999488"/>
                  </a:cubicBezTo>
                  <a:cubicBezTo>
                    <a:pt x="2512568" y="2404364"/>
                    <a:pt x="1699514" y="2400300"/>
                    <a:pt x="1045718" y="1988820"/>
                  </a:cubicBezTo>
                  <a:cubicBezTo>
                    <a:pt x="391922" y="1577467"/>
                    <a:pt x="0" y="823849"/>
                    <a:pt x="20574" y="19431"/>
                  </a:cubicBezTo>
                  <a:lnTo>
                    <a:pt x="39624" y="19939"/>
                  </a:lnTo>
                  <a:lnTo>
                    <a:pt x="58420" y="22987"/>
                  </a:lnTo>
                  <a:lnTo>
                    <a:pt x="39624" y="19939"/>
                  </a:lnTo>
                  <a:lnTo>
                    <a:pt x="58674" y="20447"/>
                  </a:lnTo>
                  <a:moveTo>
                    <a:pt x="20574" y="19431"/>
                  </a:moveTo>
                  <a:cubicBezTo>
                    <a:pt x="20574" y="18542"/>
                    <a:pt x="20701" y="17780"/>
                    <a:pt x="20828" y="16891"/>
                  </a:cubicBezTo>
                  <a:cubicBezTo>
                    <a:pt x="22352" y="6985"/>
                    <a:pt x="31369" y="0"/>
                    <a:pt x="41402" y="889"/>
                  </a:cubicBezTo>
                  <a:cubicBezTo>
                    <a:pt x="51435" y="1778"/>
                    <a:pt x="58928" y="10287"/>
                    <a:pt x="58674" y="20320"/>
                  </a:cubicBezTo>
                  <a:cubicBezTo>
                    <a:pt x="38481" y="812038"/>
                    <a:pt x="424180" y="1552702"/>
                    <a:pt x="1066038" y="1956562"/>
                  </a:cubicBezTo>
                  <a:lnTo>
                    <a:pt x="1055878" y="1972691"/>
                  </a:lnTo>
                  <a:lnTo>
                    <a:pt x="1066038" y="1956562"/>
                  </a:lnTo>
                  <a:cubicBezTo>
                    <a:pt x="1707642" y="2360168"/>
                    <a:pt x="2504948" y="2364232"/>
                    <a:pt x="3150108" y="1966976"/>
                  </a:cubicBezTo>
                  <a:lnTo>
                    <a:pt x="3160141" y="1983232"/>
                  </a:lnTo>
                  <a:lnTo>
                    <a:pt x="3150108" y="1966976"/>
                  </a:lnTo>
                  <a:cubicBezTo>
                    <a:pt x="3795395" y="1569720"/>
                    <a:pt x="4187825" y="832866"/>
                    <a:pt x="4174617" y="41021"/>
                  </a:cubicBezTo>
                  <a:lnTo>
                    <a:pt x="4174617" y="40767"/>
                  </a:lnTo>
                  <a:cubicBezTo>
                    <a:pt x="4174617" y="30353"/>
                    <a:pt x="4182999" y="21844"/>
                    <a:pt x="4193540" y="21717"/>
                  </a:cubicBezTo>
                  <a:cubicBezTo>
                    <a:pt x="4204081" y="21590"/>
                    <a:pt x="4212590" y="29972"/>
                    <a:pt x="4212717" y="40513"/>
                  </a:cubicBezTo>
                  <a:cubicBezTo>
                    <a:pt x="4226052" y="845058"/>
                    <a:pt x="3827399" y="1594739"/>
                    <a:pt x="3170047" y="1999488"/>
                  </a:cubicBezTo>
                  <a:lnTo>
                    <a:pt x="3160014" y="1983232"/>
                  </a:lnTo>
                  <a:lnTo>
                    <a:pt x="3170047" y="1999488"/>
                  </a:lnTo>
                  <a:cubicBezTo>
                    <a:pt x="2512568" y="2404364"/>
                    <a:pt x="1699514" y="2400300"/>
                    <a:pt x="1045718" y="1988820"/>
                  </a:cubicBezTo>
                  <a:lnTo>
                    <a:pt x="1055878" y="1972691"/>
                  </a:lnTo>
                  <a:lnTo>
                    <a:pt x="1045718" y="1988820"/>
                  </a:lnTo>
                  <a:cubicBezTo>
                    <a:pt x="391922" y="1577467"/>
                    <a:pt x="0" y="823849"/>
                    <a:pt x="20574" y="194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654912" y="2095747"/>
            <a:ext cx="3144946" cy="3331146"/>
            <a:chOff x="0" y="0"/>
            <a:chExt cx="4193262" cy="444152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508" y="-84074"/>
              <a:ext cx="4187698" cy="2364359"/>
            </a:xfrm>
            <a:custGeom>
              <a:avLst/>
              <a:gdLst/>
              <a:ahLst/>
              <a:cxnLst/>
              <a:rect r="r" b="b" t="t" l="l"/>
              <a:pathLst>
                <a:path h="2364359" w="4187698">
                  <a:moveTo>
                    <a:pt x="20320" y="2364359"/>
                  </a:moveTo>
                  <a:cubicBezTo>
                    <a:pt x="0" y="1566291"/>
                    <a:pt x="388747" y="819150"/>
                    <a:pt x="1036574" y="411607"/>
                  </a:cubicBezTo>
                  <a:cubicBezTo>
                    <a:pt x="1684401" y="4064"/>
                    <a:pt x="2489454" y="0"/>
                    <a:pt x="3140837" y="401066"/>
                  </a:cubicBezTo>
                  <a:cubicBezTo>
                    <a:pt x="3792220" y="802132"/>
                    <a:pt x="4187698" y="1545336"/>
                    <a:pt x="4174490" y="2343531"/>
                  </a:cubicBezTo>
                  <a:cubicBezTo>
                    <a:pt x="4187698" y="1545336"/>
                    <a:pt x="3792220" y="802132"/>
                    <a:pt x="3140837" y="401066"/>
                  </a:cubicBezTo>
                  <a:cubicBezTo>
                    <a:pt x="2489454" y="0"/>
                    <a:pt x="1684274" y="4064"/>
                    <a:pt x="1036574" y="411607"/>
                  </a:cubicBezTo>
                  <a:cubicBezTo>
                    <a:pt x="388874" y="819150"/>
                    <a:pt x="0" y="1566291"/>
                    <a:pt x="20320" y="236435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-19812" y="-104013"/>
              <a:ext cx="4226052" cy="2404110"/>
            </a:xfrm>
            <a:custGeom>
              <a:avLst/>
              <a:gdLst/>
              <a:ahLst/>
              <a:cxnLst/>
              <a:rect r="r" b="b" t="t" l="l"/>
              <a:pathLst>
                <a:path h="2404110" w="4226052">
                  <a:moveTo>
                    <a:pt x="20574" y="2384806"/>
                  </a:moveTo>
                  <a:cubicBezTo>
                    <a:pt x="0" y="1580388"/>
                    <a:pt x="391922" y="826770"/>
                    <a:pt x="1045718" y="415417"/>
                  </a:cubicBezTo>
                  <a:lnTo>
                    <a:pt x="1055878" y="431546"/>
                  </a:lnTo>
                  <a:lnTo>
                    <a:pt x="1045718" y="415417"/>
                  </a:lnTo>
                  <a:cubicBezTo>
                    <a:pt x="1699641" y="4064"/>
                    <a:pt x="2512568" y="0"/>
                    <a:pt x="3170047" y="404749"/>
                  </a:cubicBezTo>
                  <a:cubicBezTo>
                    <a:pt x="3827399" y="809498"/>
                    <a:pt x="4226052" y="1559179"/>
                    <a:pt x="4212717" y="2363724"/>
                  </a:cubicBezTo>
                  <a:cubicBezTo>
                    <a:pt x="4212590" y="2374138"/>
                    <a:pt x="4203954" y="2382520"/>
                    <a:pt x="4193540" y="2382520"/>
                  </a:cubicBezTo>
                  <a:cubicBezTo>
                    <a:pt x="4183126" y="2382520"/>
                    <a:pt x="4174617" y="2373884"/>
                    <a:pt x="4174617" y="2363470"/>
                  </a:cubicBezTo>
                  <a:lnTo>
                    <a:pt x="4174617" y="2363216"/>
                  </a:lnTo>
                  <a:cubicBezTo>
                    <a:pt x="4187698" y="1571371"/>
                    <a:pt x="3795395" y="834644"/>
                    <a:pt x="3150108" y="437261"/>
                  </a:cubicBezTo>
                  <a:lnTo>
                    <a:pt x="3160141" y="421005"/>
                  </a:lnTo>
                  <a:lnTo>
                    <a:pt x="3150108" y="437261"/>
                  </a:lnTo>
                  <a:cubicBezTo>
                    <a:pt x="2504948" y="40005"/>
                    <a:pt x="1707642" y="44069"/>
                    <a:pt x="1066038" y="447675"/>
                  </a:cubicBezTo>
                  <a:lnTo>
                    <a:pt x="1055878" y="431546"/>
                  </a:lnTo>
                  <a:lnTo>
                    <a:pt x="1066038" y="447675"/>
                  </a:lnTo>
                  <a:cubicBezTo>
                    <a:pt x="424180" y="851408"/>
                    <a:pt x="38481" y="1592199"/>
                    <a:pt x="58674" y="2383790"/>
                  </a:cubicBezTo>
                  <a:cubicBezTo>
                    <a:pt x="58928" y="2393823"/>
                    <a:pt x="51308" y="2402332"/>
                    <a:pt x="41402" y="2403221"/>
                  </a:cubicBezTo>
                  <a:cubicBezTo>
                    <a:pt x="31496" y="2404110"/>
                    <a:pt x="22352" y="2397252"/>
                    <a:pt x="20828" y="2387346"/>
                  </a:cubicBezTo>
                  <a:cubicBezTo>
                    <a:pt x="20701" y="2386457"/>
                    <a:pt x="20574" y="2385695"/>
                    <a:pt x="20574" y="2384806"/>
                  </a:cubicBezTo>
                  <a:moveTo>
                    <a:pt x="58674" y="2383790"/>
                  </a:moveTo>
                  <a:lnTo>
                    <a:pt x="39624" y="2384298"/>
                  </a:lnTo>
                  <a:lnTo>
                    <a:pt x="58420" y="2381250"/>
                  </a:lnTo>
                  <a:lnTo>
                    <a:pt x="39624" y="2384298"/>
                  </a:lnTo>
                  <a:lnTo>
                    <a:pt x="20574" y="2384806"/>
                  </a:lnTo>
                  <a:cubicBezTo>
                    <a:pt x="0" y="1580388"/>
                    <a:pt x="391922" y="826770"/>
                    <a:pt x="1045718" y="415417"/>
                  </a:cubicBezTo>
                  <a:cubicBezTo>
                    <a:pt x="1699641" y="4064"/>
                    <a:pt x="2512568" y="0"/>
                    <a:pt x="3170047" y="404749"/>
                  </a:cubicBezTo>
                  <a:cubicBezTo>
                    <a:pt x="3827399" y="809498"/>
                    <a:pt x="4226052" y="1559179"/>
                    <a:pt x="4212717" y="2363724"/>
                  </a:cubicBezTo>
                  <a:lnTo>
                    <a:pt x="4193667" y="2363470"/>
                  </a:lnTo>
                  <a:lnTo>
                    <a:pt x="4212717" y="2363470"/>
                  </a:lnTo>
                  <a:lnTo>
                    <a:pt x="4193667" y="2363470"/>
                  </a:lnTo>
                  <a:lnTo>
                    <a:pt x="4174617" y="2363216"/>
                  </a:lnTo>
                  <a:cubicBezTo>
                    <a:pt x="4187698" y="1571371"/>
                    <a:pt x="3795395" y="834644"/>
                    <a:pt x="3150108" y="437261"/>
                  </a:cubicBezTo>
                  <a:lnTo>
                    <a:pt x="3160141" y="421005"/>
                  </a:lnTo>
                  <a:lnTo>
                    <a:pt x="3150108" y="437261"/>
                  </a:lnTo>
                  <a:cubicBezTo>
                    <a:pt x="2504948" y="40005"/>
                    <a:pt x="1707642" y="44069"/>
                    <a:pt x="1066038" y="447675"/>
                  </a:cubicBezTo>
                  <a:cubicBezTo>
                    <a:pt x="424180" y="851408"/>
                    <a:pt x="38481" y="1592199"/>
                    <a:pt x="58674" y="23837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7538540" y="2095747"/>
            <a:ext cx="3144946" cy="3331146"/>
            <a:chOff x="0" y="0"/>
            <a:chExt cx="4193262" cy="444152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-508" y="2161286"/>
              <a:ext cx="4187698" cy="2364359"/>
            </a:xfrm>
            <a:custGeom>
              <a:avLst/>
              <a:gdLst/>
              <a:ahLst/>
              <a:cxnLst/>
              <a:rect r="r" b="b" t="t" l="l"/>
              <a:pathLst>
                <a:path h="2364359" w="4187698">
                  <a:moveTo>
                    <a:pt x="20320" y="0"/>
                  </a:moveTo>
                  <a:cubicBezTo>
                    <a:pt x="0" y="798068"/>
                    <a:pt x="388747" y="1545209"/>
                    <a:pt x="1036574" y="1952752"/>
                  </a:cubicBezTo>
                  <a:cubicBezTo>
                    <a:pt x="1684401" y="2360295"/>
                    <a:pt x="2489454" y="2364359"/>
                    <a:pt x="3140837" y="1963293"/>
                  </a:cubicBezTo>
                  <a:cubicBezTo>
                    <a:pt x="3792220" y="1562227"/>
                    <a:pt x="4187698" y="819023"/>
                    <a:pt x="4174490" y="20828"/>
                  </a:cubicBezTo>
                  <a:cubicBezTo>
                    <a:pt x="4187698" y="819023"/>
                    <a:pt x="3792220" y="1562227"/>
                    <a:pt x="3140837" y="1963293"/>
                  </a:cubicBezTo>
                  <a:cubicBezTo>
                    <a:pt x="2489454" y="2364359"/>
                    <a:pt x="1684274" y="2360295"/>
                    <a:pt x="1036574" y="1952752"/>
                  </a:cubicBezTo>
                  <a:cubicBezTo>
                    <a:pt x="388874" y="1545209"/>
                    <a:pt x="0" y="797941"/>
                    <a:pt x="203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-19812" y="2141347"/>
              <a:ext cx="4226052" cy="2404364"/>
            </a:xfrm>
            <a:custGeom>
              <a:avLst/>
              <a:gdLst/>
              <a:ahLst/>
              <a:cxnLst/>
              <a:rect r="r" b="b" t="t" l="l"/>
              <a:pathLst>
                <a:path h="2404364" w="4226052">
                  <a:moveTo>
                    <a:pt x="58674" y="20447"/>
                  </a:moveTo>
                  <a:cubicBezTo>
                    <a:pt x="38481" y="812038"/>
                    <a:pt x="424180" y="1552702"/>
                    <a:pt x="1066038" y="1956562"/>
                  </a:cubicBezTo>
                  <a:cubicBezTo>
                    <a:pt x="1707642" y="2360168"/>
                    <a:pt x="2504948" y="2364232"/>
                    <a:pt x="3150108" y="1966976"/>
                  </a:cubicBezTo>
                  <a:cubicBezTo>
                    <a:pt x="3795395" y="1569720"/>
                    <a:pt x="4187825" y="832866"/>
                    <a:pt x="4174617" y="41021"/>
                  </a:cubicBezTo>
                  <a:lnTo>
                    <a:pt x="4193667" y="40767"/>
                  </a:lnTo>
                  <a:lnTo>
                    <a:pt x="4212717" y="40767"/>
                  </a:lnTo>
                  <a:lnTo>
                    <a:pt x="4193667" y="40767"/>
                  </a:lnTo>
                  <a:lnTo>
                    <a:pt x="4212717" y="40513"/>
                  </a:lnTo>
                  <a:cubicBezTo>
                    <a:pt x="4226052" y="845058"/>
                    <a:pt x="3827399" y="1594739"/>
                    <a:pt x="3170047" y="1999488"/>
                  </a:cubicBezTo>
                  <a:cubicBezTo>
                    <a:pt x="2512568" y="2404364"/>
                    <a:pt x="1699514" y="2400300"/>
                    <a:pt x="1045718" y="1988820"/>
                  </a:cubicBezTo>
                  <a:cubicBezTo>
                    <a:pt x="391922" y="1577467"/>
                    <a:pt x="0" y="823849"/>
                    <a:pt x="20574" y="19431"/>
                  </a:cubicBezTo>
                  <a:lnTo>
                    <a:pt x="39624" y="19939"/>
                  </a:lnTo>
                  <a:lnTo>
                    <a:pt x="58420" y="22987"/>
                  </a:lnTo>
                  <a:lnTo>
                    <a:pt x="39624" y="19939"/>
                  </a:lnTo>
                  <a:lnTo>
                    <a:pt x="58674" y="20447"/>
                  </a:lnTo>
                  <a:moveTo>
                    <a:pt x="20574" y="19431"/>
                  </a:moveTo>
                  <a:cubicBezTo>
                    <a:pt x="20574" y="18542"/>
                    <a:pt x="20701" y="17780"/>
                    <a:pt x="20828" y="16891"/>
                  </a:cubicBezTo>
                  <a:cubicBezTo>
                    <a:pt x="22352" y="6985"/>
                    <a:pt x="31369" y="0"/>
                    <a:pt x="41402" y="889"/>
                  </a:cubicBezTo>
                  <a:cubicBezTo>
                    <a:pt x="51435" y="1778"/>
                    <a:pt x="58928" y="10287"/>
                    <a:pt x="58674" y="20320"/>
                  </a:cubicBezTo>
                  <a:cubicBezTo>
                    <a:pt x="38481" y="812038"/>
                    <a:pt x="424180" y="1552702"/>
                    <a:pt x="1066038" y="1956562"/>
                  </a:cubicBezTo>
                  <a:lnTo>
                    <a:pt x="1055878" y="1972691"/>
                  </a:lnTo>
                  <a:lnTo>
                    <a:pt x="1066038" y="1956562"/>
                  </a:lnTo>
                  <a:cubicBezTo>
                    <a:pt x="1707642" y="2360168"/>
                    <a:pt x="2504948" y="2364232"/>
                    <a:pt x="3150108" y="1966976"/>
                  </a:cubicBezTo>
                  <a:lnTo>
                    <a:pt x="3160141" y="1983232"/>
                  </a:lnTo>
                  <a:lnTo>
                    <a:pt x="3150108" y="1966976"/>
                  </a:lnTo>
                  <a:cubicBezTo>
                    <a:pt x="3795395" y="1569720"/>
                    <a:pt x="4187825" y="832866"/>
                    <a:pt x="4174617" y="41021"/>
                  </a:cubicBezTo>
                  <a:lnTo>
                    <a:pt x="4174617" y="40767"/>
                  </a:lnTo>
                  <a:cubicBezTo>
                    <a:pt x="4174617" y="30353"/>
                    <a:pt x="4182999" y="21844"/>
                    <a:pt x="4193540" y="21717"/>
                  </a:cubicBezTo>
                  <a:cubicBezTo>
                    <a:pt x="4204081" y="21590"/>
                    <a:pt x="4212590" y="29972"/>
                    <a:pt x="4212717" y="40513"/>
                  </a:cubicBezTo>
                  <a:cubicBezTo>
                    <a:pt x="4226052" y="845058"/>
                    <a:pt x="3827399" y="1594739"/>
                    <a:pt x="3170047" y="1999488"/>
                  </a:cubicBezTo>
                  <a:lnTo>
                    <a:pt x="3160014" y="1983232"/>
                  </a:lnTo>
                  <a:lnTo>
                    <a:pt x="3170047" y="1999488"/>
                  </a:lnTo>
                  <a:cubicBezTo>
                    <a:pt x="2512568" y="2404364"/>
                    <a:pt x="1699514" y="2400300"/>
                    <a:pt x="1045718" y="1988820"/>
                  </a:cubicBezTo>
                  <a:lnTo>
                    <a:pt x="1055878" y="1972691"/>
                  </a:lnTo>
                  <a:lnTo>
                    <a:pt x="1045718" y="1988820"/>
                  </a:lnTo>
                  <a:cubicBezTo>
                    <a:pt x="391922" y="1577467"/>
                    <a:pt x="0" y="823849"/>
                    <a:pt x="20574" y="194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4422166" y="2095747"/>
            <a:ext cx="3144946" cy="3331146"/>
            <a:chOff x="0" y="0"/>
            <a:chExt cx="4193262" cy="444152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508" y="-84074"/>
              <a:ext cx="4187698" cy="2364359"/>
            </a:xfrm>
            <a:custGeom>
              <a:avLst/>
              <a:gdLst/>
              <a:ahLst/>
              <a:cxnLst/>
              <a:rect r="r" b="b" t="t" l="l"/>
              <a:pathLst>
                <a:path h="2364359" w="4187698">
                  <a:moveTo>
                    <a:pt x="20320" y="2364359"/>
                  </a:moveTo>
                  <a:cubicBezTo>
                    <a:pt x="0" y="1566291"/>
                    <a:pt x="388747" y="819150"/>
                    <a:pt x="1036574" y="411607"/>
                  </a:cubicBezTo>
                  <a:cubicBezTo>
                    <a:pt x="1684401" y="4064"/>
                    <a:pt x="2489454" y="0"/>
                    <a:pt x="3140837" y="401066"/>
                  </a:cubicBezTo>
                  <a:cubicBezTo>
                    <a:pt x="3792220" y="802132"/>
                    <a:pt x="4187698" y="1545336"/>
                    <a:pt x="4174490" y="2343531"/>
                  </a:cubicBezTo>
                  <a:cubicBezTo>
                    <a:pt x="4187698" y="1545336"/>
                    <a:pt x="3792220" y="802132"/>
                    <a:pt x="3140837" y="401066"/>
                  </a:cubicBezTo>
                  <a:cubicBezTo>
                    <a:pt x="2489454" y="0"/>
                    <a:pt x="1684274" y="4064"/>
                    <a:pt x="1036574" y="411607"/>
                  </a:cubicBezTo>
                  <a:cubicBezTo>
                    <a:pt x="388874" y="819150"/>
                    <a:pt x="0" y="1566291"/>
                    <a:pt x="20320" y="236435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9812" y="-104013"/>
              <a:ext cx="4226052" cy="2404110"/>
            </a:xfrm>
            <a:custGeom>
              <a:avLst/>
              <a:gdLst/>
              <a:ahLst/>
              <a:cxnLst/>
              <a:rect r="r" b="b" t="t" l="l"/>
              <a:pathLst>
                <a:path h="2404110" w="4226052">
                  <a:moveTo>
                    <a:pt x="20574" y="2384806"/>
                  </a:moveTo>
                  <a:cubicBezTo>
                    <a:pt x="0" y="1580388"/>
                    <a:pt x="391922" y="826770"/>
                    <a:pt x="1045718" y="415417"/>
                  </a:cubicBezTo>
                  <a:lnTo>
                    <a:pt x="1055878" y="431546"/>
                  </a:lnTo>
                  <a:lnTo>
                    <a:pt x="1045718" y="415417"/>
                  </a:lnTo>
                  <a:cubicBezTo>
                    <a:pt x="1699641" y="4064"/>
                    <a:pt x="2512568" y="0"/>
                    <a:pt x="3170047" y="404749"/>
                  </a:cubicBezTo>
                  <a:cubicBezTo>
                    <a:pt x="3827399" y="809498"/>
                    <a:pt x="4226052" y="1559179"/>
                    <a:pt x="4212717" y="2363724"/>
                  </a:cubicBezTo>
                  <a:cubicBezTo>
                    <a:pt x="4212590" y="2374138"/>
                    <a:pt x="4203954" y="2382520"/>
                    <a:pt x="4193540" y="2382520"/>
                  </a:cubicBezTo>
                  <a:cubicBezTo>
                    <a:pt x="4183126" y="2382520"/>
                    <a:pt x="4174617" y="2373884"/>
                    <a:pt x="4174617" y="2363470"/>
                  </a:cubicBezTo>
                  <a:lnTo>
                    <a:pt x="4174617" y="2363216"/>
                  </a:lnTo>
                  <a:cubicBezTo>
                    <a:pt x="4187698" y="1571371"/>
                    <a:pt x="3795395" y="834644"/>
                    <a:pt x="3150108" y="437261"/>
                  </a:cubicBezTo>
                  <a:lnTo>
                    <a:pt x="3160141" y="421005"/>
                  </a:lnTo>
                  <a:lnTo>
                    <a:pt x="3150108" y="437261"/>
                  </a:lnTo>
                  <a:cubicBezTo>
                    <a:pt x="2504948" y="40005"/>
                    <a:pt x="1707642" y="44069"/>
                    <a:pt x="1066038" y="447675"/>
                  </a:cubicBezTo>
                  <a:lnTo>
                    <a:pt x="1055878" y="431546"/>
                  </a:lnTo>
                  <a:lnTo>
                    <a:pt x="1066038" y="447675"/>
                  </a:lnTo>
                  <a:cubicBezTo>
                    <a:pt x="424180" y="851408"/>
                    <a:pt x="38481" y="1592199"/>
                    <a:pt x="58674" y="2383790"/>
                  </a:cubicBezTo>
                  <a:cubicBezTo>
                    <a:pt x="58928" y="2393823"/>
                    <a:pt x="51308" y="2402332"/>
                    <a:pt x="41402" y="2403221"/>
                  </a:cubicBezTo>
                  <a:cubicBezTo>
                    <a:pt x="31496" y="2404110"/>
                    <a:pt x="22352" y="2397252"/>
                    <a:pt x="20828" y="2387346"/>
                  </a:cubicBezTo>
                  <a:cubicBezTo>
                    <a:pt x="20701" y="2386457"/>
                    <a:pt x="20574" y="2385695"/>
                    <a:pt x="20574" y="2384806"/>
                  </a:cubicBezTo>
                  <a:moveTo>
                    <a:pt x="58674" y="2383790"/>
                  </a:moveTo>
                  <a:lnTo>
                    <a:pt x="39624" y="2384298"/>
                  </a:lnTo>
                  <a:lnTo>
                    <a:pt x="58420" y="2381250"/>
                  </a:lnTo>
                  <a:lnTo>
                    <a:pt x="39624" y="2384298"/>
                  </a:lnTo>
                  <a:lnTo>
                    <a:pt x="20574" y="2384806"/>
                  </a:lnTo>
                  <a:cubicBezTo>
                    <a:pt x="0" y="1580388"/>
                    <a:pt x="391922" y="826770"/>
                    <a:pt x="1045718" y="415417"/>
                  </a:cubicBezTo>
                  <a:cubicBezTo>
                    <a:pt x="1699641" y="4064"/>
                    <a:pt x="2512568" y="0"/>
                    <a:pt x="3170047" y="404749"/>
                  </a:cubicBezTo>
                  <a:cubicBezTo>
                    <a:pt x="3827399" y="809498"/>
                    <a:pt x="4226052" y="1559179"/>
                    <a:pt x="4212717" y="2363724"/>
                  </a:cubicBezTo>
                  <a:lnTo>
                    <a:pt x="4193667" y="2363470"/>
                  </a:lnTo>
                  <a:lnTo>
                    <a:pt x="4212717" y="2363470"/>
                  </a:lnTo>
                  <a:lnTo>
                    <a:pt x="4193667" y="2363470"/>
                  </a:lnTo>
                  <a:lnTo>
                    <a:pt x="4174617" y="2363216"/>
                  </a:lnTo>
                  <a:cubicBezTo>
                    <a:pt x="4187698" y="1571371"/>
                    <a:pt x="3795395" y="834644"/>
                    <a:pt x="3150108" y="437261"/>
                  </a:cubicBezTo>
                  <a:lnTo>
                    <a:pt x="3160141" y="421005"/>
                  </a:lnTo>
                  <a:lnTo>
                    <a:pt x="3150108" y="437261"/>
                  </a:lnTo>
                  <a:cubicBezTo>
                    <a:pt x="2504948" y="40005"/>
                    <a:pt x="1707642" y="44069"/>
                    <a:pt x="1066038" y="447675"/>
                  </a:cubicBezTo>
                  <a:cubicBezTo>
                    <a:pt x="424180" y="851408"/>
                    <a:pt x="38481" y="1592199"/>
                    <a:pt x="58674" y="23837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55696" y="4437976"/>
            <a:ext cx="209823" cy="222358"/>
            <a:chOff x="0" y="0"/>
            <a:chExt cx="279764" cy="29647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904158" y="5059397"/>
            <a:ext cx="209823" cy="222359"/>
            <a:chOff x="0" y="0"/>
            <a:chExt cx="279764" cy="29647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3646574" y="5071749"/>
            <a:ext cx="209823" cy="222359"/>
            <a:chOff x="0" y="0"/>
            <a:chExt cx="279764" cy="29647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4157577" y="4437976"/>
            <a:ext cx="209823" cy="222358"/>
            <a:chOff x="0" y="0"/>
            <a:chExt cx="279764" cy="29647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4547382" y="2825248"/>
            <a:ext cx="209823" cy="222358"/>
            <a:chOff x="0" y="0"/>
            <a:chExt cx="279764" cy="29647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5256547" y="2124750"/>
            <a:ext cx="209823" cy="222358"/>
            <a:chOff x="0" y="0"/>
            <a:chExt cx="279764" cy="29647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6540606" y="2124750"/>
            <a:ext cx="209823" cy="222358"/>
            <a:chOff x="0" y="0"/>
            <a:chExt cx="279764" cy="29647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7235684" y="2825248"/>
            <a:ext cx="209823" cy="222358"/>
            <a:chOff x="0" y="0"/>
            <a:chExt cx="279764" cy="296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7637716" y="4437976"/>
            <a:ext cx="209823" cy="222358"/>
            <a:chOff x="0" y="0"/>
            <a:chExt cx="279764" cy="29647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0403516" y="4437976"/>
            <a:ext cx="209823" cy="222358"/>
            <a:chOff x="0" y="0"/>
            <a:chExt cx="279764" cy="29647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9776686" y="5059397"/>
            <a:ext cx="209823" cy="222359"/>
            <a:chOff x="0" y="0"/>
            <a:chExt cx="279764" cy="29647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8219108" y="5059397"/>
            <a:ext cx="209823" cy="222359"/>
            <a:chOff x="0" y="0"/>
            <a:chExt cx="279764" cy="29647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0762071" y="2825248"/>
            <a:ext cx="209823" cy="222358"/>
            <a:chOff x="0" y="0"/>
            <a:chExt cx="279764" cy="29647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3450071" y="2825248"/>
            <a:ext cx="209823" cy="222358"/>
            <a:chOff x="0" y="0"/>
            <a:chExt cx="279764" cy="29647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1478086" y="2124750"/>
            <a:ext cx="209823" cy="222358"/>
            <a:chOff x="0" y="0"/>
            <a:chExt cx="279764" cy="296478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12715515" y="2124750"/>
            <a:ext cx="209823" cy="222358"/>
            <a:chOff x="0" y="0"/>
            <a:chExt cx="279764" cy="296478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3422642" y="3484978"/>
            <a:ext cx="4057773" cy="609178"/>
            <a:chOff x="0" y="0"/>
            <a:chExt cx="5410364" cy="81223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9050" y="19050"/>
              <a:ext cx="5372227" cy="774192"/>
            </a:xfrm>
            <a:custGeom>
              <a:avLst/>
              <a:gdLst/>
              <a:ahLst/>
              <a:cxnLst/>
              <a:rect r="r" b="b" t="t" l="l"/>
              <a:pathLst>
                <a:path h="774192" w="5372227">
                  <a:moveTo>
                    <a:pt x="0" y="0"/>
                  </a:moveTo>
                  <a:lnTo>
                    <a:pt x="4969002" y="0"/>
                  </a:lnTo>
                  <a:lnTo>
                    <a:pt x="5372227" y="387096"/>
                  </a:lnTo>
                  <a:lnTo>
                    <a:pt x="4969002" y="774192"/>
                  </a:lnTo>
                  <a:lnTo>
                    <a:pt x="0" y="774192"/>
                  </a:lnTo>
                  <a:close/>
                </a:path>
              </a:pathLst>
            </a:custGeom>
            <a:solidFill>
              <a:srgbClr val="5D5961">
                <a:alpha val="68627"/>
              </a:srgbClr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5410327" cy="812292"/>
            </a:xfrm>
            <a:custGeom>
              <a:avLst/>
              <a:gdLst/>
              <a:ahLst/>
              <a:cxnLst/>
              <a:rect r="r" b="b" t="t" l="l"/>
              <a:pathLst>
                <a:path h="812292" w="5410327">
                  <a:moveTo>
                    <a:pt x="19050" y="0"/>
                  </a:moveTo>
                  <a:lnTo>
                    <a:pt x="4988052" y="0"/>
                  </a:lnTo>
                  <a:cubicBezTo>
                    <a:pt x="4993005" y="0"/>
                    <a:pt x="4997704" y="1905"/>
                    <a:pt x="5001260" y="5334"/>
                  </a:cubicBezTo>
                  <a:lnTo>
                    <a:pt x="5404485" y="392430"/>
                  </a:lnTo>
                  <a:cubicBezTo>
                    <a:pt x="5408168" y="395986"/>
                    <a:pt x="5410327" y="400939"/>
                    <a:pt x="5410327" y="406146"/>
                  </a:cubicBezTo>
                  <a:cubicBezTo>
                    <a:pt x="5410327" y="411353"/>
                    <a:pt x="5408168" y="416306"/>
                    <a:pt x="5404485" y="419862"/>
                  </a:cubicBezTo>
                  <a:lnTo>
                    <a:pt x="5001260" y="806958"/>
                  </a:lnTo>
                  <a:cubicBezTo>
                    <a:pt x="4997704" y="810387"/>
                    <a:pt x="4993005" y="812292"/>
                    <a:pt x="4988052" y="812292"/>
                  </a:cubicBezTo>
                  <a:lnTo>
                    <a:pt x="19050" y="812292"/>
                  </a:lnTo>
                  <a:cubicBezTo>
                    <a:pt x="8509" y="812292"/>
                    <a:pt x="0" y="803783"/>
                    <a:pt x="0" y="79324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93242"/>
                  </a:lnTo>
                  <a:lnTo>
                    <a:pt x="19050" y="793242"/>
                  </a:lnTo>
                  <a:lnTo>
                    <a:pt x="19050" y="774192"/>
                  </a:lnTo>
                  <a:lnTo>
                    <a:pt x="4988052" y="774192"/>
                  </a:lnTo>
                  <a:lnTo>
                    <a:pt x="4988052" y="793242"/>
                  </a:lnTo>
                  <a:lnTo>
                    <a:pt x="4974844" y="779526"/>
                  </a:lnTo>
                  <a:lnTo>
                    <a:pt x="5378069" y="392430"/>
                  </a:lnTo>
                  <a:lnTo>
                    <a:pt x="5391277" y="406146"/>
                  </a:lnTo>
                  <a:lnTo>
                    <a:pt x="5378069" y="419862"/>
                  </a:lnTo>
                  <a:lnTo>
                    <a:pt x="4974844" y="32766"/>
                  </a:lnTo>
                  <a:lnTo>
                    <a:pt x="4988052" y="19050"/>
                  </a:lnTo>
                  <a:lnTo>
                    <a:pt x="4988052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0436243" y="3484978"/>
            <a:ext cx="3370827" cy="609178"/>
            <a:chOff x="0" y="0"/>
            <a:chExt cx="4494436" cy="81223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9050" y="19050"/>
              <a:ext cx="4456430" cy="774192"/>
            </a:xfrm>
            <a:custGeom>
              <a:avLst/>
              <a:gdLst/>
              <a:ahLst/>
              <a:cxnLst/>
              <a:rect r="r" b="b" t="t" l="l"/>
              <a:pathLst>
                <a:path h="774192" w="4456430">
                  <a:moveTo>
                    <a:pt x="0" y="0"/>
                  </a:moveTo>
                  <a:lnTo>
                    <a:pt x="4053713" y="0"/>
                  </a:lnTo>
                  <a:lnTo>
                    <a:pt x="4456430" y="387096"/>
                  </a:lnTo>
                  <a:lnTo>
                    <a:pt x="4053713" y="774192"/>
                  </a:lnTo>
                  <a:lnTo>
                    <a:pt x="0" y="774192"/>
                  </a:lnTo>
                  <a:close/>
                </a:path>
              </a:pathLst>
            </a:custGeom>
            <a:solidFill>
              <a:srgbClr val="5D5961">
                <a:alpha val="68627"/>
              </a:srgbClr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4494403" cy="812292"/>
            </a:xfrm>
            <a:custGeom>
              <a:avLst/>
              <a:gdLst/>
              <a:ahLst/>
              <a:cxnLst/>
              <a:rect r="r" b="b" t="t" l="l"/>
              <a:pathLst>
                <a:path h="812292" w="4494403">
                  <a:moveTo>
                    <a:pt x="19050" y="0"/>
                  </a:moveTo>
                  <a:lnTo>
                    <a:pt x="4072763" y="0"/>
                  </a:lnTo>
                  <a:cubicBezTo>
                    <a:pt x="4077716" y="0"/>
                    <a:pt x="4082415" y="1905"/>
                    <a:pt x="4085971" y="5334"/>
                  </a:cubicBezTo>
                  <a:lnTo>
                    <a:pt x="4488561" y="392430"/>
                  </a:lnTo>
                  <a:cubicBezTo>
                    <a:pt x="4492244" y="395986"/>
                    <a:pt x="4494403" y="400939"/>
                    <a:pt x="4494403" y="406146"/>
                  </a:cubicBezTo>
                  <a:cubicBezTo>
                    <a:pt x="4494403" y="411353"/>
                    <a:pt x="4492244" y="416306"/>
                    <a:pt x="4488561" y="419862"/>
                  </a:cubicBezTo>
                  <a:lnTo>
                    <a:pt x="4085971" y="806958"/>
                  </a:lnTo>
                  <a:cubicBezTo>
                    <a:pt x="4082415" y="810387"/>
                    <a:pt x="4077716" y="812292"/>
                    <a:pt x="4072763" y="812292"/>
                  </a:cubicBezTo>
                  <a:lnTo>
                    <a:pt x="19050" y="812292"/>
                  </a:lnTo>
                  <a:cubicBezTo>
                    <a:pt x="8509" y="812292"/>
                    <a:pt x="0" y="803783"/>
                    <a:pt x="0" y="79324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93242"/>
                  </a:lnTo>
                  <a:lnTo>
                    <a:pt x="19050" y="793242"/>
                  </a:lnTo>
                  <a:lnTo>
                    <a:pt x="19050" y="774192"/>
                  </a:lnTo>
                  <a:lnTo>
                    <a:pt x="4072763" y="774192"/>
                  </a:lnTo>
                  <a:lnTo>
                    <a:pt x="4072763" y="793242"/>
                  </a:lnTo>
                  <a:lnTo>
                    <a:pt x="4059555" y="779526"/>
                  </a:lnTo>
                  <a:lnTo>
                    <a:pt x="4462145" y="392430"/>
                  </a:lnTo>
                  <a:lnTo>
                    <a:pt x="4475353" y="406146"/>
                  </a:lnTo>
                  <a:lnTo>
                    <a:pt x="4462145" y="419862"/>
                  </a:lnTo>
                  <a:lnTo>
                    <a:pt x="4059555" y="32766"/>
                  </a:lnTo>
                  <a:lnTo>
                    <a:pt x="4072763" y="19050"/>
                  </a:lnTo>
                  <a:lnTo>
                    <a:pt x="4072763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7352458" y="3484978"/>
            <a:ext cx="3370827" cy="609178"/>
            <a:chOff x="0" y="0"/>
            <a:chExt cx="4494436" cy="812238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19050" y="19050"/>
              <a:ext cx="4456430" cy="774192"/>
            </a:xfrm>
            <a:custGeom>
              <a:avLst/>
              <a:gdLst/>
              <a:ahLst/>
              <a:cxnLst/>
              <a:rect r="r" b="b" t="t" l="l"/>
              <a:pathLst>
                <a:path h="774192" w="4456430">
                  <a:moveTo>
                    <a:pt x="0" y="0"/>
                  </a:moveTo>
                  <a:lnTo>
                    <a:pt x="4053713" y="0"/>
                  </a:lnTo>
                  <a:lnTo>
                    <a:pt x="4456430" y="387096"/>
                  </a:lnTo>
                  <a:lnTo>
                    <a:pt x="4053713" y="774192"/>
                  </a:lnTo>
                  <a:lnTo>
                    <a:pt x="0" y="774192"/>
                  </a:lnTo>
                  <a:close/>
                </a:path>
              </a:pathLst>
            </a:custGeom>
            <a:solidFill>
              <a:srgbClr val="5D5961">
                <a:alpha val="68627"/>
              </a:srgbClr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4494403" cy="812292"/>
            </a:xfrm>
            <a:custGeom>
              <a:avLst/>
              <a:gdLst/>
              <a:ahLst/>
              <a:cxnLst/>
              <a:rect r="r" b="b" t="t" l="l"/>
              <a:pathLst>
                <a:path h="812292" w="4494403">
                  <a:moveTo>
                    <a:pt x="19050" y="0"/>
                  </a:moveTo>
                  <a:lnTo>
                    <a:pt x="4072763" y="0"/>
                  </a:lnTo>
                  <a:cubicBezTo>
                    <a:pt x="4077716" y="0"/>
                    <a:pt x="4082415" y="1905"/>
                    <a:pt x="4085971" y="5334"/>
                  </a:cubicBezTo>
                  <a:lnTo>
                    <a:pt x="4488561" y="392430"/>
                  </a:lnTo>
                  <a:cubicBezTo>
                    <a:pt x="4492244" y="395986"/>
                    <a:pt x="4494403" y="400939"/>
                    <a:pt x="4494403" y="406146"/>
                  </a:cubicBezTo>
                  <a:cubicBezTo>
                    <a:pt x="4494403" y="411353"/>
                    <a:pt x="4492244" y="416306"/>
                    <a:pt x="4488561" y="419862"/>
                  </a:cubicBezTo>
                  <a:lnTo>
                    <a:pt x="4085971" y="806958"/>
                  </a:lnTo>
                  <a:cubicBezTo>
                    <a:pt x="4082415" y="810387"/>
                    <a:pt x="4077716" y="812292"/>
                    <a:pt x="4072763" y="812292"/>
                  </a:cubicBezTo>
                  <a:lnTo>
                    <a:pt x="19050" y="812292"/>
                  </a:lnTo>
                  <a:cubicBezTo>
                    <a:pt x="8509" y="812292"/>
                    <a:pt x="0" y="803783"/>
                    <a:pt x="0" y="79324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93242"/>
                  </a:lnTo>
                  <a:lnTo>
                    <a:pt x="19050" y="793242"/>
                  </a:lnTo>
                  <a:lnTo>
                    <a:pt x="19050" y="774192"/>
                  </a:lnTo>
                  <a:lnTo>
                    <a:pt x="4072763" y="774192"/>
                  </a:lnTo>
                  <a:lnTo>
                    <a:pt x="4072763" y="793242"/>
                  </a:lnTo>
                  <a:lnTo>
                    <a:pt x="4059555" y="779526"/>
                  </a:lnTo>
                  <a:lnTo>
                    <a:pt x="4462145" y="392430"/>
                  </a:lnTo>
                  <a:lnTo>
                    <a:pt x="4475353" y="406146"/>
                  </a:lnTo>
                  <a:lnTo>
                    <a:pt x="4462145" y="419862"/>
                  </a:lnTo>
                  <a:lnTo>
                    <a:pt x="4059555" y="32766"/>
                  </a:lnTo>
                  <a:lnTo>
                    <a:pt x="4072763" y="19050"/>
                  </a:lnTo>
                  <a:lnTo>
                    <a:pt x="4072763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4423940" y="3484978"/>
            <a:ext cx="3474164" cy="609178"/>
            <a:chOff x="0" y="0"/>
            <a:chExt cx="4632218" cy="812238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19050" y="19050"/>
              <a:ext cx="4594098" cy="774192"/>
            </a:xfrm>
            <a:custGeom>
              <a:avLst/>
              <a:gdLst/>
              <a:ahLst/>
              <a:cxnLst/>
              <a:rect r="r" b="b" t="t" l="l"/>
              <a:pathLst>
                <a:path h="774192" w="4594098">
                  <a:moveTo>
                    <a:pt x="0" y="0"/>
                  </a:moveTo>
                  <a:lnTo>
                    <a:pt x="4191381" y="0"/>
                  </a:lnTo>
                  <a:lnTo>
                    <a:pt x="4594098" y="387096"/>
                  </a:lnTo>
                  <a:lnTo>
                    <a:pt x="4191381" y="774192"/>
                  </a:lnTo>
                  <a:lnTo>
                    <a:pt x="0" y="774192"/>
                  </a:lnTo>
                  <a:close/>
                </a:path>
              </a:pathLst>
            </a:custGeom>
            <a:solidFill>
              <a:srgbClr val="5D5961">
                <a:alpha val="68627"/>
              </a:srgbClr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4632198" cy="812292"/>
            </a:xfrm>
            <a:custGeom>
              <a:avLst/>
              <a:gdLst/>
              <a:ahLst/>
              <a:cxnLst/>
              <a:rect r="r" b="b" t="t" l="l"/>
              <a:pathLst>
                <a:path h="812292" w="4632198">
                  <a:moveTo>
                    <a:pt x="19050" y="0"/>
                  </a:moveTo>
                  <a:lnTo>
                    <a:pt x="4210431" y="0"/>
                  </a:lnTo>
                  <a:cubicBezTo>
                    <a:pt x="4215384" y="0"/>
                    <a:pt x="4220083" y="1905"/>
                    <a:pt x="4223639" y="5334"/>
                  </a:cubicBezTo>
                  <a:lnTo>
                    <a:pt x="4626356" y="392430"/>
                  </a:lnTo>
                  <a:cubicBezTo>
                    <a:pt x="4630039" y="395986"/>
                    <a:pt x="4632198" y="400939"/>
                    <a:pt x="4632198" y="406146"/>
                  </a:cubicBezTo>
                  <a:cubicBezTo>
                    <a:pt x="4632198" y="411353"/>
                    <a:pt x="4630039" y="416306"/>
                    <a:pt x="4626356" y="419862"/>
                  </a:cubicBezTo>
                  <a:lnTo>
                    <a:pt x="4223639" y="806958"/>
                  </a:lnTo>
                  <a:cubicBezTo>
                    <a:pt x="4220083" y="810387"/>
                    <a:pt x="4215384" y="812292"/>
                    <a:pt x="4210431" y="812292"/>
                  </a:cubicBezTo>
                  <a:lnTo>
                    <a:pt x="19050" y="812292"/>
                  </a:lnTo>
                  <a:cubicBezTo>
                    <a:pt x="8509" y="812292"/>
                    <a:pt x="0" y="803783"/>
                    <a:pt x="0" y="79324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93242"/>
                  </a:lnTo>
                  <a:lnTo>
                    <a:pt x="19050" y="793242"/>
                  </a:lnTo>
                  <a:lnTo>
                    <a:pt x="19050" y="774192"/>
                  </a:lnTo>
                  <a:lnTo>
                    <a:pt x="4210431" y="774192"/>
                  </a:lnTo>
                  <a:lnTo>
                    <a:pt x="4210431" y="793242"/>
                  </a:lnTo>
                  <a:lnTo>
                    <a:pt x="4197223" y="779526"/>
                  </a:lnTo>
                  <a:lnTo>
                    <a:pt x="4599940" y="392430"/>
                  </a:lnTo>
                  <a:lnTo>
                    <a:pt x="4613148" y="406146"/>
                  </a:lnTo>
                  <a:lnTo>
                    <a:pt x="4599940" y="419862"/>
                  </a:lnTo>
                  <a:lnTo>
                    <a:pt x="4197223" y="32766"/>
                  </a:lnTo>
                  <a:lnTo>
                    <a:pt x="4210431" y="19050"/>
                  </a:lnTo>
                  <a:lnTo>
                    <a:pt x="4210431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13866514" y="4437976"/>
            <a:ext cx="209823" cy="222358"/>
            <a:chOff x="0" y="0"/>
            <a:chExt cx="279764" cy="29647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16606794" y="4437976"/>
            <a:ext cx="209823" cy="222358"/>
            <a:chOff x="0" y="0"/>
            <a:chExt cx="279764" cy="29647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16055257" y="5059397"/>
            <a:ext cx="209823" cy="222359"/>
            <a:chOff x="0" y="0"/>
            <a:chExt cx="279764" cy="296478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14422736" y="5059397"/>
            <a:ext cx="209823" cy="222359"/>
            <a:chOff x="0" y="0"/>
            <a:chExt cx="279764" cy="296478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5226101" y="5319754"/>
            <a:ext cx="209823" cy="222359"/>
            <a:chOff x="0" y="0"/>
            <a:chExt cx="279764" cy="296478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279781" cy="296418"/>
            </a:xfrm>
            <a:custGeom>
              <a:avLst/>
              <a:gdLst/>
              <a:ahLst/>
              <a:cxnLst/>
              <a:rect r="r" b="b" t="t" l="l"/>
              <a:pathLst>
                <a:path h="296418" w="279781">
                  <a:moveTo>
                    <a:pt x="0" y="148209"/>
                  </a:moveTo>
                  <a:cubicBezTo>
                    <a:pt x="0" y="66421"/>
                    <a:pt x="62611" y="0"/>
                    <a:pt x="139827" y="0"/>
                  </a:cubicBezTo>
                  <a:cubicBezTo>
                    <a:pt x="217043" y="0"/>
                    <a:pt x="279781" y="66421"/>
                    <a:pt x="279781" y="148209"/>
                  </a:cubicBezTo>
                  <a:cubicBezTo>
                    <a:pt x="279781" y="229997"/>
                    <a:pt x="217170" y="296418"/>
                    <a:pt x="139827" y="296418"/>
                  </a:cubicBezTo>
                  <a:cubicBezTo>
                    <a:pt x="62484" y="296418"/>
                    <a:pt x="0" y="230124"/>
                    <a:pt x="0" y="148209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853148" y="3316030"/>
            <a:ext cx="947079" cy="947076"/>
            <a:chOff x="0" y="0"/>
            <a:chExt cx="1262772" cy="1262768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262761" cy="1262761"/>
            </a:xfrm>
            <a:custGeom>
              <a:avLst/>
              <a:gdLst/>
              <a:ahLst/>
              <a:cxnLst/>
              <a:rect r="r" b="b" t="t" l="l"/>
              <a:pathLst>
                <a:path h="1262761" w="1262761">
                  <a:moveTo>
                    <a:pt x="0" y="631444"/>
                  </a:moveTo>
                  <a:cubicBezTo>
                    <a:pt x="0" y="282702"/>
                    <a:pt x="282702" y="0"/>
                    <a:pt x="631444" y="0"/>
                  </a:cubicBezTo>
                  <a:cubicBezTo>
                    <a:pt x="980186" y="0"/>
                    <a:pt x="1262761" y="282702"/>
                    <a:pt x="1262761" y="631444"/>
                  </a:cubicBezTo>
                  <a:cubicBezTo>
                    <a:pt x="1262761" y="980186"/>
                    <a:pt x="980059" y="1262761"/>
                    <a:pt x="631444" y="1262761"/>
                  </a:cubicBezTo>
                  <a:cubicBezTo>
                    <a:pt x="282829" y="1262761"/>
                    <a:pt x="0" y="980059"/>
                    <a:pt x="0" y="631444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93" id="93"/>
          <p:cNvGrpSpPr/>
          <p:nvPr/>
        </p:nvGrpSpPr>
        <p:grpSpPr>
          <a:xfrm rot="0">
            <a:off x="3948636" y="3316030"/>
            <a:ext cx="947079" cy="947076"/>
            <a:chOff x="0" y="0"/>
            <a:chExt cx="1262772" cy="1262768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262761" cy="1262761"/>
            </a:xfrm>
            <a:custGeom>
              <a:avLst/>
              <a:gdLst/>
              <a:ahLst/>
              <a:cxnLst/>
              <a:rect r="r" b="b" t="t" l="l"/>
              <a:pathLst>
                <a:path h="1262761" w="1262761">
                  <a:moveTo>
                    <a:pt x="0" y="631444"/>
                  </a:moveTo>
                  <a:cubicBezTo>
                    <a:pt x="0" y="282702"/>
                    <a:pt x="282702" y="0"/>
                    <a:pt x="631444" y="0"/>
                  </a:cubicBezTo>
                  <a:cubicBezTo>
                    <a:pt x="980186" y="0"/>
                    <a:pt x="1262761" y="282702"/>
                    <a:pt x="1262761" y="631444"/>
                  </a:cubicBezTo>
                  <a:cubicBezTo>
                    <a:pt x="1262761" y="980186"/>
                    <a:pt x="980059" y="1262761"/>
                    <a:pt x="631444" y="1262761"/>
                  </a:cubicBezTo>
                  <a:cubicBezTo>
                    <a:pt x="282829" y="1262761"/>
                    <a:pt x="0" y="980059"/>
                    <a:pt x="0" y="631444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95" id="95"/>
          <p:cNvGrpSpPr/>
          <p:nvPr/>
        </p:nvGrpSpPr>
        <p:grpSpPr>
          <a:xfrm rot="0">
            <a:off x="7034444" y="3316030"/>
            <a:ext cx="947079" cy="947076"/>
            <a:chOff x="0" y="0"/>
            <a:chExt cx="1262772" cy="1262768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1262761" cy="1262761"/>
            </a:xfrm>
            <a:custGeom>
              <a:avLst/>
              <a:gdLst/>
              <a:ahLst/>
              <a:cxnLst/>
              <a:rect r="r" b="b" t="t" l="l"/>
              <a:pathLst>
                <a:path h="1262761" w="1262761">
                  <a:moveTo>
                    <a:pt x="0" y="631444"/>
                  </a:moveTo>
                  <a:cubicBezTo>
                    <a:pt x="0" y="282702"/>
                    <a:pt x="282702" y="0"/>
                    <a:pt x="631444" y="0"/>
                  </a:cubicBezTo>
                  <a:cubicBezTo>
                    <a:pt x="980186" y="0"/>
                    <a:pt x="1262761" y="282702"/>
                    <a:pt x="1262761" y="631444"/>
                  </a:cubicBezTo>
                  <a:cubicBezTo>
                    <a:pt x="1262761" y="980186"/>
                    <a:pt x="980059" y="1262761"/>
                    <a:pt x="631444" y="1262761"/>
                  </a:cubicBezTo>
                  <a:cubicBezTo>
                    <a:pt x="282829" y="1262761"/>
                    <a:pt x="0" y="980059"/>
                    <a:pt x="0" y="631444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97" id="97"/>
          <p:cNvGrpSpPr/>
          <p:nvPr/>
        </p:nvGrpSpPr>
        <p:grpSpPr>
          <a:xfrm rot="0">
            <a:off x="10177719" y="3316030"/>
            <a:ext cx="947079" cy="947076"/>
            <a:chOff x="0" y="0"/>
            <a:chExt cx="1262772" cy="1262768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262761" cy="1262761"/>
            </a:xfrm>
            <a:custGeom>
              <a:avLst/>
              <a:gdLst/>
              <a:ahLst/>
              <a:cxnLst/>
              <a:rect r="r" b="b" t="t" l="l"/>
              <a:pathLst>
                <a:path h="1262761" w="1262761">
                  <a:moveTo>
                    <a:pt x="0" y="631444"/>
                  </a:moveTo>
                  <a:cubicBezTo>
                    <a:pt x="0" y="282702"/>
                    <a:pt x="282702" y="0"/>
                    <a:pt x="631444" y="0"/>
                  </a:cubicBezTo>
                  <a:cubicBezTo>
                    <a:pt x="980186" y="0"/>
                    <a:pt x="1262761" y="282702"/>
                    <a:pt x="1262761" y="631444"/>
                  </a:cubicBezTo>
                  <a:cubicBezTo>
                    <a:pt x="1262761" y="980186"/>
                    <a:pt x="980059" y="1262761"/>
                    <a:pt x="631444" y="1262761"/>
                  </a:cubicBezTo>
                  <a:cubicBezTo>
                    <a:pt x="282829" y="1262761"/>
                    <a:pt x="0" y="980059"/>
                    <a:pt x="0" y="631444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grpSp>
        <p:nvGrpSpPr>
          <p:cNvPr name="Group 99" id="99"/>
          <p:cNvGrpSpPr/>
          <p:nvPr/>
        </p:nvGrpSpPr>
        <p:grpSpPr>
          <a:xfrm rot="0">
            <a:off x="13328582" y="3316030"/>
            <a:ext cx="947079" cy="947076"/>
            <a:chOff x="0" y="0"/>
            <a:chExt cx="1262772" cy="1262768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262761" cy="1262761"/>
            </a:xfrm>
            <a:custGeom>
              <a:avLst/>
              <a:gdLst/>
              <a:ahLst/>
              <a:cxnLst/>
              <a:rect r="r" b="b" t="t" l="l"/>
              <a:pathLst>
                <a:path h="1262761" w="1262761">
                  <a:moveTo>
                    <a:pt x="0" y="631444"/>
                  </a:moveTo>
                  <a:cubicBezTo>
                    <a:pt x="0" y="282702"/>
                    <a:pt x="282702" y="0"/>
                    <a:pt x="631444" y="0"/>
                  </a:cubicBezTo>
                  <a:cubicBezTo>
                    <a:pt x="980186" y="0"/>
                    <a:pt x="1262761" y="282702"/>
                    <a:pt x="1262761" y="631444"/>
                  </a:cubicBezTo>
                  <a:cubicBezTo>
                    <a:pt x="1262761" y="980186"/>
                    <a:pt x="980059" y="1262761"/>
                    <a:pt x="631444" y="1262761"/>
                  </a:cubicBezTo>
                  <a:cubicBezTo>
                    <a:pt x="282829" y="1262761"/>
                    <a:pt x="0" y="980059"/>
                    <a:pt x="0" y="631444"/>
                  </a:cubicBezTo>
                  <a:close/>
                </a:path>
              </a:pathLst>
            </a:custGeom>
            <a:solidFill>
              <a:srgbClr val="2F2C31"/>
            </a:solidFill>
          </p:spPr>
        </p:sp>
      </p:grpSp>
      <p:sp>
        <p:nvSpPr>
          <p:cNvPr name="Freeform 101" id="101"/>
          <p:cNvSpPr/>
          <p:nvPr/>
        </p:nvSpPr>
        <p:spPr>
          <a:xfrm flipH="false" flipV="false" rot="0">
            <a:off x="4209681" y="3566949"/>
            <a:ext cx="424989" cy="445233"/>
          </a:xfrm>
          <a:custGeom>
            <a:avLst/>
            <a:gdLst/>
            <a:ahLst/>
            <a:cxnLst/>
            <a:rect r="r" b="b" t="t" l="l"/>
            <a:pathLst>
              <a:path h="445233" w="424989">
                <a:moveTo>
                  <a:pt x="0" y="0"/>
                </a:moveTo>
                <a:lnTo>
                  <a:pt x="424989" y="0"/>
                </a:lnTo>
                <a:lnTo>
                  <a:pt x="424989" y="445233"/>
                </a:lnTo>
                <a:lnTo>
                  <a:pt x="0" y="445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2" id="102"/>
          <p:cNvSpPr/>
          <p:nvPr/>
        </p:nvSpPr>
        <p:spPr>
          <a:xfrm flipH="false" flipV="false" rot="0">
            <a:off x="13507786" y="3604269"/>
            <a:ext cx="555054" cy="370597"/>
          </a:xfrm>
          <a:custGeom>
            <a:avLst/>
            <a:gdLst/>
            <a:ahLst/>
            <a:cxnLst/>
            <a:rect r="r" b="b" t="t" l="l"/>
            <a:pathLst>
              <a:path h="370597" w="555054">
                <a:moveTo>
                  <a:pt x="0" y="0"/>
                </a:moveTo>
                <a:lnTo>
                  <a:pt x="555054" y="0"/>
                </a:lnTo>
                <a:lnTo>
                  <a:pt x="555054" y="370597"/>
                </a:lnTo>
                <a:lnTo>
                  <a:pt x="0" y="3705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3" id="103"/>
          <p:cNvSpPr/>
          <p:nvPr/>
        </p:nvSpPr>
        <p:spPr>
          <a:xfrm flipH="false" flipV="false" rot="0">
            <a:off x="1025182" y="3619093"/>
            <a:ext cx="603009" cy="340950"/>
          </a:xfrm>
          <a:custGeom>
            <a:avLst/>
            <a:gdLst/>
            <a:ahLst/>
            <a:cxnLst/>
            <a:rect r="r" b="b" t="t" l="l"/>
            <a:pathLst>
              <a:path h="340950" w="603009">
                <a:moveTo>
                  <a:pt x="0" y="0"/>
                </a:moveTo>
                <a:lnTo>
                  <a:pt x="603010" y="0"/>
                </a:lnTo>
                <a:lnTo>
                  <a:pt x="603010" y="340950"/>
                </a:lnTo>
                <a:lnTo>
                  <a:pt x="0" y="3409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4" id="104" descr="Take Off outline"/>
          <p:cNvSpPr/>
          <p:nvPr/>
        </p:nvSpPr>
        <p:spPr>
          <a:xfrm flipH="false" flipV="false" rot="0">
            <a:off x="7160655" y="3442240"/>
            <a:ext cx="694656" cy="694656"/>
          </a:xfrm>
          <a:custGeom>
            <a:avLst/>
            <a:gdLst/>
            <a:ahLst/>
            <a:cxnLst/>
            <a:rect r="r" b="b" t="t" l="l"/>
            <a:pathLst>
              <a:path h="694656" w="694656">
                <a:moveTo>
                  <a:pt x="0" y="0"/>
                </a:moveTo>
                <a:lnTo>
                  <a:pt x="694656" y="0"/>
                </a:lnTo>
                <a:lnTo>
                  <a:pt x="694656" y="694656"/>
                </a:lnTo>
                <a:lnTo>
                  <a:pt x="0" y="6946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5" id="105" descr="Landing outline"/>
          <p:cNvSpPr/>
          <p:nvPr/>
        </p:nvSpPr>
        <p:spPr>
          <a:xfrm flipH="false" flipV="false" rot="0">
            <a:off x="10273246" y="3428364"/>
            <a:ext cx="722407" cy="722407"/>
          </a:xfrm>
          <a:custGeom>
            <a:avLst/>
            <a:gdLst/>
            <a:ahLst/>
            <a:cxnLst/>
            <a:rect r="r" b="b" t="t" l="l"/>
            <a:pathLst>
              <a:path h="722407" w="722407">
                <a:moveTo>
                  <a:pt x="0" y="0"/>
                </a:moveTo>
                <a:lnTo>
                  <a:pt x="722408" y="0"/>
                </a:lnTo>
                <a:lnTo>
                  <a:pt x="722408" y="722408"/>
                </a:lnTo>
                <a:lnTo>
                  <a:pt x="0" y="7224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6" id="106"/>
          <p:cNvSpPr/>
          <p:nvPr/>
        </p:nvSpPr>
        <p:spPr>
          <a:xfrm flipH="false" flipV="false" rot="0">
            <a:off x="4117605" y="3513001"/>
            <a:ext cx="615403" cy="515400"/>
          </a:xfrm>
          <a:custGeom>
            <a:avLst/>
            <a:gdLst/>
            <a:ahLst/>
            <a:cxnLst/>
            <a:rect r="r" b="b" t="t" l="l"/>
            <a:pathLst>
              <a:path h="515400" w="615403">
                <a:moveTo>
                  <a:pt x="0" y="0"/>
                </a:moveTo>
                <a:lnTo>
                  <a:pt x="615403" y="0"/>
                </a:lnTo>
                <a:lnTo>
                  <a:pt x="615403" y="515401"/>
                </a:lnTo>
                <a:lnTo>
                  <a:pt x="0" y="515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7" id="107"/>
          <p:cNvSpPr txBox="true"/>
          <p:nvPr/>
        </p:nvSpPr>
        <p:spPr>
          <a:xfrm rot="0">
            <a:off x="19153014" y="436870"/>
            <a:ext cx="42989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3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7235684" y="6101129"/>
            <a:ext cx="299773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</a:pPr>
            <a:r>
              <a:rPr lang="en-US" sz="2598" spc="-77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Feedback areas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861570" y="7445559"/>
            <a:ext cx="2994827" cy="193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-63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Collection channels:</a:t>
            </a:r>
          </a:p>
          <a:p>
            <a:pPr algn="l">
              <a:lnSpc>
                <a:spcPts val="2160"/>
              </a:lnSpc>
            </a:pP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WEBSITE/APP POP-UP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EMAIL/SMS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MOBILE APP EMBED SURVEYS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4251545" y="7474134"/>
            <a:ext cx="2994827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-63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Collection channels:</a:t>
            </a:r>
          </a:p>
          <a:p>
            <a:pPr algn="l">
              <a:lnSpc>
                <a:spcPts val="2160"/>
              </a:lnSpc>
            </a:pP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EMAIL/SMS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WHATSAPP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KIOSKS PLACED AT TERMINALS / LOUNGES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7688659" y="7445559"/>
            <a:ext cx="2994826" cy="193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-63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Collection channels:</a:t>
            </a:r>
          </a:p>
          <a:p>
            <a:pPr algn="l">
              <a:lnSpc>
                <a:spcPts val="2160"/>
              </a:lnSpc>
            </a:pP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SURVEYS ON INFLIGHT ENTERTAINMENT SYSTEM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WHATSAPP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EMAIL/SMS SURVEYS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11121636" y="7559859"/>
            <a:ext cx="2994826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-63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Collection channels:</a:t>
            </a:r>
          </a:p>
          <a:p>
            <a:pPr algn="l">
              <a:lnSpc>
                <a:spcPts val="2160"/>
              </a:lnSpc>
            </a:pP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EMAIL/SMS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WHATSAPP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KIOSKS PLACED AT TERMINALS / LOUNGES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4662756" y="7445559"/>
            <a:ext cx="2994826" cy="193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-63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Collection channels:</a:t>
            </a:r>
          </a:p>
          <a:p>
            <a:pPr algn="l">
              <a:lnSpc>
                <a:spcPts val="2160"/>
              </a:lnSpc>
            </a:pP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WEBSITE POP-UP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EMAIL/SMS SURVEYS</a:t>
            </a:r>
          </a:p>
          <a:p>
            <a:pPr algn="l" marL="325755" indent="-162878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MOBILE APP EMBED SURVEYS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2488509" y="3694318"/>
            <a:ext cx="771846" cy="19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"/>
              </a:lnSpc>
            </a:pPr>
            <a:r>
              <a:rPr lang="en-US" sz="128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BOOKING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589002" y="4555560"/>
            <a:ext cx="6828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06"/>
              </a:lnSpc>
            </a:pPr>
            <a:r>
              <a:rPr lang="en-US" sz="125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WEBSITE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651747" y="5202700"/>
            <a:ext cx="1196486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4"/>
              </a:lnSpc>
            </a:pPr>
            <a:r>
              <a:rPr lang="en-US" sz="1203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OTHER TRAVEL WEBSITES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3962767" y="5256896"/>
            <a:ext cx="932948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7"/>
              </a:lnSpc>
            </a:pPr>
            <a:r>
              <a:rPr lang="en-US" sz="1181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MOBILE APP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3046618" y="2784028"/>
            <a:ext cx="135373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40"/>
              </a:lnSpc>
            </a:pPr>
            <a:r>
              <a:rPr lang="en-US" sz="1033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AIRPORT FACILITIES</a:t>
            </a:r>
          </a:p>
          <a:p>
            <a:pPr algn="ctr">
              <a:lnSpc>
                <a:spcPts val="1240"/>
              </a:lnSpc>
            </a:pPr>
            <a:r>
              <a:rPr lang="en-US" sz="1033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	(DEPARTURES)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3618867" y="2031289"/>
            <a:ext cx="1409041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7"/>
              </a:lnSpc>
            </a:pPr>
            <a:r>
              <a:rPr lang="en-US" sz="1122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AIRLINES CHECK-IN</a:t>
            </a:r>
          </a:p>
          <a:p>
            <a:pPr algn="ctr">
              <a:lnSpc>
                <a:spcPts val="1347"/>
              </a:lnSpc>
            </a:pPr>
            <a:r>
              <a:rPr lang="en-US" sz="1122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COUNTER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7025582" y="2107489"/>
            <a:ext cx="1543692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"/>
              </a:lnSpc>
            </a:pPr>
            <a:r>
              <a:rPr lang="en-US" sz="114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SELF SERVICE KIOSKS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7431963" y="2713862"/>
            <a:ext cx="1252747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68"/>
              </a:lnSpc>
            </a:pPr>
            <a:r>
              <a:rPr lang="en-US" sz="114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LOUNGE ACCESS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6149920" y="4456447"/>
            <a:ext cx="1380186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72"/>
              </a:lnSpc>
            </a:pPr>
            <a:r>
              <a:rPr lang="en-US" sz="106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SEATING/INTERIORS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6238872" y="5218728"/>
            <a:ext cx="1800975" cy="15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40"/>
              </a:lnSpc>
            </a:pPr>
            <a:r>
              <a:rPr lang="en-US" sz="1033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INFLIGHT ENTERTAINMENT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10757024" y="4473481"/>
            <a:ext cx="1036343" cy="15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2"/>
              </a:lnSpc>
            </a:pPr>
            <a:r>
              <a:rPr lang="en-US" sz="106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STAFF SERVICE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10063920" y="5206347"/>
            <a:ext cx="1312862" cy="15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2"/>
              </a:lnSpc>
            </a:pPr>
            <a:r>
              <a:rPr lang="en-US" sz="106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INFLIGHT SERVICES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9211670" y="2633470"/>
            <a:ext cx="160380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72"/>
              </a:lnSpc>
            </a:pPr>
            <a:r>
              <a:rPr lang="en-US" sz="106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BAGGAGE COLLECTION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10274276" y="1812355"/>
            <a:ext cx="1353736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"/>
              </a:lnSpc>
            </a:pPr>
            <a:r>
              <a:rPr lang="en-US" sz="118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AIRLINES QUERIES </a:t>
            </a:r>
          </a:p>
          <a:p>
            <a:pPr algn="ctr">
              <a:lnSpc>
                <a:spcPts val="1422"/>
              </a:lnSpc>
            </a:pPr>
            <a:r>
              <a:rPr lang="en-US" sz="118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COUNTER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13022826" y="2022260"/>
            <a:ext cx="776655" cy="15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5"/>
              </a:lnSpc>
            </a:pPr>
            <a:r>
              <a:rPr lang="en-US" sz="102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TRANSFERS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13703274" y="2706410"/>
            <a:ext cx="135373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40"/>
              </a:lnSpc>
            </a:pPr>
            <a:r>
              <a:rPr lang="en-US" sz="1033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AIRPORT FACILITIES</a:t>
            </a:r>
          </a:p>
          <a:p>
            <a:pPr algn="ctr">
              <a:lnSpc>
                <a:spcPts val="1240"/>
              </a:lnSpc>
            </a:pPr>
            <a:r>
              <a:rPr lang="en-US" sz="1033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(ARRIVALS)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12973958" y="4456447"/>
            <a:ext cx="752610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9"/>
              </a:lnSpc>
            </a:pPr>
            <a:r>
              <a:rPr lang="en-US" sz="105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REFERRALS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2535600" y="5209203"/>
            <a:ext cx="1767312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57"/>
              </a:lnSpc>
            </a:pPr>
            <a:r>
              <a:rPr lang="en-US" sz="1131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SKYWARDS MOBILE APP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4214328" y="5645301"/>
            <a:ext cx="2250618" cy="16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5"/>
              </a:lnSpc>
            </a:pPr>
            <a:r>
              <a:rPr lang="en-US" sz="1104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 UPGRADE OPTIONS AVAILABLE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6410111" y="5147874"/>
            <a:ext cx="726162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1"/>
              </a:lnSpc>
            </a:pPr>
            <a:r>
              <a:rPr lang="en-US" sz="115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REWARDS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5520246" y="3699082"/>
            <a:ext cx="889668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0"/>
              </a:lnSpc>
            </a:pPr>
            <a:r>
              <a:rPr lang="en-US" sz="1208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PRE-FLIGHT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8703316" y="3699080"/>
            <a:ext cx="752610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0"/>
              </a:lnSpc>
            </a:pPr>
            <a:r>
              <a:rPr lang="en-US" sz="1208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IN-FLIGHT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1742182" y="3703844"/>
            <a:ext cx="969016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5"/>
              </a:lnSpc>
            </a:pPr>
            <a:r>
              <a:rPr lang="en-US" sz="117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POST FLIGHT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6819782" y="4426972"/>
            <a:ext cx="79589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2"/>
              </a:lnSpc>
            </a:pPr>
            <a:r>
              <a:rPr lang="en-US" sz="107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OFFERS</a:t>
            </a:r>
          </a:p>
          <a:p>
            <a:pPr algn="ctr">
              <a:lnSpc>
                <a:spcPts val="1292"/>
              </a:lnSpc>
            </a:pPr>
            <a:r>
              <a:rPr lang="en-US" sz="107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/DISCOUNT</a:t>
            </a:r>
          </a:p>
          <a:p>
            <a:pPr algn="ctr">
              <a:lnSpc>
                <a:spcPts val="1292"/>
              </a:lnSpc>
            </a:pPr>
            <a:r>
              <a:rPr lang="en-US" sz="107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COUPONS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14570196" y="3684794"/>
            <a:ext cx="1906773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"/>
              </a:lnSpc>
            </a:pPr>
            <a:r>
              <a:rPr lang="en-US" sz="125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ADVOCACY / ADD-ONS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4452531" y="4514155"/>
            <a:ext cx="84879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7"/>
              </a:lnSpc>
            </a:pPr>
            <a:r>
              <a:rPr lang="en-US" sz="99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DIRECTLY AT</a:t>
            </a:r>
          </a:p>
          <a:p>
            <a:pPr algn="ctr">
              <a:lnSpc>
                <a:spcPts val="1197"/>
              </a:lnSpc>
            </a:pPr>
            <a:r>
              <a:rPr lang="en-US" sz="99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AIRPORT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745462" y="519483"/>
            <a:ext cx="12581738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3"/>
              </a:lnSpc>
            </a:pPr>
            <a:r>
              <a:rPr lang="en-US" sz="4078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CAPTURING FEEDBACK AT EVERY TOUCHPOINT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rot="-2699999">
            <a:off x="15388393" y="4124323"/>
            <a:ext cx="1555831" cy="0"/>
          </a:xfrm>
          <a:prstGeom prst="line">
            <a:avLst/>
          </a:prstGeom>
          <a:ln cap="rnd" w="9525">
            <a:solidFill>
              <a:srgbClr val="2F2C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2699999">
            <a:off x="16549545" y="7802658"/>
            <a:ext cx="2104587" cy="0"/>
          </a:xfrm>
          <a:prstGeom prst="line">
            <a:avLst/>
          </a:prstGeom>
          <a:ln cap="rnd" w="9525">
            <a:solidFill>
              <a:srgbClr val="2F2C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633414" y="9269296"/>
            <a:ext cx="1846152" cy="540000"/>
            <a:chOff x="0" y="0"/>
            <a:chExt cx="2461536" cy="72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1514" cy="719963"/>
            </a:xfrm>
            <a:custGeom>
              <a:avLst/>
              <a:gdLst/>
              <a:ahLst/>
              <a:cxnLst/>
              <a:rect r="r" b="b" t="t" l="l"/>
              <a:pathLst>
                <a:path h="719963" w="2461514">
                  <a:moveTo>
                    <a:pt x="0" y="0"/>
                  </a:moveTo>
                  <a:lnTo>
                    <a:pt x="2461514" y="0"/>
                  </a:lnTo>
                  <a:lnTo>
                    <a:pt x="2461514" y="719963"/>
                  </a:lnTo>
                  <a:lnTo>
                    <a:pt x="0" y="719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10" r="0" b="-215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-2700000">
            <a:off x="15070307" y="10205596"/>
            <a:ext cx="257187" cy="0"/>
          </a:xfrm>
          <a:prstGeom prst="line">
            <a:avLst/>
          </a:prstGeom>
          <a:ln cap="rnd" w="9525">
            <a:solidFill>
              <a:srgbClr val="2F2C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763135" y="-16711"/>
            <a:ext cx="3524865" cy="10303712"/>
            <a:chOff x="0" y="0"/>
            <a:chExt cx="4699820" cy="137382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01159" cy="13738225"/>
            </a:xfrm>
            <a:custGeom>
              <a:avLst/>
              <a:gdLst/>
              <a:ahLst/>
              <a:cxnLst/>
              <a:rect r="r" b="b" t="t" l="l"/>
              <a:pathLst>
                <a:path h="13738225" w="4701159">
                  <a:moveTo>
                    <a:pt x="816483" y="4953"/>
                  </a:moveTo>
                  <a:lnTo>
                    <a:pt x="4699254" y="0"/>
                  </a:lnTo>
                  <a:cubicBezTo>
                    <a:pt x="4701159" y="3656584"/>
                    <a:pt x="4696968" y="7753858"/>
                    <a:pt x="4698873" y="11410442"/>
                  </a:cubicBezTo>
                  <a:lnTo>
                    <a:pt x="3168396" y="13720190"/>
                  </a:lnTo>
                  <a:lnTo>
                    <a:pt x="0" y="13738225"/>
                  </a:lnTo>
                  <a:cubicBezTo>
                    <a:pt x="8636" y="9655937"/>
                    <a:pt x="13081" y="7315581"/>
                    <a:pt x="26035" y="1192022"/>
                  </a:cubicBezTo>
                  <a:cubicBezTo>
                    <a:pt x="666369" y="235839"/>
                    <a:pt x="116967" y="1058926"/>
                    <a:pt x="816483" y="4953"/>
                  </a:cubicBezTo>
                  <a:close/>
                </a:path>
              </a:pathLst>
            </a:custGeom>
            <a:solidFill>
              <a:srgbClr val="5D5961"/>
            </a:solidFill>
          </p:spPr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668234" y="1865555"/>
          <a:ext cx="12082884" cy="7757926"/>
        </p:xfrm>
        <a:graphic>
          <a:graphicData uri="http://schemas.openxmlformats.org/drawingml/2006/table">
            <a:tbl>
              <a:tblPr/>
              <a:tblGrid>
                <a:gridCol w="2945596"/>
                <a:gridCol w="1870492"/>
                <a:gridCol w="2433642"/>
                <a:gridCol w="2416577"/>
                <a:gridCol w="2416577"/>
              </a:tblGrid>
              <a:tr h="9908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JOURNEY NAME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CHANNEL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SYSTEM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RESPONSIBLE</a:t>
                      </a:r>
                      <a:endParaRPr lang="en-US" sz="1100"/>
                    </a:p>
                    <a:p>
                      <a:pPr algn="l">
                        <a:lnSpc>
                          <a:spcPts val="2475"/>
                        </a:lnSpc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TRIGGER</a:t>
                      </a:r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FREQUENCY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</a:tr>
              <a:tr h="14372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FLIGHT BOOKING  EXPERIENCE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EMAIL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CRM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POST COMPLETION OF FLIGHT BOOKING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TRANSACTIONAL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</a:tr>
              <a:tr h="1761022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VOICE AND CHAT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EMAIL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GENESYS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POST COMPLETION OF CALL/WEBCHAT SESSION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TRANSACTIONAL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</a:tr>
              <a:tr h="16256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BOOKING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EMAIL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GENESYS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POST  COMPLETION OF FLIGHT BOOKING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TRANSACTIONAL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</a:tr>
              <a:tr h="19431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CUSTOMER  EXPERIENCE  SURVEY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EMAIL 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SALESFORCE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48-72 HOURS POST  COMPLETION OF JOURNEY PNR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75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More Sugar"/>
                          <a:ea typeface="More Sugar"/>
                          <a:cs typeface="More Sugar"/>
                          <a:sym typeface="More Sugar"/>
                        </a:rPr>
                        <a:t>TRANSACTIONAL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2F2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5961"/>
                    </a:solidFill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0">
            <a:off x="2915776" y="497408"/>
            <a:ext cx="2978512" cy="1154173"/>
          </a:xfrm>
          <a:custGeom>
            <a:avLst/>
            <a:gdLst/>
            <a:ahLst/>
            <a:cxnLst/>
            <a:rect r="r" b="b" t="t" l="l"/>
            <a:pathLst>
              <a:path h="1154173" w="2978512">
                <a:moveTo>
                  <a:pt x="0" y="0"/>
                </a:moveTo>
                <a:lnTo>
                  <a:pt x="2978513" y="0"/>
                </a:lnTo>
                <a:lnTo>
                  <a:pt x="2978513" y="1154174"/>
                </a:lnTo>
                <a:lnTo>
                  <a:pt x="0" y="1154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153014" y="436870"/>
            <a:ext cx="42989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96841" y="3624233"/>
            <a:ext cx="2855141" cy="132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22%</a:t>
            </a:r>
          </a:p>
          <a:p>
            <a:pPr algn="l">
              <a:lnSpc>
                <a:spcPts val="2438"/>
              </a:lnSpc>
            </a:pPr>
            <a:r>
              <a:rPr lang="en-US" sz="195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INCREASED RESPONSE RATE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24274" y="4930061"/>
            <a:ext cx="1913354" cy="102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21%</a:t>
            </a:r>
          </a:p>
          <a:p>
            <a:pPr algn="l">
              <a:lnSpc>
                <a:spcPts val="2438"/>
              </a:lnSpc>
            </a:pPr>
            <a:r>
              <a:rPr lang="en-US" sz="195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LESS  CHURN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224272" y="6294882"/>
            <a:ext cx="2725123" cy="102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24%</a:t>
            </a:r>
          </a:p>
          <a:p>
            <a:pPr algn="l">
              <a:lnSpc>
                <a:spcPts val="2438"/>
              </a:lnSpc>
            </a:pPr>
            <a:r>
              <a:rPr lang="en-US" sz="195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HIGHER CSAT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24272" y="7600712"/>
            <a:ext cx="1957599" cy="102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18 PTS</a:t>
            </a:r>
          </a:p>
          <a:p>
            <a:pPr algn="l">
              <a:lnSpc>
                <a:spcPts val="2438"/>
              </a:lnSpc>
            </a:pPr>
            <a:r>
              <a:rPr lang="en-US" sz="195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HIGHER NPS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252781" y="1331475"/>
            <a:ext cx="2663560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 spc="-117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What you get with XEBO.ai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44773" y="803032"/>
            <a:ext cx="4292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2"/>
              </a:lnSpc>
            </a:pPr>
            <a:r>
              <a:rPr lang="en-US" sz="361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IMPLEMENTATION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5335719" y="9269296"/>
            <a:ext cx="1846152" cy="540000"/>
            <a:chOff x="0" y="0"/>
            <a:chExt cx="2461536" cy="72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1514" cy="719963"/>
            </a:xfrm>
            <a:custGeom>
              <a:avLst/>
              <a:gdLst/>
              <a:ahLst/>
              <a:cxnLst/>
              <a:rect r="r" b="b" t="t" l="l"/>
              <a:pathLst>
                <a:path h="719963" w="2461514">
                  <a:moveTo>
                    <a:pt x="0" y="0"/>
                  </a:moveTo>
                  <a:lnTo>
                    <a:pt x="2461514" y="0"/>
                  </a:lnTo>
                  <a:lnTo>
                    <a:pt x="2461514" y="719963"/>
                  </a:lnTo>
                  <a:lnTo>
                    <a:pt x="0" y="719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10" r="0" b="-215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7149" y="8696570"/>
            <a:ext cx="200208" cy="271035"/>
          </a:xfrm>
          <a:custGeom>
            <a:avLst/>
            <a:gdLst/>
            <a:ahLst/>
            <a:cxnLst/>
            <a:rect r="r" b="b" t="t" l="l"/>
            <a:pathLst>
              <a:path h="271035" w="200208">
                <a:moveTo>
                  <a:pt x="0" y="0"/>
                </a:moveTo>
                <a:lnTo>
                  <a:pt x="200208" y="0"/>
                </a:lnTo>
                <a:lnTo>
                  <a:pt x="200208" y="271034"/>
                </a:lnTo>
                <a:lnTo>
                  <a:pt x="0" y="2710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5479" y="7685399"/>
            <a:ext cx="1291383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WWW.XEBO.AI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594957" y="7038755"/>
            <a:ext cx="152400" cy="152400"/>
          </a:xfrm>
          <a:custGeom>
            <a:avLst/>
            <a:gdLst/>
            <a:ahLst/>
            <a:cxnLst/>
            <a:rect r="r" b="b" t="t" l="l"/>
            <a:pathLst>
              <a:path h="152400" w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594957" y="6677534"/>
            <a:ext cx="152400" cy="152400"/>
          </a:xfrm>
          <a:custGeom>
            <a:avLst/>
            <a:gdLst/>
            <a:ahLst/>
            <a:cxnLst/>
            <a:rect r="r" b="b" t="t" l="l"/>
            <a:pathLst>
              <a:path h="152400" w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594957" y="6316314"/>
            <a:ext cx="152400" cy="152400"/>
          </a:xfrm>
          <a:custGeom>
            <a:avLst/>
            <a:gdLst/>
            <a:ahLst/>
            <a:cxnLst/>
            <a:rect r="r" b="b" t="t" l="l"/>
            <a:pathLst>
              <a:path h="152400" w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594957" y="5955094"/>
            <a:ext cx="152400" cy="152400"/>
          </a:xfrm>
          <a:custGeom>
            <a:avLst/>
            <a:gdLst/>
            <a:ahLst/>
            <a:cxnLst/>
            <a:rect r="r" b="b" t="t" l="l"/>
            <a:pathLst>
              <a:path h="152400" w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594957" y="5593874"/>
            <a:ext cx="152400" cy="152400"/>
          </a:xfrm>
          <a:custGeom>
            <a:avLst/>
            <a:gdLst/>
            <a:ahLst/>
            <a:cxnLst/>
            <a:rect r="r" b="b" t="t" l="l"/>
            <a:pathLst>
              <a:path h="152400" w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-2699999">
            <a:off x="16552912" y="7802658"/>
            <a:ext cx="2097852" cy="0"/>
          </a:xfrm>
          <a:prstGeom prst="line">
            <a:avLst/>
          </a:prstGeom>
          <a:ln cap="rnd" w="9525">
            <a:solidFill>
              <a:srgbClr val="4542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633414" y="9269296"/>
            <a:ext cx="1846152" cy="540000"/>
            <a:chOff x="0" y="0"/>
            <a:chExt cx="2461536" cy="72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1514" cy="719963"/>
            </a:xfrm>
            <a:custGeom>
              <a:avLst/>
              <a:gdLst/>
              <a:ahLst/>
              <a:cxnLst/>
              <a:rect r="r" b="b" t="t" l="l"/>
              <a:pathLst>
                <a:path h="719963" w="2461514">
                  <a:moveTo>
                    <a:pt x="0" y="0"/>
                  </a:moveTo>
                  <a:lnTo>
                    <a:pt x="2461514" y="0"/>
                  </a:lnTo>
                  <a:lnTo>
                    <a:pt x="2461514" y="719963"/>
                  </a:lnTo>
                  <a:lnTo>
                    <a:pt x="0" y="719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10" r="0" b="-215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 rot="-2700000">
            <a:off x="15073675" y="10205596"/>
            <a:ext cx="250452" cy="0"/>
          </a:xfrm>
          <a:prstGeom prst="line">
            <a:avLst/>
          </a:prstGeom>
          <a:ln cap="rnd" w="9525">
            <a:solidFill>
              <a:srgbClr val="4542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-2700002">
            <a:off x="2749300" y="9707281"/>
            <a:ext cx="1659898" cy="0"/>
          </a:xfrm>
          <a:prstGeom prst="line">
            <a:avLst/>
          </a:prstGeom>
          <a:ln cap="rnd" w="9525">
            <a:solidFill>
              <a:srgbClr val="4542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-32886" y="9188"/>
            <a:ext cx="6994258" cy="7415740"/>
            <a:chOff x="0" y="0"/>
            <a:chExt cx="9325678" cy="98876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2032" y="0"/>
              <a:ext cx="9327769" cy="9887712"/>
            </a:xfrm>
            <a:custGeom>
              <a:avLst/>
              <a:gdLst/>
              <a:ahLst/>
              <a:cxnLst/>
              <a:rect r="r" b="b" t="t" l="l"/>
              <a:pathLst>
                <a:path h="9887712" w="9327769">
                  <a:moveTo>
                    <a:pt x="55626" y="0"/>
                  </a:moveTo>
                  <a:lnTo>
                    <a:pt x="9327769" y="59563"/>
                  </a:lnTo>
                  <a:lnTo>
                    <a:pt x="2032" y="9887712"/>
                  </a:lnTo>
                  <a:cubicBezTo>
                    <a:pt x="0" y="5718175"/>
                    <a:pt x="57658" y="4169537"/>
                    <a:pt x="55626" y="0"/>
                  </a:cubicBezTo>
                  <a:close/>
                </a:path>
              </a:pathLst>
            </a:custGeom>
            <a:solidFill>
              <a:srgbClr val="5D5961">
                <a:alpha val="4706"/>
              </a:srgbClr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11054" y="282962"/>
            <a:ext cx="16518967" cy="10308860"/>
          </a:xfrm>
          <a:custGeom>
            <a:avLst/>
            <a:gdLst/>
            <a:ahLst/>
            <a:cxnLst/>
            <a:rect r="r" b="b" t="t" l="l"/>
            <a:pathLst>
              <a:path h="10308860" w="16518967">
                <a:moveTo>
                  <a:pt x="0" y="0"/>
                </a:moveTo>
                <a:lnTo>
                  <a:pt x="16518967" y="0"/>
                </a:lnTo>
                <a:lnTo>
                  <a:pt x="16518967" y="10308859"/>
                </a:lnTo>
                <a:lnTo>
                  <a:pt x="0" y="1030885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4518" y="-10929"/>
            <a:ext cx="16518967" cy="10308860"/>
          </a:xfrm>
          <a:custGeom>
            <a:avLst/>
            <a:gdLst/>
            <a:ahLst/>
            <a:cxnLst/>
            <a:rect r="r" b="b" t="t" l="l"/>
            <a:pathLst>
              <a:path h="10308860" w="16518967">
                <a:moveTo>
                  <a:pt x="0" y="0"/>
                </a:moveTo>
                <a:lnTo>
                  <a:pt x="16518968" y="0"/>
                </a:lnTo>
                <a:lnTo>
                  <a:pt x="16518968" y="10308859"/>
                </a:lnTo>
                <a:lnTo>
                  <a:pt x="0" y="103088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4645467" y="3315684"/>
            <a:ext cx="4185591" cy="1695858"/>
            <a:chOff x="0" y="0"/>
            <a:chExt cx="5580788" cy="226114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580761" cy="2261108"/>
            </a:xfrm>
            <a:custGeom>
              <a:avLst/>
              <a:gdLst/>
              <a:ahLst/>
              <a:cxnLst/>
              <a:rect r="r" b="b" t="t" l="l"/>
              <a:pathLst>
                <a:path h="2261108" w="5580761">
                  <a:moveTo>
                    <a:pt x="0" y="240157"/>
                  </a:moveTo>
                  <a:cubicBezTo>
                    <a:pt x="0" y="107569"/>
                    <a:pt x="107569" y="0"/>
                    <a:pt x="240157" y="0"/>
                  </a:cubicBezTo>
                  <a:lnTo>
                    <a:pt x="5340604" y="0"/>
                  </a:lnTo>
                  <a:cubicBezTo>
                    <a:pt x="5473192" y="0"/>
                    <a:pt x="5580761" y="107569"/>
                    <a:pt x="5580761" y="240157"/>
                  </a:cubicBezTo>
                  <a:lnTo>
                    <a:pt x="5580761" y="2020951"/>
                  </a:lnTo>
                  <a:cubicBezTo>
                    <a:pt x="5580761" y="2153539"/>
                    <a:pt x="5473192" y="2261108"/>
                    <a:pt x="5340604" y="2261108"/>
                  </a:cubicBezTo>
                  <a:lnTo>
                    <a:pt x="240157" y="2261108"/>
                  </a:lnTo>
                  <a:cubicBezTo>
                    <a:pt x="107569" y="2261108"/>
                    <a:pt x="0" y="2153666"/>
                    <a:pt x="0" y="20209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290604" y="4864448"/>
            <a:ext cx="895318" cy="416226"/>
            <a:chOff x="0" y="0"/>
            <a:chExt cx="1193758" cy="5549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93800" cy="564769"/>
            </a:xfrm>
            <a:custGeom>
              <a:avLst/>
              <a:gdLst/>
              <a:ahLst/>
              <a:cxnLst/>
              <a:rect r="r" b="b" t="t" l="l"/>
              <a:pathLst>
                <a:path h="564769" w="1193800">
                  <a:moveTo>
                    <a:pt x="0" y="0"/>
                  </a:moveTo>
                  <a:lnTo>
                    <a:pt x="1193800" y="0"/>
                  </a:lnTo>
                  <a:lnTo>
                    <a:pt x="668401" y="525272"/>
                  </a:lnTo>
                  <a:cubicBezTo>
                    <a:pt x="628904" y="564769"/>
                    <a:pt x="564769" y="564769"/>
                    <a:pt x="525272" y="525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687116" y="7699984"/>
            <a:ext cx="5068793" cy="2282487"/>
            <a:chOff x="0" y="0"/>
            <a:chExt cx="6758390" cy="30433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58432" cy="3043301"/>
            </a:xfrm>
            <a:custGeom>
              <a:avLst/>
              <a:gdLst/>
              <a:ahLst/>
              <a:cxnLst/>
              <a:rect r="r" b="b" t="t" l="l"/>
              <a:pathLst>
                <a:path h="3043301" w="6758432">
                  <a:moveTo>
                    <a:pt x="0" y="323215"/>
                  </a:moveTo>
                  <a:cubicBezTo>
                    <a:pt x="0" y="144653"/>
                    <a:pt x="144653" y="0"/>
                    <a:pt x="323215" y="0"/>
                  </a:cubicBezTo>
                  <a:lnTo>
                    <a:pt x="6435217" y="0"/>
                  </a:lnTo>
                  <a:cubicBezTo>
                    <a:pt x="6613779" y="0"/>
                    <a:pt x="6758432" y="144653"/>
                    <a:pt x="6758432" y="323215"/>
                  </a:cubicBezTo>
                  <a:lnTo>
                    <a:pt x="6758432" y="2720086"/>
                  </a:lnTo>
                  <a:cubicBezTo>
                    <a:pt x="6758432" y="2898648"/>
                    <a:pt x="6613779" y="3043301"/>
                    <a:pt x="6435217" y="3043301"/>
                  </a:cubicBezTo>
                  <a:lnTo>
                    <a:pt x="323215" y="3043301"/>
                  </a:lnTo>
                  <a:cubicBezTo>
                    <a:pt x="144653" y="3043301"/>
                    <a:pt x="0" y="2898648"/>
                    <a:pt x="0" y="27200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10562423">
            <a:off x="11332251" y="7418670"/>
            <a:ext cx="895319" cy="416226"/>
            <a:chOff x="0" y="0"/>
            <a:chExt cx="1193758" cy="55496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93800" cy="564769"/>
            </a:xfrm>
            <a:custGeom>
              <a:avLst/>
              <a:gdLst/>
              <a:ahLst/>
              <a:cxnLst/>
              <a:rect r="r" b="b" t="t" l="l"/>
              <a:pathLst>
                <a:path h="564769" w="1193800">
                  <a:moveTo>
                    <a:pt x="0" y="0"/>
                  </a:moveTo>
                  <a:lnTo>
                    <a:pt x="1193800" y="0"/>
                  </a:lnTo>
                  <a:lnTo>
                    <a:pt x="668401" y="525272"/>
                  </a:lnTo>
                  <a:cubicBezTo>
                    <a:pt x="628904" y="564769"/>
                    <a:pt x="564769" y="564769"/>
                    <a:pt x="525272" y="525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3932842" y="2916936"/>
            <a:ext cx="4185591" cy="1695858"/>
            <a:chOff x="0" y="0"/>
            <a:chExt cx="5580788" cy="226114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580761" cy="2261108"/>
            </a:xfrm>
            <a:custGeom>
              <a:avLst/>
              <a:gdLst/>
              <a:ahLst/>
              <a:cxnLst/>
              <a:rect r="r" b="b" t="t" l="l"/>
              <a:pathLst>
                <a:path h="2261108" w="5580761">
                  <a:moveTo>
                    <a:pt x="0" y="240157"/>
                  </a:moveTo>
                  <a:cubicBezTo>
                    <a:pt x="0" y="107569"/>
                    <a:pt x="107569" y="0"/>
                    <a:pt x="240157" y="0"/>
                  </a:cubicBezTo>
                  <a:lnTo>
                    <a:pt x="5340604" y="0"/>
                  </a:lnTo>
                  <a:cubicBezTo>
                    <a:pt x="5473192" y="0"/>
                    <a:pt x="5580761" y="107569"/>
                    <a:pt x="5580761" y="240157"/>
                  </a:cubicBezTo>
                  <a:lnTo>
                    <a:pt x="5580761" y="2020951"/>
                  </a:lnTo>
                  <a:cubicBezTo>
                    <a:pt x="5580761" y="2153539"/>
                    <a:pt x="5473192" y="2261108"/>
                    <a:pt x="5340604" y="2261108"/>
                  </a:cubicBezTo>
                  <a:lnTo>
                    <a:pt x="240157" y="2261108"/>
                  </a:lnTo>
                  <a:cubicBezTo>
                    <a:pt x="107569" y="2261108"/>
                    <a:pt x="0" y="2153666"/>
                    <a:pt x="0" y="20209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-10800000">
            <a:off x="15701751" y="2534670"/>
            <a:ext cx="895319" cy="416226"/>
            <a:chOff x="0" y="0"/>
            <a:chExt cx="1193758" cy="55496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93800" cy="564769"/>
            </a:xfrm>
            <a:custGeom>
              <a:avLst/>
              <a:gdLst/>
              <a:ahLst/>
              <a:cxnLst/>
              <a:rect r="r" b="b" t="t" l="l"/>
              <a:pathLst>
                <a:path h="564769" w="1193800">
                  <a:moveTo>
                    <a:pt x="0" y="0"/>
                  </a:moveTo>
                  <a:lnTo>
                    <a:pt x="1193800" y="0"/>
                  </a:lnTo>
                  <a:lnTo>
                    <a:pt x="668401" y="525272"/>
                  </a:lnTo>
                  <a:cubicBezTo>
                    <a:pt x="628904" y="564769"/>
                    <a:pt x="564769" y="564769"/>
                    <a:pt x="525272" y="525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6418192" y="5757267"/>
            <a:ext cx="1440000" cy="1536428"/>
          </a:xfrm>
          <a:custGeom>
            <a:avLst/>
            <a:gdLst/>
            <a:ahLst/>
            <a:cxnLst/>
            <a:rect r="r" b="b" t="t" l="l"/>
            <a:pathLst>
              <a:path h="1536428" w="1440000">
                <a:moveTo>
                  <a:pt x="0" y="0"/>
                </a:moveTo>
                <a:lnTo>
                  <a:pt x="1440000" y="0"/>
                </a:lnTo>
                <a:lnTo>
                  <a:pt x="1440000" y="1536427"/>
                </a:lnTo>
                <a:lnTo>
                  <a:pt x="0" y="15364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961764" y="5761864"/>
            <a:ext cx="1440000" cy="1536428"/>
          </a:xfrm>
          <a:custGeom>
            <a:avLst/>
            <a:gdLst/>
            <a:ahLst/>
            <a:cxnLst/>
            <a:rect r="r" b="b" t="t" l="l"/>
            <a:pathLst>
              <a:path h="1536428" w="1440000">
                <a:moveTo>
                  <a:pt x="0" y="0"/>
                </a:moveTo>
                <a:lnTo>
                  <a:pt x="1440000" y="0"/>
                </a:lnTo>
                <a:lnTo>
                  <a:pt x="1440000" y="1536428"/>
                </a:lnTo>
                <a:lnTo>
                  <a:pt x="0" y="153642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157069" y="624484"/>
            <a:ext cx="1440000" cy="1536427"/>
          </a:xfrm>
          <a:custGeom>
            <a:avLst/>
            <a:gdLst/>
            <a:ahLst/>
            <a:cxnLst/>
            <a:rect r="r" b="b" t="t" l="l"/>
            <a:pathLst>
              <a:path h="1536427" w="1440000">
                <a:moveTo>
                  <a:pt x="0" y="0"/>
                </a:moveTo>
                <a:lnTo>
                  <a:pt x="1440000" y="0"/>
                </a:lnTo>
                <a:lnTo>
                  <a:pt x="1440000" y="1536428"/>
                </a:lnTo>
                <a:lnTo>
                  <a:pt x="0" y="153642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 descr="Channel Add&quot; Icon - Download for free – Iconduck"/>
          <p:cNvSpPr/>
          <p:nvPr/>
        </p:nvSpPr>
        <p:spPr>
          <a:xfrm flipH="false" flipV="false" rot="0">
            <a:off x="10280276" y="8258979"/>
            <a:ext cx="1055596" cy="1164921"/>
          </a:xfrm>
          <a:custGeom>
            <a:avLst/>
            <a:gdLst/>
            <a:ahLst/>
            <a:cxnLst/>
            <a:rect r="r" b="b" t="t" l="l"/>
            <a:pathLst>
              <a:path h="1164921" w="1055596">
                <a:moveTo>
                  <a:pt x="0" y="0"/>
                </a:moveTo>
                <a:lnTo>
                  <a:pt x="1055596" y="0"/>
                </a:lnTo>
                <a:lnTo>
                  <a:pt x="1055596" y="1164921"/>
                </a:lnTo>
                <a:lnTo>
                  <a:pt x="0" y="116492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4181" t="0" r="-4181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590220" y="8075615"/>
            <a:ext cx="1440000" cy="1536428"/>
          </a:xfrm>
          <a:custGeom>
            <a:avLst/>
            <a:gdLst/>
            <a:ahLst/>
            <a:cxnLst/>
            <a:rect r="r" b="b" t="t" l="l"/>
            <a:pathLst>
              <a:path h="1536428" w="1440000">
                <a:moveTo>
                  <a:pt x="0" y="0"/>
                </a:moveTo>
                <a:lnTo>
                  <a:pt x="1439999" y="0"/>
                </a:lnTo>
                <a:lnTo>
                  <a:pt x="1439999" y="1536427"/>
                </a:lnTo>
                <a:lnTo>
                  <a:pt x="0" y="15364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882192" y="5989872"/>
            <a:ext cx="4185591" cy="1695858"/>
            <a:chOff x="0" y="0"/>
            <a:chExt cx="5580788" cy="226114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580761" cy="2261108"/>
            </a:xfrm>
            <a:custGeom>
              <a:avLst/>
              <a:gdLst/>
              <a:ahLst/>
              <a:cxnLst/>
              <a:rect r="r" b="b" t="t" l="l"/>
              <a:pathLst>
                <a:path h="2261108" w="5580761">
                  <a:moveTo>
                    <a:pt x="0" y="240157"/>
                  </a:moveTo>
                  <a:cubicBezTo>
                    <a:pt x="0" y="107569"/>
                    <a:pt x="107569" y="0"/>
                    <a:pt x="240157" y="0"/>
                  </a:cubicBezTo>
                  <a:lnTo>
                    <a:pt x="5340604" y="0"/>
                  </a:lnTo>
                  <a:cubicBezTo>
                    <a:pt x="5473192" y="0"/>
                    <a:pt x="5580761" y="107569"/>
                    <a:pt x="5580761" y="240157"/>
                  </a:cubicBezTo>
                  <a:lnTo>
                    <a:pt x="5580761" y="2020951"/>
                  </a:lnTo>
                  <a:cubicBezTo>
                    <a:pt x="5580761" y="2153539"/>
                    <a:pt x="5473192" y="2261108"/>
                    <a:pt x="5340604" y="2261108"/>
                  </a:cubicBezTo>
                  <a:lnTo>
                    <a:pt x="240157" y="2261108"/>
                  </a:lnTo>
                  <a:cubicBezTo>
                    <a:pt x="107569" y="2261108"/>
                    <a:pt x="0" y="2153666"/>
                    <a:pt x="0" y="20209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527329" y="7538635"/>
            <a:ext cx="895319" cy="416226"/>
            <a:chOff x="0" y="0"/>
            <a:chExt cx="1193758" cy="55496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93800" cy="564769"/>
            </a:xfrm>
            <a:custGeom>
              <a:avLst/>
              <a:gdLst/>
              <a:ahLst/>
              <a:cxnLst/>
              <a:rect r="r" b="b" t="t" l="l"/>
              <a:pathLst>
                <a:path h="564769" w="1193800">
                  <a:moveTo>
                    <a:pt x="0" y="0"/>
                  </a:moveTo>
                  <a:lnTo>
                    <a:pt x="1193800" y="0"/>
                  </a:lnTo>
                  <a:lnTo>
                    <a:pt x="668401" y="525272"/>
                  </a:lnTo>
                  <a:cubicBezTo>
                    <a:pt x="628904" y="564769"/>
                    <a:pt x="564769" y="564769"/>
                    <a:pt x="525272" y="5252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1055684" y="6284138"/>
            <a:ext cx="927849" cy="894231"/>
          </a:xfrm>
          <a:custGeom>
            <a:avLst/>
            <a:gdLst/>
            <a:ahLst/>
            <a:cxnLst/>
            <a:rect r="r" b="b" t="t" l="l"/>
            <a:pathLst>
              <a:path h="894231" w="927849">
                <a:moveTo>
                  <a:pt x="0" y="0"/>
                </a:moveTo>
                <a:lnTo>
                  <a:pt x="927848" y="0"/>
                </a:lnTo>
                <a:lnTo>
                  <a:pt x="927848" y="894231"/>
                </a:lnTo>
                <a:lnTo>
                  <a:pt x="0" y="89423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1879" r="0" b="-1879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951426" y="3558224"/>
            <a:ext cx="1025262" cy="977844"/>
          </a:xfrm>
          <a:custGeom>
            <a:avLst/>
            <a:gdLst/>
            <a:ahLst/>
            <a:cxnLst/>
            <a:rect r="r" b="b" t="t" l="l"/>
            <a:pathLst>
              <a:path h="977844" w="1025262">
                <a:moveTo>
                  <a:pt x="0" y="0"/>
                </a:moveTo>
                <a:lnTo>
                  <a:pt x="1025262" y="0"/>
                </a:lnTo>
                <a:lnTo>
                  <a:pt x="1025262" y="977843"/>
                </a:lnTo>
                <a:lnTo>
                  <a:pt x="0" y="97784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4307498" y="3345954"/>
            <a:ext cx="896820" cy="996467"/>
          </a:xfrm>
          <a:custGeom>
            <a:avLst/>
            <a:gdLst/>
            <a:ahLst/>
            <a:cxnLst/>
            <a:rect r="r" b="b" t="t" l="l"/>
            <a:pathLst>
              <a:path h="996467" w="896820">
                <a:moveTo>
                  <a:pt x="0" y="0"/>
                </a:moveTo>
                <a:lnTo>
                  <a:pt x="896820" y="0"/>
                </a:lnTo>
                <a:lnTo>
                  <a:pt x="896820" y="996466"/>
                </a:lnTo>
                <a:lnTo>
                  <a:pt x="0" y="99646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6004997" y="4037620"/>
            <a:ext cx="2737302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2"/>
              </a:lnSpc>
            </a:pPr>
            <a:r>
              <a:rPr lang="en-US" sz="1876" spc="-56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Social Listening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7675226" y="450851"/>
            <a:ext cx="612776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17342" y="585360"/>
            <a:ext cx="1001515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2"/>
              </a:lnSpc>
            </a:pPr>
            <a:r>
              <a:rPr lang="en-US" sz="3585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CUSTOMER EXCELLENCE ROADMAP – WITH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039390" y="3548065"/>
            <a:ext cx="2467630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4"/>
              </a:lnSpc>
            </a:pPr>
            <a:r>
              <a:rPr lang="en-US" sz="2179" spc="-65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Q1 2025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671566" y="8275201"/>
            <a:ext cx="2467630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4"/>
              </a:lnSpc>
            </a:pPr>
            <a:r>
              <a:rPr lang="en-US" sz="2179" spc="-65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Q2 2025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683342" y="8737110"/>
            <a:ext cx="3190371" cy="22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34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ONLINE REPUTATION MANAGEMENT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511662" y="3266978"/>
            <a:ext cx="2467630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4"/>
              </a:lnSpc>
            </a:pPr>
            <a:r>
              <a:rPr lang="en-US" sz="2179" spc="-65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Q3 2024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511662" y="3619110"/>
            <a:ext cx="2737302" cy="31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804" spc="-54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Voice Analytics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843594" y="6050889"/>
            <a:ext cx="437803" cy="81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5197" spc="-155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432493" y="6054032"/>
            <a:ext cx="458642" cy="81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5197" spc="-155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3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599598" y="947310"/>
            <a:ext cx="471467" cy="81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5197" spc="-155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292337" y="6242519"/>
            <a:ext cx="2467630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4"/>
              </a:lnSpc>
            </a:pPr>
            <a:r>
              <a:rPr lang="en-US" sz="2179" spc="-65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Q4 2024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214124" y="6839459"/>
            <a:ext cx="2737302" cy="19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8"/>
              </a:lnSpc>
            </a:pPr>
            <a:r>
              <a:rPr lang="en-US" sz="1331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CUSTOMER JOURNEY MAPPING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069537" y="8401586"/>
            <a:ext cx="437803" cy="81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6"/>
              </a:lnSpc>
            </a:pPr>
            <a:r>
              <a:rPr lang="en-US" sz="5197" spc="-155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1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DAGXs4uOdVs</dc:identifier>
  <dcterms:modified xsi:type="dcterms:W3CDTF">2011-08-01T06:04:30Z</dcterms:modified>
  <cp:revision>1</cp:revision>
  <dc:title>Airline Case-study1.pptx</dc:title>
</cp:coreProperties>
</file>