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5"/>
    <p:sldId id="259" r:id="rId4"/>
    <p:sldId id="260" r:id="rId3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0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4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878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4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54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160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22B9-8108-9A0F-38C8-067AC1E4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A2AA-A6A3-9CF3-465D-F64A96187D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D01C-2BAA-1A5F-83B8-CB5AB29E79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1149F97F-BDC2-9355-A471-B567748F08D6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438275" y="1163161"/>
            <a:ext cx="9099550" cy="505984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67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A45E-EAA2-F2BB-D17A-20C2F711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052"/>
          </a:xfrm>
        </p:spPr>
        <p:txBody>
          <a:bodyPr/>
          <a:lstStyle>
            <a:lvl1pPr algn="ctr">
              <a:defRPr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4F73A-C020-87E6-9C92-5C088B50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D60A-61BF-A707-5BFF-0C1A990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0244D-B951-8D39-5999-DC8B4390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3F71C7-D3FF-3875-846A-AF552A374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6025"/>
            <a:ext cx="10515600" cy="50339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2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97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25E6D-5E84-EB0F-9EBE-33A9925D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7EA96-0EEE-7A1C-843C-9E789B47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28F66-42BD-9B25-C2EC-85ACFA7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645E09-0967-1D79-FE4E-91CC1E6EC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62288" y="2797175"/>
            <a:ext cx="6180137" cy="1490663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42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04F1-3EE8-2501-92CA-BD85E4C5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8EA8F-E6BA-A85C-3AAA-725DE05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AB076-E20F-E377-11A2-4023AB3C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348A3-0A69-9BDE-3063-215E6887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4518E2F-B02B-92A5-8E7E-4314175C0B2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91088" y="1189854"/>
            <a:ext cx="6462712" cy="4988696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E7AA77-87BA-D33C-CBFE-6A0A117210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90625"/>
            <a:ext cx="3902075" cy="49879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5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3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1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7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0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9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E48B-689F-4E10-8AE3-27288E966FCB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301CA-6071-4ED6-9655-F60FBEFD67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3707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2.png"/><Relationship Id="rId24" Type="http://schemas.openxmlformats.org/officeDocument/2006/relationships/image" Target="../media/image3.png"/><Relationship Id="rId25" Type="http://schemas.openxmlformats.org/officeDocument/2006/relationships/image" Target="../media/image4.png"/><Relationship Id="rId26" Type="http://schemas.openxmlformats.org/officeDocument/2006/relationships/image" Target="../media/image5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63000">
              <a:srgbClr val="D3B6EA"/>
            </a:gs>
            <a:gs pos="90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30000"/>
                <a:lumOff val="7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38452F-D2BC-CC89-0B12-9C870CFE0A36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6248399"/>
            <a:ext cx="1526159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0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692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08D78-E56B-EC7D-6E47-37AFA09E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972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Average Monthly Traffic Volume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has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entries and </a:t>
            </a:r>
            <a:r>
              <a:rPr b="1" sz="2000">
                <a:latin typeface="Times New Roman"/>
              </a:rPr>
              <a:t>0</a:t>
            </a:r>
            <a:r>
              <a:rPr b="0" sz="2000">
                <a:latin typeface="Times New Roman"/>
              </a:rPr>
              <a:t> missing entries (about </a:t>
            </a:r>
            <a:r>
              <a:rPr b="1" sz="2000">
                <a:latin typeface="Times New Roman"/>
              </a:rPr>
              <a:t>0.0%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average value is </a:t>
            </a:r>
            <a:r>
              <a:rPr b="1" sz="2000">
                <a:latin typeface="Times New Roman"/>
              </a:rPr>
              <a:t>1026528.28,</a:t>
            </a:r>
            <a:r>
              <a:rPr b="0" sz="2000">
                <a:latin typeface="Times New Roman"/>
              </a:rPr>
              <a:t> with a median of </a:t>
            </a:r>
            <a:r>
              <a:rPr b="1" sz="2000">
                <a:latin typeface="Times New Roman"/>
              </a:rPr>
              <a:t>11600.00.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</a:t>
            </a:r>
            <a:r>
              <a:rPr b="1" sz="2000">
                <a:latin typeface="Times New Roman"/>
              </a:rPr>
              <a:t>25</a:t>
            </a:r>
            <a:r>
              <a:rPr b="0" sz="2000">
                <a:latin typeface="Times New Roman"/>
              </a:rPr>
              <a:t>th percentile is </a:t>
            </a:r>
            <a:r>
              <a:rPr b="1" sz="2000">
                <a:latin typeface="Times New Roman"/>
              </a:rPr>
              <a:t>3530.00,</a:t>
            </a:r>
            <a:r>
              <a:rPr b="0" sz="2000">
                <a:latin typeface="Times New Roman"/>
              </a:rPr>
              <a:t> and the </a:t>
            </a:r>
            <a:r>
              <a:rPr b="1" sz="2000">
                <a:latin typeface="Times New Roman"/>
              </a:rPr>
              <a:t>75</a:t>
            </a:r>
            <a:r>
              <a:rPr b="0" sz="2000">
                <a:latin typeface="Times New Roman"/>
              </a:rPr>
              <a:t>th percentile is </a:t>
            </a:r>
            <a:r>
              <a:rPr b="1" sz="2000">
                <a:latin typeface="Times New Roman"/>
              </a:rPr>
              <a:t>41000.00.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middle </a:t>
            </a:r>
            <a:r>
              <a:rPr b="1" sz="2000">
                <a:latin typeface="Times New Roman"/>
              </a:rPr>
              <a:t>50%</a:t>
            </a:r>
            <a:r>
              <a:rPr b="0" sz="2000">
                <a:latin typeface="Times New Roman"/>
              </a:rPr>
              <a:t> of data lies between </a:t>
            </a:r>
            <a:r>
              <a:rPr b="1" sz="2000">
                <a:latin typeface="Times New Roman"/>
              </a:rPr>
              <a:t>3530.00</a:t>
            </a:r>
            <a:r>
              <a:rPr b="0" sz="2000">
                <a:latin typeface="Times New Roman"/>
              </a:rPr>
              <a:t> and </a:t>
            </a:r>
            <a:r>
              <a:rPr b="1" sz="2000">
                <a:latin typeface="Times New Roman"/>
              </a:rPr>
              <a:t>41000.00.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Level Of Traffic Volume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3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'Low Volume' has </a:t>
            </a:r>
            <a:r>
              <a:rPr b="1" sz="2000">
                <a:latin typeface="Times New Roman"/>
              </a:rPr>
              <a:t>52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44.4%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672" y="1591056"/>
            <a:ext cx="53530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Compliance Score Risk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Total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records analyzed with average score of </a:t>
            </a:r>
            <a:r>
              <a:rPr b="1" sz="2000">
                <a:latin typeface="Times New Roman"/>
              </a:rPr>
              <a:t>31.8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High risk sites represent </a:t>
            </a:r>
            <a:r>
              <a:rPr b="1" sz="2000">
                <a:latin typeface="Times New Roman"/>
              </a:rPr>
              <a:t>83.8%</a:t>
            </a:r>
            <a:r>
              <a:rPr b="0" sz="2000">
                <a:latin typeface="Times New Roman"/>
              </a:rPr>
              <a:t> </a:t>
            </a:r>
            <a:r>
              <a:rPr b="1" sz="2000">
                <a:latin typeface="Times New Roman"/>
              </a:rPr>
              <a:t>(98)</a:t>
            </a:r>
            <a:r>
              <a:rPr b="0" sz="2000">
                <a:latin typeface="Times New Roman"/>
              </a:rPr>
              <a:t> of total records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Medium risk sites account for </a:t>
            </a:r>
            <a:r>
              <a:rPr b="1" sz="2000">
                <a:latin typeface="Times New Roman"/>
              </a:rPr>
              <a:t>16.2%</a:t>
            </a:r>
            <a:r>
              <a:rPr b="0" sz="2000">
                <a:latin typeface="Times New Roman"/>
              </a:rPr>
              <a:t> </a:t>
            </a:r>
            <a:r>
              <a:rPr b="1" sz="2000">
                <a:latin typeface="Times New Roman"/>
              </a:rPr>
              <a:t>(19)</a:t>
            </a:r>
            <a:r>
              <a:rPr b="0" sz="2000">
                <a:latin typeface="Times New Roman"/>
              </a:rPr>
              <a:t> of total records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Low risk sites account for </a:t>
            </a:r>
            <a:r>
              <a:rPr b="1" sz="2000">
                <a:latin typeface="Times New Roman"/>
              </a:rPr>
              <a:t>0.0%</a:t>
            </a:r>
            <a:r>
              <a:rPr b="0" sz="2000">
                <a:latin typeface="Times New Roman"/>
              </a:rPr>
              <a:t> </a:t>
            </a:r>
            <a:r>
              <a:rPr b="1" sz="2000">
                <a:latin typeface="Times New Roman"/>
              </a:rPr>
              <a:t>(0)</a:t>
            </a:r>
            <a:r>
              <a:rPr b="0" sz="2000">
                <a:latin typeface="Times New Roman"/>
              </a:rPr>
              <a:t> of total records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72" y="1591056"/>
            <a:ext cx="45148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Compliance Score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Scores range from </a:t>
            </a:r>
            <a:r>
              <a:rPr b="1" sz="2000">
                <a:latin typeface="Times New Roman"/>
              </a:rPr>
              <a:t>3.5</a:t>
            </a:r>
            <a:r>
              <a:rPr b="0" sz="2000">
                <a:latin typeface="Times New Roman"/>
              </a:rPr>
              <a:t> to </a:t>
            </a:r>
            <a:r>
              <a:rPr b="1" sz="2000">
                <a:latin typeface="Times New Roman"/>
              </a:rPr>
              <a:t>82.2</a:t>
            </a:r>
            <a:r>
              <a:rPr b="0" sz="2000">
                <a:latin typeface="Times New Roman"/>
              </a:rPr>
              <a:t> with a mean of </a:t>
            </a:r>
            <a:r>
              <a:rPr b="1" sz="2000">
                <a:latin typeface="Times New Roman"/>
              </a:rPr>
              <a:t>31.8.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Standard deviation of </a:t>
            </a:r>
            <a:r>
              <a:rPr b="1" sz="2000">
                <a:latin typeface="Times New Roman"/>
              </a:rPr>
              <a:t>24.6</a:t>
            </a:r>
            <a:r>
              <a:rPr b="0" sz="2000">
                <a:latin typeface="Times New Roman"/>
              </a:rPr>
              <a:t> shows high variability.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right-skewed (most values below average).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Median of </a:t>
            </a:r>
            <a:r>
              <a:rPr b="1" sz="2000">
                <a:latin typeface="Times New Roman"/>
              </a:rPr>
              <a:t>18.3</a:t>
            </a:r>
            <a:r>
              <a:rPr b="0" sz="2000">
                <a:latin typeface="Times New Roman"/>
              </a:rPr>
              <a:t> is distinct from the mean.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Level Of Gap Quantity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3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'High Gap Quantity' has </a:t>
            </a:r>
            <a:r>
              <a:rPr b="1" sz="2000">
                <a:latin typeface="Times New Roman"/>
              </a:rPr>
              <a:t>73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62.4%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697" y="1591056"/>
            <a:ext cx="49625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Average Monthly Traffic Volume vs Compliance Score Relationship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Darker hexagons indicate denser data regions, while lighter ones show sparser observations.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A negative linear trend exists (Pearson correlation coefficient: -</a:t>
            </a:r>
            <a:r>
              <a:rPr b="1" sz="2000">
                <a:latin typeface="Times New Roman"/>
              </a:rPr>
              <a:t>0.10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Average Monthly Traffic Volume ranges from </a:t>
            </a:r>
            <a:r>
              <a:rPr b="1" sz="2000">
                <a:latin typeface="Times New Roman"/>
              </a:rPr>
              <a:t>0.0</a:t>
            </a:r>
            <a:r>
              <a:rPr b="0" sz="2000">
                <a:latin typeface="Times New Roman"/>
              </a:rPr>
              <a:t> to </a:t>
            </a:r>
            <a:r>
              <a:rPr b="1" sz="2000">
                <a:latin typeface="Times New Roman"/>
              </a:rPr>
              <a:t>18696564.0,</a:t>
            </a:r>
            <a:r>
              <a:rPr b="0" sz="2000">
                <a:latin typeface="Times New Roman"/>
              </a:rPr>
              <a:t> and Compliance Score ranges from </a:t>
            </a:r>
            <a:r>
              <a:rPr b="1" sz="2000">
                <a:latin typeface="Times New Roman"/>
              </a:rPr>
              <a:t>3.5</a:t>
            </a:r>
            <a:r>
              <a:rPr b="0" sz="2000">
                <a:latin typeface="Times New Roman"/>
              </a:rPr>
              <a:t> to </a:t>
            </a:r>
            <a:r>
              <a:rPr b="1" sz="2000">
                <a:latin typeface="Times New Roman"/>
              </a:rPr>
              <a:t>82.2.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97" y="1591056"/>
            <a:ext cx="73247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SUMMARY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40864" y="1591056"/>
            <a:ext cx="8046719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current dataset includes the following key columns: ID, Website Name / Domain Name, Privacy Policy, Cookie Banner Deployed, User Consent Choices Honored, OneTrust Integration, Name of Third Party Integration / Tool, GPC Configuration, Geolocation Rules, Region, Average Monthly Traffic Volume, Level of Traffic Volume, Compliance Score, Level of Gap Quantity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sites </a:t>
            </a:r>
            <a:r>
              <a:rPr b="1" sz="2000">
                <a:latin typeface="Times New Roman"/>
              </a:rPr>
              <a:t>shadowweb.co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uniquesandbox.org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innovationspace.info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oneoffpage.info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distinctivepage.io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oneandonly.store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innovationpage.biz</a:t>
            </a:r>
            <a:r>
              <a:rPr b="0" sz="2000">
                <a:latin typeface="Times New Roman"/>
              </a:rPr>
              <a:t>, </a:t>
            </a:r>
            <a:r>
              <a:rPr b="1" sz="2000">
                <a:latin typeface="Times New Roman"/>
              </a:rPr>
              <a:t>groundbreakingtrial.co</a:t>
            </a:r>
            <a:r>
              <a:rPr b="0" sz="2000">
                <a:latin typeface="Times New Roman"/>
              </a:rPr>
              <a:t>, and </a:t>
            </a:r>
            <a:r>
              <a:rPr b="1" sz="2000">
                <a:latin typeface="Times New Roman"/>
              </a:rPr>
              <a:t>revolutionarypage.io</a:t>
            </a:r>
            <a:r>
              <a:rPr b="0" sz="2000">
                <a:latin typeface="Times New Roman"/>
              </a:rPr>
              <a:t> are considered high-risk given their low compliance score despite having high level of traffic volume.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340864" y="2475738"/>
            <a:ext cx="7510271" cy="1769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5400" b="1">
                <a:solidFill>
                  <a:srgbClr val="800080"/>
                </a:solidFill>
                <a:latin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Privacy Policy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3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'Yes' has </a:t>
            </a:r>
            <a:r>
              <a:rPr b="1" sz="2000">
                <a:latin typeface="Times New Roman"/>
              </a:rPr>
              <a:t>75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64.1%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472" y="1591056"/>
            <a:ext cx="47434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Cookie Banner Deployed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2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'No' has </a:t>
            </a:r>
            <a:r>
              <a:rPr b="1" sz="2000">
                <a:latin typeface="Times New Roman"/>
              </a:rPr>
              <a:t>69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59.0%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22" y="1591056"/>
            <a:ext cx="50863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User Consent Choices Honored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</a:t>
            </a:r>
            <a:r>
              <a:rPr b="1" sz="2000">
                <a:latin typeface="Times New Roman"/>
              </a:rPr>
              <a:t>63.2%</a:t>
            </a:r>
            <a:r>
              <a:rPr b="0" sz="2000">
                <a:latin typeface="Times New Roman"/>
              </a:rPr>
              <a:t> of entries (</a:t>
            </a:r>
            <a:r>
              <a:rPr b="1" sz="2000">
                <a:latin typeface="Times New Roman"/>
              </a:rPr>
              <a:t>74</a:t>
            </a:r>
            <a:r>
              <a:rPr b="0" sz="2000">
                <a:latin typeface="Times New Roman"/>
              </a:rPr>
              <a:t> records) are missing or 'nan'.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2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43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'No' has </a:t>
            </a:r>
            <a:r>
              <a:rPr b="1" sz="2000">
                <a:latin typeface="Times New Roman"/>
              </a:rPr>
              <a:t>42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97.7%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322" y="1591056"/>
            <a:ext cx="56197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Onetrust Integration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3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'No Integration' has </a:t>
            </a:r>
            <a:r>
              <a:rPr b="1" sz="2000">
                <a:latin typeface="Times New Roman"/>
              </a:rPr>
              <a:t>67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57.3%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872" y="1591056"/>
            <a:ext cx="521017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Top 10 Name Of Third Party Integration / Tool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</a:t>
            </a:r>
            <a:r>
              <a:rPr b="1" sz="2000">
                <a:latin typeface="Times New Roman"/>
              </a:rPr>
              <a:t>57.3%</a:t>
            </a:r>
            <a:r>
              <a:rPr b="0" sz="2000">
                <a:latin typeface="Times New Roman"/>
              </a:rPr>
              <a:t> of entries (</a:t>
            </a:r>
            <a:r>
              <a:rPr b="1" sz="2000">
                <a:latin typeface="Times New Roman"/>
              </a:rPr>
              <a:t>67</a:t>
            </a:r>
            <a:r>
              <a:rPr b="0" sz="2000">
                <a:latin typeface="Times New Roman"/>
              </a:rPr>
              <a:t> records) are missing or 'nan'.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15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50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'OneTrust' has </a:t>
            </a:r>
            <a:r>
              <a:rPr b="1" sz="2000">
                <a:latin typeface="Times New Roman"/>
              </a:rPr>
              <a:t>23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46.0%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top </a:t>
            </a:r>
            <a:r>
              <a:rPr b="1" sz="2000">
                <a:latin typeface="Times New Roman"/>
              </a:rPr>
              <a:t>10</a:t>
            </a:r>
            <a:r>
              <a:rPr b="0" sz="2000">
                <a:latin typeface="Times New Roman"/>
              </a:rPr>
              <a:t> categories (excluding 'nan') make up </a:t>
            </a:r>
            <a:r>
              <a:rPr b="1" sz="2000">
                <a:latin typeface="Times New Roman"/>
              </a:rPr>
              <a:t>90.0%</a:t>
            </a:r>
            <a:r>
              <a:rPr b="0" sz="2000">
                <a:latin typeface="Times New Roman"/>
              </a:rPr>
              <a:t> of all valid entries.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62506"/>
            <a:ext cx="740092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Gpc Configuration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2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'Not Configured' has </a:t>
            </a:r>
            <a:r>
              <a:rPr b="1" sz="2000">
                <a:latin typeface="Times New Roman"/>
              </a:rPr>
              <a:t>109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93.2%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47" y="1591056"/>
            <a:ext cx="454342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Geolocation Rules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2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'Not Configured' has </a:t>
            </a:r>
            <a:r>
              <a:rPr b="1" sz="2000">
                <a:latin typeface="Times New Roman"/>
              </a:rPr>
              <a:t>98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83.8%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distribution is skewed towards a few dominant categories.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722" y="1591056"/>
            <a:ext cx="4562475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411480"/>
            <a:ext cx="85344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7030A0"/>
                </a:solidFill>
                <a:latin typeface="Times New Roman"/>
              </a:rPr>
              <a:t>Top 10 Region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91056"/>
            <a:ext cx="3111398" cy="4718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dataset contains </a:t>
            </a:r>
            <a:r>
              <a:rPr b="1" sz="2000">
                <a:latin typeface="Times New Roman"/>
              </a:rPr>
              <a:t>18</a:t>
            </a:r>
            <a:r>
              <a:rPr b="0" sz="2000">
                <a:latin typeface="Times New Roman"/>
              </a:rPr>
              <a:t> distinct categories across </a:t>
            </a:r>
            <a:r>
              <a:rPr b="1" sz="2000">
                <a:latin typeface="Times New Roman"/>
              </a:rPr>
              <a:t>117</a:t>
            </a:r>
            <a:r>
              <a:rPr b="0" sz="2000">
                <a:latin typeface="Times New Roman"/>
              </a:rPr>
              <a:t> valid records (excluding 'nan').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dominant category 'USA' has </a:t>
            </a:r>
            <a:r>
              <a:rPr b="1" sz="2000">
                <a:latin typeface="Times New Roman"/>
              </a:rPr>
              <a:t>41</a:t>
            </a:r>
            <a:r>
              <a:rPr b="0" sz="2000">
                <a:latin typeface="Times New Roman"/>
              </a:rPr>
              <a:t> occurrences (</a:t>
            </a:r>
            <a:r>
              <a:rPr b="1" sz="2000">
                <a:latin typeface="Times New Roman"/>
              </a:rPr>
              <a:t>35.0%</a:t>
            </a:r>
            <a:r>
              <a:rPr b="0" sz="2000">
                <a:latin typeface="Times New Roman"/>
              </a:rPr>
              <a:t>).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top </a:t>
            </a:r>
            <a:r>
              <a:rPr b="1" sz="2000">
                <a:latin typeface="Times New Roman"/>
              </a:rPr>
              <a:t>10</a:t>
            </a:r>
            <a:r>
              <a:rPr b="0" sz="2000">
                <a:latin typeface="Times New Roman"/>
              </a:rPr>
              <a:t> categories (excluding 'nan') make up </a:t>
            </a:r>
            <a:r>
              <a:rPr b="1" sz="2000">
                <a:latin typeface="Times New Roman"/>
              </a:rPr>
              <a:t>93.2%</a:t>
            </a:r>
            <a:r>
              <a:rPr b="0" sz="2000">
                <a:latin typeface="Times New Roman"/>
              </a:rPr>
              <a:t> of all valid entries.</a:t>
            </a:r>
          </a:p>
          <a:p>
            <a:pPr algn="l">
              <a:spcAft>
                <a:spcPts val="1200"/>
              </a:spcAft>
            </a:pPr>
            <a:r>
              <a:rPr b="0" sz="2000">
                <a:latin typeface="Times New Roman"/>
              </a:rPr>
              <a:t>• The categories are mostly focused on a few values.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97" y="1733931"/>
            <a:ext cx="7400925" cy="441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FFFF"/>
      </a:lt1>
      <a:dk2>
        <a:srgbClr val="1E5155"/>
      </a:dk2>
      <a:lt2>
        <a:srgbClr val="EBEBEB"/>
      </a:lt2>
      <a:accent1>
        <a:srgbClr val="7030A0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Sangsriti Sarkar</dc:creator>
  <cp:lastModifiedBy>Sangsriti Sarkar</cp:lastModifiedBy>
  <cp:revision>10</cp:revision>
  <dcterms:created xsi:type="dcterms:W3CDTF">2025-06-23T15:33:38Z</dcterms:created>
  <dcterms:modified xsi:type="dcterms:W3CDTF">2025-06-27T08:26:11Z</dcterms:modified>
</cp:coreProperties>
</file>