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5"/>
    <p:sldId id="259" r:id="rId4"/>
    <p:sldId id="260" r:id="rId3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0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0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4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87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4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54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60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22B9-8108-9A0F-38C8-067AC1E4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/>
          <a:lstStyle>
            <a:lvl1pPr algn="ctr"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0A2AA-A6A3-9CF3-465D-F64A96187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DD01C-2BAA-1A5F-83B8-CB5AB29E79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1149F97F-BDC2-9355-A471-B567748F08D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438275" y="1163161"/>
            <a:ext cx="9099550" cy="505984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7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A45E-EAA2-F2BB-D17A-20C2F711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/>
          <a:lstStyle>
            <a:lvl1pPr algn="ctr"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4F73A-C020-87E6-9C92-5C088B50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D60A-61BF-A707-5BFF-0C1A990A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0244D-B951-8D39-5999-DC8B4390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3F71C7-D3FF-3875-846A-AF552A374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6025"/>
            <a:ext cx="10515600" cy="50339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27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97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25E6D-5E84-EB0F-9EBE-33A9925D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7EA96-0EEE-7A1C-843C-9E789B47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28F66-42BD-9B25-C2EC-85ACFA7D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45E09-0967-1D79-FE4E-91CC1E6ECF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62288" y="2797175"/>
            <a:ext cx="6180137" cy="1490663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342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04F1-3EE8-2501-92CA-BD85E4C5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8EA8F-E6BA-A85C-3AAA-725DE05D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AB076-E20F-E377-11A2-4023AB3C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348A3-0A69-9BDE-3063-215E6887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4518E2F-B02B-92A5-8E7E-4314175C0B2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891088" y="1189854"/>
            <a:ext cx="6462712" cy="4988696"/>
          </a:xfrm>
        </p:spPr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E7AA77-87BA-D33C-CBFE-6A0A117210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90625"/>
            <a:ext cx="3902075" cy="4987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5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3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9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9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370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2.png"/><Relationship Id="rId24" Type="http://schemas.openxmlformats.org/officeDocument/2006/relationships/image" Target="../media/image3.png"/><Relationship Id="rId25" Type="http://schemas.openxmlformats.org/officeDocument/2006/relationships/image" Target="../media/image4.png"/><Relationship Id="rId26" Type="http://schemas.openxmlformats.org/officeDocument/2006/relationships/image" Target="../media/image5.pn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63000">
              <a:srgbClr val="D3B6EA"/>
            </a:gs>
            <a:gs pos="9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38452F-D2BC-CC89-0B12-9C870CFE0A3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6027874"/>
            <a:ext cx="2108559" cy="10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0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692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08D78-E56B-EC7D-6E47-37AFA09E2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2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4972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Average Monthly Traffic Volume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dataset has </a:t>
            </a:r>
            <a:r>
              <a:rPr b="1" sz="2000">
                <a:latin typeface="Calibri"/>
              </a:rPr>
              <a:t>117</a:t>
            </a:r>
            <a:r>
              <a:rPr b="0" sz="2000">
                <a:latin typeface="Calibri"/>
              </a:rPr>
              <a:t> valid entries and </a:t>
            </a:r>
            <a:r>
              <a:rPr b="1" sz="2000">
                <a:latin typeface="Calibri"/>
              </a:rPr>
              <a:t>100</a:t>
            </a:r>
            <a:r>
              <a:rPr b="0" sz="2000">
                <a:latin typeface="Calibri"/>
              </a:rPr>
              <a:t> unique values.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average value is </a:t>
            </a:r>
            <a:r>
              <a:rPr b="1" sz="2000">
                <a:latin typeface="Calibri"/>
              </a:rPr>
              <a:t>1026528.28,</a:t>
            </a:r>
            <a:r>
              <a:rPr b="0" sz="2000">
                <a:latin typeface="Calibri"/>
              </a:rPr>
              <a:t> with a median of </a:t>
            </a:r>
            <a:r>
              <a:rPr b="1" sz="2000">
                <a:latin typeface="Calibri"/>
              </a:rPr>
              <a:t>11600.00.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</a:t>
            </a:r>
            <a:r>
              <a:rPr b="1" sz="2000">
                <a:latin typeface="Calibri"/>
              </a:rPr>
              <a:t>25</a:t>
            </a:r>
            <a:r>
              <a:rPr b="0" sz="2000">
                <a:latin typeface="Calibri"/>
              </a:rPr>
              <a:t>th percentile is </a:t>
            </a:r>
            <a:r>
              <a:rPr b="1" sz="2000">
                <a:latin typeface="Calibri"/>
              </a:rPr>
              <a:t>3530.00,</a:t>
            </a:r>
            <a:r>
              <a:rPr b="0" sz="2000">
                <a:latin typeface="Calibri"/>
              </a:rPr>
              <a:t> and the </a:t>
            </a:r>
            <a:r>
              <a:rPr b="1" sz="2000">
                <a:latin typeface="Calibri"/>
              </a:rPr>
              <a:t>75</a:t>
            </a:r>
            <a:r>
              <a:rPr b="0" sz="2000">
                <a:latin typeface="Calibri"/>
              </a:rPr>
              <a:t>th percentile is </a:t>
            </a:r>
            <a:r>
              <a:rPr b="1" sz="2000">
                <a:latin typeface="Calibri"/>
              </a:rPr>
              <a:t>41000.00.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middle </a:t>
            </a:r>
            <a:r>
              <a:rPr b="1" sz="2000">
                <a:latin typeface="Calibri"/>
              </a:rPr>
              <a:t>50%</a:t>
            </a:r>
            <a:r>
              <a:rPr b="0" sz="2000">
                <a:latin typeface="Calibri"/>
              </a:rPr>
              <a:t> of data lies between </a:t>
            </a:r>
            <a:r>
              <a:rPr b="1" sz="2000">
                <a:latin typeface="Calibri"/>
              </a:rPr>
              <a:t>3530.00</a:t>
            </a:r>
            <a:r>
              <a:rPr b="0" sz="2000">
                <a:latin typeface="Calibri"/>
              </a:rPr>
              <a:t> and </a:t>
            </a:r>
            <a:r>
              <a:rPr b="1" sz="2000">
                <a:latin typeface="Calibri"/>
              </a:rPr>
              <a:t>41000.00.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97" y="1733931"/>
            <a:ext cx="740092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Level Of Traffic Volume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dataset contains </a:t>
            </a:r>
            <a:r>
              <a:rPr b="1" sz="2000">
                <a:latin typeface="Calibri"/>
              </a:rPr>
              <a:t>3</a:t>
            </a:r>
            <a:r>
              <a:rPr b="0" sz="2000">
                <a:latin typeface="Calibri"/>
              </a:rPr>
              <a:t> distinct categories across </a:t>
            </a:r>
            <a:r>
              <a:rPr b="1" sz="2000">
                <a:latin typeface="Calibri"/>
              </a:rPr>
              <a:t>117</a:t>
            </a:r>
            <a:r>
              <a:rPr b="0" sz="2000">
                <a:latin typeface="Calibri"/>
              </a:rPr>
              <a:t> records.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dominant category 'Low Volume' has </a:t>
            </a:r>
            <a:r>
              <a:rPr b="1" sz="2000">
                <a:latin typeface="Calibri"/>
              </a:rPr>
              <a:t>52</a:t>
            </a:r>
            <a:r>
              <a:rPr b="0" sz="2000">
                <a:latin typeface="Calibri"/>
              </a:rPr>
              <a:t> occurrences (</a:t>
            </a:r>
            <a:r>
              <a:rPr b="1" sz="2000">
                <a:latin typeface="Calibri"/>
              </a:rPr>
              <a:t>44.4%</a:t>
            </a:r>
            <a:r>
              <a:rPr b="0" sz="2000">
                <a:latin typeface="Calibri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Category representation is fairly consistent.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72" y="1591056"/>
            <a:ext cx="505777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Compliance Score Risk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Total </a:t>
            </a:r>
            <a:r>
              <a:rPr b="1" sz="2000">
                <a:latin typeface="Calibri"/>
              </a:rPr>
              <a:t>117</a:t>
            </a:r>
            <a:r>
              <a:rPr b="0" sz="2000">
                <a:latin typeface="Calibri"/>
              </a:rPr>
              <a:t> records analyzed with average score of </a:t>
            </a:r>
            <a:r>
              <a:rPr b="1" sz="2000">
                <a:latin typeface="Calibri"/>
              </a:rPr>
              <a:t>31.8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High risk sites represent </a:t>
            </a:r>
            <a:r>
              <a:rPr b="1" sz="2000">
                <a:latin typeface="Calibri"/>
              </a:rPr>
              <a:t>83.8%</a:t>
            </a:r>
            <a:r>
              <a:rPr b="0" sz="2000">
                <a:latin typeface="Calibri"/>
              </a:rPr>
              <a:t> </a:t>
            </a:r>
            <a:r>
              <a:rPr b="1" sz="2000">
                <a:latin typeface="Calibri"/>
              </a:rPr>
              <a:t>(98)</a:t>
            </a:r>
            <a:r>
              <a:rPr b="0" sz="2000">
                <a:latin typeface="Calibri"/>
              </a:rPr>
              <a:t> of total records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Low risk sites account for </a:t>
            </a:r>
            <a:r>
              <a:rPr b="1" sz="2000">
                <a:latin typeface="Calibri"/>
              </a:rPr>
              <a:t>0.0%</a:t>
            </a:r>
            <a:r>
              <a:rPr b="0" sz="2000">
                <a:latin typeface="Calibri"/>
              </a:rPr>
              <a:t> </a:t>
            </a:r>
            <a:r>
              <a:rPr b="1" sz="2000">
                <a:latin typeface="Calibri"/>
              </a:rPr>
              <a:t>(0)</a:t>
            </a:r>
            <a:r>
              <a:rPr b="0" sz="2000">
                <a:latin typeface="Calibri"/>
              </a:rPr>
              <a:t> of total records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Immediate attention needed for </a:t>
            </a:r>
            <a:r>
              <a:rPr b="1" sz="2000">
                <a:latin typeface="Calibri"/>
              </a:rPr>
              <a:t>98</a:t>
            </a:r>
            <a:r>
              <a:rPr b="0" sz="2000">
                <a:latin typeface="Calibri"/>
              </a:rPr>
              <a:t> high-risk sites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72" y="1591056"/>
            <a:ext cx="45148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Compliance Score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Scores range from </a:t>
            </a:r>
            <a:r>
              <a:rPr b="1" sz="2000">
                <a:latin typeface="Calibri"/>
              </a:rPr>
              <a:t>3.5</a:t>
            </a:r>
            <a:r>
              <a:rPr b="0" sz="2000">
                <a:latin typeface="Calibri"/>
              </a:rPr>
              <a:t> to </a:t>
            </a:r>
            <a:r>
              <a:rPr b="1" sz="2000">
                <a:latin typeface="Calibri"/>
              </a:rPr>
              <a:t>82.2</a:t>
            </a:r>
            <a:r>
              <a:rPr b="0" sz="2000">
                <a:latin typeface="Calibri"/>
              </a:rPr>
              <a:t> with a mean of </a:t>
            </a:r>
            <a:r>
              <a:rPr b="1" sz="2000">
                <a:latin typeface="Calibri"/>
              </a:rPr>
              <a:t>31.8.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Standard deviation of </a:t>
            </a:r>
            <a:r>
              <a:rPr b="1" sz="2000">
                <a:latin typeface="Calibri"/>
              </a:rPr>
              <a:t>24.6</a:t>
            </a:r>
            <a:r>
              <a:rPr b="0" sz="2000">
                <a:latin typeface="Calibri"/>
              </a:rPr>
              <a:t> shows high variability.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distribution is right-skewed (most values below average).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Median of </a:t>
            </a:r>
            <a:r>
              <a:rPr b="1" sz="2000">
                <a:latin typeface="Calibri"/>
              </a:rPr>
              <a:t>18.3</a:t>
            </a:r>
            <a:r>
              <a:rPr b="0" sz="2000">
                <a:latin typeface="Calibri"/>
              </a:rPr>
              <a:t> is distinct from the mean.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97" y="1733931"/>
            <a:ext cx="740092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Level Of Gap Quantity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dataset contains </a:t>
            </a:r>
            <a:r>
              <a:rPr b="1" sz="2000">
                <a:latin typeface="Calibri"/>
              </a:rPr>
              <a:t>3</a:t>
            </a:r>
            <a:r>
              <a:rPr b="0" sz="2000">
                <a:latin typeface="Calibri"/>
              </a:rPr>
              <a:t> distinct categories across </a:t>
            </a:r>
            <a:r>
              <a:rPr b="1" sz="2000">
                <a:latin typeface="Calibri"/>
              </a:rPr>
              <a:t>117</a:t>
            </a:r>
            <a:r>
              <a:rPr b="0" sz="2000">
                <a:latin typeface="Calibri"/>
              </a:rPr>
              <a:t> records.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dominant category 'High Gap Quantity' has </a:t>
            </a:r>
            <a:r>
              <a:rPr b="1" sz="2000">
                <a:latin typeface="Calibri"/>
              </a:rPr>
              <a:t>73</a:t>
            </a:r>
            <a:r>
              <a:rPr b="0" sz="2000">
                <a:latin typeface="Calibri"/>
              </a:rPr>
              <a:t> occurrences (</a:t>
            </a:r>
            <a:r>
              <a:rPr b="1" sz="2000">
                <a:latin typeface="Calibri"/>
              </a:rPr>
              <a:t>62.4%</a:t>
            </a:r>
            <a:r>
              <a:rPr b="0" sz="2000">
                <a:latin typeface="Calibri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Category representation is highly variable.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522" y="1591056"/>
            <a:ext cx="471487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Average Monthly Traffic Volume vs Compliance Score Relationship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Darker hexagons indicate denser data regions, while lighter ones show sparser observations.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A negative linear trend exists (Pearson correlation coefficient: -</a:t>
            </a:r>
            <a:r>
              <a:rPr b="1" sz="2000">
                <a:latin typeface="Calibri"/>
              </a:rPr>
              <a:t>0.10</a:t>
            </a:r>
            <a:r>
              <a:rPr b="0" sz="2000">
                <a:latin typeface="Calibri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Average Monthly Traffic Volume ranges from </a:t>
            </a:r>
            <a:r>
              <a:rPr b="1" sz="2000">
                <a:latin typeface="Calibri"/>
              </a:rPr>
              <a:t>0.0</a:t>
            </a:r>
            <a:r>
              <a:rPr b="0" sz="2000">
                <a:latin typeface="Calibri"/>
              </a:rPr>
              <a:t> to </a:t>
            </a:r>
            <a:r>
              <a:rPr b="1" sz="2000">
                <a:latin typeface="Calibri"/>
              </a:rPr>
              <a:t>18696564.0,</a:t>
            </a:r>
            <a:r>
              <a:rPr b="0" sz="2000">
                <a:latin typeface="Calibri"/>
              </a:rPr>
              <a:t> and Compliance Score ranges from </a:t>
            </a:r>
            <a:r>
              <a:rPr b="1" sz="2000">
                <a:latin typeface="Calibri"/>
              </a:rPr>
              <a:t>3.5</a:t>
            </a:r>
            <a:r>
              <a:rPr b="0" sz="2000">
                <a:latin typeface="Calibri"/>
              </a:rPr>
              <a:t> to </a:t>
            </a:r>
            <a:r>
              <a:rPr b="1" sz="2000">
                <a:latin typeface="Calibri"/>
              </a:rPr>
              <a:t>82.2.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97" y="1591056"/>
            <a:ext cx="732472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SUMMARY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0864" y="1591056"/>
            <a:ext cx="7510271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gemini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40864" y="2475738"/>
            <a:ext cx="7510271" cy="1769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5400" b="1">
                <a:solidFill>
                  <a:srgbClr val="800080"/>
                </a:solidFill>
                <a:latin typeface="Times New Rom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Privacy Policy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dataset contains </a:t>
            </a:r>
            <a:r>
              <a:rPr b="1" sz="2000">
                <a:latin typeface="Calibri"/>
              </a:rPr>
              <a:t>3</a:t>
            </a:r>
            <a:r>
              <a:rPr b="0" sz="2000">
                <a:latin typeface="Calibri"/>
              </a:rPr>
              <a:t> distinct categories across </a:t>
            </a:r>
            <a:r>
              <a:rPr b="1" sz="2000">
                <a:latin typeface="Calibri"/>
              </a:rPr>
              <a:t>117</a:t>
            </a:r>
            <a:r>
              <a:rPr b="0" sz="2000">
                <a:latin typeface="Calibri"/>
              </a:rPr>
              <a:t> records.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dominant category 'Yes' has </a:t>
            </a:r>
            <a:r>
              <a:rPr b="1" sz="2000">
                <a:latin typeface="Calibri"/>
              </a:rPr>
              <a:t>75</a:t>
            </a:r>
            <a:r>
              <a:rPr b="0" sz="2000">
                <a:latin typeface="Calibri"/>
              </a:rPr>
              <a:t> occurrences (</a:t>
            </a:r>
            <a:r>
              <a:rPr b="1" sz="2000">
                <a:latin typeface="Calibri"/>
              </a:rPr>
              <a:t>64.1%</a:t>
            </a:r>
            <a:r>
              <a:rPr b="0" sz="2000">
                <a:latin typeface="Calibri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Category representation is highly variable.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72" y="1591056"/>
            <a:ext cx="47434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Cookie Banner Deployed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dataset contains </a:t>
            </a:r>
            <a:r>
              <a:rPr b="1" sz="2000">
                <a:latin typeface="Calibri"/>
              </a:rPr>
              <a:t>2</a:t>
            </a:r>
            <a:r>
              <a:rPr b="0" sz="2000">
                <a:latin typeface="Calibri"/>
              </a:rPr>
              <a:t> distinct categories across </a:t>
            </a:r>
            <a:r>
              <a:rPr b="1" sz="2000">
                <a:latin typeface="Calibri"/>
              </a:rPr>
              <a:t>117</a:t>
            </a:r>
            <a:r>
              <a:rPr b="0" sz="2000">
                <a:latin typeface="Calibri"/>
              </a:rPr>
              <a:t> records.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dominant category 'No' has </a:t>
            </a:r>
            <a:r>
              <a:rPr b="1" sz="2000">
                <a:latin typeface="Calibri"/>
              </a:rPr>
              <a:t>69</a:t>
            </a:r>
            <a:r>
              <a:rPr b="0" sz="2000">
                <a:latin typeface="Calibri"/>
              </a:rPr>
              <a:t> occurrences (</a:t>
            </a:r>
            <a:r>
              <a:rPr b="1" sz="2000">
                <a:latin typeface="Calibri"/>
              </a:rPr>
              <a:t>59.0%</a:t>
            </a:r>
            <a:r>
              <a:rPr b="0" sz="2000">
                <a:latin typeface="Calibri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Category representation is fairly consistent.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72" y="1591056"/>
            <a:ext cx="43624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User Consent Choices Honored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dataset contains </a:t>
            </a:r>
            <a:r>
              <a:rPr b="1" sz="2000">
                <a:latin typeface="Calibri"/>
              </a:rPr>
              <a:t>3</a:t>
            </a:r>
            <a:r>
              <a:rPr b="0" sz="2000">
                <a:latin typeface="Calibri"/>
              </a:rPr>
              <a:t> distinct categories across </a:t>
            </a:r>
            <a:r>
              <a:rPr b="1" sz="2000">
                <a:latin typeface="Calibri"/>
              </a:rPr>
              <a:t>117</a:t>
            </a:r>
            <a:r>
              <a:rPr b="0" sz="2000">
                <a:latin typeface="Calibri"/>
              </a:rPr>
              <a:t> records.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dominant category 'nan' has </a:t>
            </a:r>
            <a:r>
              <a:rPr b="1" sz="2000">
                <a:latin typeface="Calibri"/>
              </a:rPr>
              <a:t>74</a:t>
            </a:r>
            <a:r>
              <a:rPr b="0" sz="2000">
                <a:latin typeface="Calibri"/>
              </a:rPr>
              <a:t> occurrences (</a:t>
            </a:r>
            <a:r>
              <a:rPr b="1" sz="2000">
                <a:latin typeface="Calibri"/>
              </a:rPr>
              <a:t>63.2%</a:t>
            </a:r>
            <a:r>
              <a:rPr b="0" sz="2000">
                <a:latin typeface="Calibri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Category representation is highly variable.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72" y="1591056"/>
            <a:ext cx="43624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Onetrust Integration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dataset contains </a:t>
            </a:r>
            <a:r>
              <a:rPr b="1" sz="2000">
                <a:latin typeface="Calibri"/>
              </a:rPr>
              <a:t>3</a:t>
            </a:r>
            <a:r>
              <a:rPr b="0" sz="2000">
                <a:latin typeface="Calibri"/>
              </a:rPr>
              <a:t> distinct categories across </a:t>
            </a:r>
            <a:r>
              <a:rPr b="1" sz="2000">
                <a:latin typeface="Calibri"/>
              </a:rPr>
              <a:t>117</a:t>
            </a:r>
            <a:r>
              <a:rPr b="0" sz="2000">
                <a:latin typeface="Calibri"/>
              </a:rPr>
              <a:t> records.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dominant category 'No Integration' has </a:t>
            </a:r>
            <a:r>
              <a:rPr b="1" sz="2000">
                <a:latin typeface="Calibri"/>
              </a:rPr>
              <a:t>67</a:t>
            </a:r>
            <a:r>
              <a:rPr b="0" sz="2000">
                <a:latin typeface="Calibri"/>
              </a:rPr>
              <a:t> occurrences (</a:t>
            </a:r>
            <a:r>
              <a:rPr b="1" sz="2000">
                <a:latin typeface="Calibri"/>
              </a:rPr>
              <a:t>57.3%</a:t>
            </a:r>
            <a:r>
              <a:rPr b="0" sz="2000">
                <a:latin typeface="Calibri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Category representation is highly variable.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72" y="1591056"/>
            <a:ext cx="50482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Top 10 Name Of Third Party Integration / Tool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column Name of Third Party Integration / Tool has </a:t>
            </a:r>
            <a:r>
              <a:rPr b="1" sz="2000">
                <a:latin typeface="Calibri"/>
              </a:rPr>
              <a:t>16</a:t>
            </a:r>
            <a:r>
              <a:rPr b="0" sz="2000">
                <a:latin typeface="Calibri"/>
              </a:rPr>
              <a:t> unique categories across </a:t>
            </a:r>
            <a:r>
              <a:rPr b="1" sz="2000">
                <a:latin typeface="Calibri"/>
              </a:rPr>
              <a:t>117</a:t>
            </a:r>
            <a:r>
              <a:rPr b="0" sz="2000">
                <a:latin typeface="Calibri"/>
              </a:rPr>
              <a:t> records.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top category 'nan' accounts for </a:t>
            </a:r>
            <a:r>
              <a:rPr b="1" sz="2000">
                <a:latin typeface="Calibri"/>
              </a:rPr>
              <a:t>57.3%</a:t>
            </a:r>
            <a:r>
              <a:rPr b="0" sz="2000">
                <a:latin typeface="Calibri"/>
              </a:rPr>
              <a:t> of the data.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top </a:t>
            </a:r>
            <a:r>
              <a:rPr b="1" sz="2000">
                <a:latin typeface="Calibri"/>
              </a:rPr>
              <a:t>10</a:t>
            </a:r>
            <a:r>
              <a:rPr b="0" sz="2000">
                <a:latin typeface="Calibri"/>
              </a:rPr>
              <a:t> categories make up </a:t>
            </a:r>
            <a:r>
              <a:rPr b="1" sz="2000">
                <a:latin typeface="Calibri"/>
              </a:rPr>
              <a:t>94.9%</a:t>
            </a:r>
            <a:r>
              <a:rPr b="0" sz="2000">
                <a:latin typeface="Calibri"/>
              </a:rPr>
              <a:t> of all entries.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categories are mostly focused on a few values.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97" y="1733931"/>
            <a:ext cx="740092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Gpc Configuration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dataset contains </a:t>
            </a:r>
            <a:r>
              <a:rPr b="1" sz="2000">
                <a:latin typeface="Calibri"/>
              </a:rPr>
              <a:t>2</a:t>
            </a:r>
            <a:r>
              <a:rPr b="0" sz="2000">
                <a:latin typeface="Calibri"/>
              </a:rPr>
              <a:t> distinct categories across </a:t>
            </a:r>
            <a:r>
              <a:rPr b="1" sz="2000">
                <a:latin typeface="Calibri"/>
              </a:rPr>
              <a:t>117</a:t>
            </a:r>
            <a:r>
              <a:rPr b="0" sz="2000">
                <a:latin typeface="Calibri"/>
              </a:rPr>
              <a:t> records.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dominant category 'Not Configured' has </a:t>
            </a:r>
            <a:r>
              <a:rPr b="1" sz="2000">
                <a:latin typeface="Calibri"/>
              </a:rPr>
              <a:t>109</a:t>
            </a:r>
            <a:r>
              <a:rPr b="0" sz="2000">
                <a:latin typeface="Calibri"/>
              </a:rPr>
              <a:t> occurrences (</a:t>
            </a:r>
            <a:r>
              <a:rPr b="1" sz="2000">
                <a:latin typeface="Calibri"/>
              </a:rPr>
              <a:t>93.2%</a:t>
            </a:r>
            <a:r>
              <a:rPr b="0" sz="2000">
                <a:latin typeface="Calibri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Category representation is highly variable.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72" y="1591056"/>
            <a:ext cx="43624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Geolocation Rules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dataset contains </a:t>
            </a:r>
            <a:r>
              <a:rPr b="1" sz="2000">
                <a:latin typeface="Calibri"/>
              </a:rPr>
              <a:t>2</a:t>
            </a:r>
            <a:r>
              <a:rPr b="0" sz="2000">
                <a:latin typeface="Calibri"/>
              </a:rPr>
              <a:t> distinct categories across </a:t>
            </a:r>
            <a:r>
              <a:rPr b="1" sz="2000">
                <a:latin typeface="Calibri"/>
              </a:rPr>
              <a:t>117</a:t>
            </a:r>
            <a:r>
              <a:rPr b="0" sz="2000">
                <a:latin typeface="Calibri"/>
              </a:rPr>
              <a:t> records.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dominant category 'Not Configured' has </a:t>
            </a:r>
            <a:r>
              <a:rPr b="1" sz="2000">
                <a:latin typeface="Calibri"/>
              </a:rPr>
              <a:t>98</a:t>
            </a:r>
            <a:r>
              <a:rPr b="0" sz="2000">
                <a:latin typeface="Calibri"/>
              </a:rPr>
              <a:t> occurrences (</a:t>
            </a:r>
            <a:r>
              <a:rPr b="1" sz="2000">
                <a:latin typeface="Calibri"/>
              </a:rPr>
              <a:t>83.8%</a:t>
            </a:r>
            <a:r>
              <a:rPr b="0" sz="2000">
                <a:latin typeface="Calibri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Category representation is highly variable.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72" y="1591056"/>
            <a:ext cx="43624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b="1">
                <a:solidFill>
                  <a:srgbClr val="7030A0"/>
                </a:solidFill>
                <a:latin typeface="Times New Roman"/>
              </a:rPr>
              <a:t>Top 10 Region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column Region has </a:t>
            </a:r>
            <a:r>
              <a:rPr b="1" sz="2000">
                <a:latin typeface="Calibri"/>
              </a:rPr>
              <a:t>18</a:t>
            </a:r>
            <a:r>
              <a:rPr b="0" sz="2000">
                <a:latin typeface="Calibri"/>
              </a:rPr>
              <a:t> unique categories across </a:t>
            </a:r>
            <a:r>
              <a:rPr b="1" sz="2000">
                <a:latin typeface="Calibri"/>
              </a:rPr>
              <a:t>117</a:t>
            </a:r>
            <a:r>
              <a:rPr b="0" sz="2000">
                <a:latin typeface="Calibri"/>
              </a:rPr>
              <a:t> records.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top category 'USA' accounts for </a:t>
            </a:r>
            <a:r>
              <a:rPr b="1" sz="2000">
                <a:latin typeface="Calibri"/>
              </a:rPr>
              <a:t>35.0%</a:t>
            </a:r>
            <a:r>
              <a:rPr b="0" sz="2000">
                <a:latin typeface="Calibri"/>
              </a:rPr>
              <a:t> of the data.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top </a:t>
            </a:r>
            <a:r>
              <a:rPr b="1" sz="2000">
                <a:latin typeface="Calibri"/>
              </a:rPr>
              <a:t>10</a:t>
            </a:r>
            <a:r>
              <a:rPr b="0" sz="2000">
                <a:latin typeface="Calibri"/>
              </a:rPr>
              <a:t> categories make up </a:t>
            </a:r>
            <a:r>
              <a:rPr b="1" sz="2000">
                <a:latin typeface="Calibri"/>
              </a:rPr>
              <a:t>93.2%</a:t>
            </a:r>
            <a:r>
              <a:rPr b="0" sz="2000">
                <a:latin typeface="Calibri"/>
              </a:rPr>
              <a:t> of all entries.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Calibri"/>
              </a:rPr>
              <a:t>• The categories are mostly focused on a few values.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97" y="1743456"/>
            <a:ext cx="7400925" cy="44100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FFFFF"/>
      </a:lt1>
      <a:dk2>
        <a:srgbClr val="1E5155"/>
      </a:dk2>
      <a:lt2>
        <a:srgbClr val="EBEBEB"/>
      </a:lt2>
      <a:accent1>
        <a:srgbClr val="7030A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Sangsriti Sarkar</dc:creator>
  <cp:lastModifiedBy>Sangsriti Sarkar</cp:lastModifiedBy>
  <cp:revision>9</cp:revision>
  <dcterms:created xsi:type="dcterms:W3CDTF">2025-06-23T15:33:38Z</dcterms:created>
  <dcterms:modified xsi:type="dcterms:W3CDTF">2025-06-25T13:15:02Z</dcterms:modified>
</cp:coreProperties>
</file>