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75B68B-14AA-4DC0-8DC4-5D6BD11FF7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847202C-5B21-4EE3-A3E0-2F1D60A39D90}">
      <dgm:prSet/>
      <dgm:spPr/>
      <dgm:t>
        <a:bodyPr/>
        <a:lstStyle/>
        <a:p>
          <a:r>
            <a:rPr lang="en-US" b="1" dirty="0"/>
            <a:t>Total Sales:</a:t>
          </a:r>
          <a:r>
            <a:rPr lang="en-US" dirty="0"/>
            <a:t> $2,000,000</a:t>
          </a:r>
        </a:p>
      </dgm:t>
    </dgm:pt>
    <dgm:pt modelId="{6C03817F-C103-4B6E-AD6B-331481B30236}" type="parTrans" cxnId="{7AE67386-8917-4A1A-85E3-C86563DF9A68}">
      <dgm:prSet/>
      <dgm:spPr/>
      <dgm:t>
        <a:bodyPr/>
        <a:lstStyle/>
        <a:p>
          <a:endParaRPr lang="en-US"/>
        </a:p>
      </dgm:t>
    </dgm:pt>
    <dgm:pt modelId="{08E001E2-E8DA-468F-904F-818EEE50B507}" type="sibTrans" cxnId="{7AE67386-8917-4A1A-85E3-C86563DF9A68}">
      <dgm:prSet/>
      <dgm:spPr/>
      <dgm:t>
        <a:bodyPr/>
        <a:lstStyle/>
        <a:p>
          <a:endParaRPr lang="en-US"/>
        </a:p>
      </dgm:t>
    </dgm:pt>
    <dgm:pt modelId="{67521D65-7CCB-4DA9-9C31-44472CFA63AC}">
      <dgm:prSet/>
      <dgm:spPr/>
      <dgm:t>
        <a:bodyPr/>
        <a:lstStyle/>
        <a:p>
          <a:r>
            <a:rPr lang="en-US" b="1"/>
            <a:t>Total Profit:</a:t>
          </a:r>
          <a:r>
            <a:rPr lang="en-US"/>
            <a:t> $175,000</a:t>
          </a:r>
        </a:p>
      </dgm:t>
    </dgm:pt>
    <dgm:pt modelId="{5EB03F87-54F4-4427-9138-39F2169D9DC1}" type="parTrans" cxnId="{093C9BA7-A9F5-4DA4-AFAB-C2CD6F802DD8}">
      <dgm:prSet/>
      <dgm:spPr/>
      <dgm:t>
        <a:bodyPr/>
        <a:lstStyle/>
        <a:p>
          <a:endParaRPr lang="en-US"/>
        </a:p>
      </dgm:t>
    </dgm:pt>
    <dgm:pt modelId="{EACCC160-64C2-474E-B577-72F97D5D75B7}" type="sibTrans" cxnId="{093C9BA7-A9F5-4DA4-AFAB-C2CD6F802DD8}">
      <dgm:prSet/>
      <dgm:spPr/>
      <dgm:t>
        <a:bodyPr/>
        <a:lstStyle/>
        <a:p>
          <a:endParaRPr lang="en-US"/>
        </a:p>
      </dgm:t>
    </dgm:pt>
    <dgm:pt modelId="{BB64422E-1939-4C34-93CD-4C71FA10F7A8}">
      <dgm:prSet/>
      <dgm:spPr/>
      <dgm:t>
        <a:bodyPr/>
        <a:lstStyle/>
        <a:p>
          <a:r>
            <a:rPr lang="en-US" b="1"/>
            <a:t>Total Orders:</a:t>
          </a:r>
          <a:r>
            <a:rPr lang="en-US"/>
            <a:t> 22,000</a:t>
          </a:r>
        </a:p>
      </dgm:t>
    </dgm:pt>
    <dgm:pt modelId="{3390C477-7D28-48AC-A852-56A68A69931C}" type="parTrans" cxnId="{EF46A4FF-2EF1-4923-8FA2-F4250D12A184}">
      <dgm:prSet/>
      <dgm:spPr/>
      <dgm:t>
        <a:bodyPr/>
        <a:lstStyle/>
        <a:p>
          <a:endParaRPr lang="en-US"/>
        </a:p>
      </dgm:t>
    </dgm:pt>
    <dgm:pt modelId="{6BC02ABD-28F8-45D8-BE5B-3AA16305D324}" type="sibTrans" cxnId="{EF46A4FF-2EF1-4923-8FA2-F4250D12A184}">
      <dgm:prSet/>
      <dgm:spPr/>
      <dgm:t>
        <a:bodyPr/>
        <a:lstStyle/>
        <a:p>
          <a:endParaRPr lang="en-US"/>
        </a:p>
      </dgm:t>
    </dgm:pt>
    <dgm:pt modelId="{CED89E5D-028B-41BF-9E0F-6B37D63BBE2F}">
      <dgm:prSet/>
      <dgm:spPr/>
      <dgm:t>
        <a:bodyPr/>
        <a:lstStyle/>
        <a:p>
          <a:r>
            <a:rPr lang="en-US" b="1" dirty="0"/>
            <a:t>Regional Markets:</a:t>
          </a:r>
          <a:r>
            <a:rPr lang="en-US" dirty="0"/>
            <a:t> Actively selling across 4 key regions.</a:t>
          </a:r>
        </a:p>
      </dgm:t>
    </dgm:pt>
    <dgm:pt modelId="{9D040517-CD08-4107-BF6A-A8405FB0ABA0}" type="parTrans" cxnId="{48CC4B22-B64E-4717-AE73-6FEDB39DB348}">
      <dgm:prSet/>
      <dgm:spPr/>
      <dgm:t>
        <a:bodyPr/>
        <a:lstStyle/>
        <a:p>
          <a:endParaRPr lang="en-US"/>
        </a:p>
      </dgm:t>
    </dgm:pt>
    <dgm:pt modelId="{172CD8C4-B385-445B-BC9A-C3EB772442EE}" type="sibTrans" cxnId="{48CC4B22-B64E-4717-AE73-6FEDB39DB348}">
      <dgm:prSet/>
      <dgm:spPr/>
      <dgm:t>
        <a:bodyPr/>
        <a:lstStyle/>
        <a:p>
          <a:endParaRPr lang="en-US"/>
        </a:p>
      </dgm:t>
    </dgm:pt>
    <dgm:pt modelId="{141B3708-840B-4A22-B778-C9EFFDC0C45A}">
      <dgm:prSet/>
      <dgm:spPr/>
      <dgm:t>
        <a:bodyPr/>
        <a:lstStyle/>
        <a:p>
          <a:r>
            <a:rPr lang="en-US" b="1"/>
            <a:t>Key Takeaway:</a:t>
          </a:r>
          <a:r>
            <a:rPr lang="en-US"/>
            <a:t> A strong year with significant sales and profit, demonstrating robust market 						    presence.</a:t>
          </a:r>
        </a:p>
      </dgm:t>
    </dgm:pt>
    <dgm:pt modelId="{2BAE9044-D6ED-445F-A523-4202E21ACD3A}" type="parTrans" cxnId="{FBBEC836-6DEE-4406-BCC8-4CF8A1549B2A}">
      <dgm:prSet/>
      <dgm:spPr/>
      <dgm:t>
        <a:bodyPr/>
        <a:lstStyle/>
        <a:p>
          <a:endParaRPr lang="en-US"/>
        </a:p>
      </dgm:t>
    </dgm:pt>
    <dgm:pt modelId="{2EFF38E1-6254-4761-9E6F-31BBA01918D0}" type="sibTrans" cxnId="{FBBEC836-6DEE-4406-BCC8-4CF8A1549B2A}">
      <dgm:prSet/>
      <dgm:spPr/>
      <dgm:t>
        <a:bodyPr/>
        <a:lstStyle/>
        <a:p>
          <a:endParaRPr lang="en-US"/>
        </a:p>
      </dgm:t>
    </dgm:pt>
    <dgm:pt modelId="{00B89F19-443C-4329-82FE-9EDD7D21FF77}" type="pres">
      <dgm:prSet presAssocID="{8575B68B-14AA-4DC0-8DC4-5D6BD11FF7C8}" presName="root" presStyleCnt="0">
        <dgm:presLayoutVars>
          <dgm:dir/>
          <dgm:resizeHandles val="exact"/>
        </dgm:presLayoutVars>
      </dgm:prSet>
      <dgm:spPr/>
    </dgm:pt>
    <dgm:pt modelId="{CDFC7FB0-AB7B-4AF6-9AD9-55B048E21CBD}" type="pres">
      <dgm:prSet presAssocID="{5847202C-5B21-4EE3-A3E0-2F1D60A39D90}" presName="compNode" presStyleCnt="0"/>
      <dgm:spPr/>
    </dgm:pt>
    <dgm:pt modelId="{4EAE6947-1C13-4066-8059-0A0DFF1750C3}" type="pres">
      <dgm:prSet presAssocID="{5847202C-5B21-4EE3-A3E0-2F1D60A39D90}" presName="bgRect" presStyleLbl="bgShp" presStyleIdx="0" presStyleCnt="5"/>
      <dgm:spPr/>
    </dgm:pt>
    <dgm:pt modelId="{333C9DBA-CFA9-40E6-B1A8-44D37DEEB887}" type="pres">
      <dgm:prSet presAssocID="{5847202C-5B21-4EE3-A3E0-2F1D60A39D9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A5F4699-D9E5-41C8-9CE3-129CC967EF9F}" type="pres">
      <dgm:prSet presAssocID="{5847202C-5B21-4EE3-A3E0-2F1D60A39D90}" presName="spaceRect" presStyleCnt="0"/>
      <dgm:spPr/>
    </dgm:pt>
    <dgm:pt modelId="{9B4886FE-E119-43C8-A881-269652355609}" type="pres">
      <dgm:prSet presAssocID="{5847202C-5B21-4EE3-A3E0-2F1D60A39D90}" presName="parTx" presStyleLbl="revTx" presStyleIdx="0" presStyleCnt="5">
        <dgm:presLayoutVars>
          <dgm:chMax val="0"/>
          <dgm:chPref val="0"/>
        </dgm:presLayoutVars>
      </dgm:prSet>
      <dgm:spPr/>
    </dgm:pt>
    <dgm:pt modelId="{DB4F3ADF-EF06-49FA-AA20-B528AC2D9214}" type="pres">
      <dgm:prSet presAssocID="{08E001E2-E8DA-468F-904F-818EEE50B507}" presName="sibTrans" presStyleCnt="0"/>
      <dgm:spPr/>
    </dgm:pt>
    <dgm:pt modelId="{E5C24943-D11F-4119-8FCB-189A7657BD16}" type="pres">
      <dgm:prSet presAssocID="{67521D65-7CCB-4DA9-9C31-44472CFA63AC}" presName="compNode" presStyleCnt="0"/>
      <dgm:spPr/>
    </dgm:pt>
    <dgm:pt modelId="{85C66D2E-BCF0-4C13-B0D4-C634936FCA44}" type="pres">
      <dgm:prSet presAssocID="{67521D65-7CCB-4DA9-9C31-44472CFA63AC}" presName="bgRect" presStyleLbl="bgShp" presStyleIdx="1" presStyleCnt="5"/>
      <dgm:spPr/>
    </dgm:pt>
    <dgm:pt modelId="{49162FB1-210C-42C1-A192-C28EDD177016}" type="pres">
      <dgm:prSet presAssocID="{67521D65-7CCB-4DA9-9C31-44472CFA63A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6455B359-1465-4FE3-8718-6F5CEB872C3F}" type="pres">
      <dgm:prSet presAssocID="{67521D65-7CCB-4DA9-9C31-44472CFA63AC}" presName="spaceRect" presStyleCnt="0"/>
      <dgm:spPr/>
    </dgm:pt>
    <dgm:pt modelId="{BA9B057B-43BB-4BA9-9C85-A18FC559BE58}" type="pres">
      <dgm:prSet presAssocID="{67521D65-7CCB-4DA9-9C31-44472CFA63AC}" presName="parTx" presStyleLbl="revTx" presStyleIdx="1" presStyleCnt="5">
        <dgm:presLayoutVars>
          <dgm:chMax val="0"/>
          <dgm:chPref val="0"/>
        </dgm:presLayoutVars>
      </dgm:prSet>
      <dgm:spPr/>
    </dgm:pt>
    <dgm:pt modelId="{44C961F5-3F1A-4266-84C9-DDA57612F68D}" type="pres">
      <dgm:prSet presAssocID="{EACCC160-64C2-474E-B577-72F97D5D75B7}" presName="sibTrans" presStyleCnt="0"/>
      <dgm:spPr/>
    </dgm:pt>
    <dgm:pt modelId="{D7BF4647-8ABF-4EC3-8E87-158D29B4D776}" type="pres">
      <dgm:prSet presAssocID="{BB64422E-1939-4C34-93CD-4C71FA10F7A8}" presName="compNode" presStyleCnt="0"/>
      <dgm:spPr/>
    </dgm:pt>
    <dgm:pt modelId="{338D0AEC-37F3-4EBA-A6B5-018850EA91FE}" type="pres">
      <dgm:prSet presAssocID="{BB64422E-1939-4C34-93CD-4C71FA10F7A8}" presName="bgRect" presStyleLbl="bgShp" presStyleIdx="2" presStyleCnt="5"/>
      <dgm:spPr/>
    </dgm:pt>
    <dgm:pt modelId="{803D1B07-726F-4616-AB81-D08811E2D923}" type="pres">
      <dgm:prSet presAssocID="{BB64422E-1939-4C34-93CD-4C71FA10F7A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82661A24-ED64-40B2-98A7-B54E4EFCBD7F}" type="pres">
      <dgm:prSet presAssocID="{BB64422E-1939-4C34-93CD-4C71FA10F7A8}" presName="spaceRect" presStyleCnt="0"/>
      <dgm:spPr/>
    </dgm:pt>
    <dgm:pt modelId="{CE54879B-801F-444B-8C5F-11C79939026B}" type="pres">
      <dgm:prSet presAssocID="{BB64422E-1939-4C34-93CD-4C71FA10F7A8}" presName="parTx" presStyleLbl="revTx" presStyleIdx="2" presStyleCnt="5">
        <dgm:presLayoutVars>
          <dgm:chMax val="0"/>
          <dgm:chPref val="0"/>
        </dgm:presLayoutVars>
      </dgm:prSet>
      <dgm:spPr/>
    </dgm:pt>
    <dgm:pt modelId="{2AF2F3C4-F634-462E-999D-4D9CE61D6B08}" type="pres">
      <dgm:prSet presAssocID="{6BC02ABD-28F8-45D8-BE5B-3AA16305D324}" presName="sibTrans" presStyleCnt="0"/>
      <dgm:spPr/>
    </dgm:pt>
    <dgm:pt modelId="{6EDD43F4-FF12-4F15-BFAD-054005F6F34B}" type="pres">
      <dgm:prSet presAssocID="{CED89E5D-028B-41BF-9E0F-6B37D63BBE2F}" presName="compNode" presStyleCnt="0"/>
      <dgm:spPr/>
    </dgm:pt>
    <dgm:pt modelId="{126C3D5A-3B5A-48E2-96AB-30A6EB95BE6A}" type="pres">
      <dgm:prSet presAssocID="{CED89E5D-028B-41BF-9E0F-6B37D63BBE2F}" presName="bgRect" presStyleLbl="bgShp" presStyleIdx="3" presStyleCnt="5"/>
      <dgm:spPr/>
    </dgm:pt>
    <dgm:pt modelId="{AFF48C02-B1C2-443F-B4B3-AF470D911C31}" type="pres">
      <dgm:prSet presAssocID="{CED89E5D-028B-41BF-9E0F-6B37D63BBE2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"/>
        </a:ext>
      </dgm:extLst>
    </dgm:pt>
    <dgm:pt modelId="{96B03511-1557-4F1F-9DD2-62B24D335106}" type="pres">
      <dgm:prSet presAssocID="{CED89E5D-028B-41BF-9E0F-6B37D63BBE2F}" presName="spaceRect" presStyleCnt="0"/>
      <dgm:spPr/>
    </dgm:pt>
    <dgm:pt modelId="{0906E0C6-FD1A-4019-9C3A-9BE985C53368}" type="pres">
      <dgm:prSet presAssocID="{CED89E5D-028B-41BF-9E0F-6B37D63BBE2F}" presName="parTx" presStyleLbl="revTx" presStyleIdx="3" presStyleCnt="5">
        <dgm:presLayoutVars>
          <dgm:chMax val="0"/>
          <dgm:chPref val="0"/>
        </dgm:presLayoutVars>
      </dgm:prSet>
      <dgm:spPr/>
    </dgm:pt>
    <dgm:pt modelId="{4F7548B3-8EFB-4FA6-8B3B-07DDAACA51D6}" type="pres">
      <dgm:prSet presAssocID="{172CD8C4-B385-445B-BC9A-C3EB772442EE}" presName="sibTrans" presStyleCnt="0"/>
      <dgm:spPr/>
    </dgm:pt>
    <dgm:pt modelId="{C7F31DFB-6D87-472E-A80D-28250D381298}" type="pres">
      <dgm:prSet presAssocID="{141B3708-840B-4A22-B778-C9EFFDC0C45A}" presName="compNode" presStyleCnt="0"/>
      <dgm:spPr/>
    </dgm:pt>
    <dgm:pt modelId="{8CA8C4F9-DB0F-4654-8893-260C7546B26E}" type="pres">
      <dgm:prSet presAssocID="{141B3708-840B-4A22-B778-C9EFFDC0C45A}" presName="bgRect" presStyleLbl="bgShp" presStyleIdx="4" presStyleCnt="5"/>
      <dgm:spPr/>
    </dgm:pt>
    <dgm:pt modelId="{3264AA62-D640-45D4-BF9D-3A142B0D53D1}" type="pres">
      <dgm:prSet presAssocID="{141B3708-840B-4A22-B778-C9EFFDC0C45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F45904B-0ECE-4264-9C59-1D1842C3D0F1}" type="pres">
      <dgm:prSet presAssocID="{141B3708-840B-4A22-B778-C9EFFDC0C45A}" presName="spaceRect" presStyleCnt="0"/>
      <dgm:spPr/>
    </dgm:pt>
    <dgm:pt modelId="{6399BD41-278D-4135-98D4-EBA0A8D27394}" type="pres">
      <dgm:prSet presAssocID="{141B3708-840B-4A22-B778-C9EFFDC0C45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8CC4B22-B64E-4717-AE73-6FEDB39DB348}" srcId="{8575B68B-14AA-4DC0-8DC4-5D6BD11FF7C8}" destId="{CED89E5D-028B-41BF-9E0F-6B37D63BBE2F}" srcOrd="3" destOrd="0" parTransId="{9D040517-CD08-4107-BF6A-A8405FB0ABA0}" sibTransId="{172CD8C4-B385-445B-BC9A-C3EB772442EE}"/>
    <dgm:cxn modelId="{FBBEC836-6DEE-4406-BCC8-4CF8A1549B2A}" srcId="{8575B68B-14AA-4DC0-8DC4-5D6BD11FF7C8}" destId="{141B3708-840B-4A22-B778-C9EFFDC0C45A}" srcOrd="4" destOrd="0" parTransId="{2BAE9044-D6ED-445F-A523-4202E21ACD3A}" sibTransId="{2EFF38E1-6254-4761-9E6F-31BBA01918D0}"/>
    <dgm:cxn modelId="{5890E661-264A-4ABD-9FF1-EDCE0C2481A6}" type="presOf" srcId="{BB64422E-1939-4C34-93CD-4C71FA10F7A8}" destId="{CE54879B-801F-444B-8C5F-11C79939026B}" srcOrd="0" destOrd="0" presId="urn:microsoft.com/office/officeart/2018/2/layout/IconVerticalSolidList"/>
    <dgm:cxn modelId="{3D396484-7ECE-40DC-B798-037048187AC6}" type="presOf" srcId="{CED89E5D-028B-41BF-9E0F-6B37D63BBE2F}" destId="{0906E0C6-FD1A-4019-9C3A-9BE985C53368}" srcOrd="0" destOrd="0" presId="urn:microsoft.com/office/officeart/2018/2/layout/IconVerticalSolidList"/>
    <dgm:cxn modelId="{7AE67386-8917-4A1A-85E3-C86563DF9A68}" srcId="{8575B68B-14AA-4DC0-8DC4-5D6BD11FF7C8}" destId="{5847202C-5B21-4EE3-A3E0-2F1D60A39D90}" srcOrd="0" destOrd="0" parTransId="{6C03817F-C103-4B6E-AD6B-331481B30236}" sibTransId="{08E001E2-E8DA-468F-904F-818EEE50B507}"/>
    <dgm:cxn modelId="{F1325D90-59E4-4458-80C2-1AEEA5B1FE12}" type="presOf" srcId="{141B3708-840B-4A22-B778-C9EFFDC0C45A}" destId="{6399BD41-278D-4135-98D4-EBA0A8D27394}" srcOrd="0" destOrd="0" presId="urn:microsoft.com/office/officeart/2018/2/layout/IconVerticalSolidList"/>
    <dgm:cxn modelId="{049EBF96-1EC6-49E4-B9D6-3A3C62A186C2}" type="presOf" srcId="{8575B68B-14AA-4DC0-8DC4-5D6BD11FF7C8}" destId="{00B89F19-443C-4329-82FE-9EDD7D21FF77}" srcOrd="0" destOrd="0" presId="urn:microsoft.com/office/officeart/2018/2/layout/IconVerticalSolidList"/>
    <dgm:cxn modelId="{093C9BA7-A9F5-4DA4-AFAB-C2CD6F802DD8}" srcId="{8575B68B-14AA-4DC0-8DC4-5D6BD11FF7C8}" destId="{67521D65-7CCB-4DA9-9C31-44472CFA63AC}" srcOrd="1" destOrd="0" parTransId="{5EB03F87-54F4-4427-9138-39F2169D9DC1}" sibTransId="{EACCC160-64C2-474E-B577-72F97D5D75B7}"/>
    <dgm:cxn modelId="{35E18BC5-D2B0-4B55-838B-C46D68F8BF1A}" type="presOf" srcId="{67521D65-7CCB-4DA9-9C31-44472CFA63AC}" destId="{BA9B057B-43BB-4BA9-9C85-A18FC559BE58}" srcOrd="0" destOrd="0" presId="urn:microsoft.com/office/officeart/2018/2/layout/IconVerticalSolidList"/>
    <dgm:cxn modelId="{417BE0CB-D613-4B2B-85E9-B1B4F7BB3B4F}" type="presOf" srcId="{5847202C-5B21-4EE3-A3E0-2F1D60A39D90}" destId="{9B4886FE-E119-43C8-A881-269652355609}" srcOrd="0" destOrd="0" presId="urn:microsoft.com/office/officeart/2018/2/layout/IconVerticalSolidList"/>
    <dgm:cxn modelId="{EF46A4FF-2EF1-4923-8FA2-F4250D12A184}" srcId="{8575B68B-14AA-4DC0-8DC4-5D6BD11FF7C8}" destId="{BB64422E-1939-4C34-93CD-4C71FA10F7A8}" srcOrd="2" destOrd="0" parTransId="{3390C477-7D28-48AC-A852-56A68A69931C}" sibTransId="{6BC02ABD-28F8-45D8-BE5B-3AA16305D324}"/>
    <dgm:cxn modelId="{1AFF0300-22EF-4D64-B622-273ECBF7B2B1}" type="presParOf" srcId="{00B89F19-443C-4329-82FE-9EDD7D21FF77}" destId="{CDFC7FB0-AB7B-4AF6-9AD9-55B048E21CBD}" srcOrd="0" destOrd="0" presId="urn:microsoft.com/office/officeart/2018/2/layout/IconVerticalSolidList"/>
    <dgm:cxn modelId="{B0DFF0F3-6496-44E3-AFE0-53520CADA2B1}" type="presParOf" srcId="{CDFC7FB0-AB7B-4AF6-9AD9-55B048E21CBD}" destId="{4EAE6947-1C13-4066-8059-0A0DFF1750C3}" srcOrd="0" destOrd="0" presId="urn:microsoft.com/office/officeart/2018/2/layout/IconVerticalSolidList"/>
    <dgm:cxn modelId="{C25C6E5A-245C-44B7-8376-4B48575EC0A8}" type="presParOf" srcId="{CDFC7FB0-AB7B-4AF6-9AD9-55B048E21CBD}" destId="{333C9DBA-CFA9-40E6-B1A8-44D37DEEB887}" srcOrd="1" destOrd="0" presId="urn:microsoft.com/office/officeart/2018/2/layout/IconVerticalSolidList"/>
    <dgm:cxn modelId="{265F8C2D-16B0-4FBE-8D44-7A04B9C35963}" type="presParOf" srcId="{CDFC7FB0-AB7B-4AF6-9AD9-55B048E21CBD}" destId="{AA5F4699-D9E5-41C8-9CE3-129CC967EF9F}" srcOrd="2" destOrd="0" presId="urn:microsoft.com/office/officeart/2018/2/layout/IconVerticalSolidList"/>
    <dgm:cxn modelId="{BE7CD076-98E6-46DD-8B7F-49B652A6CFAD}" type="presParOf" srcId="{CDFC7FB0-AB7B-4AF6-9AD9-55B048E21CBD}" destId="{9B4886FE-E119-43C8-A881-269652355609}" srcOrd="3" destOrd="0" presId="urn:microsoft.com/office/officeart/2018/2/layout/IconVerticalSolidList"/>
    <dgm:cxn modelId="{13C3531A-D53E-4036-BF3D-BBE038BD566A}" type="presParOf" srcId="{00B89F19-443C-4329-82FE-9EDD7D21FF77}" destId="{DB4F3ADF-EF06-49FA-AA20-B528AC2D9214}" srcOrd="1" destOrd="0" presId="urn:microsoft.com/office/officeart/2018/2/layout/IconVerticalSolidList"/>
    <dgm:cxn modelId="{BDF23073-F3C4-4F35-9C34-5C7708E6A56D}" type="presParOf" srcId="{00B89F19-443C-4329-82FE-9EDD7D21FF77}" destId="{E5C24943-D11F-4119-8FCB-189A7657BD16}" srcOrd="2" destOrd="0" presId="urn:microsoft.com/office/officeart/2018/2/layout/IconVerticalSolidList"/>
    <dgm:cxn modelId="{8F0D2F12-1658-4721-A7CD-08A1FDCA5E18}" type="presParOf" srcId="{E5C24943-D11F-4119-8FCB-189A7657BD16}" destId="{85C66D2E-BCF0-4C13-B0D4-C634936FCA44}" srcOrd="0" destOrd="0" presId="urn:microsoft.com/office/officeart/2018/2/layout/IconVerticalSolidList"/>
    <dgm:cxn modelId="{19EF3E2E-B3B5-4264-B49C-60C2DDF0DD6A}" type="presParOf" srcId="{E5C24943-D11F-4119-8FCB-189A7657BD16}" destId="{49162FB1-210C-42C1-A192-C28EDD177016}" srcOrd="1" destOrd="0" presId="urn:microsoft.com/office/officeart/2018/2/layout/IconVerticalSolidList"/>
    <dgm:cxn modelId="{2ECE187F-FB2C-492E-AEA3-2FC3CA4D1FA8}" type="presParOf" srcId="{E5C24943-D11F-4119-8FCB-189A7657BD16}" destId="{6455B359-1465-4FE3-8718-6F5CEB872C3F}" srcOrd="2" destOrd="0" presId="urn:microsoft.com/office/officeart/2018/2/layout/IconVerticalSolidList"/>
    <dgm:cxn modelId="{0E1F3614-A313-4FFC-AE86-02789A1B5B1F}" type="presParOf" srcId="{E5C24943-D11F-4119-8FCB-189A7657BD16}" destId="{BA9B057B-43BB-4BA9-9C85-A18FC559BE58}" srcOrd="3" destOrd="0" presId="urn:microsoft.com/office/officeart/2018/2/layout/IconVerticalSolidList"/>
    <dgm:cxn modelId="{A921BD57-52D8-48FE-89BE-9A00C6FE41EE}" type="presParOf" srcId="{00B89F19-443C-4329-82FE-9EDD7D21FF77}" destId="{44C961F5-3F1A-4266-84C9-DDA57612F68D}" srcOrd="3" destOrd="0" presId="urn:microsoft.com/office/officeart/2018/2/layout/IconVerticalSolidList"/>
    <dgm:cxn modelId="{1413CCDD-815E-4F26-AE21-4B6F88FD1FFC}" type="presParOf" srcId="{00B89F19-443C-4329-82FE-9EDD7D21FF77}" destId="{D7BF4647-8ABF-4EC3-8E87-158D29B4D776}" srcOrd="4" destOrd="0" presId="urn:microsoft.com/office/officeart/2018/2/layout/IconVerticalSolidList"/>
    <dgm:cxn modelId="{2FBE535C-6582-4973-AD7C-43163204C7A3}" type="presParOf" srcId="{D7BF4647-8ABF-4EC3-8E87-158D29B4D776}" destId="{338D0AEC-37F3-4EBA-A6B5-018850EA91FE}" srcOrd="0" destOrd="0" presId="urn:microsoft.com/office/officeart/2018/2/layout/IconVerticalSolidList"/>
    <dgm:cxn modelId="{45FF0EBC-4B06-4FCC-886F-20E12B60D88A}" type="presParOf" srcId="{D7BF4647-8ABF-4EC3-8E87-158D29B4D776}" destId="{803D1B07-726F-4616-AB81-D08811E2D923}" srcOrd="1" destOrd="0" presId="urn:microsoft.com/office/officeart/2018/2/layout/IconVerticalSolidList"/>
    <dgm:cxn modelId="{35C279DE-7B53-4CCB-BE57-4E76A051BE7C}" type="presParOf" srcId="{D7BF4647-8ABF-4EC3-8E87-158D29B4D776}" destId="{82661A24-ED64-40B2-98A7-B54E4EFCBD7F}" srcOrd="2" destOrd="0" presId="urn:microsoft.com/office/officeart/2018/2/layout/IconVerticalSolidList"/>
    <dgm:cxn modelId="{E82FC338-25F6-4C78-9F49-D6F16A51BE02}" type="presParOf" srcId="{D7BF4647-8ABF-4EC3-8E87-158D29B4D776}" destId="{CE54879B-801F-444B-8C5F-11C79939026B}" srcOrd="3" destOrd="0" presId="urn:microsoft.com/office/officeart/2018/2/layout/IconVerticalSolidList"/>
    <dgm:cxn modelId="{38135593-8176-4B12-9274-88FBC5F98C11}" type="presParOf" srcId="{00B89F19-443C-4329-82FE-9EDD7D21FF77}" destId="{2AF2F3C4-F634-462E-999D-4D9CE61D6B08}" srcOrd="5" destOrd="0" presId="urn:microsoft.com/office/officeart/2018/2/layout/IconVerticalSolidList"/>
    <dgm:cxn modelId="{D9E8D6F6-AAA1-4161-A581-70836F8CEA89}" type="presParOf" srcId="{00B89F19-443C-4329-82FE-9EDD7D21FF77}" destId="{6EDD43F4-FF12-4F15-BFAD-054005F6F34B}" srcOrd="6" destOrd="0" presId="urn:microsoft.com/office/officeart/2018/2/layout/IconVerticalSolidList"/>
    <dgm:cxn modelId="{A7A69702-A0B6-4DD0-8F03-833D89F61943}" type="presParOf" srcId="{6EDD43F4-FF12-4F15-BFAD-054005F6F34B}" destId="{126C3D5A-3B5A-48E2-96AB-30A6EB95BE6A}" srcOrd="0" destOrd="0" presId="urn:microsoft.com/office/officeart/2018/2/layout/IconVerticalSolidList"/>
    <dgm:cxn modelId="{D96111A9-3490-4699-9CE6-4FB523440CD9}" type="presParOf" srcId="{6EDD43F4-FF12-4F15-BFAD-054005F6F34B}" destId="{AFF48C02-B1C2-443F-B4B3-AF470D911C31}" srcOrd="1" destOrd="0" presId="urn:microsoft.com/office/officeart/2018/2/layout/IconVerticalSolidList"/>
    <dgm:cxn modelId="{2A0F0082-B4AD-47BC-A9B1-2696678E6D06}" type="presParOf" srcId="{6EDD43F4-FF12-4F15-BFAD-054005F6F34B}" destId="{96B03511-1557-4F1F-9DD2-62B24D335106}" srcOrd="2" destOrd="0" presId="urn:microsoft.com/office/officeart/2018/2/layout/IconVerticalSolidList"/>
    <dgm:cxn modelId="{342475A5-C99E-4600-B7D1-276159DF3E33}" type="presParOf" srcId="{6EDD43F4-FF12-4F15-BFAD-054005F6F34B}" destId="{0906E0C6-FD1A-4019-9C3A-9BE985C53368}" srcOrd="3" destOrd="0" presId="urn:microsoft.com/office/officeart/2018/2/layout/IconVerticalSolidList"/>
    <dgm:cxn modelId="{86ED3AAE-9C59-49C8-AEA7-E9D277E80BAB}" type="presParOf" srcId="{00B89F19-443C-4329-82FE-9EDD7D21FF77}" destId="{4F7548B3-8EFB-4FA6-8B3B-07DDAACA51D6}" srcOrd="7" destOrd="0" presId="urn:microsoft.com/office/officeart/2018/2/layout/IconVerticalSolidList"/>
    <dgm:cxn modelId="{4CD42F86-2F56-4B72-8FC6-ADC877B3ADC7}" type="presParOf" srcId="{00B89F19-443C-4329-82FE-9EDD7D21FF77}" destId="{C7F31DFB-6D87-472E-A80D-28250D381298}" srcOrd="8" destOrd="0" presId="urn:microsoft.com/office/officeart/2018/2/layout/IconVerticalSolidList"/>
    <dgm:cxn modelId="{2749837E-811D-46F3-9B26-638BBD1104EA}" type="presParOf" srcId="{C7F31DFB-6D87-472E-A80D-28250D381298}" destId="{8CA8C4F9-DB0F-4654-8893-260C7546B26E}" srcOrd="0" destOrd="0" presId="urn:microsoft.com/office/officeart/2018/2/layout/IconVerticalSolidList"/>
    <dgm:cxn modelId="{B7ECA7C3-9408-417C-8DD7-79349CF2F168}" type="presParOf" srcId="{C7F31DFB-6D87-472E-A80D-28250D381298}" destId="{3264AA62-D640-45D4-BF9D-3A142B0D53D1}" srcOrd="1" destOrd="0" presId="urn:microsoft.com/office/officeart/2018/2/layout/IconVerticalSolidList"/>
    <dgm:cxn modelId="{10F7935F-09CC-4A56-B848-E0DE908246AD}" type="presParOf" srcId="{C7F31DFB-6D87-472E-A80D-28250D381298}" destId="{9F45904B-0ECE-4264-9C59-1D1842C3D0F1}" srcOrd="2" destOrd="0" presId="urn:microsoft.com/office/officeart/2018/2/layout/IconVerticalSolidList"/>
    <dgm:cxn modelId="{1ADD6782-2501-4628-8313-7D2593123436}" type="presParOf" srcId="{C7F31DFB-6D87-472E-A80D-28250D381298}" destId="{6399BD41-278D-4135-98D4-EBA0A8D273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05C8E8-0A15-4F89-B8D1-A77F03428F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53114C-B436-48B5-A8A8-A784F151401C}">
      <dgm:prSet/>
      <dgm:spPr/>
      <dgm:t>
        <a:bodyPr/>
        <a:lstStyle/>
        <a:p>
          <a:r>
            <a:rPr lang="en-US" b="1"/>
            <a:t>Sales Trend:</a:t>
          </a:r>
          <a:r>
            <a:rPr lang="en-US"/>
            <a:t> Sales show a consistent upward trend throughout the year, with a significant peak in the final quarter (October-December).</a:t>
          </a:r>
        </a:p>
      </dgm:t>
    </dgm:pt>
    <dgm:pt modelId="{49600A96-0AC7-4C22-BB43-05BD62008DF4}" type="parTrans" cxnId="{3AF62DC0-2492-4CB4-878D-475BC07412EB}">
      <dgm:prSet/>
      <dgm:spPr/>
      <dgm:t>
        <a:bodyPr/>
        <a:lstStyle/>
        <a:p>
          <a:endParaRPr lang="en-US"/>
        </a:p>
      </dgm:t>
    </dgm:pt>
    <dgm:pt modelId="{A315B0C2-824F-43A7-A702-207B146D9C44}" type="sibTrans" cxnId="{3AF62DC0-2492-4CB4-878D-475BC07412EB}">
      <dgm:prSet/>
      <dgm:spPr/>
      <dgm:t>
        <a:bodyPr/>
        <a:lstStyle/>
        <a:p>
          <a:endParaRPr lang="en-US"/>
        </a:p>
      </dgm:t>
    </dgm:pt>
    <dgm:pt modelId="{BE147770-E695-45A3-B961-D3BD0FE971C8}">
      <dgm:prSet/>
      <dgm:spPr/>
      <dgm:t>
        <a:bodyPr/>
        <a:lstStyle/>
        <a:p>
          <a:r>
            <a:rPr lang="en-US" b="1"/>
            <a:t>Profit Trend:</a:t>
          </a:r>
          <a:r>
            <a:rPr lang="en-US"/>
            <a:t> Profitability mirrors the sales trend, with notable growth in the later months.</a:t>
          </a:r>
        </a:p>
      </dgm:t>
    </dgm:pt>
    <dgm:pt modelId="{C52CA512-2FC5-4BB3-9BD6-1C79A45D1F78}" type="parTrans" cxnId="{7ABEE213-7A2D-453F-9BA4-C8C647648C50}">
      <dgm:prSet/>
      <dgm:spPr/>
      <dgm:t>
        <a:bodyPr/>
        <a:lstStyle/>
        <a:p>
          <a:endParaRPr lang="en-US"/>
        </a:p>
      </dgm:t>
    </dgm:pt>
    <dgm:pt modelId="{AC18E12D-B547-4B4B-B199-BD8CC722DA8F}" type="sibTrans" cxnId="{7ABEE213-7A2D-453F-9BA4-C8C647648C50}">
      <dgm:prSet/>
      <dgm:spPr/>
      <dgm:t>
        <a:bodyPr/>
        <a:lstStyle/>
        <a:p>
          <a:endParaRPr lang="en-US"/>
        </a:p>
      </dgm:t>
    </dgm:pt>
    <dgm:pt modelId="{0D5F54DD-3579-42E7-9978-0712F58EE5CB}">
      <dgm:prSet/>
      <dgm:spPr/>
      <dgm:t>
        <a:bodyPr/>
        <a:lstStyle/>
        <a:p>
          <a:r>
            <a:rPr lang="en-US" b="1"/>
            <a:t>Insight:</a:t>
          </a:r>
          <a:r>
            <a:rPr lang="en-US"/>
            <a:t> The end-of-year period is critical for both revenue and profit generation, likely driven by holiday sales or year-end business purchasing.</a:t>
          </a:r>
        </a:p>
      </dgm:t>
    </dgm:pt>
    <dgm:pt modelId="{054F7FC4-925F-4E8F-8B37-D51070FB2D30}" type="parTrans" cxnId="{131C3391-E5B1-44F4-AE37-7DB5EB002F35}">
      <dgm:prSet/>
      <dgm:spPr/>
      <dgm:t>
        <a:bodyPr/>
        <a:lstStyle/>
        <a:p>
          <a:endParaRPr lang="en-US"/>
        </a:p>
      </dgm:t>
    </dgm:pt>
    <dgm:pt modelId="{317235FF-904E-47A3-BC02-6452FC7411B3}" type="sibTrans" cxnId="{131C3391-E5B1-44F4-AE37-7DB5EB002F35}">
      <dgm:prSet/>
      <dgm:spPr/>
      <dgm:t>
        <a:bodyPr/>
        <a:lstStyle/>
        <a:p>
          <a:endParaRPr lang="en-US"/>
        </a:p>
      </dgm:t>
    </dgm:pt>
    <dgm:pt modelId="{73524606-83A6-4109-8BF8-A6CE2C49B476}" type="pres">
      <dgm:prSet presAssocID="{5D05C8E8-0A15-4F89-B8D1-A77F03428F5D}" presName="root" presStyleCnt="0">
        <dgm:presLayoutVars>
          <dgm:dir/>
          <dgm:resizeHandles val="exact"/>
        </dgm:presLayoutVars>
      </dgm:prSet>
      <dgm:spPr/>
    </dgm:pt>
    <dgm:pt modelId="{F1CF1A15-3218-41EE-A3E9-5F8E4445878C}" type="pres">
      <dgm:prSet presAssocID="{0253114C-B436-48B5-A8A8-A784F151401C}" presName="compNode" presStyleCnt="0"/>
      <dgm:spPr/>
    </dgm:pt>
    <dgm:pt modelId="{51B37389-3513-4E36-980F-96E4511D203A}" type="pres">
      <dgm:prSet presAssocID="{0253114C-B436-48B5-A8A8-A784F151401C}" presName="bgRect" presStyleLbl="bgShp" presStyleIdx="0" presStyleCnt="3"/>
      <dgm:spPr/>
    </dgm:pt>
    <dgm:pt modelId="{B6E805FE-B63C-4460-8047-6CD1CE91C429}" type="pres">
      <dgm:prSet presAssocID="{0253114C-B436-48B5-A8A8-A784F151401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27164B3A-16F3-4AC2-8A23-1C0C59133226}" type="pres">
      <dgm:prSet presAssocID="{0253114C-B436-48B5-A8A8-A784F151401C}" presName="spaceRect" presStyleCnt="0"/>
      <dgm:spPr/>
    </dgm:pt>
    <dgm:pt modelId="{E5D3B104-D39A-41E8-9F6A-9B37B549D4F9}" type="pres">
      <dgm:prSet presAssocID="{0253114C-B436-48B5-A8A8-A784F151401C}" presName="parTx" presStyleLbl="revTx" presStyleIdx="0" presStyleCnt="3">
        <dgm:presLayoutVars>
          <dgm:chMax val="0"/>
          <dgm:chPref val="0"/>
        </dgm:presLayoutVars>
      </dgm:prSet>
      <dgm:spPr/>
    </dgm:pt>
    <dgm:pt modelId="{7AA917BB-DBC9-4DF8-A394-14F807C1F3E4}" type="pres">
      <dgm:prSet presAssocID="{A315B0C2-824F-43A7-A702-207B146D9C44}" presName="sibTrans" presStyleCnt="0"/>
      <dgm:spPr/>
    </dgm:pt>
    <dgm:pt modelId="{64CCE683-A12A-4A31-8537-DC9AE0382036}" type="pres">
      <dgm:prSet presAssocID="{BE147770-E695-45A3-B961-D3BD0FE971C8}" presName="compNode" presStyleCnt="0"/>
      <dgm:spPr/>
    </dgm:pt>
    <dgm:pt modelId="{AF95C7A3-C203-42C7-A868-C7ECF4F806FA}" type="pres">
      <dgm:prSet presAssocID="{BE147770-E695-45A3-B961-D3BD0FE971C8}" presName="bgRect" presStyleLbl="bgShp" presStyleIdx="1" presStyleCnt="3"/>
      <dgm:spPr/>
    </dgm:pt>
    <dgm:pt modelId="{B4F035F3-464B-4890-8B27-A95E4D0D5299}" type="pres">
      <dgm:prSet presAssocID="{BE147770-E695-45A3-B961-D3BD0FE971C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384ACD4D-06B0-4994-8668-49998DBF1DAD}" type="pres">
      <dgm:prSet presAssocID="{BE147770-E695-45A3-B961-D3BD0FE971C8}" presName="spaceRect" presStyleCnt="0"/>
      <dgm:spPr/>
    </dgm:pt>
    <dgm:pt modelId="{BD04B620-65E6-456A-A383-4FA697F97D1E}" type="pres">
      <dgm:prSet presAssocID="{BE147770-E695-45A3-B961-D3BD0FE971C8}" presName="parTx" presStyleLbl="revTx" presStyleIdx="1" presStyleCnt="3">
        <dgm:presLayoutVars>
          <dgm:chMax val="0"/>
          <dgm:chPref val="0"/>
        </dgm:presLayoutVars>
      </dgm:prSet>
      <dgm:spPr/>
    </dgm:pt>
    <dgm:pt modelId="{85F07583-457B-4B5B-AF98-2DC24E4104B8}" type="pres">
      <dgm:prSet presAssocID="{AC18E12D-B547-4B4B-B199-BD8CC722DA8F}" presName="sibTrans" presStyleCnt="0"/>
      <dgm:spPr/>
    </dgm:pt>
    <dgm:pt modelId="{90954E97-292F-4AB9-BF7A-FCD83BEBBA7A}" type="pres">
      <dgm:prSet presAssocID="{0D5F54DD-3579-42E7-9978-0712F58EE5CB}" presName="compNode" presStyleCnt="0"/>
      <dgm:spPr/>
    </dgm:pt>
    <dgm:pt modelId="{BEF692A5-E534-47C4-9CBD-69262710F4AC}" type="pres">
      <dgm:prSet presAssocID="{0D5F54DD-3579-42E7-9978-0712F58EE5CB}" presName="bgRect" presStyleLbl="bgShp" presStyleIdx="2" presStyleCnt="3"/>
      <dgm:spPr/>
    </dgm:pt>
    <dgm:pt modelId="{3106398E-5B1F-48B7-85C7-39E8AF9F9518}" type="pres">
      <dgm:prSet presAssocID="{0D5F54DD-3579-42E7-9978-0712F58EE5C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E31748C1-7452-4592-9144-134140554BBA}" type="pres">
      <dgm:prSet presAssocID="{0D5F54DD-3579-42E7-9978-0712F58EE5CB}" presName="spaceRect" presStyleCnt="0"/>
      <dgm:spPr/>
    </dgm:pt>
    <dgm:pt modelId="{0209D8E0-67EF-44EB-804B-650DA47ACA7D}" type="pres">
      <dgm:prSet presAssocID="{0D5F54DD-3579-42E7-9978-0712F58EE5C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ABEE213-7A2D-453F-9BA4-C8C647648C50}" srcId="{5D05C8E8-0A15-4F89-B8D1-A77F03428F5D}" destId="{BE147770-E695-45A3-B961-D3BD0FE971C8}" srcOrd="1" destOrd="0" parTransId="{C52CA512-2FC5-4BB3-9BD6-1C79A45D1F78}" sibTransId="{AC18E12D-B547-4B4B-B199-BD8CC722DA8F}"/>
    <dgm:cxn modelId="{66A80675-E72A-4338-BFBD-BCC90DF1CADF}" type="presOf" srcId="{BE147770-E695-45A3-B961-D3BD0FE971C8}" destId="{BD04B620-65E6-456A-A383-4FA697F97D1E}" srcOrd="0" destOrd="0" presId="urn:microsoft.com/office/officeart/2018/2/layout/IconVerticalSolidList"/>
    <dgm:cxn modelId="{4FACE07E-ECBE-4543-8BC3-DB56D8EA4A83}" type="presOf" srcId="{0D5F54DD-3579-42E7-9978-0712F58EE5CB}" destId="{0209D8E0-67EF-44EB-804B-650DA47ACA7D}" srcOrd="0" destOrd="0" presId="urn:microsoft.com/office/officeart/2018/2/layout/IconVerticalSolidList"/>
    <dgm:cxn modelId="{131C3391-E5B1-44F4-AE37-7DB5EB002F35}" srcId="{5D05C8E8-0A15-4F89-B8D1-A77F03428F5D}" destId="{0D5F54DD-3579-42E7-9978-0712F58EE5CB}" srcOrd="2" destOrd="0" parTransId="{054F7FC4-925F-4E8F-8B37-D51070FB2D30}" sibTransId="{317235FF-904E-47A3-BC02-6452FC7411B3}"/>
    <dgm:cxn modelId="{87384EB1-76B5-4EDF-9A56-E3312EB3D9D3}" type="presOf" srcId="{5D05C8E8-0A15-4F89-B8D1-A77F03428F5D}" destId="{73524606-83A6-4109-8BF8-A6CE2C49B476}" srcOrd="0" destOrd="0" presId="urn:microsoft.com/office/officeart/2018/2/layout/IconVerticalSolidList"/>
    <dgm:cxn modelId="{3AF62DC0-2492-4CB4-878D-475BC07412EB}" srcId="{5D05C8E8-0A15-4F89-B8D1-A77F03428F5D}" destId="{0253114C-B436-48B5-A8A8-A784F151401C}" srcOrd="0" destOrd="0" parTransId="{49600A96-0AC7-4C22-BB43-05BD62008DF4}" sibTransId="{A315B0C2-824F-43A7-A702-207B146D9C44}"/>
    <dgm:cxn modelId="{CD1F8EC1-68B1-40D8-818F-DE78EA9DE946}" type="presOf" srcId="{0253114C-B436-48B5-A8A8-A784F151401C}" destId="{E5D3B104-D39A-41E8-9F6A-9B37B549D4F9}" srcOrd="0" destOrd="0" presId="urn:microsoft.com/office/officeart/2018/2/layout/IconVerticalSolidList"/>
    <dgm:cxn modelId="{0D518D15-8F3D-4990-AA84-EE402C007AD1}" type="presParOf" srcId="{73524606-83A6-4109-8BF8-A6CE2C49B476}" destId="{F1CF1A15-3218-41EE-A3E9-5F8E4445878C}" srcOrd="0" destOrd="0" presId="urn:microsoft.com/office/officeart/2018/2/layout/IconVerticalSolidList"/>
    <dgm:cxn modelId="{6DCBF5F2-EDE2-4712-8B5C-069D515A4761}" type="presParOf" srcId="{F1CF1A15-3218-41EE-A3E9-5F8E4445878C}" destId="{51B37389-3513-4E36-980F-96E4511D203A}" srcOrd="0" destOrd="0" presId="urn:microsoft.com/office/officeart/2018/2/layout/IconVerticalSolidList"/>
    <dgm:cxn modelId="{624D9045-52B1-410D-8D03-81C7679AC2B4}" type="presParOf" srcId="{F1CF1A15-3218-41EE-A3E9-5F8E4445878C}" destId="{B6E805FE-B63C-4460-8047-6CD1CE91C429}" srcOrd="1" destOrd="0" presId="urn:microsoft.com/office/officeart/2018/2/layout/IconVerticalSolidList"/>
    <dgm:cxn modelId="{764C1496-26E6-48F0-9BD4-FD8FAB641FBD}" type="presParOf" srcId="{F1CF1A15-3218-41EE-A3E9-5F8E4445878C}" destId="{27164B3A-16F3-4AC2-8A23-1C0C59133226}" srcOrd="2" destOrd="0" presId="urn:microsoft.com/office/officeart/2018/2/layout/IconVerticalSolidList"/>
    <dgm:cxn modelId="{9487C377-8E1C-4A5F-87B7-17B586E05FBD}" type="presParOf" srcId="{F1CF1A15-3218-41EE-A3E9-5F8E4445878C}" destId="{E5D3B104-D39A-41E8-9F6A-9B37B549D4F9}" srcOrd="3" destOrd="0" presId="urn:microsoft.com/office/officeart/2018/2/layout/IconVerticalSolidList"/>
    <dgm:cxn modelId="{7FE0C738-340B-4727-8DDA-766EE1456753}" type="presParOf" srcId="{73524606-83A6-4109-8BF8-A6CE2C49B476}" destId="{7AA917BB-DBC9-4DF8-A394-14F807C1F3E4}" srcOrd="1" destOrd="0" presId="urn:microsoft.com/office/officeart/2018/2/layout/IconVerticalSolidList"/>
    <dgm:cxn modelId="{0A637FD8-C44B-454D-B99A-CE015AB42C7A}" type="presParOf" srcId="{73524606-83A6-4109-8BF8-A6CE2C49B476}" destId="{64CCE683-A12A-4A31-8537-DC9AE0382036}" srcOrd="2" destOrd="0" presId="urn:microsoft.com/office/officeart/2018/2/layout/IconVerticalSolidList"/>
    <dgm:cxn modelId="{A2055705-F6FA-417C-B0A5-C89D8066C378}" type="presParOf" srcId="{64CCE683-A12A-4A31-8537-DC9AE0382036}" destId="{AF95C7A3-C203-42C7-A868-C7ECF4F806FA}" srcOrd="0" destOrd="0" presId="urn:microsoft.com/office/officeart/2018/2/layout/IconVerticalSolidList"/>
    <dgm:cxn modelId="{BD753DC0-2B2D-4BDD-9B00-B942B5DF1D93}" type="presParOf" srcId="{64CCE683-A12A-4A31-8537-DC9AE0382036}" destId="{B4F035F3-464B-4890-8B27-A95E4D0D5299}" srcOrd="1" destOrd="0" presId="urn:microsoft.com/office/officeart/2018/2/layout/IconVerticalSolidList"/>
    <dgm:cxn modelId="{C6369D98-CDE3-4FB7-AB39-0E49F97E3A8C}" type="presParOf" srcId="{64CCE683-A12A-4A31-8537-DC9AE0382036}" destId="{384ACD4D-06B0-4994-8668-49998DBF1DAD}" srcOrd="2" destOrd="0" presId="urn:microsoft.com/office/officeart/2018/2/layout/IconVerticalSolidList"/>
    <dgm:cxn modelId="{BFBFD959-7C8E-43D3-801C-BD9900669F21}" type="presParOf" srcId="{64CCE683-A12A-4A31-8537-DC9AE0382036}" destId="{BD04B620-65E6-456A-A383-4FA697F97D1E}" srcOrd="3" destOrd="0" presId="urn:microsoft.com/office/officeart/2018/2/layout/IconVerticalSolidList"/>
    <dgm:cxn modelId="{35DF3BE6-FB2B-4EC2-BA0D-21ECC5D7AA52}" type="presParOf" srcId="{73524606-83A6-4109-8BF8-A6CE2C49B476}" destId="{85F07583-457B-4B5B-AF98-2DC24E4104B8}" srcOrd="3" destOrd="0" presId="urn:microsoft.com/office/officeart/2018/2/layout/IconVerticalSolidList"/>
    <dgm:cxn modelId="{625F19B9-F61F-4D63-9DF4-D419DDDD2AF5}" type="presParOf" srcId="{73524606-83A6-4109-8BF8-A6CE2C49B476}" destId="{90954E97-292F-4AB9-BF7A-FCD83BEBBA7A}" srcOrd="4" destOrd="0" presId="urn:microsoft.com/office/officeart/2018/2/layout/IconVerticalSolidList"/>
    <dgm:cxn modelId="{A7FC56FF-FF42-4D2B-B34C-CAD04225693A}" type="presParOf" srcId="{90954E97-292F-4AB9-BF7A-FCD83BEBBA7A}" destId="{BEF692A5-E534-47C4-9CBD-69262710F4AC}" srcOrd="0" destOrd="0" presId="urn:microsoft.com/office/officeart/2018/2/layout/IconVerticalSolidList"/>
    <dgm:cxn modelId="{DD8BD64B-A9E5-4DBC-B179-DC5CBBD6894A}" type="presParOf" srcId="{90954E97-292F-4AB9-BF7A-FCD83BEBBA7A}" destId="{3106398E-5B1F-48B7-85C7-39E8AF9F9518}" srcOrd="1" destOrd="0" presId="urn:microsoft.com/office/officeart/2018/2/layout/IconVerticalSolidList"/>
    <dgm:cxn modelId="{CCBEA042-5469-41FF-B232-B5953FC6D6EF}" type="presParOf" srcId="{90954E97-292F-4AB9-BF7A-FCD83BEBBA7A}" destId="{E31748C1-7452-4592-9144-134140554BBA}" srcOrd="2" destOrd="0" presId="urn:microsoft.com/office/officeart/2018/2/layout/IconVerticalSolidList"/>
    <dgm:cxn modelId="{94A37D1F-1D47-45AF-B583-F25D32C6F8FD}" type="presParOf" srcId="{90954E97-292F-4AB9-BF7A-FCD83BEBBA7A}" destId="{0209D8E0-67EF-44EB-804B-650DA47ACA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6F6E5A2-7805-4D96-B430-80A64158A84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35C6BF3-7508-4F4A-964B-FD2A6AA099D6}">
      <dgm:prSet/>
      <dgm:spPr/>
      <dgm:t>
        <a:bodyPr/>
        <a:lstStyle/>
        <a:p>
          <a:r>
            <a:rPr lang="en-IN"/>
            <a:t>Sales by Customer Segment:</a:t>
          </a:r>
          <a:endParaRPr lang="en-US"/>
        </a:p>
      </dgm:t>
    </dgm:pt>
    <dgm:pt modelId="{24731950-E3C5-4ABD-A2A7-A361757CEB53}" type="parTrans" cxnId="{810E7389-F0DB-4459-856A-C24B560F6C0B}">
      <dgm:prSet/>
      <dgm:spPr/>
      <dgm:t>
        <a:bodyPr/>
        <a:lstStyle/>
        <a:p>
          <a:endParaRPr lang="en-US"/>
        </a:p>
      </dgm:t>
    </dgm:pt>
    <dgm:pt modelId="{3934E57C-2B36-48DD-9A44-F321BA124426}" type="sibTrans" cxnId="{810E7389-F0DB-4459-856A-C24B560F6C0B}">
      <dgm:prSet/>
      <dgm:spPr/>
      <dgm:t>
        <a:bodyPr/>
        <a:lstStyle/>
        <a:p>
          <a:endParaRPr lang="en-US"/>
        </a:p>
      </dgm:t>
    </dgm:pt>
    <dgm:pt modelId="{65800213-42F4-4A2B-B105-33DB714E4045}">
      <dgm:prSet/>
      <dgm:spPr/>
      <dgm:t>
        <a:bodyPr/>
        <a:lstStyle/>
        <a:p>
          <a:r>
            <a:rPr lang="en-IN" b="1"/>
            <a:t>Consumer:</a:t>
          </a:r>
          <a:r>
            <a:rPr lang="en-IN"/>
            <a:t> 48% (Largest segment)</a:t>
          </a:r>
          <a:endParaRPr lang="en-US"/>
        </a:p>
      </dgm:t>
    </dgm:pt>
    <dgm:pt modelId="{E62060C0-E33D-4DE0-93F1-4C3B636B7D74}" type="parTrans" cxnId="{2B72FCE8-1F4C-4027-BA64-F64FF5C56F43}">
      <dgm:prSet/>
      <dgm:spPr/>
      <dgm:t>
        <a:bodyPr/>
        <a:lstStyle/>
        <a:p>
          <a:endParaRPr lang="en-US"/>
        </a:p>
      </dgm:t>
    </dgm:pt>
    <dgm:pt modelId="{9B2A4867-613F-4F93-B495-51739D8892F4}" type="sibTrans" cxnId="{2B72FCE8-1F4C-4027-BA64-F64FF5C56F43}">
      <dgm:prSet/>
      <dgm:spPr/>
      <dgm:t>
        <a:bodyPr/>
        <a:lstStyle/>
        <a:p>
          <a:endParaRPr lang="en-US"/>
        </a:p>
      </dgm:t>
    </dgm:pt>
    <dgm:pt modelId="{2963F50A-80C6-4784-A206-8904F7DCF6DD}">
      <dgm:prSet/>
      <dgm:spPr/>
      <dgm:t>
        <a:bodyPr/>
        <a:lstStyle/>
        <a:p>
          <a:r>
            <a:rPr lang="en-IN" b="1"/>
            <a:t>Corporate:</a:t>
          </a:r>
          <a:r>
            <a:rPr lang="en-IN"/>
            <a:t> 33%</a:t>
          </a:r>
          <a:endParaRPr lang="en-US"/>
        </a:p>
      </dgm:t>
    </dgm:pt>
    <dgm:pt modelId="{B3042791-85E0-4CA0-8956-6DD91D325BCF}" type="parTrans" cxnId="{FDC56852-148B-4635-BDC7-1BAAA5EEF2CE}">
      <dgm:prSet/>
      <dgm:spPr/>
      <dgm:t>
        <a:bodyPr/>
        <a:lstStyle/>
        <a:p>
          <a:endParaRPr lang="en-US"/>
        </a:p>
      </dgm:t>
    </dgm:pt>
    <dgm:pt modelId="{7ACAD8BC-4B5E-44EE-A6E9-D9206AF12A7A}" type="sibTrans" cxnId="{FDC56852-148B-4635-BDC7-1BAAA5EEF2CE}">
      <dgm:prSet/>
      <dgm:spPr/>
      <dgm:t>
        <a:bodyPr/>
        <a:lstStyle/>
        <a:p>
          <a:endParaRPr lang="en-US"/>
        </a:p>
      </dgm:t>
    </dgm:pt>
    <dgm:pt modelId="{A4E87743-88D6-4A0D-8CEC-8FC2FDD4D8EB}">
      <dgm:prSet/>
      <dgm:spPr/>
      <dgm:t>
        <a:bodyPr/>
        <a:lstStyle/>
        <a:p>
          <a:r>
            <a:rPr lang="en-IN" b="1"/>
            <a:t>Home Office:</a:t>
          </a:r>
          <a:r>
            <a:rPr lang="en-IN"/>
            <a:t> 19%</a:t>
          </a:r>
          <a:endParaRPr lang="en-US"/>
        </a:p>
      </dgm:t>
    </dgm:pt>
    <dgm:pt modelId="{A1CEAE4A-6141-45AD-B98C-EB6FD4A21A22}" type="parTrans" cxnId="{2172C419-A53B-45EF-AE1D-BEA7616FE970}">
      <dgm:prSet/>
      <dgm:spPr/>
      <dgm:t>
        <a:bodyPr/>
        <a:lstStyle/>
        <a:p>
          <a:endParaRPr lang="en-US"/>
        </a:p>
      </dgm:t>
    </dgm:pt>
    <dgm:pt modelId="{2AFC30CE-A2EA-4EAE-9144-04DDAC2F9FE2}" type="sibTrans" cxnId="{2172C419-A53B-45EF-AE1D-BEA7616FE970}">
      <dgm:prSet/>
      <dgm:spPr/>
      <dgm:t>
        <a:bodyPr/>
        <a:lstStyle/>
        <a:p>
          <a:endParaRPr lang="en-US"/>
        </a:p>
      </dgm:t>
    </dgm:pt>
    <dgm:pt modelId="{69693007-A852-487B-9447-2050B8BE89A1}">
      <dgm:prSet/>
      <dgm:spPr/>
      <dgm:t>
        <a:bodyPr/>
        <a:lstStyle/>
        <a:p>
          <a:r>
            <a:rPr lang="en-IN"/>
            <a:t>Sales by Region:</a:t>
          </a:r>
          <a:endParaRPr lang="en-US"/>
        </a:p>
      </dgm:t>
    </dgm:pt>
    <dgm:pt modelId="{7175611E-0E01-4AC0-8EAE-AD849FC6521D}" type="parTrans" cxnId="{34955150-4E78-4966-B4CA-72A4DE0D5B74}">
      <dgm:prSet/>
      <dgm:spPr/>
      <dgm:t>
        <a:bodyPr/>
        <a:lstStyle/>
        <a:p>
          <a:endParaRPr lang="en-US"/>
        </a:p>
      </dgm:t>
    </dgm:pt>
    <dgm:pt modelId="{BEE51C4C-6C33-4F5C-A41F-5F636FA19CBE}" type="sibTrans" cxnId="{34955150-4E78-4966-B4CA-72A4DE0D5B74}">
      <dgm:prSet/>
      <dgm:spPr/>
      <dgm:t>
        <a:bodyPr/>
        <a:lstStyle/>
        <a:p>
          <a:endParaRPr lang="en-US"/>
        </a:p>
      </dgm:t>
    </dgm:pt>
    <dgm:pt modelId="{CABE1BBF-33BC-4CE3-87EF-301CFA144FAA}">
      <dgm:prSet/>
      <dgm:spPr/>
      <dgm:t>
        <a:bodyPr/>
        <a:lstStyle/>
        <a:p>
          <a:r>
            <a:rPr lang="en-IN" b="1"/>
            <a:t>West:</a:t>
          </a:r>
          <a:r>
            <a:rPr lang="en-IN"/>
            <a:t> 33% (Top-performing region)</a:t>
          </a:r>
          <a:endParaRPr lang="en-US"/>
        </a:p>
      </dgm:t>
    </dgm:pt>
    <dgm:pt modelId="{23DA86C2-EF87-4E10-8F47-AF6969A87C83}" type="parTrans" cxnId="{00AE81A9-E247-45D6-B11F-7C3BBAAF7B82}">
      <dgm:prSet/>
      <dgm:spPr/>
      <dgm:t>
        <a:bodyPr/>
        <a:lstStyle/>
        <a:p>
          <a:endParaRPr lang="en-US"/>
        </a:p>
      </dgm:t>
    </dgm:pt>
    <dgm:pt modelId="{E1454AB2-BF3E-4096-A31D-F3B53416BB54}" type="sibTrans" cxnId="{00AE81A9-E247-45D6-B11F-7C3BBAAF7B82}">
      <dgm:prSet/>
      <dgm:spPr/>
      <dgm:t>
        <a:bodyPr/>
        <a:lstStyle/>
        <a:p>
          <a:endParaRPr lang="en-US"/>
        </a:p>
      </dgm:t>
    </dgm:pt>
    <dgm:pt modelId="{2DB90D4E-3DB6-43BD-AA13-31792765B434}">
      <dgm:prSet/>
      <dgm:spPr/>
      <dgm:t>
        <a:bodyPr/>
        <a:lstStyle/>
        <a:p>
          <a:r>
            <a:rPr lang="en-IN" b="1"/>
            <a:t>East:</a:t>
          </a:r>
          <a:r>
            <a:rPr lang="en-IN"/>
            <a:t> 29%</a:t>
          </a:r>
          <a:endParaRPr lang="en-US"/>
        </a:p>
      </dgm:t>
    </dgm:pt>
    <dgm:pt modelId="{6E16DA88-A389-4458-AEB5-74DC15A286F9}" type="parTrans" cxnId="{D78AC7C1-9FA6-436D-8573-5F60BCCFCD5E}">
      <dgm:prSet/>
      <dgm:spPr/>
      <dgm:t>
        <a:bodyPr/>
        <a:lstStyle/>
        <a:p>
          <a:endParaRPr lang="en-US"/>
        </a:p>
      </dgm:t>
    </dgm:pt>
    <dgm:pt modelId="{E3BB4727-F357-4576-99D0-6F55D56B7B1F}" type="sibTrans" cxnId="{D78AC7C1-9FA6-436D-8573-5F60BCCFCD5E}">
      <dgm:prSet/>
      <dgm:spPr/>
      <dgm:t>
        <a:bodyPr/>
        <a:lstStyle/>
        <a:p>
          <a:endParaRPr lang="en-US"/>
        </a:p>
      </dgm:t>
    </dgm:pt>
    <dgm:pt modelId="{5597B7AF-3E2D-41CD-B3A4-9C3809E41BAB}">
      <dgm:prSet/>
      <dgm:spPr/>
      <dgm:t>
        <a:bodyPr/>
        <a:lstStyle/>
        <a:p>
          <a:r>
            <a:rPr lang="en-IN" b="1"/>
            <a:t>Central:</a:t>
          </a:r>
          <a:r>
            <a:rPr lang="en-IN"/>
            <a:t> 22%</a:t>
          </a:r>
          <a:endParaRPr lang="en-US"/>
        </a:p>
      </dgm:t>
    </dgm:pt>
    <dgm:pt modelId="{57C86CF1-F091-41AD-8BEB-898347449A88}" type="parTrans" cxnId="{766868C4-F42F-4F45-A15B-B83A6C3BB7D4}">
      <dgm:prSet/>
      <dgm:spPr/>
      <dgm:t>
        <a:bodyPr/>
        <a:lstStyle/>
        <a:p>
          <a:endParaRPr lang="en-US"/>
        </a:p>
      </dgm:t>
    </dgm:pt>
    <dgm:pt modelId="{27448CDC-4CE5-47C2-BF8C-B376E4286E6F}" type="sibTrans" cxnId="{766868C4-F42F-4F45-A15B-B83A6C3BB7D4}">
      <dgm:prSet/>
      <dgm:spPr/>
      <dgm:t>
        <a:bodyPr/>
        <a:lstStyle/>
        <a:p>
          <a:endParaRPr lang="en-US"/>
        </a:p>
      </dgm:t>
    </dgm:pt>
    <dgm:pt modelId="{AE3BBE86-BF99-4ABE-BDD4-6C1723F772AE}">
      <dgm:prSet/>
      <dgm:spPr/>
      <dgm:t>
        <a:bodyPr/>
        <a:lstStyle/>
        <a:p>
          <a:r>
            <a:rPr lang="en-IN" b="1"/>
            <a:t>South:</a:t>
          </a:r>
          <a:r>
            <a:rPr lang="en-IN"/>
            <a:t> 16%</a:t>
          </a:r>
          <a:endParaRPr lang="en-US"/>
        </a:p>
      </dgm:t>
    </dgm:pt>
    <dgm:pt modelId="{404D53A5-1A3B-4305-A774-21B16C6CD848}" type="parTrans" cxnId="{001C7AF6-8D81-405D-A841-9335A5957B79}">
      <dgm:prSet/>
      <dgm:spPr/>
      <dgm:t>
        <a:bodyPr/>
        <a:lstStyle/>
        <a:p>
          <a:endParaRPr lang="en-US"/>
        </a:p>
      </dgm:t>
    </dgm:pt>
    <dgm:pt modelId="{876CA3C1-23CE-405A-B5FB-B029C145398E}" type="sibTrans" cxnId="{001C7AF6-8D81-405D-A841-9335A5957B79}">
      <dgm:prSet/>
      <dgm:spPr/>
      <dgm:t>
        <a:bodyPr/>
        <a:lstStyle/>
        <a:p>
          <a:endParaRPr lang="en-US"/>
        </a:p>
      </dgm:t>
    </dgm:pt>
    <dgm:pt modelId="{69930006-AB2C-43A9-A2FF-4CEB3F61AAF1}">
      <dgm:prSet/>
      <dgm:spPr/>
      <dgm:t>
        <a:bodyPr/>
        <a:lstStyle/>
        <a:p>
          <a:r>
            <a:rPr lang="en-US" b="1"/>
            <a:t>Insight:</a:t>
          </a:r>
          <a:r>
            <a:rPr lang="en-US"/>
            <a:t> The Consumer segment in the West region represents our most significant market concentration.</a:t>
          </a:r>
        </a:p>
      </dgm:t>
    </dgm:pt>
    <dgm:pt modelId="{9E43AFE2-8055-4AA4-B48C-7E367EB3F4BB}" type="parTrans" cxnId="{18F20ADA-547C-43DE-80E3-57C4A58F6FFC}">
      <dgm:prSet/>
      <dgm:spPr/>
      <dgm:t>
        <a:bodyPr/>
        <a:lstStyle/>
        <a:p>
          <a:endParaRPr lang="en-US"/>
        </a:p>
      </dgm:t>
    </dgm:pt>
    <dgm:pt modelId="{5560EF66-9818-43B5-9140-0147E0FEA4A5}" type="sibTrans" cxnId="{18F20ADA-547C-43DE-80E3-57C4A58F6FFC}">
      <dgm:prSet/>
      <dgm:spPr/>
      <dgm:t>
        <a:bodyPr/>
        <a:lstStyle/>
        <a:p>
          <a:endParaRPr lang="en-US"/>
        </a:p>
      </dgm:t>
    </dgm:pt>
    <dgm:pt modelId="{6973BD91-E750-43B5-B603-E233985A17E1}" type="pres">
      <dgm:prSet presAssocID="{56F6E5A2-7805-4D96-B430-80A64158A84A}" presName="linear" presStyleCnt="0">
        <dgm:presLayoutVars>
          <dgm:animLvl val="lvl"/>
          <dgm:resizeHandles val="exact"/>
        </dgm:presLayoutVars>
      </dgm:prSet>
      <dgm:spPr/>
    </dgm:pt>
    <dgm:pt modelId="{8E575653-E6FC-4B28-AB8E-622655A759A8}" type="pres">
      <dgm:prSet presAssocID="{735C6BF3-7508-4F4A-964B-FD2A6AA099D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21F88AF-261B-451D-9018-079118BF9B0C}" type="pres">
      <dgm:prSet presAssocID="{735C6BF3-7508-4F4A-964B-FD2A6AA099D6}" presName="childText" presStyleLbl="revTx" presStyleIdx="0" presStyleCnt="2">
        <dgm:presLayoutVars>
          <dgm:bulletEnabled val="1"/>
        </dgm:presLayoutVars>
      </dgm:prSet>
      <dgm:spPr/>
    </dgm:pt>
    <dgm:pt modelId="{AA0E50C5-8B86-412C-8F47-E548DEDE9EED}" type="pres">
      <dgm:prSet presAssocID="{69693007-A852-487B-9447-2050B8BE89A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5AFF70A-A4BA-40E0-A7A0-6A3A9B7327D9}" type="pres">
      <dgm:prSet presAssocID="{69693007-A852-487B-9447-2050B8BE89A1}" presName="childText" presStyleLbl="revTx" presStyleIdx="1" presStyleCnt="2">
        <dgm:presLayoutVars>
          <dgm:bulletEnabled val="1"/>
        </dgm:presLayoutVars>
      </dgm:prSet>
      <dgm:spPr/>
    </dgm:pt>
    <dgm:pt modelId="{2BEDFD46-D99A-4F6C-91D4-2E9FE672BE07}" type="pres">
      <dgm:prSet presAssocID="{69930006-AB2C-43A9-A2FF-4CEB3F61AAF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807220C-CAEE-4D51-8DF3-D310EF3C2AE4}" type="presOf" srcId="{69930006-AB2C-43A9-A2FF-4CEB3F61AAF1}" destId="{2BEDFD46-D99A-4F6C-91D4-2E9FE672BE07}" srcOrd="0" destOrd="0" presId="urn:microsoft.com/office/officeart/2005/8/layout/vList2"/>
    <dgm:cxn modelId="{0A84AB0E-742B-4B76-AB46-2F4964FF46EB}" type="presOf" srcId="{56F6E5A2-7805-4D96-B430-80A64158A84A}" destId="{6973BD91-E750-43B5-B603-E233985A17E1}" srcOrd="0" destOrd="0" presId="urn:microsoft.com/office/officeart/2005/8/layout/vList2"/>
    <dgm:cxn modelId="{E7F14810-B154-4A57-A107-3DD2BB5F68E7}" type="presOf" srcId="{65800213-42F4-4A2B-B105-33DB714E4045}" destId="{321F88AF-261B-451D-9018-079118BF9B0C}" srcOrd="0" destOrd="0" presId="urn:microsoft.com/office/officeart/2005/8/layout/vList2"/>
    <dgm:cxn modelId="{54B10113-949D-4947-8B73-1E5EAA9D4839}" type="presOf" srcId="{735C6BF3-7508-4F4A-964B-FD2A6AA099D6}" destId="{8E575653-E6FC-4B28-AB8E-622655A759A8}" srcOrd="0" destOrd="0" presId="urn:microsoft.com/office/officeart/2005/8/layout/vList2"/>
    <dgm:cxn modelId="{2172C419-A53B-45EF-AE1D-BEA7616FE970}" srcId="{735C6BF3-7508-4F4A-964B-FD2A6AA099D6}" destId="{A4E87743-88D6-4A0D-8CEC-8FC2FDD4D8EB}" srcOrd="2" destOrd="0" parTransId="{A1CEAE4A-6141-45AD-B98C-EB6FD4A21A22}" sibTransId="{2AFC30CE-A2EA-4EAE-9144-04DDAC2F9FE2}"/>
    <dgm:cxn modelId="{301A5132-5DBF-4A07-9085-AFBE6A825773}" type="presOf" srcId="{CABE1BBF-33BC-4CE3-87EF-301CFA144FAA}" destId="{65AFF70A-A4BA-40E0-A7A0-6A3A9B7327D9}" srcOrd="0" destOrd="0" presId="urn:microsoft.com/office/officeart/2005/8/layout/vList2"/>
    <dgm:cxn modelId="{1D37805D-B2D0-4E64-9E8E-1B346E243EF1}" type="presOf" srcId="{5597B7AF-3E2D-41CD-B3A4-9C3809E41BAB}" destId="{65AFF70A-A4BA-40E0-A7A0-6A3A9B7327D9}" srcOrd="0" destOrd="2" presId="urn:microsoft.com/office/officeart/2005/8/layout/vList2"/>
    <dgm:cxn modelId="{9DF76F44-52E7-4124-8093-3AAB1002B25A}" type="presOf" srcId="{A4E87743-88D6-4A0D-8CEC-8FC2FDD4D8EB}" destId="{321F88AF-261B-451D-9018-079118BF9B0C}" srcOrd="0" destOrd="2" presId="urn:microsoft.com/office/officeart/2005/8/layout/vList2"/>
    <dgm:cxn modelId="{34955150-4E78-4966-B4CA-72A4DE0D5B74}" srcId="{56F6E5A2-7805-4D96-B430-80A64158A84A}" destId="{69693007-A852-487B-9447-2050B8BE89A1}" srcOrd="1" destOrd="0" parTransId="{7175611E-0E01-4AC0-8EAE-AD849FC6521D}" sibTransId="{BEE51C4C-6C33-4F5C-A41F-5F636FA19CBE}"/>
    <dgm:cxn modelId="{FDC56852-148B-4635-BDC7-1BAAA5EEF2CE}" srcId="{735C6BF3-7508-4F4A-964B-FD2A6AA099D6}" destId="{2963F50A-80C6-4784-A206-8904F7DCF6DD}" srcOrd="1" destOrd="0" parTransId="{B3042791-85E0-4CA0-8956-6DD91D325BCF}" sibTransId="{7ACAD8BC-4B5E-44EE-A6E9-D9206AF12A7A}"/>
    <dgm:cxn modelId="{B5DB4D54-2B98-44C7-B903-1CFE8DE56624}" type="presOf" srcId="{69693007-A852-487B-9447-2050B8BE89A1}" destId="{AA0E50C5-8B86-412C-8F47-E548DEDE9EED}" srcOrd="0" destOrd="0" presId="urn:microsoft.com/office/officeart/2005/8/layout/vList2"/>
    <dgm:cxn modelId="{810E7389-F0DB-4459-856A-C24B560F6C0B}" srcId="{56F6E5A2-7805-4D96-B430-80A64158A84A}" destId="{735C6BF3-7508-4F4A-964B-FD2A6AA099D6}" srcOrd="0" destOrd="0" parTransId="{24731950-E3C5-4ABD-A2A7-A361757CEB53}" sibTransId="{3934E57C-2B36-48DD-9A44-F321BA124426}"/>
    <dgm:cxn modelId="{28B28B9A-F6ED-4F36-8670-3BF9A34AC7AE}" type="presOf" srcId="{2963F50A-80C6-4784-A206-8904F7DCF6DD}" destId="{321F88AF-261B-451D-9018-079118BF9B0C}" srcOrd="0" destOrd="1" presId="urn:microsoft.com/office/officeart/2005/8/layout/vList2"/>
    <dgm:cxn modelId="{00AE81A9-E247-45D6-B11F-7C3BBAAF7B82}" srcId="{69693007-A852-487B-9447-2050B8BE89A1}" destId="{CABE1BBF-33BC-4CE3-87EF-301CFA144FAA}" srcOrd="0" destOrd="0" parTransId="{23DA86C2-EF87-4E10-8F47-AF6969A87C83}" sibTransId="{E1454AB2-BF3E-4096-A31D-F3B53416BB54}"/>
    <dgm:cxn modelId="{6216D1B8-F108-4D54-BF61-D0B7B46BD52E}" type="presOf" srcId="{2DB90D4E-3DB6-43BD-AA13-31792765B434}" destId="{65AFF70A-A4BA-40E0-A7A0-6A3A9B7327D9}" srcOrd="0" destOrd="1" presId="urn:microsoft.com/office/officeart/2005/8/layout/vList2"/>
    <dgm:cxn modelId="{D78AC7C1-9FA6-436D-8573-5F60BCCFCD5E}" srcId="{69693007-A852-487B-9447-2050B8BE89A1}" destId="{2DB90D4E-3DB6-43BD-AA13-31792765B434}" srcOrd="1" destOrd="0" parTransId="{6E16DA88-A389-4458-AEB5-74DC15A286F9}" sibTransId="{E3BB4727-F357-4576-99D0-6F55D56B7B1F}"/>
    <dgm:cxn modelId="{766868C4-F42F-4F45-A15B-B83A6C3BB7D4}" srcId="{69693007-A852-487B-9447-2050B8BE89A1}" destId="{5597B7AF-3E2D-41CD-B3A4-9C3809E41BAB}" srcOrd="2" destOrd="0" parTransId="{57C86CF1-F091-41AD-8BEB-898347449A88}" sibTransId="{27448CDC-4CE5-47C2-BF8C-B376E4286E6F}"/>
    <dgm:cxn modelId="{18F20ADA-547C-43DE-80E3-57C4A58F6FFC}" srcId="{56F6E5A2-7805-4D96-B430-80A64158A84A}" destId="{69930006-AB2C-43A9-A2FF-4CEB3F61AAF1}" srcOrd="2" destOrd="0" parTransId="{9E43AFE2-8055-4AA4-B48C-7E367EB3F4BB}" sibTransId="{5560EF66-9818-43B5-9140-0147E0FEA4A5}"/>
    <dgm:cxn modelId="{2B72FCE8-1F4C-4027-BA64-F64FF5C56F43}" srcId="{735C6BF3-7508-4F4A-964B-FD2A6AA099D6}" destId="{65800213-42F4-4A2B-B105-33DB714E4045}" srcOrd="0" destOrd="0" parTransId="{E62060C0-E33D-4DE0-93F1-4C3B636B7D74}" sibTransId="{9B2A4867-613F-4F93-B495-51739D8892F4}"/>
    <dgm:cxn modelId="{001C7AF6-8D81-405D-A841-9335A5957B79}" srcId="{69693007-A852-487B-9447-2050B8BE89A1}" destId="{AE3BBE86-BF99-4ABE-BDD4-6C1723F772AE}" srcOrd="3" destOrd="0" parTransId="{404D53A5-1A3B-4305-A774-21B16C6CD848}" sibTransId="{876CA3C1-23CE-405A-B5FB-B029C145398E}"/>
    <dgm:cxn modelId="{60A617FA-529E-467F-BE70-F424A0C854BC}" type="presOf" srcId="{AE3BBE86-BF99-4ABE-BDD4-6C1723F772AE}" destId="{65AFF70A-A4BA-40E0-A7A0-6A3A9B7327D9}" srcOrd="0" destOrd="3" presId="urn:microsoft.com/office/officeart/2005/8/layout/vList2"/>
    <dgm:cxn modelId="{28583A92-E7CF-4A45-AE77-C1AAC865F9BB}" type="presParOf" srcId="{6973BD91-E750-43B5-B603-E233985A17E1}" destId="{8E575653-E6FC-4B28-AB8E-622655A759A8}" srcOrd="0" destOrd="0" presId="urn:microsoft.com/office/officeart/2005/8/layout/vList2"/>
    <dgm:cxn modelId="{D1532CB6-19F9-42BB-9F40-A089EC4CFCD0}" type="presParOf" srcId="{6973BD91-E750-43B5-B603-E233985A17E1}" destId="{321F88AF-261B-451D-9018-079118BF9B0C}" srcOrd="1" destOrd="0" presId="urn:microsoft.com/office/officeart/2005/8/layout/vList2"/>
    <dgm:cxn modelId="{BCC63DF2-BA8F-4D2B-8DB2-07C2C1F7BD18}" type="presParOf" srcId="{6973BD91-E750-43B5-B603-E233985A17E1}" destId="{AA0E50C5-8B86-412C-8F47-E548DEDE9EED}" srcOrd="2" destOrd="0" presId="urn:microsoft.com/office/officeart/2005/8/layout/vList2"/>
    <dgm:cxn modelId="{23B32AC0-1A97-4773-976F-7999E01855DC}" type="presParOf" srcId="{6973BD91-E750-43B5-B603-E233985A17E1}" destId="{65AFF70A-A4BA-40E0-A7A0-6A3A9B7327D9}" srcOrd="3" destOrd="0" presId="urn:microsoft.com/office/officeart/2005/8/layout/vList2"/>
    <dgm:cxn modelId="{88276861-D9BE-44E5-A13D-19359D68F57A}" type="presParOf" srcId="{6973BD91-E750-43B5-B603-E233985A17E1}" destId="{2BEDFD46-D99A-4F6C-91D4-2E9FE672BE0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A74E3F-DE48-46FF-BF4D-43A94BCC53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FBB918E-56BD-40F7-A693-7466AA9AB360}">
      <dgm:prSet/>
      <dgm:spPr/>
      <dgm:t>
        <a:bodyPr/>
        <a:lstStyle/>
        <a:p>
          <a:r>
            <a:rPr lang="en-IN"/>
            <a:t>Top Categories by Sales:</a:t>
          </a:r>
          <a:endParaRPr lang="en-US"/>
        </a:p>
      </dgm:t>
    </dgm:pt>
    <dgm:pt modelId="{764686B7-FCBA-456F-9550-559A7DD35991}" type="parTrans" cxnId="{2BAA0E04-FA76-46E8-8F6F-7B688754BAFA}">
      <dgm:prSet/>
      <dgm:spPr/>
      <dgm:t>
        <a:bodyPr/>
        <a:lstStyle/>
        <a:p>
          <a:endParaRPr lang="en-US"/>
        </a:p>
      </dgm:t>
    </dgm:pt>
    <dgm:pt modelId="{A797C3B8-CB1E-445A-B5D2-08BB7448889E}" type="sibTrans" cxnId="{2BAA0E04-FA76-46E8-8F6F-7B688754BAFA}">
      <dgm:prSet/>
      <dgm:spPr/>
      <dgm:t>
        <a:bodyPr/>
        <a:lstStyle/>
        <a:p>
          <a:endParaRPr lang="en-US"/>
        </a:p>
      </dgm:t>
    </dgm:pt>
    <dgm:pt modelId="{D516791C-4581-4E0B-867A-A14D200E971E}">
      <dgm:prSet/>
      <dgm:spPr/>
      <dgm:t>
        <a:bodyPr/>
        <a:lstStyle/>
        <a:p>
          <a:r>
            <a:rPr lang="en-IN" b="1"/>
            <a:t>Office Supplies:</a:t>
          </a:r>
          <a:r>
            <a:rPr lang="en-IN"/>
            <a:t> $640,000</a:t>
          </a:r>
          <a:endParaRPr lang="en-US"/>
        </a:p>
      </dgm:t>
    </dgm:pt>
    <dgm:pt modelId="{866E8615-1EEC-4CF4-9CC3-104991C572CF}" type="parTrans" cxnId="{8AC8654B-4B29-41A3-8AFF-CE1623E32446}">
      <dgm:prSet/>
      <dgm:spPr/>
      <dgm:t>
        <a:bodyPr/>
        <a:lstStyle/>
        <a:p>
          <a:endParaRPr lang="en-US"/>
        </a:p>
      </dgm:t>
    </dgm:pt>
    <dgm:pt modelId="{E1842E72-98C9-45DE-9D32-862F6EB3F70D}" type="sibTrans" cxnId="{8AC8654B-4B29-41A3-8AFF-CE1623E32446}">
      <dgm:prSet/>
      <dgm:spPr/>
      <dgm:t>
        <a:bodyPr/>
        <a:lstStyle/>
        <a:p>
          <a:endParaRPr lang="en-US"/>
        </a:p>
      </dgm:t>
    </dgm:pt>
    <dgm:pt modelId="{E91B5BFB-590E-460B-9095-D3ECC416DBA7}">
      <dgm:prSet/>
      <dgm:spPr/>
      <dgm:t>
        <a:bodyPr/>
        <a:lstStyle/>
        <a:p>
          <a:r>
            <a:rPr lang="en-IN" b="1"/>
            <a:t>Technology:</a:t>
          </a:r>
          <a:r>
            <a:rPr lang="en-IN"/>
            <a:t> $470,000</a:t>
          </a:r>
          <a:endParaRPr lang="en-US"/>
        </a:p>
      </dgm:t>
    </dgm:pt>
    <dgm:pt modelId="{1909CAE0-E1E7-44AE-93F0-59F6999385B1}" type="parTrans" cxnId="{12B9AC5C-8415-45A5-A53E-D1285B98B1AD}">
      <dgm:prSet/>
      <dgm:spPr/>
      <dgm:t>
        <a:bodyPr/>
        <a:lstStyle/>
        <a:p>
          <a:endParaRPr lang="en-US"/>
        </a:p>
      </dgm:t>
    </dgm:pt>
    <dgm:pt modelId="{4A80C9EB-3F87-4F89-BEA3-FD3E9D39482C}" type="sibTrans" cxnId="{12B9AC5C-8415-45A5-A53E-D1285B98B1AD}">
      <dgm:prSet/>
      <dgm:spPr/>
      <dgm:t>
        <a:bodyPr/>
        <a:lstStyle/>
        <a:p>
          <a:endParaRPr lang="en-US"/>
        </a:p>
      </dgm:t>
    </dgm:pt>
    <dgm:pt modelId="{C80849EA-C0D5-4364-A43E-66408914331C}">
      <dgm:prSet/>
      <dgm:spPr/>
      <dgm:t>
        <a:bodyPr/>
        <a:lstStyle/>
        <a:p>
          <a:r>
            <a:rPr lang="en-IN" b="1"/>
            <a:t>Furniture:</a:t>
          </a:r>
          <a:r>
            <a:rPr lang="en-IN"/>
            <a:t> $450,000</a:t>
          </a:r>
          <a:endParaRPr lang="en-US"/>
        </a:p>
      </dgm:t>
    </dgm:pt>
    <dgm:pt modelId="{992410EE-47A8-4303-AA29-EDE1BF326D48}" type="parTrans" cxnId="{78B1D50A-940F-4465-AC12-49D0EB8222E0}">
      <dgm:prSet/>
      <dgm:spPr/>
      <dgm:t>
        <a:bodyPr/>
        <a:lstStyle/>
        <a:p>
          <a:endParaRPr lang="en-US"/>
        </a:p>
      </dgm:t>
    </dgm:pt>
    <dgm:pt modelId="{2893067A-7017-4842-9612-8595382869C4}" type="sibTrans" cxnId="{78B1D50A-940F-4465-AC12-49D0EB8222E0}">
      <dgm:prSet/>
      <dgm:spPr/>
      <dgm:t>
        <a:bodyPr/>
        <a:lstStyle/>
        <a:p>
          <a:endParaRPr lang="en-US"/>
        </a:p>
      </dgm:t>
    </dgm:pt>
    <dgm:pt modelId="{6537668A-D674-42E5-BC4B-2B07F7878BDA}">
      <dgm:prSet/>
      <dgm:spPr/>
      <dgm:t>
        <a:bodyPr/>
        <a:lstStyle/>
        <a:p>
          <a:r>
            <a:rPr lang="en-US"/>
            <a:t>Top 5 Sub-Categories by Sales:</a:t>
          </a:r>
        </a:p>
      </dgm:t>
    </dgm:pt>
    <dgm:pt modelId="{613B7968-83E9-4C55-BDF9-5AD5F73409D7}" type="parTrans" cxnId="{0A31DABE-5F41-4654-B0F2-CC0F36ED8D1B}">
      <dgm:prSet/>
      <dgm:spPr/>
      <dgm:t>
        <a:bodyPr/>
        <a:lstStyle/>
        <a:p>
          <a:endParaRPr lang="en-US"/>
        </a:p>
      </dgm:t>
    </dgm:pt>
    <dgm:pt modelId="{CEC4AB7A-CFA0-4355-B26B-CA8BBA0EA193}" type="sibTrans" cxnId="{0A31DABE-5F41-4654-B0F2-CC0F36ED8D1B}">
      <dgm:prSet/>
      <dgm:spPr/>
      <dgm:t>
        <a:bodyPr/>
        <a:lstStyle/>
        <a:p>
          <a:endParaRPr lang="en-US"/>
        </a:p>
      </dgm:t>
    </dgm:pt>
    <dgm:pt modelId="{3C790BFE-E224-4348-9C83-18DBE492AA5E}">
      <dgm:prSet/>
      <dgm:spPr/>
      <dgm:t>
        <a:bodyPr/>
        <a:lstStyle/>
        <a:p>
          <a:r>
            <a:rPr lang="en-IN" b="1"/>
            <a:t>Phones:</a:t>
          </a:r>
          <a:r>
            <a:rPr lang="en-IN"/>
            <a:t> $200,000</a:t>
          </a:r>
          <a:endParaRPr lang="en-US"/>
        </a:p>
      </dgm:t>
    </dgm:pt>
    <dgm:pt modelId="{3615738D-D680-4B1D-8690-0A6193F2AB31}" type="parTrans" cxnId="{A4400B11-783C-4D87-A20F-667F1D8831B3}">
      <dgm:prSet/>
      <dgm:spPr/>
      <dgm:t>
        <a:bodyPr/>
        <a:lstStyle/>
        <a:p>
          <a:endParaRPr lang="en-US"/>
        </a:p>
      </dgm:t>
    </dgm:pt>
    <dgm:pt modelId="{5480BF59-BCF9-4557-B593-9E198CA2E14D}" type="sibTrans" cxnId="{A4400B11-783C-4D87-A20F-667F1D8831B3}">
      <dgm:prSet/>
      <dgm:spPr/>
      <dgm:t>
        <a:bodyPr/>
        <a:lstStyle/>
        <a:p>
          <a:endParaRPr lang="en-US"/>
        </a:p>
      </dgm:t>
    </dgm:pt>
    <dgm:pt modelId="{95433573-46A2-464F-9140-946224514657}">
      <dgm:prSet/>
      <dgm:spPr/>
      <dgm:t>
        <a:bodyPr/>
        <a:lstStyle/>
        <a:p>
          <a:r>
            <a:rPr lang="en-IN" b="1"/>
            <a:t>Storage:</a:t>
          </a:r>
          <a:r>
            <a:rPr lang="en-IN"/>
            <a:t> $150,000</a:t>
          </a:r>
          <a:endParaRPr lang="en-US"/>
        </a:p>
      </dgm:t>
    </dgm:pt>
    <dgm:pt modelId="{C9D131AC-1C9E-4798-B1F6-F1E68B2B5861}" type="parTrans" cxnId="{3D9EFBFF-9CB1-4239-8AB4-3CEB0E4A872B}">
      <dgm:prSet/>
      <dgm:spPr/>
      <dgm:t>
        <a:bodyPr/>
        <a:lstStyle/>
        <a:p>
          <a:endParaRPr lang="en-US"/>
        </a:p>
      </dgm:t>
    </dgm:pt>
    <dgm:pt modelId="{85591E33-3220-4131-A8B3-E4E72178134A}" type="sibTrans" cxnId="{3D9EFBFF-9CB1-4239-8AB4-3CEB0E4A872B}">
      <dgm:prSet/>
      <dgm:spPr/>
      <dgm:t>
        <a:bodyPr/>
        <a:lstStyle/>
        <a:p>
          <a:endParaRPr lang="en-US"/>
        </a:p>
      </dgm:t>
    </dgm:pt>
    <dgm:pt modelId="{04B097F1-6AD6-4BC6-8149-535DE53211C2}">
      <dgm:prSet/>
      <dgm:spPr/>
      <dgm:t>
        <a:bodyPr/>
        <a:lstStyle/>
        <a:p>
          <a:r>
            <a:rPr lang="en-IN" b="1"/>
            <a:t>Tables:</a:t>
          </a:r>
          <a:r>
            <a:rPr lang="en-IN"/>
            <a:t> $120,000</a:t>
          </a:r>
          <a:endParaRPr lang="en-US"/>
        </a:p>
      </dgm:t>
    </dgm:pt>
    <dgm:pt modelId="{DDCFA64C-25F4-44B5-8B34-538911E733BD}" type="parTrans" cxnId="{60892623-8BC9-40E7-B877-14C6BF4A385F}">
      <dgm:prSet/>
      <dgm:spPr/>
      <dgm:t>
        <a:bodyPr/>
        <a:lstStyle/>
        <a:p>
          <a:endParaRPr lang="en-US"/>
        </a:p>
      </dgm:t>
    </dgm:pt>
    <dgm:pt modelId="{B621D993-4197-41AC-B57D-C5014926F3E7}" type="sibTrans" cxnId="{60892623-8BC9-40E7-B877-14C6BF4A385F}">
      <dgm:prSet/>
      <dgm:spPr/>
      <dgm:t>
        <a:bodyPr/>
        <a:lstStyle/>
        <a:p>
          <a:endParaRPr lang="en-US"/>
        </a:p>
      </dgm:t>
    </dgm:pt>
    <dgm:pt modelId="{556AF270-794D-4C15-9D03-FA7F439508A6}">
      <dgm:prSet/>
      <dgm:spPr/>
      <dgm:t>
        <a:bodyPr/>
        <a:lstStyle/>
        <a:p>
          <a:r>
            <a:rPr lang="en-IN" b="1"/>
            <a:t>Paper:</a:t>
          </a:r>
          <a:r>
            <a:rPr lang="en-IN"/>
            <a:t> $100,000</a:t>
          </a:r>
          <a:endParaRPr lang="en-US"/>
        </a:p>
      </dgm:t>
    </dgm:pt>
    <dgm:pt modelId="{7F6A766B-F528-4345-B8F0-F8F9053E421E}" type="parTrans" cxnId="{2D808970-59E0-452B-8CFD-FBBBE96D06E5}">
      <dgm:prSet/>
      <dgm:spPr/>
      <dgm:t>
        <a:bodyPr/>
        <a:lstStyle/>
        <a:p>
          <a:endParaRPr lang="en-US"/>
        </a:p>
      </dgm:t>
    </dgm:pt>
    <dgm:pt modelId="{98B9FCC9-B6E2-48ED-9F14-DE911D22417B}" type="sibTrans" cxnId="{2D808970-59E0-452B-8CFD-FBBBE96D06E5}">
      <dgm:prSet/>
      <dgm:spPr/>
      <dgm:t>
        <a:bodyPr/>
        <a:lstStyle/>
        <a:p>
          <a:endParaRPr lang="en-US"/>
        </a:p>
      </dgm:t>
    </dgm:pt>
    <dgm:pt modelId="{998F74C2-E8F6-4173-A54F-91463FC010EB}">
      <dgm:prSet/>
      <dgm:spPr/>
      <dgm:t>
        <a:bodyPr/>
        <a:lstStyle/>
        <a:p>
          <a:r>
            <a:rPr lang="en-IN" b="1"/>
            <a:t>Supplies:</a:t>
          </a:r>
          <a:r>
            <a:rPr lang="en-IN"/>
            <a:t> $40,000</a:t>
          </a:r>
          <a:endParaRPr lang="en-US"/>
        </a:p>
      </dgm:t>
    </dgm:pt>
    <dgm:pt modelId="{8A82E089-D22D-411A-ACE1-7D6EF27195C3}" type="parTrans" cxnId="{7E1E11EB-3B1D-4E42-AD9A-96B0158048AB}">
      <dgm:prSet/>
      <dgm:spPr/>
      <dgm:t>
        <a:bodyPr/>
        <a:lstStyle/>
        <a:p>
          <a:endParaRPr lang="en-US"/>
        </a:p>
      </dgm:t>
    </dgm:pt>
    <dgm:pt modelId="{99B3C25C-102D-4A7A-B2BE-AD8A066192D4}" type="sibTrans" cxnId="{7E1E11EB-3B1D-4E42-AD9A-96B0158048AB}">
      <dgm:prSet/>
      <dgm:spPr/>
      <dgm:t>
        <a:bodyPr/>
        <a:lstStyle/>
        <a:p>
          <a:endParaRPr lang="en-US"/>
        </a:p>
      </dgm:t>
    </dgm:pt>
    <dgm:pt modelId="{A8DEB584-82BC-4BEC-8801-21121913C540}">
      <dgm:prSet/>
      <dgm:spPr/>
      <dgm:t>
        <a:bodyPr/>
        <a:lstStyle/>
        <a:p>
          <a:r>
            <a:rPr lang="en-US" b="1"/>
            <a:t>Insight:</a:t>
          </a:r>
          <a:r>
            <a:rPr lang="en-US"/>
            <a:t> While Office Supplies is the top category overall, high-value Technology items like Phones are major revenue drivers.</a:t>
          </a:r>
        </a:p>
      </dgm:t>
    </dgm:pt>
    <dgm:pt modelId="{85F1D919-C32B-439E-8F2D-186CB61498F9}" type="parTrans" cxnId="{55B711B4-D156-4DAF-99F8-58E96733E5D8}">
      <dgm:prSet/>
      <dgm:spPr/>
      <dgm:t>
        <a:bodyPr/>
        <a:lstStyle/>
        <a:p>
          <a:endParaRPr lang="en-US"/>
        </a:p>
      </dgm:t>
    </dgm:pt>
    <dgm:pt modelId="{C826855D-34EF-4E68-A436-77057875781C}" type="sibTrans" cxnId="{55B711B4-D156-4DAF-99F8-58E96733E5D8}">
      <dgm:prSet/>
      <dgm:spPr/>
      <dgm:t>
        <a:bodyPr/>
        <a:lstStyle/>
        <a:p>
          <a:endParaRPr lang="en-US"/>
        </a:p>
      </dgm:t>
    </dgm:pt>
    <dgm:pt modelId="{9F6F14FD-0515-42A0-9E4D-E313659E672A}" type="pres">
      <dgm:prSet presAssocID="{8DA74E3F-DE48-46FF-BF4D-43A94BCC53BA}" presName="root" presStyleCnt="0">
        <dgm:presLayoutVars>
          <dgm:dir/>
          <dgm:resizeHandles val="exact"/>
        </dgm:presLayoutVars>
      </dgm:prSet>
      <dgm:spPr/>
    </dgm:pt>
    <dgm:pt modelId="{74999D4E-3CCF-4AFD-BDEF-668018987CA3}" type="pres">
      <dgm:prSet presAssocID="{0FBB918E-56BD-40F7-A693-7466AA9AB360}" presName="compNode" presStyleCnt="0"/>
      <dgm:spPr/>
    </dgm:pt>
    <dgm:pt modelId="{D4BD2E9E-A2F1-4D97-A2A9-9B400731C4EA}" type="pres">
      <dgm:prSet presAssocID="{0FBB918E-56BD-40F7-A693-7466AA9AB360}" presName="bgRect" presStyleLbl="bgShp" presStyleIdx="0" presStyleCnt="3"/>
      <dgm:spPr/>
    </dgm:pt>
    <dgm:pt modelId="{7E74B265-221B-493D-BE05-95DECD46CB1A}" type="pres">
      <dgm:prSet presAssocID="{0FBB918E-56BD-40F7-A693-7466AA9AB36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uch"/>
        </a:ext>
      </dgm:extLst>
    </dgm:pt>
    <dgm:pt modelId="{FFCDE774-7EA0-4001-84A4-806BCE6A4178}" type="pres">
      <dgm:prSet presAssocID="{0FBB918E-56BD-40F7-A693-7466AA9AB360}" presName="spaceRect" presStyleCnt="0"/>
      <dgm:spPr/>
    </dgm:pt>
    <dgm:pt modelId="{CCF3AC80-9512-4AC1-964D-0FB59A7BB352}" type="pres">
      <dgm:prSet presAssocID="{0FBB918E-56BD-40F7-A693-7466AA9AB360}" presName="parTx" presStyleLbl="revTx" presStyleIdx="0" presStyleCnt="5">
        <dgm:presLayoutVars>
          <dgm:chMax val="0"/>
          <dgm:chPref val="0"/>
        </dgm:presLayoutVars>
      </dgm:prSet>
      <dgm:spPr/>
    </dgm:pt>
    <dgm:pt modelId="{5DA42935-3E26-4CFC-BC89-03A2C4F87B93}" type="pres">
      <dgm:prSet presAssocID="{0FBB918E-56BD-40F7-A693-7466AA9AB360}" presName="desTx" presStyleLbl="revTx" presStyleIdx="1" presStyleCnt="5">
        <dgm:presLayoutVars/>
      </dgm:prSet>
      <dgm:spPr/>
    </dgm:pt>
    <dgm:pt modelId="{0ADA7F98-FC17-4EF6-8398-A7CCAF5D4AD1}" type="pres">
      <dgm:prSet presAssocID="{A797C3B8-CB1E-445A-B5D2-08BB7448889E}" presName="sibTrans" presStyleCnt="0"/>
      <dgm:spPr/>
    </dgm:pt>
    <dgm:pt modelId="{6783FA1A-2C09-4CDD-9214-1E4D4ADC72AE}" type="pres">
      <dgm:prSet presAssocID="{6537668A-D674-42E5-BC4B-2B07F7878BDA}" presName="compNode" presStyleCnt="0"/>
      <dgm:spPr/>
    </dgm:pt>
    <dgm:pt modelId="{908562F2-A835-417F-B7CF-E9015FE1059C}" type="pres">
      <dgm:prSet presAssocID="{6537668A-D674-42E5-BC4B-2B07F7878BDA}" presName="bgRect" presStyleLbl="bgShp" presStyleIdx="1" presStyleCnt="3"/>
      <dgm:spPr/>
    </dgm:pt>
    <dgm:pt modelId="{A6D24658-F3BE-475B-BEA1-A57F3F68CE17}" type="pres">
      <dgm:prSet presAssocID="{6537668A-D674-42E5-BC4B-2B07F7878BD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DA59251-06B4-4F17-8274-832320629CB7}" type="pres">
      <dgm:prSet presAssocID="{6537668A-D674-42E5-BC4B-2B07F7878BDA}" presName="spaceRect" presStyleCnt="0"/>
      <dgm:spPr/>
    </dgm:pt>
    <dgm:pt modelId="{CF66DE98-E13A-4953-B455-8334E7C1696E}" type="pres">
      <dgm:prSet presAssocID="{6537668A-D674-42E5-BC4B-2B07F7878BDA}" presName="parTx" presStyleLbl="revTx" presStyleIdx="2" presStyleCnt="5">
        <dgm:presLayoutVars>
          <dgm:chMax val="0"/>
          <dgm:chPref val="0"/>
        </dgm:presLayoutVars>
      </dgm:prSet>
      <dgm:spPr/>
    </dgm:pt>
    <dgm:pt modelId="{D322701B-70C7-4A2A-BBE8-1177FB8CEF7E}" type="pres">
      <dgm:prSet presAssocID="{6537668A-D674-42E5-BC4B-2B07F7878BDA}" presName="desTx" presStyleLbl="revTx" presStyleIdx="3" presStyleCnt="5">
        <dgm:presLayoutVars/>
      </dgm:prSet>
      <dgm:spPr/>
    </dgm:pt>
    <dgm:pt modelId="{80496CF8-AEBE-4838-B2C7-8651CA8D9DA7}" type="pres">
      <dgm:prSet presAssocID="{CEC4AB7A-CFA0-4355-B26B-CA8BBA0EA193}" presName="sibTrans" presStyleCnt="0"/>
      <dgm:spPr/>
    </dgm:pt>
    <dgm:pt modelId="{5FA0DB98-E6E9-4F03-933B-686821FEA06D}" type="pres">
      <dgm:prSet presAssocID="{A8DEB584-82BC-4BEC-8801-21121913C540}" presName="compNode" presStyleCnt="0"/>
      <dgm:spPr/>
    </dgm:pt>
    <dgm:pt modelId="{719458EF-195D-4F1B-A641-62D5A8F06DDB}" type="pres">
      <dgm:prSet presAssocID="{A8DEB584-82BC-4BEC-8801-21121913C540}" presName="bgRect" presStyleLbl="bgShp" presStyleIdx="2" presStyleCnt="3"/>
      <dgm:spPr/>
    </dgm:pt>
    <dgm:pt modelId="{CD290ADF-C390-45EC-88F5-4BBB9273C1D1}" type="pres">
      <dgm:prSet presAssocID="{A8DEB584-82BC-4BEC-8801-21121913C54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2B928C2-728D-4010-A529-E495534E338E}" type="pres">
      <dgm:prSet presAssocID="{A8DEB584-82BC-4BEC-8801-21121913C540}" presName="spaceRect" presStyleCnt="0"/>
      <dgm:spPr/>
    </dgm:pt>
    <dgm:pt modelId="{8780CB3D-F05D-4950-942E-06DA8F7E3A0E}" type="pres">
      <dgm:prSet presAssocID="{A8DEB584-82BC-4BEC-8801-21121913C54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FC9C503-5FE3-44C2-874F-C67E9DAEE116}" type="presOf" srcId="{6537668A-D674-42E5-BC4B-2B07F7878BDA}" destId="{CF66DE98-E13A-4953-B455-8334E7C1696E}" srcOrd="0" destOrd="0" presId="urn:microsoft.com/office/officeart/2018/2/layout/IconVerticalSolidList"/>
    <dgm:cxn modelId="{2BAA0E04-FA76-46E8-8F6F-7B688754BAFA}" srcId="{8DA74E3F-DE48-46FF-BF4D-43A94BCC53BA}" destId="{0FBB918E-56BD-40F7-A693-7466AA9AB360}" srcOrd="0" destOrd="0" parTransId="{764686B7-FCBA-456F-9550-559A7DD35991}" sibTransId="{A797C3B8-CB1E-445A-B5D2-08BB7448889E}"/>
    <dgm:cxn modelId="{59AFA204-E78E-4054-A9DE-1D11E76DBF45}" type="presOf" srcId="{E91B5BFB-590E-460B-9095-D3ECC416DBA7}" destId="{5DA42935-3E26-4CFC-BC89-03A2C4F87B93}" srcOrd="0" destOrd="1" presId="urn:microsoft.com/office/officeart/2018/2/layout/IconVerticalSolidList"/>
    <dgm:cxn modelId="{78B1D50A-940F-4465-AC12-49D0EB8222E0}" srcId="{0FBB918E-56BD-40F7-A693-7466AA9AB360}" destId="{C80849EA-C0D5-4364-A43E-66408914331C}" srcOrd="2" destOrd="0" parTransId="{992410EE-47A8-4303-AA29-EDE1BF326D48}" sibTransId="{2893067A-7017-4842-9612-8595382869C4}"/>
    <dgm:cxn modelId="{A4400B11-783C-4D87-A20F-667F1D8831B3}" srcId="{6537668A-D674-42E5-BC4B-2B07F7878BDA}" destId="{3C790BFE-E224-4348-9C83-18DBE492AA5E}" srcOrd="0" destOrd="0" parTransId="{3615738D-D680-4B1D-8690-0A6193F2AB31}" sibTransId="{5480BF59-BCF9-4557-B593-9E198CA2E14D}"/>
    <dgm:cxn modelId="{60892623-8BC9-40E7-B877-14C6BF4A385F}" srcId="{6537668A-D674-42E5-BC4B-2B07F7878BDA}" destId="{04B097F1-6AD6-4BC6-8149-535DE53211C2}" srcOrd="2" destOrd="0" parTransId="{DDCFA64C-25F4-44B5-8B34-538911E733BD}" sibTransId="{B621D993-4197-41AC-B57D-C5014926F3E7}"/>
    <dgm:cxn modelId="{597E6135-62B7-4A09-801E-F5635F2C154B}" type="presOf" srcId="{A8DEB584-82BC-4BEC-8801-21121913C540}" destId="{8780CB3D-F05D-4950-942E-06DA8F7E3A0E}" srcOrd="0" destOrd="0" presId="urn:microsoft.com/office/officeart/2018/2/layout/IconVerticalSolidList"/>
    <dgm:cxn modelId="{12B9AC5C-8415-45A5-A53E-D1285B98B1AD}" srcId="{0FBB918E-56BD-40F7-A693-7466AA9AB360}" destId="{E91B5BFB-590E-460B-9095-D3ECC416DBA7}" srcOrd="1" destOrd="0" parTransId="{1909CAE0-E1E7-44AE-93F0-59F6999385B1}" sibTransId="{4A80C9EB-3F87-4F89-BEA3-FD3E9D39482C}"/>
    <dgm:cxn modelId="{36069665-1764-4FCE-B56B-8DA37FB3F2C9}" type="presOf" srcId="{3C790BFE-E224-4348-9C83-18DBE492AA5E}" destId="{D322701B-70C7-4A2A-BBE8-1177FB8CEF7E}" srcOrd="0" destOrd="0" presId="urn:microsoft.com/office/officeart/2018/2/layout/IconVerticalSolidList"/>
    <dgm:cxn modelId="{8C5FC868-5355-4BFB-B01A-A88215B0A650}" type="presOf" srcId="{04B097F1-6AD6-4BC6-8149-535DE53211C2}" destId="{D322701B-70C7-4A2A-BBE8-1177FB8CEF7E}" srcOrd="0" destOrd="2" presId="urn:microsoft.com/office/officeart/2018/2/layout/IconVerticalSolidList"/>
    <dgm:cxn modelId="{8AC8654B-4B29-41A3-8AFF-CE1623E32446}" srcId="{0FBB918E-56BD-40F7-A693-7466AA9AB360}" destId="{D516791C-4581-4E0B-867A-A14D200E971E}" srcOrd="0" destOrd="0" parTransId="{866E8615-1EEC-4CF4-9CC3-104991C572CF}" sibTransId="{E1842E72-98C9-45DE-9D32-862F6EB3F70D}"/>
    <dgm:cxn modelId="{2D808970-59E0-452B-8CFD-FBBBE96D06E5}" srcId="{6537668A-D674-42E5-BC4B-2B07F7878BDA}" destId="{556AF270-794D-4C15-9D03-FA7F439508A6}" srcOrd="3" destOrd="0" parTransId="{7F6A766B-F528-4345-B8F0-F8F9053E421E}" sibTransId="{98B9FCC9-B6E2-48ED-9F14-DE911D22417B}"/>
    <dgm:cxn modelId="{2CA1BE73-40B6-47C9-B697-BB9D354A7A00}" type="presOf" srcId="{556AF270-794D-4C15-9D03-FA7F439508A6}" destId="{D322701B-70C7-4A2A-BBE8-1177FB8CEF7E}" srcOrd="0" destOrd="3" presId="urn:microsoft.com/office/officeart/2018/2/layout/IconVerticalSolidList"/>
    <dgm:cxn modelId="{BF2BA457-2160-4571-BD02-F3548FDB7EA3}" type="presOf" srcId="{D516791C-4581-4E0B-867A-A14D200E971E}" destId="{5DA42935-3E26-4CFC-BC89-03A2C4F87B93}" srcOrd="0" destOrd="0" presId="urn:microsoft.com/office/officeart/2018/2/layout/IconVerticalSolidList"/>
    <dgm:cxn modelId="{80769F86-E756-4381-9083-C4FEE8AFF146}" type="presOf" srcId="{0FBB918E-56BD-40F7-A693-7466AA9AB360}" destId="{CCF3AC80-9512-4AC1-964D-0FB59A7BB352}" srcOrd="0" destOrd="0" presId="urn:microsoft.com/office/officeart/2018/2/layout/IconVerticalSolidList"/>
    <dgm:cxn modelId="{57D21998-DA74-4751-A41D-F5889504FDAE}" type="presOf" srcId="{95433573-46A2-464F-9140-946224514657}" destId="{D322701B-70C7-4A2A-BBE8-1177FB8CEF7E}" srcOrd="0" destOrd="1" presId="urn:microsoft.com/office/officeart/2018/2/layout/IconVerticalSolidList"/>
    <dgm:cxn modelId="{55B711B4-D156-4DAF-99F8-58E96733E5D8}" srcId="{8DA74E3F-DE48-46FF-BF4D-43A94BCC53BA}" destId="{A8DEB584-82BC-4BEC-8801-21121913C540}" srcOrd="2" destOrd="0" parTransId="{85F1D919-C32B-439E-8F2D-186CB61498F9}" sibTransId="{C826855D-34EF-4E68-A436-77057875781C}"/>
    <dgm:cxn modelId="{0A31DABE-5F41-4654-B0F2-CC0F36ED8D1B}" srcId="{8DA74E3F-DE48-46FF-BF4D-43A94BCC53BA}" destId="{6537668A-D674-42E5-BC4B-2B07F7878BDA}" srcOrd="1" destOrd="0" parTransId="{613B7968-83E9-4C55-BDF9-5AD5F73409D7}" sibTransId="{CEC4AB7A-CFA0-4355-B26B-CA8BBA0EA193}"/>
    <dgm:cxn modelId="{F117C2D0-502E-43DF-B9EF-1992EF554669}" type="presOf" srcId="{C80849EA-C0D5-4364-A43E-66408914331C}" destId="{5DA42935-3E26-4CFC-BC89-03A2C4F87B93}" srcOrd="0" destOrd="2" presId="urn:microsoft.com/office/officeart/2018/2/layout/IconVerticalSolidList"/>
    <dgm:cxn modelId="{EFEB91D9-6CD2-4B65-9336-0C10F25B8CD1}" type="presOf" srcId="{998F74C2-E8F6-4173-A54F-91463FC010EB}" destId="{D322701B-70C7-4A2A-BBE8-1177FB8CEF7E}" srcOrd="0" destOrd="4" presId="urn:microsoft.com/office/officeart/2018/2/layout/IconVerticalSolidList"/>
    <dgm:cxn modelId="{2A8448DC-73C9-43FA-AD95-D55BB3C1E333}" type="presOf" srcId="{8DA74E3F-DE48-46FF-BF4D-43A94BCC53BA}" destId="{9F6F14FD-0515-42A0-9E4D-E313659E672A}" srcOrd="0" destOrd="0" presId="urn:microsoft.com/office/officeart/2018/2/layout/IconVerticalSolidList"/>
    <dgm:cxn modelId="{7E1E11EB-3B1D-4E42-AD9A-96B0158048AB}" srcId="{6537668A-D674-42E5-BC4B-2B07F7878BDA}" destId="{998F74C2-E8F6-4173-A54F-91463FC010EB}" srcOrd="4" destOrd="0" parTransId="{8A82E089-D22D-411A-ACE1-7D6EF27195C3}" sibTransId="{99B3C25C-102D-4A7A-B2BE-AD8A066192D4}"/>
    <dgm:cxn modelId="{3D9EFBFF-9CB1-4239-8AB4-3CEB0E4A872B}" srcId="{6537668A-D674-42E5-BC4B-2B07F7878BDA}" destId="{95433573-46A2-464F-9140-946224514657}" srcOrd="1" destOrd="0" parTransId="{C9D131AC-1C9E-4798-B1F6-F1E68B2B5861}" sibTransId="{85591E33-3220-4131-A8B3-E4E72178134A}"/>
    <dgm:cxn modelId="{04546AFE-9FF5-4948-8F8D-03538DA99BC4}" type="presParOf" srcId="{9F6F14FD-0515-42A0-9E4D-E313659E672A}" destId="{74999D4E-3CCF-4AFD-BDEF-668018987CA3}" srcOrd="0" destOrd="0" presId="urn:microsoft.com/office/officeart/2018/2/layout/IconVerticalSolidList"/>
    <dgm:cxn modelId="{133F1EBD-A173-42CB-BDA8-EE61B8DAF612}" type="presParOf" srcId="{74999D4E-3CCF-4AFD-BDEF-668018987CA3}" destId="{D4BD2E9E-A2F1-4D97-A2A9-9B400731C4EA}" srcOrd="0" destOrd="0" presId="urn:microsoft.com/office/officeart/2018/2/layout/IconVerticalSolidList"/>
    <dgm:cxn modelId="{300A3EDA-1530-40E0-89FC-D0E157E99E5A}" type="presParOf" srcId="{74999D4E-3CCF-4AFD-BDEF-668018987CA3}" destId="{7E74B265-221B-493D-BE05-95DECD46CB1A}" srcOrd="1" destOrd="0" presId="urn:microsoft.com/office/officeart/2018/2/layout/IconVerticalSolidList"/>
    <dgm:cxn modelId="{433EAEF6-89FF-4937-B69A-EBEBB8C46196}" type="presParOf" srcId="{74999D4E-3CCF-4AFD-BDEF-668018987CA3}" destId="{FFCDE774-7EA0-4001-84A4-806BCE6A4178}" srcOrd="2" destOrd="0" presId="urn:microsoft.com/office/officeart/2018/2/layout/IconVerticalSolidList"/>
    <dgm:cxn modelId="{F7C76189-9825-4460-BAE7-060FB57EBB60}" type="presParOf" srcId="{74999D4E-3CCF-4AFD-BDEF-668018987CA3}" destId="{CCF3AC80-9512-4AC1-964D-0FB59A7BB352}" srcOrd="3" destOrd="0" presId="urn:microsoft.com/office/officeart/2018/2/layout/IconVerticalSolidList"/>
    <dgm:cxn modelId="{CD94C1C2-7E50-4167-8AD1-DCAD753DCFDB}" type="presParOf" srcId="{74999D4E-3CCF-4AFD-BDEF-668018987CA3}" destId="{5DA42935-3E26-4CFC-BC89-03A2C4F87B93}" srcOrd="4" destOrd="0" presId="urn:microsoft.com/office/officeart/2018/2/layout/IconVerticalSolidList"/>
    <dgm:cxn modelId="{DF94CB59-0FCC-4C7F-89CA-9ECA39ECE415}" type="presParOf" srcId="{9F6F14FD-0515-42A0-9E4D-E313659E672A}" destId="{0ADA7F98-FC17-4EF6-8398-A7CCAF5D4AD1}" srcOrd="1" destOrd="0" presId="urn:microsoft.com/office/officeart/2018/2/layout/IconVerticalSolidList"/>
    <dgm:cxn modelId="{3365A7EC-FCD9-4A07-B346-3238F83C017C}" type="presParOf" srcId="{9F6F14FD-0515-42A0-9E4D-E313659E672A}" destId="{6783FA1A-2C09-4CDD-9214-1E4D4ADC72AE}" srcOrd="2" destOrd="0" presId="urn:microsoft.com/office/officeart/2018/2/layout/IconVerticalSolidList"/>
    <dgm:cxn modelId="{9EE8538C-26B2-4438-982F-2D7E31D8E19E}" type="presParOf" srcId="{6783FA1A-2C09-4CDD-9214-1E4D4ADC72AE}" destId="{908562F2-A835-417F-B7CF-E9015FE1059C}" srcOrd="0" destOrd="0" presId="urn:microsoft.com/office/officeart/2018/2/layout/IconVerticalSolidList"/>
    <dgm:cxn modelId="{58F5C3AD-43CC-4086-8E06-3588D8C80F6D}" type="presParOf" srcId="{6783FA1A-2C09-4CDD-9214-1E4D4ADC72AE}" destId="{A6D24658-F3BE-475B-BEA1-A57F3F68CE17}" srcOrd="1" destOrd="0" presId="urn:microsoft.com/office/officeart/2018/2/layout/IconVerticalSolidList"/>
    <dgm:cxn modelId="{A77FC9C8-34E3-4916-B5A8-FE374F167BB5}" type="presParOf" srcId="{6783FA1A-2C09-4CDD-9214-1E4D4ADC72AE}" destId="{4DA59251-06B4-4F17-8274-832320629CB7}" srcOrd="2" destOrd="0" presId="urn:microsoft.com/office/officeart/2018/2/layout/IconVerticalSolidList"/>
    <dgm:cxn modelId="{A6006356-5FBA-463D-834B-D9FB6A7E536B}" type="presParOf" srcId="{6783FA1A-2C09-4CDD-9214-1E4D4ADC72AE}" destId="{CF66DE98-E13A-4953-B455-8334E7C1696E}" srcOrd="3" destOrd="0" presId="urn:microsoft.com/office/officeart/2018/2/layout/IconVerticalSolidList"/>
    <dgm:cxn modelId="{83971D56-755D-49D0-A9E1-7EC6B72D562F}" type="presParOf" srcId="{6783FA1A-2C09-4CDD-9214-1E4D4ADC72AE}" destId="{D322701B-70C7-4A2A-BBE8-1177FB8CEF7E}" srcOrd="4" destOrd="0" presId="urn:microsoft.com/office/officeart/2018/2/layout/IconVerticalSolidList"/>
    <dgm:cxn modelId="{D0840AD2-349D-4D8D-97FC-91259D6C4449}" type="presParOf" srcId="{9F6F14FD-0515-42A0-9E4D-E313659E672A}" destId="{80496CF8-AEBE-4838-B2C7-8651CA8D9DA7}" srcOrd="3" destOrd="0" presId="urn:microsoft.com/office/officeart/2018/2/layout/IconVerticalSolidList"/>
    <dgm:cxn modelId="{18EEB3FE-2B2C-4701-A5C3-3C6E28E01B35}" type="presParOf" srcId="{9F6F14FD-0515-42A0-9E4D-E313659E672A}" destId="{5FA0DB98-E6E9-4F03-933B-686821FEA06D}" srcOrd="4" destOrd="0" presId="urn:microsoft.com/office/officeart/2018/2/layout/IconVerticalSolidList"/>
    <dgm:cxn modelId="{D231A197-3445-422B-8F30-8C3748A175FA}" type="presParOf" srcId="{5FA0DB98-E6E9-4F03-933B-686821FEA06D}" destId="{719458EF-195D-4F1B-A641-62D5A8F06DDB}" srcOrd="0" destOrd="0" presId="urn:microsoft.com/office/officeart/2018/2/layout/IconVerticalSolidList"/>
    <dgm:cxn modelId="{B97E873D-4E1C-451B-A945-B49238054B85}" type="presParOf" srcId="{5FA0DB98-E6E9-4F03-933B-686821FEA06D}" destId="{CD290ADF-C390-45EC-88F5-4BBB9273C1D1}" srcOrd="1" destOrd="0" presId="urn:microsoft.com/office/officeart/2018/2/layout/IconVerticalSolidList"/>
    <dgm:cxn modelId="{809E5C16-8B4F-4C45-8047-0A8F113960D5}" type="presParOf" srcId="{5FA0DB98-E6E9-4F03-933B-686821FEA06D}" destId="{B2B928C2-728D-4010-A529-E495534E338E}" srcOrd="2" destOrd="0" presId="urn:microsoft.com/office/officeart/2018/2/layout/IconVerticalSolidList"/>
    <dgm:cxn modelId="{CEE33F73-64AD-432D-9F84-DCCCC870756C}" type="presParOf" srcId="{5FA0DB98-E6E9-4F03-933B-686821FEA06D}" destId="{8780CB3D-F05D-4950-942E-06DA8F7E3A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51AB35-2A4E-4E8B-9CE2-BAC67B281E7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740E511-0CA0-4EBD-87A8-66814D6EFE25}">
      <dgm:prSet/>
      <dgm:spPr/>
      <dgm:t>
        <a:bodyPr/>
        <a:lstStyle/>
        <a:p>
          <a:r>
            <a:rPr lang="en-IN"/>
            <a:t>Preferred Shipping Mode:</a:t>
          </a:r>
          <a:endParaRPr lang="en-US"/>
        </a:p>
      </dgm:t>
    </dgm:pt>
    <dgm:pt modelId="{B9FAA25D-23BC-49FF-86FC-883541F64D4E}" type="parTrans" cxnId="{0A279A5F-6FB9-41C6-846A-8D2FC2FC3A9B}">
      <dgm:prSet/>
      <dgm:spPr/>
      <dgm:t>
        <a:bodyPr/>
        <a:lstStyle/>
        <a:p>
          <a:endParaRPr lang="en-US"/>
        </a:p>
      </dgm:t>
    </dgm:pt>
    <dgm:pt modelId="{355C884B-ACE0-4AC4-9A8B-8B8D960F5B5B}" type="sibTrans" cxnId="{0A279A5F-6FB9-41C6-846A-8D2FC2FC3A9B}">
      <dgm:prSet/>
      <dgm:spPr/>
      <dgm:t>
        <a:bodyPr/>
        <a:lstStyle/>
        <a:p>
          <a:endParaRPr lang="en-US"/>
        </a:p>
      </dgm:t>
    </dgm:pt>
    <dgm:pt modelId="{4DD68284-95D2-487C-AAA4-609FF5269238}">
      <dgm:prSet/>
      <dgm:spPr/>
      <dgm:t>
        <a:bodyPr/>
        <a:lstStyle/>
        <a:p>
          <a:r>
            <a:rPr lang="en-US" b="1"/>
            <a:t>Standard:</a:t>
          </a:r>
          <a:r>
            <a:rPr lang="en-US"/>
            <a:t> 910K (Overwhelmingly the most used)</a:t>
          </a:r>
        </a:p>
      </dgm:t>
    </dgm:pt>
    <dgm:pt modelId="{D3C38143-A983-4824-9D1D-E4E2A66714CE}" type="parTrans" cxnId="{EBFECD5F-5E70-479A-BE66-10E71984B44F}">
      <dgm:prSet/>
      <dgm:spPr/>
      <dgm:t>
        <a:bodyPr/>
        <a:lstStyle/>
        <a:p>
          <a:endParaRPr lang="en-US"/>
        </a:p>
      </dgm:t>
    </dgm:pt>
    <dgm:pt modelId="{651A9929-81C4-4FF2-A452-47B875C918A3}" type="sibTrans" cxnId="{EBFECD5F-5E70-479A-BE66-10E71984B44F}">
      <dgm:prSet/>
      <dgm:spPr/>
      <dgm:t>
        <a:bodyPr/>
        <a:lstStyle/>
        <a:p>
          <a:endParaRPr lang="en-US"/>
        </a:p>
      </dgm:t>
    </dgm:pt>
    <dgm:pt modelId="{8D471F6D-139E-49BC-9AD9-36442130F5FB}">
      <dgm:prSet/>
      <dgm:spPr/>
      <dgm:t>
        <a:bodyPr/>
        <a:lstStyle/>
        <a:p>
          <a:r>
            <a:rPr lang="en-IN" b="1"/>
            <a:t>Second Class:</a:t>
          </a:r>
          <a:r>
            <a:rPr lang="en-IN"/>
            <a:t> 310K</a:t>
          </a:r>
          <a:endParaRPr lang="en-US"/>
        </a:p>
      </dgm:t>
    </dgm:pt>
    <dgm:pt modelId="{D3863323-84C0-4AF5-8C17-672DC68D7175}" type="parTrans" cxnId="{1518A740-6AB6-4253-B264-356132382AE7}">
      <dgm:prSet/>
      <dgm:spPr/>
      <dgm:t>
        <a:bodyPr/>
        <a:lstStyle/>
        <a:p>
          <a:endParaRPr lang="en-US"/>
        </a:p>
      </dgm:t>
    </dgm:pt>
    <dgm:pt modelId="{50115AE2-D7BC-4712-82AB-320D6B109954}" type="sibTrans" cxnId="{1518A740-6AB6-4253-B264-356132382AE7}">
      <dgm:prSet/>
      <dgm:spPr/>
      <dgm:t>
        <a:bodyPr/>
        <a:lstStyle/>
        <a:p>
          <a:endParaRPr lang="en-US"/>
        </a:p>
      </dgm:t>
    </dgm:pt>
    <dgm:pt modelId="{03A7288C-22AA-430F-AC0F-DEE70F123B93}">
      <dgm:prSet/>
      <dgm:spPr/>
      <dgm:t>
        <a:bodyPr/>
        <a:lstStyle/>
        <a:p>
          <a:r>
            <a:rPr lang="en-IN" b="1"/>
            <a:t>First Class:</a:t>
          </a:r>
          <a:r>
            <a:rPr lang="en-IN"/>
            <a:t> 240K</a:t>
          </a:r>
          <a:endParaRPr lang="en-US"/>
        </a:p>
      </dgm:t>
    </dgm:pt>
    <dgm:pt modelId="{2153D56E-3685-4354-8048-D2EF86718100}" type="parTrans" cxnId="{884A1A93-750E-4FAA-850C-5A98450A2FBD}">
      <dgm:prSet/>
      <dgm:spPr/>
      <dgm:t>
        <a:bodyPr/>
        <a:lstStyle/>
        <a:p>
          <a:endParaRPr lang="en-US"/>
        </a:p>
      </dgm:t>
    </dgm:pt>
    <dgm:pt modelId="{7C94AE87-EE11-4893-9EF6-E3CD245C11E0}" type="sibTrans" cxnId="{884A1A93-750E-4FAA-850C-5A98450A2FBD}">
      <dgm:prSet/>
      <dgm:spPr/>
      <dgm:t>
        <a:bodyPr/>
        <a:lstStyle/>
        <a:p>
          <a:endParaRPr lang="en-US"/>
        </a:p>
      </dgm:t>
    </dgm:pt>
    <dgm:pt modelId="{7218B78E-D696-4910-B9D7-BFFBCD8147FF}">
      <dgm:prSet/>
      <dgm:spPr/>
      <dgm:t>
        <a:bodyPr/>
        <a:lstStyle/>
        <a:p>
          <a:r>
            <a:rPr lang="en-IN" b="1"/>
            <a:t>Same Day:</a:t>
          </a:r>
          <a:r>
            <a:rPr lang="en-IN"/>
            <a:t> 100K</a:t>
          </a:r>
          <a:endParaRPr lang="en-US"/>
        </a:p>
      </dgm:t>
    </dgm:pt>
    <dgm:pt modelId="{61B05990-F191-416E-8275-7F324482B0E3}" type="parTrans" cxnId="{C39FA1B5-DE9F-414A-B030-D7AC850ECDDA}">
      <dgm:prSet/>
      <dgm:spPr/>
      <dgm:t>
        <a:bodyPr/>
        <a:lstStyle/>
        <a:p>
          <a:endParaRPr lang="en-US"/>
        </a:p>
      </dgm:t>
    </dgm:pt>
    <dgm:pt modelId="{E7E29C7B-7588-47A8-A29D-6847C4A578F9}" type="sibTrans" cxnId="{C39FA1B5-DE9F-414A-B030-D7AC850ECDDA}">
      <dgm:prSet/>
      <dgm:spPr/>
      <dgm:t>
        <a:bodyPr/>
        <a:lstStyle/>
        <a:p>
          <a:endParaRPr lang="en-US"/>
        </a:p>
      </dgm:t>
    </dgm:pt>
    <dgm:pt modelId="{14C468D1-1F40-43FA-8610-D7D23ECD3B83}">
      <dgm:prSet/>
      <dgm:spPr/>
      <dgm:t>
        <a:bodyPr/>
        <a:lstStyle/>
        <a:p>
          <a:r>
            <a:rPr lang="en-IN"/>
            <a:t>Popular Payment Methods</a:t>
          </a:r>
          <a:r>
            <a:rPr lang="en-US"/>
            <a:t>:</a:t>
          </a:r>
        </a:p>
      </dgm:t>
    </dgm:pt>
    <dgm:pt modelId="{58E566F6-D1F3-41E8-89DD-1FACC345FE40}" type="parTrans" cxnId="{ED3B75E2-408A-46DE-81F9-402FC094898D}">
      <dgm:prSet/>
      <dgm:spPr/>
      <dgm:t>
        <a:bodyPr/>
        <a:lstStyle/>
        <a:p>
          <a:endParaRPr lang="en-US"/>
        </a:p>
      </dgm:t>
    </dgm:pt>
    <dgm:pt modelId="{51F6D0F7-D7CB-429E-A32F-8A5461ED8C7A}" type="sibTrans" cxnId="{ED3B75E2-408A-46DE-81F9-402FC094898D}">
      <dgm:prSet/>
      <dgm:spPr/>
      <dgm:t>
        <a:bodyPr/>
        <a:lstStyle/>
        <a:p>
          <a:endParaRPr lang="en-US"/>
        </a:p>
      </dgm:t>
    </dgm:pt>
    <dgm:pt modelId="{19BF4225-4529-43EC-BAB5-0D4B5A28492D}">
      <dgm:prSet/>
      <dgm:spPr/>
      <dgm:t>
        <a:bodyPr/>
        <a:lstStyle/>
        <a:p>
          <a:r>
            <a:rPr lang="en-US" b="1"/>
            <a:t>COD (Cash on Delivery):</a:t>
          </a:r>
          <a:r>
            <a:rPr lang="en-US"/>
            <a:t> 43%</a:t>
          </a:r>
        </a:p>
      </dgm:t>
    </dgm:pt>
    <dgm:pt modelId="{04300A02-669B-4DCB-B5EC-2C816DBA07F8}" type="parTrans" cxnId="{BDA9D8F5-49C2-44B9-B7B3-54AFA722070F}">
      <dgm:prSet/>
      <dgm:spPr/>
      <dgm:t>
        <a:bodyPr/>
        <a:lstStyle/>
        <a:p>
          <a:endParaRPr lang="en-US"/>
        </a:p>
      </dgm:t>
    </dgm:pt>
    <dgm:pt modelId="{992E104F-DCD6-4BEF-9A59-F1CAAEF2A6C9}" type="sibTrans" cxnId="{BDA9D8F5-49C2-44B9-B7B3-54AFA722070F}">
      <dgm:prSet/>
      <dgm:spPr/>
      <dgm:t>
        <a:bodyPr/>
        <a:lstStyle/>
        <a:p>
          <a:endParaRPr lang="en-US"/>
        </a:p>
      </dgm:t>
    </dgm:pt>
    <dgm:pt modelId="{CD69211F-0A7D-430B-AF79-D937BC662874}">
      <dgm:prSet/>
      <dgm:spPr/>
      <dgm:t>
        <a:bodyPr/>
        <a:lstStyle/>
        <a:p>
          <a:r>
            <a:rPr lang="en-IN" b="1"/>
            <a:t>Online:</a:t>
          </a:r>
          <a:r>
            <a:rPr lang="en-IN"/>
            <a:t> 35%</a:t>
          </a:r>
          <a:endParaRPr lang="en-US"/>
        </a:p>
      </dgm:t>
    </dgm:pt>
    <dgm:pt modelId="{A7C911E1-0E3F-457C-A8FE-16BD2EC13CBF}" type="parTrans" cxnId="{2BB1166E-83A2-4EDB-8136-30C640A13E84}">
      <dgm:prSet/>
      <dgm:spPr/>
      <dgm:t>
        <a:bodyPr/>
        <a:lstStyle/>
        <a:p>
          <a:endParaRPr lang="en-US"/>
        </a:p>
      </dgm:t>
    </dgm:pt>
    <dgm:pt modelId="{98B53AB1-7ECB-4811-967C-53857EE1B7E8}" type="sibTrans" cxnId="{2BB1166E-83A2-4EDB-8136-30C640A13E84}">
      <dgm:prSet/>
      <dgm:spPr/>
      <dgm:t>
        <a:bodyPr/>
        <a:lstStyle/>
        <a:p>
          <a:endParaRPr lang="en-US"/>
        </a:p>
      </dgm:t>
    </dgm:pt>
    <dgm:pt modelId="{76FEEBFC-822F-40C8-B4A4-9710F8097CF3}">
      <dgm:prSet/>
      <dgm:spPr/>
      <dgm:t>
        <a:bodyPr/>
        <a:lstStyle/>
        <a:p>
          <a:r>
            <a:rPr lang="en-IN" b="1"/>
            <a:t>Cards:</a:t>
          </a:r>
          <a:r>
            <a:rPr lang="en-IN"/>
            <a:t> 22%</a:t>
          </a:r>
          <a:endParaRPr lang="en-US"/>
        </a:p>
      </dgm:t>
    </dgm:pt>
    <dgm:pt modelId="{10F63D51-32E5-4011-A319-A8B41DCD59A1}" type="parTrans" cxnId="{DAF1B5FF-37D4-486C-916E-826761C7577D}">
      <dgm:prSet/>
      <dgm:spPr/>
      <dgm:t>
        <a:bodyPr/>
        <a:lstStyle/>
        <a:p>
          <a:endParaRPr lang="en-US"/>
        </a:p>
      </dgm:t>
    </dgm:pt>
    <dgm:pt modelId="{7D55E3A5-A1CB-4BBE-838C-9F73D408FDEB}" type="sibTrans" cxnId="{DAF1B5FF-37D4-486C-916E-826761C7577D}">
      <dgm:prSet/>
      <dgm:spPr/>
      <dgm:t>
        <a:bodyPr/>
        <a:lstStyle/>
        <a:p>
          <a:endParaRPr lang="en-US"/>
        </a:p>
      </dgm:t>
    </dgm:pt>
    <dgm:pt modelId="{FEE803DD-B64C-45D7-8CD7-801AA3B81F87}">
      <dgm:prSet/>
      <dgm:spPr/>
      <dgm:t>
        <a:bodyPr/>
        <a:lstStyle/>
        <a:p>
          <a:r>
            <a:rPr lang="en-US" b="1"/>
            <a:t>Insight:</a:t>
          </a:r>
          <a:r>
            <a:rPr lang="en-US"/>
            <a:t> The majority of our customers prefer standard shipping and flexible payment options like 			   COD.</a:t>
          </a:r>
        </a:p>
      </dgm:t>
    </dgm:pt>
    <dgm:pt modelId="{DD3C5F64-6A17-4534-8360-962A1D7C9C21}" type="parTrans" cxnId="{774CE6D2-2C11-4257-9CCC-363F2CF73622}">
      <dgm:prSet/>
      <dgm:spPr/>
      <dgm:t>
        <a:bodyPr/>
        <a:lstStyle/>
        <a:p>
          <a:endParaRPr lang="en-US"/>
        </a:p>
      </dgm:t>
    </dgm:pt>
    <dgm:pt modelId="{AE3CC77E-3970-410E-A036-AAD9243BFA1E}" type="sibTrans" cxnId="{774CE6D2-2C11-4257-9CCC-363F2CF73622}">
      <dgm:prSet/>
      <dgm:spPr/>
      <dgm:t>
        <a:bodyPr/>
        <a:lstStyle/>
        <a:p>
          <a:endParaRPr lang="en-US"/>
        </a:p>
      </dgm:t>
    </dgm:pt>
    <dgm:pt modelId="{D575576A-8F07-4101-B6B1-EF2F5E593641}" type="pres">
      <dgm:prSet presAssocID="{1951AB35-2A4E-4E8B-9CE2-BAC67B281E79}" presName="linear" presStyleCnt="0">
        <dgm:presLayoutVars>
          <dgm:animLvl val="lvl"/>
          <dgm:resizeHandles val="exact"/>
        </dgm:presLayoutVars>
      </dgm:prSet>
      <dgm:spPr/>
    </dgm:pt>
    <dgm:pt modelId="{753C8EAA-EB68-47B4-9D65-7CAC24AB7773}" type="pres">
      <dgm:prSet presAssocID="{E740E511-0CA0-4EBD-87A8-66814D6EFE2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0924C4A-2ECF-42A9-AB99-A4089183CA86}" type="pres">
      <dgm:prSet presAssocID="{E740E511-0CA0-4EBD-87A8-66814D6EFE25}" presName="childText" presStyleLbl="revTx" presStyleIdx="0" presStyleCnt="2">
        <dgm:presLayoutVars>
          <dgm:bulletEnabled val="1"/>
        </dgm:presLayoutVars>
      </dgm:prSet>
      <dgm:spPr/>
    </dgm:pt>
    <dgm:pt modelId="{9E97F357-7E84-4EF5-81A9-0E5AF03A30DD}" type="pres">
      <dgm:prSet presAssocID="{14C468D1-1F40-43FA-8610-D7D23ECD3B8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F2D10D8-7268-4F5D-A648-0C30E75C34A0}" type="pres">
      <dgm:prSet presAssocID="{14C468D1-1F40-43FA-8610-D7D23ECD3B83}" presName="childText" presStyleLbl="revTx" presStyleIdx="1" presStyleCnt="2">
        <dgm:presLayoutVars>
          <dgm:bulletEnabled val="1"/>
        </dgm:presLayoutVars>
      </dgm:prSet>
      <dgm:spPr/>
    </dgm:pt>
    <dgm:pt modelId="{13F8ADD1-46F4-4AB5-8025-DD99C0688D79}" type="pres">
      <dgm:prSet presAssocID="{FEE803DD-B64C-45D7-8CD7-801AA3B81F8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F134305-F7BF-478E-AA8E-CD7104246F83}" type="presOf" srcId="{FEE803DD-B64C-45D7-8CD7-801AA3B81F87}" destId="{13F8ADD1-46F4-4AB5-8025-DD99C0688D79}" srcOrd="0" destOrd="0" presId="urn:microsoft.com/office/officeart/2005/8/layout/vList2"/>
    <dgm:cxn modelId="{08C7B00B-0120-4492-8309-EC41FD9AA8FD}" type="presOf" srcId="{03A7288C-22AA-430F-AC0F-DEE70F123B93}" destId="{70924C4A-2ECF-42A9-AB99-A4089183CA86}" srcOrd="0" destOrd="2" presId="urn:microsoft.com/office/officeart/2005/8/layout/vList2"/>
    <dgm:cxn modelId="{907B5214-305F-4813-A230-C6334209D81D}" type="presOf" srcId="{1951AB35-2A4E-4E8B-9CE2-BAC67B281E79}" destId="{D575576A-8F07-4101-B6B1-EF2F5E593641}" srcOrd="0" destOrd="0" presId="urn:microsoft.com/office/officeart/2005/8/layout/vList2"/>
    <dgm:cxn modelId="{AD7C6419-D888-41C9-90C4-F69079B742E3}" type="presOf" srcId="{19BF4225-4529-43EC-BAB5-0D4B5A28492D}" destId="{AF2D10D8-7268-4F5D-A648-0C30E75C34A0}" srcOrd="0" destOrd="0" presId="urn:microsoft.com/office/officeart/2005/8/layout/vList2"/>
    <dgm:cxn modelId="{FE990827-A05D-4216-B817-D69CE8E7F5CE}" type="presOf" srcId="{CD69211F-0A7D-430B-AF79-D937BC662874}" destId="{AF2D10D8-7268-4F5D-A648-0C30E75C34A0}" srcOrd="0" destOrd="1" presId="urn:microsoft.com/office/officeart/2005/8/layout/vList2"/>
    <dgm:cxn modelId="{1518A740-6AB6-4253-B264-356132382AE7}" srcId="{E740E511-0CA0-4EBD-87A8-66814D6EFE25}" destId="{8D471F6D-139E-49BC-9AD9-36442130F5FB}" srcOrd="1" destOrd="0" parTransId="{D3863323-84C0-4AF5-8C17-672DC68D7175}" sibTransId="{50115AE2-D7BC-4712-82AB-320D6B109954}"/>
    <dgm:cxn modelId="{1D473B5C-F767-4FBE-8AC8-4191EA6DA914}" type="presOf" srcId="{4DD68284-95D2-487C-AAA4-609FF5269238}" destId="{70924C4A-2ECF-42A9-AB99-A4089183CA86}" srcOrd="0" destOrd="0" presId="urn:microsoft.com/office/officeart/2005/8/layout/vList2"/>
    <dgm:cxn modelId="{A11EAE5E-DAEE-4939-B424-387339412305}" type="presOf" srcId="{E740E511-0CA0-4EBD-87A8-66814D6EFE25}" destId="{753C8EAA-EB68-47B4-9D65-7CAC24AB7773}" srcOrd="0" destOrd="0" presId="urn:microsoft.com/office/officeart/2005/8/layout/vList2"/>
    <dgm:cxn modelId="{0A279A5F-6FB9-41C6-846A-8D2FC2FC3A9B}" srcId="{1951AB35-2A4E-4E8B-9CE2-BAC67B281E79}" destId="{E740E511-0CA0-4EBD-87A8-66814D6EFE25}" srcOrd="0" destOrd="0" parTransId="{B9FAA25D-23BC-49FF-86FC-883541F64D4E}" sibTransId="{355C884B-ACE0-4AC4-9A8B-8B8D960F5B5B}"/>
    <dgm:cxn modelId="{EBFECD5F-5E70-479A-BE66-10E71984B44F}" srcId="{E740E511-0CA0-4EBD-87A8-66814D6EFE25}" destId="{4DD68284-95D2-487C-AAA4-609FF5269238}" srcOrd="0" destOrd="0" parTransId="{D3C38143-A983-4824-9D1D-E4E2A66714CE}" sibTransId="{651A9929-81C4-4FF2-A452-47B875C918A3}"/>
    <dgm:cxn modelId="{2BB1166E-83A2-4EDB-8136-30C640A13E84}" srcId="{14C468D1-1F40-43FA-8610-D7D23ECD3B83}" destId="{CD69211F-0A7D-430B-AF79-D937BC662874}" srcOrd="1" destOrd="0" parTransId="{A7C911E1-0E3F-457C-A8FE-16BD2EC13CBF}" sibTransId="{98B53AB1-7ECB-4811-967C-53857EE1B7E8}"/>
    <dgm:cxn modelId="{6C116778-3D6A-4510-9728-D6FA8F57C30E}" type="presOf" srcId="{7218B78E-D696-4910-B9D7-BFFBCD8147FF}" destId="{70924C4A-2ECF-42A9-AB99-A4089183CA86}" srcOrd="0" destOrd="3" presId="urn:microsoft.com/office/officeart/2005/8/layout/vList2"/>
    <dgm:cxn modelId="{884A1A93-750E-4FAA-850C-5A98450A2FBD}" srcId="{E740E511-0CA0-4EBD-87A8-66814D6EFE25}" destId="{03A7288C-22AA-430F-AC0F-DEE70F123B93}" srcOrd="2" destOrd="0" parTransId="{2153D56E-3685-4354-8048-D2EF86718100}" sibTransId="{7C94AE87-EE11-4893-9EF6-E3CD245C11E0}"/>
    <dgm:cxn modelId="{C39FA1B5-DE9F-414A-B030-D7AC850ECDDA}" srcId="{E740E511-0CA0-4EBD-87A8-66814D6EFE25}" destId="{7218B78E-D696-4910-B9D7-BFFBCD8147FF}" srcOrd="3" destOrd="0" parTransId="{61B05990-F191-416E-8275-7F324482B0E3}" sibTransId="{E7E29C7B-7588-47A8-A29D-6847C4A578F9}"/>
    <dgm:cxn modelId="{93BCA0BF-1DCA-468F-A0C8-FA64397FCFF4}" type="presOf" srcId="{14C468D1-1F40-43FA-8610-D7D23ECD3B83}" destId="{9E97F357-7E84-4EF5-81A9-0E5AF03A30DD}" srcOrd="0" destOrd="0" presId="urn:microsoft.com/office/officeart/2005/8/layout/vList2"/>
    <dgm:cxn modelId="{774CE6D2-2C11-4257-9CCC-363F2CF73622}" srcId="{1951AB35-2A4E-4E8B-9CE2-BAC67B281E79}" destId="{FEE803DD-B64C-45D7-8CD7-801AA3B81F87}" srcOrd="2" destOrd="0" parTransId="{DD3C5F64-6A17-4534-8360-962A1D7C9C21}" sibTransId="{AE3CC77E-3970-410E-A036-AAD9243BFA1E}"/>
    <dgm:cxn modelId="{D124ACDD-8FF4-4A4D-99DE-8C215EF2642E}" type="presOf" srcId="{8D471F6D-139E-49BC-9AD9-36442130F5FB}" destId="{70924C4A-2ECF-42A9-AB99-A4089183CA86}" srcOrd="0" destOrd="1" presId="urn:microsoft.com/office/officeart/2005/8/layout/vList2"/>
    <dgm:cxn modelId="{ED3B75E2-408A-46DE-81F9-402FC094898D}" srcId="{1951AB35-2A4E-4E8B-9CE2-BAC67B281E79}" destId="{14C468D1-1F40-43FA-8610-D7D23ECD3B83}" srcOrd="1" destOrd="0" parTransId="{58E566F6-D1F3-41E8-89DD-1FACC345FE40}" sibTransId="{51F6D0F7-D7CB-429E-A32F-8A5461ED8C7A}"/>
    <dgm:cxn modelId="{53976AE3-1491-4C3E-B24D-9CC9E176A7BC}" type="presOf" srcId="{76FEEBFC-822F-40C8-B4A4-9710F8097CF3}" destId="{AF2D10D8-7268-4F5D-A648-0C30E75C34A0}" srcOrd="0" destOrd="2" presId="urn:microsoft.com/office/officeart/2005/8/layout/vList2"/>
    <dgm:cxn modelId="{BDA9D8F5-49C2-44B9-B7B3-54AFA722070F}" srcId="{14C468D1-1F40-43FA-8610-D7D23ECD3B83}" destId="{19BF4225-4529-43EC-BAB5-0D4B5A28492D}" srcOrd="0" destOrd="0" parTransId="{04300A02-669B-4DCB-B5EC-2C816DBA07F8}" sibTransId="{992E104F-DCD6-4BEF-9A59-F1CAAEF2A6C9}"/>
    <dgm:cxn modelId="{DAF1B5FF-37D4-486C-916E-826761C7577D}" srcId="{14C468D1-1F40-43FA-8610-D7D23ECD3B83}" destId="{76FEEBFC-822F-40C8-B4A4-9710F8097CF3}" srcOrd="2" destOrd="0" parTransId="{10F63D51-32E5-4011-A319-A8B41DCD59A1}" sibTransId="{7D55E3A5-A1CB-4BBE-838C-9F73D408FDEB}"/>
    <dgm:cxn modelId="{79360E53-0CF0-42F5-8CD4-BCE5B172810F}" type="presParOf" srcId="{D575576A-8F07-4101-B6B1-EF2F5E593641}" destId="{753C8EAA-EB68-47B4-9D65-7CAC24AB7773}" srcOrd="0" destOrd="0" presId="urn:microsoft.com/office/officeart/2005/8/layout/vList2"/>
    <dgm:cxn modelId="{6E589D8A-CC52-47EB-ADDF-19AD707821D4}" type="presParOf" srcId="{D575576A-8F07-4101-B6B1-EF2F5E593641}" destId="{70924C4A-2ECF-42A9-AB99-A4089183CA86}" srcOrd="1" destOrd="0" presId="urn:microsoft.com/office/officeart/2005/8/layout/vList2"/>
    <dgm:cxn modelId="{59B00CD4-5C74-4B11-863B-3E427A9DBF04}" type="presParOf" srcId="{D575576A-8F07-4101-B6B1-EF2F5E593641}" destId="{9E97F357-7E84-4EF5-81A9-0E5AF03A30DD}" srcOrd="2" destOrd="0" presId="urn:microsoft.com/office/officeart/2005/8/layout/vList2"/>
    <dgm:cxn modelId="{CB6B1E6E-BD46-43EC-A278-AF36A9D0B6F9}" type="presParOf" srcId="{D575576A-8F07-4101-B6B1-EF2F5E593641}" destId="{AF2D10D8-7268-4F5D-A648-0C30E75C34A0}" srcOrd="3" destOrd="0" presId="urn:microsoft.com/office/officeart/2005/8/layout/vList2"/>
    <dgm:cxn modelId="{1E381BBB-FCD4-41BC-A197-5E23FE2B0BEF}" type="presParOf" srcId="{D575576A-8F07-4101-B6B1-EF2F5E593641}" destId="{13F8ADD1-46F4-4AB5-8025-DD99C0688D7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6224B2-F08B-4E52-A73E-1C06D5EE885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48D5DE8-B302-44B0-9BAC-AC92D045B769}">
      <dgm:prSet/>
      <dgm:spPr/>
      <dgm:t>
        <a:bodyPr/>
        <a:lstStyle/>
        <a:p>
          <a:r>
            <a:rPr lang="en-US" b="1"/>
            <a:t>Strong Finish:</a:t>
          </a:r>
          <a:r>
            <a:rPr lang="en-US"/>
            <a:t> The business shows powerful year-end performance, which should be a focus for future marketing and inventory efforts.</a:t>
          </a:r>
        </a:p>
      </dgm:t>
    </dgm:pt>
    <dgm:pt modelId="{9F4EB927-B019-4244-963D-347CDABB5A7A}" type="parTrans" cxnId="{9DFC7D97-14B8-4C35-BCB9-FA33C44B6721}">
      <dgm:prSet/>
      <dgm:spPr/>
      <dgm:t>
        <a:bodyPr/>
        <a:lstStyle/>
        <a:p>
          <a:endParaRPr lang="en-US"/>
        </a:p>
      </dgm:t>
    </dgm:pt>
    <dgm:pt modelId="{32ED6D6E-5425-42AF-9728-F11BF8C400F9}" type="sibTrans" cxnId="{9DFC7D97-14B8-4C35-BCB9-FA33C44B6721}">
      <dgm:prSet/>
      <dgm:spPr/>
      <dgm:t>
        <a:bodyPr/>
        <a:lstStyle/>
        <a:p>
          <a:endParaRPr lang="en-US"/>
        </a:p>
      </dgm:t>
    </dgm:pt>
    <dgm:pt modelId="{8AFA4A37-85B3-4C2C-BCE3-FB062E0AFA7E}">
      <dgm:prSet/>
      <dgm:spPr/>
      <dgm:t>
        <a:bodyPr/>
        <a:lstStyle/>
        <a:p>
          <a:r>
            <a:rPr lang="en-US" b="1"/>
            <a:t>Core Market:</a:t>
          </a:r>
          <a:r>
            <a:rPr lang="en-US"/>
            <a:t> Our primary customer is in the </a:t>
          </a:r>
          <a:r>
            <a:rPr lang="en-US" b="1"/>
            <a:t>Consumer</a:t>
          </a:r>
          <a:r>
            <a:rPr lang="en-US"/>
            <a:t> segment, located in the </a:t>
          </a:r>
          <a:r>
            <a:rPr lang="en-US" b="1"/>
            <a:t>West</a:t>
          </a:r>
          <a:r>
            <a:rPr lang="en-US"/>
            <a:t> region, and prefers </a:t>
          </a:r>
          <a:r>
            <a:rPr lang="en-US" b="1"/>
            <a:t>Standard Shipping</a:t>
          </a:r>
          <a:r>
            <a:rPr lang="en-US"/>
            <a:t>.</a:t>
          </a:r>
        </a:p>
      </dgm:t>
    </dgm:pt>
    <dgm:pt modelId="{64E02451-89FB-4882-8C20-2D40EEC62EE2}" type="parTrans" cxnId="{1D1BFB21-55B3-41A1-B83E-DAF9B50E7396}">
      <dgm:prSet/>
      <dgm:spPr/>
      <dgm:t>
        <a:bodyPr/>
        <a:lstStyle/>
        <a:p>
          <a:endParaRPr lang="en-US"/>
        </a:p>
      </dgm:t>
    </dgm:pt>
    <dgm:pt modelId="{1B96BDAB-82E7-452C-81C0-0C1B7E0555AF}" type="sibTrans" cxnId="{1D1BFB21-55B3-41A1-B83E-DAF9B50E7396}">
      <dgm:prSet/>
      <dgm:spPr/>
      <dgm:t>
        <a:bodyPr/>
        <a:lstStyle/>
        <a:p>
          <a:endParaRPr lang="en-US"/>
        </a:p>
      </dgm:t>
    </dgm:pt>
    <dgm:pt modelId="{9EC5F4DD-49ED-4922-B649-1EAB31678859}">
      <dgm:prSet/>
      <dgm:spPr/>
      <dgm:t>
        <a:bodyPr/>
        <a:lstStyle/>
        <a:p>
          <a:r>
            <a:rPr lang="en-IN" b="1"/>
            <a:t>Top Products:</a:t>
          </a:r>
          <a:r>
            <a:rPr lang="en-IN"/>
            <a:t> </a:t>
          </a:r>
          <a:r>
            <a:rPr lang="en-IN" b="1"/>
            <a:t>Office Supplies </a:t>
          </a:r>
          <a:r>
            <a:rPr lang="en-US"/>
            <a:t>lead in overall category sales, but </a:t>
          </a:r>
          <a:r>
            <a:rPr lang="en-US" b="1"/>
            <a:t>Phones</a:t>
          </a:r>
          <a:r>
            <a:rPr lang="en-US"/>
            <a:t> are the single most profitable sub-category.</a:t>
          </a:r>
        </a:p>
      </dgm:t>
    </dgm:pt>
    <dgm:pt modelId="{6A2A8CD4-76C7-45E2-AA40-AB3CF1C917AC}" type="parTrans" cxnId="{4140DCFF-454B-4A10-BFD5-20B47B29C739}">
      <dgm:prSet/>
      <dgm:spPr/>
      <dgm:t>
        <a:bodyPr/>
        <a:lstStyle/>
        <a:p>
          <a:endParaRPr lang="en-US"/>
        </a:p>
      </dgm:t>
    </dgm:pt>
    <dgm:pt modelId="{B1358CF1-C3F0-4EAE-A349-827C062C2B50}" type="sibTrans" cxnId="{4140DCFF-454B-4A10-BFD5-20B47B29C739}">
      <dgm:prSet/>
      <dgm:spPr/>
      <dgm:t>
        <a:bodyPr/>
        <a:lstStyle/>
        <a:p>
          <a:endParaRPr lang="en-US"/>
        </a:p>
      </dgm:t>
    </dgm:pt>
    <dgm:pt modelId="{6D48DAEC-4CD6-4C05-875C-6E3D223FE202}">
      <dgm:prSet/>
      <dgm:spPr/>
      <dgm:t>
        <a:bodyPr/>
        <a:lstStyle/>
        <a:p>
          <a:r>
            <a:rPr lang="en-US" b="1"/>
            <a:t>Growth Areas:</a:t>
          </a:r>
          <a:r>
            <a:rPr lang="en-US"/>
            <a:t> Opportunities exist to expand our footprint in the South and Central regions and to promote faster shipping options.</a:t>
          </a:r>
        </a:p>
      </dgm:t>
    </dgm:pt>
    <dgm:pt modelId="{80289BA8-F477-487E-9838-31F04FBB7BB7}" type="parTrans" cxnId="{59A27A29-095C-4420-9DE7-8E7C3600F0B8}">
      <dgm:prSet/>
      <dgm:spPr/>
      <dgm:t>
        <a:bodyPr/>
        <a:lstStyle/>
        <a:p>
          <a:endParaRPr lang="en-US"/>
        </a:p>
      </dgm:t>
    </dgm:pt>
    <dgm:pt modelId="{90B389A7-0479-4220-9043-CB0A469F7DE4}" type="sibTrans" cxnId="{59A27A29-095C-4420-9DE7-8E7C3600F0B8}">
      <dgm:prSet/>
      <dgm:spPr/>
      <dgm:t>
        <a:bodyPr/>
        <a:lstStyle/>
        <a:p>
          <a:endParaRPr lang="en-US"/>
        </a:p>
      </dgm:t>
    </dgm:pt>
    <dgm:pt modelId="{F222B7F9-37EA-4DE6-9965-C0A0BDEBC3B9}" type="pres">
      <dgm:prSet presAssocID="{5F6224B2-F08B-4E52-A73E-1C06D5EE885F}" presName="linear" presStyleCnt="0">
        <dgm:presLayoutVars>
          <dgm:animLvl val="lvl"/>
          <dgm:resizeHandles val="exact"/>
        </dgm:presLayoutVars>
      </dgm:prSet>
      <dgm:spPr/>
    </dgm:pt>
    <dgm:pt modelId="{4A1671A3-47DB-4A5E-8125-8F920C820429}" type="pres">
      <dgm:prSet presAssocID="{D48D5DE8-B302-44B0-9BAC-AC92D045B76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4416349-F9C8-4281-B25E-51D180C7B15A}" type="pres">
      <dgm:prSet presAssocID="{32ED6D6E-5425-42AF-9728-F11BF8C400F9}" presName="spacer" presStyleCnt="0"/>
      <dgm:spPr/>
    </dgm:pt>
    <dgm:pt modelId="{29DFD71B-BFA9-4251-AEA0-25A6A2E38BF6}" type="pres">
      <dgm:prSet presAssocID="{8AFA4A37-85B3-4C2C-BCE3-FB062E0AFA7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16B1224-6F8B-45C5-990B-CA602496144A}" type="pres">
      <dgm:prSet presAssocID="{1B96BDAB-82E7-452C-81C0-0C1B7E0555AF}" presName="spacer" presStyleCnt="0"/>
      <dgm:spPr/>
    </dgm:pt>
    <dgm:pt modelId="{90BB532C-058C-4753-BB75-2C3AE449F5A8}" type="pres">
      <dgm:prSet presAssocID="{9EC5F4DD-49ED-4922-B649-1EAB3167885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7EEDAF6-7B9C-449B-B31B-BE9C4A656DAA}" type="pres">
      <dgm:prSet presAssocID="{B1358CF1-C3F0-4EAE-A349-827C062C2B50}" presName="spacer" presStyleCnt="0"/>
      <dgm:spPr/>
    </dgm:pt>
    <dgm:pt modelId="{52FA954B-84AD-4D15-9696-49E17DD2D0DB}" type="pres">
      <dgm:prSet presAssocID="{6D48DAEC-4CD6-4C05-875C-6E3D223FE20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B991020-2A36-4F1E-82A2-C1859526728E}" type="presOf" srcId="{9EC5F4DD-49ED-4922-B649-1EAB31678859}" destId="{90BB532C-058C-4753-BB75-2C3AE449F5A8}" srcOrd="0" destOrd="0" presId="urn:microsoft.com/office/officeart/2005/8/layout/vList2"/>
    <dgm:cxn modelId="{1D1BFB21-55B3-41A1-B83E-DAF9B50E7396}" srcId="{5F6224B2-F08B-4E52-A73E-1C06D5EE885F}" destId="{8AFA4A37-85B3-4C2C-BCE3-FB062E0AFA7E}" srcOrd="1" destOrd="0" parTransId="{64E02451-89FB-4882-8C20-2D40EEC62EE2}" sibTransId="{1B96BDAB-82E7-452C-81C0-0C1B7E0555AF}"/>
    <dgm:cxn modelId="{381C0C29-2C65-4CC9-A8E8-847428C9B3D5}" type="presOf" srcId="{6D48DAEC-4CD6-4C05-875C-6E3D223FE202}" destId="{52FA954B-84AD-4D15-9696-49E17DD2D0DB}" srcOrd="0" destOrd="0" presId="urn:microsoft.com/office/officeart/2005/8/layout/vList2"/>
    <dgm:cxn modelId="{498B5B29-0384-48B3-9EFA-2E4AA2430CE2}" type="presOf" srcId="{D48D5DE8-B302-44B0-9BAC-AC92D045B769}" destId="{4A1671A3-47DB-4A5E-8125-8F920C820429}" srcOrd="0" destOrd="0" presId="urn:microsoft.com/office/officeart/2005/8/layout/vList2"/>
    <dgm:cxn modelId="{59A27A29-095C-4420-9DE7-8E7C3600F0B8}" srcId="{5F6224B2-F08B-4E52-A73E-1C06D5EE885F}" destId="{6D48DAEC-4CD6-4C05-875C-6E3D223FE202}" srcOrd="3" destOrd="0" parTransId="{80289BA8-F477-487E-9838-31F04FBB7BB7}" sibTransId="{90B389A7-0479-4220-9043-CB0A469F7DE4}"/>
    <dgm:cxn modelId="{A1E10E66-D0E0-43E3-B298-EB47CE133D92}" type="presOf" srcId="{5F6224B2-F08B-4E52-A73E-1C06D5EE885F}" destId="{F222B7F9-37EA-4DE6-9965-C0A0BDEBC3B9}" srcOrd="0" destOrd="0" presId="urn:microsoft.com/office/officeart/2005/8/layout/vList2"/>
    <dgm:cxn modelId="{9DFC7D97-14B8-4C35-BCB9-FA33C44B6721}" srcId="{5F6224B2-F08B-4E52-A73E-1C06D5EE885F}" destId="{D48D5DE8-B302-44B0-9BAC-AC92D045B769}" srcOrd="0" destOrd="0" parTransId="{9F4EB927-B019-4244-963D-347CDABB5A7A}" sibTransId="{32ED6D6E-5425-42AF-9728-F11BF8C400F9}"/>
    <dgm:cxn modelId="{7BED6CD7-4FBD-4434-9E89-FC259EF76E8D}" type="presOf" srcId="{8AFA4A37-85B3-4C2C-BCE3-FB062E0AFA7E}" destId="{29DFD71B-BFA9-4251-AEA0-25A6A2E38BF6}" srcOrd="0" destOrd="0" presId="urn:microsoft.com/office/officeart/2005/8/layout/vList2"/>
    <dgm:cxn modelId="{4140DCFF-454B-4A10-BFD5-20B47B29C739}" srcId="{5F6224B2-F08B-4E52-A73E-1C06D5EE885F}" destId="{9EC5F4DD-49ED-4922-B649-1EAB31678859}" srcOrd="2" destOrd="0" parTransId="{6A2A8CD4-76C7-45E2-AA40-AB3CF1C917AC}" sibTransId="{B1358CF1-C3F0-4EAE-A349-827C062C2B50}"/>
    <dgm:cxn modelId="{7534A580-F30E-4C01-86E3-5D25B285D1E5}" type="presParOf" srcId="{F222B7F9-37EA-4DE6-9965-C0A0BDEBC3B9}" destId="{4A1671A3-47DB-4A5E-8125-8F920C820429}" srcOrd="0" destOrd="0" presId="urn:microsoft.com/office/officeart/2005/8/layout/vList2"/>
    <dgm:cxn modelId="{34FD5D1C-D6CC-437D-94E3-E01BD24EE9CD}" type="presParOf" srcId="{F222B7F9-37EA-4DE6-9965-C0A0BDEBC3B9}" destId="{A4416349-F9C8-4281-B25E-51D180C7B15A}" srcOrd="1" destOrd="0" presId="urn:microsoft.com/office/officeart/2005/8/layout/vList2"/>
    <dgm:cxn modelId="{A9ED70F7-5832-4547-AE9C-6D11FD0F5793}" type="presParOf" srcId="{F222B7F9-37EA-4DE6-9965-C0A0BDEBC3B9}" destId="{29DFD71B-BFA9-4251-AEA0-25A6A2E38BF6}" srcOrd="2" destOrd="0" presId="urn:microsoft.com/office/officeart/2005/8/layout/vList2"/>
    <dgm:cxn modelId="{7D6B6C18-F33A-40BF-92CC-9C7DE1F82FD7}" type="presParOf" srcId="{F222B7F9-37EA-4DE6-9965-C0A0BDEBC3B9}" destId="{216B1224-6F8B-45C5-990B-CA602496144A}" srcOrd="3" destOrd="0" presId="urn:microsoft.com/office/officeart/2005/8/layout/vList2"/>
    <dgm:cxn modelId="{52D115B0-5EFB-4274-9518-4EF614FC78D0}" type="presParOf" srcId="{F222B7F9-37EA-4DE6-9965-C0A0BDEBC3B9}" destId="{90BB532C-058C-4753-BB75-2C3AE449F5A8}" srcOrd="4" destOrd="0" presId="urn:microsoft.com/office/officeart/2005/8/layout/vList2"/>
    <dgm:cxn modelId="{FE593CE8-39F3-44E3-9CB9-2E048BC73F9D}" type="presParOf" srcId="{F222B7F9-37EA-4DE6-9965-C0A0BDEBC3B9}" destId="{D7EEDAF6-7B9C-449B-B31B-BE9C4A656DAA}" srcOrd="5" destOrd="0" presId="urn:microsoft.com/office/officeart/2005/8/layout/vList2"/>
    <dgm:cxn modelId="{0FC6DB67-409F-423C-9072-1B12EED8B53B}" type="presParOf" srcId="{F222B7F9-37EA-4DE6-9965-C0A0BDEBC3B9}" destId="{52FA954B-84AD-4D15-9696-49E17DD2D0D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E6947-1C13-4066-8059-0A0DFF1750C3}">
      <dsp:nvSpPr>
        <dsp:cNvPr id="0" name=""/>
        <dsp:cNvSpPr/>
      </dsp:nvSpPr>
      <dsp:spPr>
        <a:xfrm>
          <a:off x="0" y="4098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3C9DBA-CFA9-40E6-B1A8-44D37DEEB887}">
      <dsp:nvSpPr>
        <dsp:cNvPr id="0" name=""/>
        <dsp:cNvSpPr/>
      </dsp:nvSpPr>
      <dsp:spPr>
        <a:xfrm>
          <a:off x="264107" y="200542"/>
          <a:ext cx="480194" cy="4801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4886FE-E119-43C8-A881-269652355609}">
      <dsp:nvSpPr>
        <dsp:cNvPr id="0" name=""/>
        <dsp:cNvSpPr/>
      </dsp:nvSpPr>
      <dsp:spPr>
        <a:xfrm>
          <a:off x="1008409" y="4098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Total Sales:</a:t>
          </a:r>
          <a:r>
            <a:rPr lang="en-US" sz="1600" kern="1200" dirty="0"/>
            <a:t> $2,000,000</a:t>
          </a:r>
        </a:p>
      </dsp:txBody>
      <dsp:txXfrm>
        <a:off x="1008409" y="4098"/>
        <a:ext cx="5382865" cy="873081"/>
      </dsp:txXfrm>
    </dsp:sp>
    <dsp:sp modelId="{85C66D2E-BCF0-4C13-B0D4-C634936FCA44}">
      <dsp:nvSpPr>
        <dsp:cNvPr id="0" name=""/>
        <dsp:cNvSpPr/>
      </dsp:nvSpPr>
      <dsp:spPr>
        <a:xfrm>
          <a:off x="0" y="1095450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162FB1-210C-42C1-A192-C28EDD177016}">
      <dsp:nvSpPr>
        <dsp:cNvPr id="0" name=""/>
        <dsp:cNvSpPr/>
      </dsp:nvSpPr>
      <dsp:spPr>
        <a:xfrm>
          <a:off x="264107" y="1291894"/>
          <a:ext cx="480194" cy="4801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B057B-43BB-4BA9-9C85-A18FC559BE58}">
      <dsp:nvSpPr>
        <dsp:cNvPr id="0" name=""/>
        <dsp:cNvSpPr/>
      </dsp:nvSpPr>
      <dsp:spPr>
        <a:xfrm>
          <a:off x="1008409" y="1095450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Total Profit:</a:t>
          </a:r>
          <a:r>
            <a:rPr lang="en-US" sz="1600" kern="1200"/>
            <a:t> $175,000</a:t>
          </a:r>
        </a:p>
      </dsp:txBody>
      <dsp:txXfrm>
        <a:off x="1008409" y="1095450"/>
        <a:ext cx="5382865" cy="873081"/>
      </dsp:txXfrm>
    </dsp:sp>
    <dsp:sp modelId="{338D0AEC-37F3-4EBA-A6B5-018850EA91FE}">
      <dsp:nvSpPr>
        <dsp:cNvPr id="0" name=""/>
        <dsp:cNvSpPr/>
      </dsp:nvSpPr>
      <dsp:spPr>
        <a:xfrm>
          <a:off x="0" y="2186802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D1B07-726F-4616-AB81-D08811E2D923}">
      <dsp:nvSpPr>
        <dsp:cNvPr id="0" name=""/>
        <dsp:cNvSpPr/>
      </dsp:nvSpPr>
      <dsp:spPr>
        <a:xfrm>
          <a:off x="264107" y="2383246"/>
          <a:ext cx="480194" cy="4801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4879B-801F-444B-8C5F-11C79939026B}">
      <dsp:nvSpPr>
        <dsp:cNvPr id="0" name=""/>
        <dsp:cNvSpPr/>
      </dsp:nvSpPr>
      <dsp:spPr>
        <a:xfrm>
          <a:off x="1008409" y="2186802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Total Orders:</a:t>
          </a:r>
          <a:r>
            <a:rPr lang="en-US" sz="1600" kern="1200"/>
            <a:t> 22,000</a:t>
          </a:r>
        </a:p>
      </dsp:txBody>
      <dsp:txXfrm>
        <a:off x="1008409" y="2186802"/>
        <a:ext cx="5382865" cy="873081"/>
      </dsp:txXfrm>
    </dsp:sp>
    <dsp:sp modelId="{126C3D5A-3B5A-48E2-96AB-30A6EB95BE6A}">
      <dsp:nvSpPr>
        <dsp:cNvPr id="0" name=""/>
        <dsp:cNvSpPr/>
      </dsp:nvSpPr>
      <dsp:spPr>
        <a:xfrm>
          <a:off x="0" y="3278154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48C02-B1C2-443F-B4B3-AF470D911C31}">
      <dsp:nvSpPr>
        <dsp:cNvPr id="0" name=""/>
        <dsp:cNvSpPr/>
      </dsp:nvSpPr>
      <dsp:spPr>
        <a:xfrm>
          <a:off x="264107" y="3474597"/>
          <a:ext cx="480194" cy="4801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6E0C6-FD1A-4019-9C3A-9BE985C53368}">
      <dsp:nvSpPr>
        <dsp:cNvPr id="0" name=""/>
        <dsp:cNvSpPr/>
      </dsp:nvSpPr>
      <dsp:spPr>
        <a:xfrm>
          <a:off x="1008409" y="3278154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Regional Markets:</a:t>
          </a:r>
          <a:r>
            <a:rPr lang="en-US" sz="1600" kern="1200" dirty="0"/>
            <a:t> Actively selling across 4 key regions.</a:t>
          </a:r>
        </a:p>
      </dsp:txBody>
      <dsp:txXfrm>
        <a:off x="1008409" y="3278154"/>
        <a:ext cx="5382865" cy="873081"/>
      </dsp:txXfrm>
    </dsp:sp>
    <dsp:sp modelId="{8CA8C4F9-DB0F-4654-8893-260C7546B26E}">
      <dsp:nvSpPr>
        <dsp:cNvPr id="0" name=""/>
        <dsp:cNvSpPr/>
      </dsp:nvSpPr>
      <dsp:spPr>
        <a:xfrm>
          <a:off x="0" y="4369506"/>
          <a:ext cx="6391275" cy="8730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4AA62-D640-45D4-BF9D-3A142B0D53D1}">
      <dsp:nvSpPr>
        <dsp:cNvPr id="0" name=""/>
        <dsp:cNvSpPr/>
      </dsp:nvSpPr>
      <dsp:spPr>
        <a:xfrm>
          <a:off x="264107" y="4565949"/>
          <a:ext cx="480194" cy="4801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9BD41-278D-4135-98D4-EBA0A8D27394}">
      <dsp:nvSpPr>
        <dsp:cNvPr id="0" name=""/>
        <dsp:cNvSpPr/>
      </dsp:nvSpPr>
      <dsp:spPr>
        <a:xfrm>
          <a:off x="1008409" y="4369506"/>
          <a:ext cx="5382865" cy="873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01" tIns="92401" rIns="92401" bIns="9240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Key Takeaway:</a:t>
          </a:r>
          <a:r>
            <a:rPr lang="en-US" sz="1600" kern="1200"/>
            <a:t> A strong year with significant sales and profit, demonstrating robust market 						    presence.</a:t>
          </a:r>
        </a:p>
      </dsp:txBody>
      <dsp:txXfrm>
        <a:off x="1008409" y="4369506"/>
        <a:ext cx="5382865" cy="8730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B37389-3513-4E36-980F-96E4511D203A}">
      <dsp:nvSpPr>
        <dsp:cNvPr id="0" name=""/>
        <dsp:cNvSpPr/>
      </dsp:nvSpPr>
      <dsp:spPr>
        <a:xfrm>
          <a:off x="0" y="640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E805FE-B63C-4460-8047-6CD1CE91C429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3B104-D39A-41E8-9F6A-9B37B549D4F9}">
      <dsp:nvSpPr>
        <dsp:cNvPr id="0" name=""/>
        <dsp:cNvSpPr/>
      </dsp:nvSpPr>
      <dsp:spPr>
        <a:xfrm>
          <a:off x="1730984" y="640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Sales Trend:</a:t>
          </a:r>
          <a:r>
            <a:rPr lang="en-US" sz="1800" kern="1200"/>
            <a:t> Sales show a consistent upward trend throughout the year, with a significant peak in the final quarter (October-December).</a:t>
          </a:r>
        </a:p>
      </dsp:txBody>
      <dsp:txXfrm>
        <a:off x="1730984" y="640"/>
        <a:ext cx="4660290" cy="1498687"/>
      </dsp:txXfrm>
    </dsp:sp>
    <dsp:sp modelId="{AF95C7A3-C203-42C7-A868-C7ECF4F806FA}">
      <dsp:nvSpPr>
        <dsp:cNvPr id="0" name=""/>
        <dsp:cNvSpPr/>
      </dsp:nvSpPr>
      <dsp:spPr>
        <a:xfrm>
          <a:off x="0" y="187399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035F3-464B-4890-8B27-A95E4D0D5299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4B620-65E6-456A-A383-4FA697F97D1E}">
      <dsp:nvSpPr>
        <dsp:cNvPr id="0" name=""/>
        <dsp:cNvSpPr/>
      </dsp:nvSpPr>
      <dsp:spPr>
        <a:xfrm>
          <a:off x="1730984" y="187399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Profit Trend:</a:t>
          </a:r>
          <a:r>
            <a:rPr lang="en-US" sz="1800" kern="1200"/>
            <a:t> Profitability mirrors the sales trend, with notable growth in the later months.</a:t>
          </a:r>
        </a:p>
      </dsp:txBody>
      <dsp:txXfrm>
        <a:off x="1730984" y="1873999"/>
        <a:ext cx="4660290" cy="1498687"/>
      </dsp:txXfrm>
    </dsp:sp>
    <dsp:sp modelId="{BEF692A5-E534-47C4-9CBD-69262710F4AC}">
      <dsp:nvSpPr>
        <dsp:cNvPr id="0" name=""/>
        <dsp:cNvSpPr/>
      </dsp:nvSpPr>
      <dsp:spPr>
        <a:xfrm>
          <a:off x="0" y="374735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06398E-5B1F-48B7-85C7-39E8AF9F9518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9D8E0-67EF-44EB-804B-650DA47ACA7D}">
      <dsp:nvSpPr>
        <dsp:cNvPr id="0" name=""/>
        <dsp:cNvSpPr/>
      </dsp:nvSpPr>
      <dsp:spPr>
        <a:xfrm>
          <a:off x="1730984" y="374735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Insight:</a:t>
          </a:r>
          <a:r>
            <a:rPr lang="en-US" sz="1800" kern="1200"/>
            <a:t> The end-of-year period is critical for both revenue and profit generation, likely driven by holiday sales or year-end business purchasing.</a:t>
          </a:r>
        </a:p>
      </dsp:txBody>
      <dsp:txXfrm>
        <a:off x="1730984" y="3747359"/>
        <a:ext cx="4660290" cy="14986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575653-E6FC-4B28-AB8E-622655A759A8}">
      <dsp:nvSpPr>
        <dsp:cNvPr id="0" name=""/>
        <dsp:cNvSpPr/>
      </dsp:nvSpPr>
      <dsp:spPr>
        <a:xfrm>
          <a:off x="0" y="128159"/>
          <a:ext cx="6391275" cy="1053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Sales by Customer Segment:</a:t>
          </a:r>
          <a:endParaRPr lang="en-US" sz="1900" kern="1200"/>
        </a:p>
      </dsp:txBody>
      <dsp:txXfrm>
        <a:off x="51444" y="179603"/>
        <a:ext cx="6288387" cy="950952"/>
      </dsp:txXfrm>
    </dsp:sp>
    <dsp:sp modelId="{321F88AF-261B-451D-9018-079118BF9B0C}">
      <dsp:nvSpPr>
        <dsp:cNvPr id="0" name=""/>
        <dsp:cNvSpPr/>
      </dsp:nvSpPr>
      <dsp:spPr>
        <a:xfrm>
          <a:off x="0" y="1182000"/>
          <a:ext cx="6391275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b="1" kern="1200"/>
            <a:t>Consumer:</a:t>
          </a:r>
          <a:r>
            <a:rPr lang="en-IN" sz="1500" kern="1200"/>
            <a:t> 48% (Largest segment)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b="1" kern="1200"/>
            <a:t>Corporate:</a:t>
          </a:r>
          <a:r>
            <a:rPr lang="en-IN" sz="1500" kern="1200"/>
            <a:t> 33%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b="1" kern="1200"/>
            <a:t>Home Office:</a:t>
          </a:r>
          <a:r>
            <a:rPr lang="en-IN" sz="1500" kern="1200"/>
            <a:t> 19%</a:t>
          </a:r>
          <a:endParaRPr lang="en-US" sz="1500" kern="1200"/>
        </a:p>
      </dsp:txBody>
      <dsp:txXfrm>
        <a:off x="0" y="1182000"/>
        <a:ext cx="6391275" cy="786599"/>
      </dsp:txXfrm>
    </dsp:sp>
    <dsp:sp modelId="{AA0E50C5-8B86-412C-8F47-E548DEDE9EED}">
      <dsp:nvSpPr>
        <dsp:cNvPr id="0" name=""/>
        <dsp:cNvSpPr/>
      </dsp:nvSpPr>
      <dsp:spPr>
        <a:xfrm>
          <a:off x="0" y="1968600"/>
          <a:ext cx="6391275" cy="1053840"/>
        </a:xfrm>
        <a:prstGeom prst="roundRect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Sales by Region:</a:t>
          </a:r>
          <a:endParaRPr lang="en-US" sz="1900" kern="1200"/>
        </a:p>
      </dsp:txBody>
      <dsp:txXfrm>
        <a:off x="51444" y="2020044"/>
        <a:ext cx="6288387" cy="950952"/>
      </dsp:txXfrm>
    </dsp:sp>
    <dsp:sp modelId="{65AFF70A-A4BA-40E0-A7A0-6A3A9B7327D9}">
      <dsp:nvSpPr>
        <dsp:cNvPr id="0" name=""/>
        <dsp:cNvSpPr/>
      </dsp:nvSpPr>
      <dsp:spPr>
        <a:xfrm>
          <a:off x="0" y="3022441"/>
          <a:ext cx="6391275" cy="104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b="1" kern="1200"/>
            <a:t>West:</a:t>
          </a:r>
          <a:r>
            <a:rPr lang="en-IN" sz="1500" kern="1200"/>
            <a:t> 33% (Top-performing region)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b="1" kern="1200"/>
            <a:t>East:</a:t>
          </a:r>
          <a:r>
            <a:rPr lang="en-IN" sz="1500" kern="1200"/>
            <a:t> 29%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b="1" kern="1200"/>
            <a:t>Central:</a:t>
          </a:r>
          <a:r>
            <a:rPr lang="en-IN" sz="1500" kern="1200"/>
            <a:t> 22%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b="1" kern="1200"/>
            <a:t>South:</a:t>
          </a:r>
          <a:r>
            <a:rPr lang="en-IN" sz="1500" kern="1200"/>
            <a:t> 16%</a:t>
          </a:r>
          <a:endParaRPr lang="en-US" sz="1500" kern="1200"/>
        </a:p>
      </dsp:txBody>
      <dsp:txXfrm>
        <a:off x="0" y="3022441"/>
        <a:ext cx="6391275" cy="1042245"/>
      </dsp:txXfrm>
    </dsp:sp>
    <dsp:sp modelId="{2BEDFD46-D99A-4F6C-91D4-2E9FE672BE07}">
      <dsp:nvSpPr>
        <dsp:cNvPr id="0" name=""/>
        <dsp:cNvSpPr/>
      </dsp:nvSpPr>
      <dsp:spPr>
        <a:xfrm>
          <a:off x="0" y="4064686"/>
          <a:ext cx="6391275" cy="105384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Insight:</a:t>
          </a:r>
          <a:r>
            <a:rPr lang="en-US" sz="1900" kern="1200"/>
            <a:t> The Consumer segment in the West region represents our most significant market concentration.</a:t>
          </a:r>
        </a:p>
      </dsp:txBody>
      <dsp:txXfrm>
        <a:off x="51444" y="4116130"/>
        <a:ext cx="6288387" cy="9509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D2E9E-A2F1-4D97-A2A9-9B400731C4EA}">
      <dsp:nvSpPr>
        <dsp:cNvPr id="0" name=""/>
        <dsp:cNvSpPr/>
      </dsp:nvSpPr>
      <dsp:spPr>
        <a:xfrm>
          <a:off x="0" y="640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4B265-221B-493D-BE05-95DECD46CB1A}">
      <dsp:nvSpPr>
        <dsp:cNvPr id="0" name=""/>
        <dsp:cNvSpPr/>
      </dsp:nvSpPr>
      <dsp:spPr>
        <a:xfrm>
          <a:off x="453352" y="337845"/>
          <a:ext cx="824278" cy="8242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3AC80-9512-4AC1-964D-0FB59A7BB352}">
      <dsp:nvSpPr>
        <dsp:cNvPr id="0" name=""/>
        <dsp:cNvSpPr/>
      </dsp:nvSpPr>
      <dsp:spPr>
        <a:xfrm>
          <a:off x="1730984" y="640"/>
          <a:ext cx="2876073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Top Categories by Sales:</a:t>
          </a:r>
          <a:endParaRPr lang="en-US" sz="2000" kern="1200"/>
        </a:p>
      </dsp:txBody>
      <dsp:txXfrm>
        <a:off x="1730984" y="640"/>
        <a:ext cx="2876073" cy="1498687"/>
      </dsp:txXfrm>
    </dsp:sp>
    <dsp:sp modelId="{5DA42935-3E26-4CFC-BC89-03A2C4F87B93}">
      <dsp:nvSpPr>
        <dsp:cNvPr id="0" name=""/>
        <dsp:cNvSpPr/>
      </dsp:nvSpPr>
      <dsp:spPr>
        <a:xfrm>
          <a:off x="4607057" y="640"/>
          <a:ext cx="1784217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Office Supplies:</a:t>
          </a:r>
          <a:r>
            <a:rPr lang="en-IN" sz="1200" kern="1200"/>
            <a:t> $640,000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Technology:</a:t>
          </a:r>
          <a:r>
            <a:rPr lang="en-IN" sz="1200" kern="1200"/>
            <a:t> $470,000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Furniture:</a:t>
          </a:r>
          <a:r>
            <a:rPr lang="en-IN" sz="1200" kern="1200"/>
            <a:t> $450,000</a:t>
          </a:r>
          <a:endParaRPr lang="en-US" sz="1200" kern="1200"/>
        </a:p>
      </dsp:txBody>
      <dsp:txXfrm>
        <a:off x="4607057" y="640"/>
        <a:ext cx="1784217" cy="1498687"/>
      </dsp:txXfrm>
    </dsp:sp>
    <dsp:sp modelId="{908562F2-A835-417F-B7CF-E9015FE1059C}">
      <dsp:nvSpPr>
        <dsp:cNvPr id="0" name=""/>
        <dsp:cNvSpPr/>
      </dsp:nvSpPr>
      <dsp:spPr>
        <a:xfrm>
          <a:off x="0" y="187399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D24658-F3BE-475B-BEA1-A57F3F68CE17}">
      <dsp:nvSpPr>
        <dsp:cNvPr id="0" name=""/>
        <dsp:cNvSpPr/>
      </dsp:nvSpPr>
      <dsp:spPr>
        <a:xfrm>
          <a:off x="453352" y="2211204"/>
          <a:ext cx="824278" cy="8242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6DE98-E13A-4953-B455-8334E7C1696E}">
      <dsp:nvSpPr>
        <dsp:cNvPr id="0" name=""/>
        <dsp:cNvSpPr/>
      </dsp:nvSpPr>
      <dsp:spPr>
        <a:xfrm>
          <a:off x="1730984" y="1873999"/>
          <a:ext cx="2876073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Top 5 Sub-Categories by Sales:</a:t>
          </a:r>
        </a:p>
      </dsp:txBody>
      <dsp:txXfrm>
        <a:off x="1730984" y="1873999"/>
        <a:ext cx="2876073" cy="1498687"/>
      </dsp:txXfrm>
    </dsp:sp>
    <dsp:sp modelId="{D322701B-70C7-4A2A-BBE8-1177FB8CEF7E}">
      <dsp:nvSpPr>
        <dsp:cNvPr id="0" name=""/>
        <dsp:cNvSpPr/>
      </dsp:nvSpPr>
      <dsp:spPr>
        <a:xfrm>
          <a:off x="4607057" y="1873999"/>
          <a:ext cx="1784217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Phones:</a:t>
          </a:r>
          <a:r>
            <a:rPr lang="en-IN" sz="1200" kern="1200"/>
            <a:t> $200,000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Storage:</a:t>
          </a:r>
          <a:r>
            <a:rPr lang="en-IN" sz="1200" kern="1200"/>
            <a:t> $150,000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Tables:</a:t>
          </a:r>
          <a:r>
            <a:rPr lang="en-IN" sz="1200" kern="1200"/>
            <a:t> $120,000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Paper:</a:t>
          </a:r>
          <a:r>
            <a:rPr lang="en-IN" sz="1200" kern="1200"/>
            <a:t> $100,000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/>
            <a:t>Supplies:</a:t>
          </a:r>
          <a:r>
            <a:rPr lang="en-IN" sz="1200" kern="1200"/>
            <a:t> $40,000</a:t>
          </a:r>
          <a:endParaRPr lang="en-US" sz="1200" kern="1200"/>
        </a:p>
      </dsp:txBody>
      <dsp:txXfrm>
        <a:off x="4607057" y="1873999"/>
        <a:ext cx="1784217" cy="1498687"/>
      </dsp:txXfrm>
    </dsp:sp>
    <dsp:sp modelId="{719458EF-195D-4F1B-A641-62D5A8F06DDB}">
      <dsp:nvSpPr>
        <dsp:cNvPr id="0" name=""/>
        <dsp:cNvSpPr/>
      </dsp:nvSpPr>
      <dsp:spPr>
        <a:xfrm>
          <a:off x="0" y="3747359"/>
          <a:ext cx="6391275" cy="14986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90ADF-C390-45EC-88F5-4BBB9273C1D1}">
      <dsp:nvSpPr>
        <dsp:cNvPr id="0" name=""/>
        <dsp:cNvSpPr/>
      </dsp:nvSpPr>
      <dsp:spPr>
        <a:xfrm>
          <a:off x="453352" y="4084563"/>
          <a:ext cx="824278" cy="8242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0CB3D-F05D-4950-942E-06DA8F7E3A0E}">
      <dsp:nvSpPr>
        <dsp:cNvPr id="0" name=""/>
        <dsp:cNvSpPr/>
      </dsp:nvSpPr>
      <dsp:spPr>
        <a:xfrm>
          <a:off x="1730984" y="3747359"/>
          <a:ext cx="4660290" cy="1498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611" tIns="158611" rIns="158611" bIns="158611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Insight:</a:t>
          </a:r>
          <a:r>
            <a:rPr lang="en-US" sz="2000" kern="1200"/>
            <a:t> While Office Supplies is the top category overall, high-value Technology items like Phones are major revenue drivers.</a:t>
          </a:r>
        </a:p>
      </dsp:txBody>
      <dsp:txXfrm>
        <a:off x="1730984" y="3747359"/>
        <a:ext cx="4660290" cy="14986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3C8EAA-EB68-47B4-9D65-7CAC24AB7773}">
      <dsp:nvSpPr>
        <dsp:cNvPr id="0" name=""/>
        <dsp:cNvSpPr/>
      </dsp:nvSpPr>
      <dsp:spPr>
        <a:xfrm>
          <a:off x="0" y="128159"/>
          <a:ext cx="6391275" cy="1053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Preferred Shipping Mode:</a:t>
          </a:r>
          <a:endParaRPr lang="en-US" sz="1900" kern="1200"/>
        </a:p>
      </dsp:txBody>
      <dsp:txXfrm>
        <a:off x="51444" y="179603"/>
        <a:ext cx="6288387" cy="950952"/>
      </dsp:txXfrm>
    </dsp:sp>
    <dsp:sp modelId="{70924C4A-2ECF-42A9-AB99-A4089183CA86}">
      <dsp:nvSpPr>
        <dsp:cNvPr id="0" name=""/>
        <dsp:cNvSpPr/>
      </dsp:nvSpPr>
      <dsp:spPr>
        <a:xfrm>
          <a:off x="0" y="1182000"/>
          <a:ext cx="6391275" cy="10422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/>
            <a:t>Standard:</a:t>
          </a:r>
          <a:r>
            <a:rPr lang="en-US" sz="1500" kern="1200"/>
            <a:t> 910K (Overwhelmingly the most used)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b="1" kern="1200"/>
            <a:t>Second Class:</a:t>
          </a:r>
          <a:r>
            <a:rPr lang="en-IN" sz="1500" kern="1200"/>
            <a:t> 310K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b="1" kern="1200"/>
            <a:t>First Class:</a:t>
          </a:r>
          <a:r>
            <a:rPr lang="en-IN" sz="1500" kern="1200"/>
            <a:t> 240K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b="1" kern="1200"/>
            <a:t>Same Day:</a:t>
          </a:r>
          <a:r>
            <a:rPr lang="en-IN" sz="1500" kern="1200"/>
            <a:t> 100K</a:t>
          </a:r>
          <a:endParaRPr lang="en-US" sz="1500" kern="1200"/>
        </a:p>
      </dsp:txBody>
      <dsp:txXfrm>
        <a:off x="0" y="1182000"/>
        <a:ext cx="6391275" cy="1042245"/>
      </dsp:txXfrm>
    </dsp:sp>
    <dsp:sp modelId="{9E97F357-7E84-4EF5-81A9-0E5AF03A30DD}">
      <dsp:nvSpPr>
        <dsp:cNvPr id="0" name=""/>
        <dsp:cNvSpPr/>
      </dsp:nvSpPr>
      <dsp:spPr>
        <a:xfrm>
          <a:off x="0" y="2224245"/>
          <a:ext cx="6391275" cy="1053840"/>
        </a:xfrm>
        <a:prstGeom prst="roundRect">
          <a:avLst/>
        </a:prstGeom>
        <a:solidFill>
          <a:schemeClr val="accent5">
            <a:hueOff val="1219212"/>
            <a:satOff val="-9721"/>
            <a:lumOff val="-73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/>
            <a:t>Popular Payment Methods</a:t>
          </a:r>
          <a:r>
            <a:rPr lang="en-US" sz="1900" kern="1200"/>
            <a:t>:</a:t>
          </a:r>
        </a:p>
      </dsp:txBody>
      <dsp:txXfrm>
        <a:off x="51444" y="2275689"/>
        <a:ext cx="6288387" cy="950952"/>
      </dsp:txXfrm>
    </dsp:sp>
    <dsp:sp modelId="{AF2D10D8-7268-4F5D-A648-0C30E75C34A0}">
      <dsp:nvSpPr>
        <dsp:cNvPr id="0" name=""/>
        <dsp:cNvSpPr/>
      </dsp:nvSpPr>
      <dsp:spPr>
        <a:xfrm>
          <a:off x="0" y="3278086"/>
          <a:ext cx="6391275" cy="786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923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b="1" kern="1200"/>
            <a:t>COD (Cash on Delivery):</a:t>
          </a:r>
          <a:r>
            <a:rPr lang="en-US" sz="1500" kern="1200"/>
            <a:t> 43%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b="1" kern="1200"/>
            <a:t>Online:</a:t>
          </a:r>
          <a:r>
            <a:rPr lang="en-IN" sz="1500" kern="1200"/>
            <a:t> 35%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500" b="1" kern="1200"/>
            <a:t>Cards:</a:t>
          </a:r>
          <a:r>
            <a:rPr lang="en-IN" sz="1500" kern="1200"/>
            <a:t> 22%</a:t>
          </a:r>
          <a:endParaRPr lang="en-US" sz="1500" kern="1200"/>
        </a:p>
      </dsp:txBody>
      <dsp:txXfrm>
        <a:off x="0" y="3278086"/>
        <a:ext cx="6391275" cy="786599"/>
      </dsp:txXfrm>
    </dsp:sp>
    <dsp:sp modelId="{13F8ADD1-46F4-4AB5-8025-DD99C0688D79}">
      <dsp:nvSpPr>
        <dsp:cNvPr id="0" name=""/>
        <dsp:cNvSpPr/>
      </dsp:nvSpPr>
      <dsp:spPr>
        <a:xfrm>
          <a:off x="0" y="4064686"/>
          <a:ext cx="6391275" cy="1053840"/>
        </a:xfrm>
        <a:prstGeom prst="roundRect">
          <a:avLst/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Insight:</a:t>
          </a:r>
          <a:r>
            <a:rPr lang="en-US" sz="1900" kern="1200"/>
            <a:t> The majority of our customers prefer standard shipping and flexible payment options like 			   COD.</a:t>
          </a:r>
        </a:p>
      </dsp:txBody>
      <dsp:txXfrm>
        <a:off x="51444" y="4116130"/>
        <a:ext cx="6288387" cy="9509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1671A3-47DB-4A5E-8125-8F920C820429}">
      <dsp:nvSpPr>
        <dsp:cNvPr id="0" name=""/>
        <dsp:cNvSpPr/>
      </dsp:nvSpPr>
      <dsp:spPr>
        <a:xfrm>
          <a:off x="0" y="173903"/>
          <a:ext cx="6391275" cy="1179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Strong Finish:</a:t>
          </a:r>
          <a:r>
            <a:rPr lang="en-US" sz="2100" kern="1200"/>
            <a:t> The business shows powerful year-end performance, which should be a focus for future marketing and inventory efforts.</a:t>
          </a:r>
        </a:p>
      </dsp:txBody>
      <dsp:txXfrm>
        <a:off x="57572" y="231475"/>
        <a:ext cx="6276131" cy="1064216"/>
      </dsp:txXfrm>
    </dsp:sp>
    <dsp:sp modelId="{29DFD71B-BFA9-4251-AEA0-25A6A2E38BF6}">
      <dsp:nvSpPr>
        <dsp:cNvPr id="0" name=""/>
        <dsp:cNvSpPr/>
      </dsp:nvSpPr>
      <dsp:spPr>
        <a:xfrm>
          <a:off x="0" y="1413743"/>
          <a:ext cx="6391275" cy="1179360"/>
        </a:xfrm>
        <a:prstGeom prst="roundRect">
          <a:avLst/>
        </a:prstGeom>
        <a:solidFill>
          <a:schemeClr val="accent5">
            <a:hueOff val="812808"/>
            <a:satOff val="-6481"/>
            <a:lumOff val="-490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Core Market:</a:t>
          </a:r>
          <a:r>
            <a:rPr lang="en-US" sz="2100" kern="1200"/>
            <a:t> Our primary customer is in the </a:t>
          </a:r>
          <a:r>
            <a:rPr lang="en-US" sz="2100" b="1" kern="1200"/>
            <a:t>Consumer</a:t>
          </a:r>
          <a:r>
            <a:rPr lang="en-US" sz="2100" kern="1200"/>
            <a:t> segment, located in the </a:t>
          </a:r>
          <a:r>
            <a:rPr lang="en-US" sz="2100" b="1" kern="1200"/>
            <a:t>West</a:t>
          </a:r>
          <a:r>
            <a:rPr lang="en-US" sz="2100" kern="1200"/>
            <a:t> region, and prefers </a:t>
          </a:r>
          <a:r>
            <a:rPr lang="en-US" sz="2100" b="1" kern="1200"/>
            <a:t>Standard Shipping</a:t>
          </a:r>
          <a:r>
            <a:rPr lang="en-US" sz="2100" kern="1200"/>
            <a:t>.</a:t>
          </a:r>
        </a:p>
      </dsp:txBody>
      <dsp:txXfrm>
        <a:off x="57572" y="1471315"/>
        <a:ext cx="6276131" cy="1064216"/>
      </dsp:txXfrm>
    </dsp:sp>
    <dsp:sp modelId="{90BB532C-058C-4753-BB75-2C3AE449F5A8}">
      <dsp:nvSpPr>
        <dsp:cNvPr id="0" name=""/>
        <dsp:cNvSpPr/>
      </dsp:nvSpPr>
      <dsp:spPr>
        <a:xfrm>
          <a:off x="0" y="2653583"/>
          <a:ext cx="6391275" cy="1179360"/>
        </a:xfrm>
        <a:prstGeom prst="roundRect">
          <a:avLst/>
        </a:prstGeom>
        <a:solidFill>
          <a:schemeClr val="accent5">
            <a:hueOff val="1625617"/>
            <a:satOff val="-12962"/>
            <a:lumOff val="-980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1" kern="1200"/>
            <a:t>Top Products:</a:t>
          </a:r>
          <a:r>
            <a:rPr lang="en-IN" sz="2100" kern="1200"/>
            <a:t> </a:t>
          </a:r>
          <a:r>
            <a:rPr lang="en-IN" sz="2100" b="1" kern="1200"/>
            <a:t>Office Supplies </a:t>
          </a:r>
          <a:r>
            <a:rPr lang="en-US" sz="2100" kern="1200"/>
            <a:t>lead in overall category sales, but </a:t>
          </a:r>
          <a:r>
            <a:rPr lang="en-US" sz="2100" b="1" kern="1200"/>
            <a:t>Phones</a:t>
          </a:r>
          <a:r>
            <a:rPr lang="en-US" sz="2100" kern="1200"/>
            <a:t> are the single most profitable sub-category.</a:t>
          </a:r>
        </a:p>
      </dsp:txBody>
      <dsp:txXfrm>
        <a:off x="57572" y="2711155"/>
        <a:ext cx="6276131" cy="1064216"/>
      </dsp:txXfrm>
    </dsp:sp>
    <dsp:sp modelId="{52FA954B-84AD-4D15-9696-49E17DD2D0DB}">
      <dsp:nvSpPr>
        <dsp:cNvPr id="0" name=""/>
        <dsp:cNvSpPr/>
      </dsp:nvSpPr>
      <dsp:spPr>
        <a:xfrm>
          <a:off x="0" y="3893423"/>
          <a:ext cx="6391275" cy="1179360"/>
        </a:xfrm>
        <a:prstGeom prst="roundRect">
          <a:avLst/>
        </a:prstGeom>
        <a:solidFill>
          <a:schemeClr val="accent5">
            <a:hueOff val="2438425"/>
            <a:satOff val="-19443"/>
            <a:lumOff val="-1470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Growth Areas:</a:t>
          </a:r>
          <a:r>
            <a:rPr lang="en-US" sz="2100" kern="1200"/>
            <a:t> Opportunities exist to expand our footprint in the South and Central regions and to promote faster shipping options.</a:t>
          </a:r>
        </a:p>
      </dsp:txBody>
      <dsp:txXfrm>
        <a:off x="57572" y="3950995"/>
        <a:ext cx="6276131" cy="10642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D8DB1E-1168-C112-80EC-20F620A129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/>
            <a:r>
              <a:rPr lang="en-IN" sz="6600" dirty="0" err="1">
                <a:solidFill>
                  <a:srgbClr val="FFFFFF"/>
                </a:solidFill>
              </a:rPr>
              <a:t>SuperStore</a:t>
            </a:r>
            <a:r>
              <a:rPr lang="en-IN" sz="6600" dirty="0">
                <a:solidFill>
                  <a:srgbClr val="FFFFFF"/>
                </a:solidFill>
              </a:rPr>
              <a:t> Sales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486A08-735D-99F1-BA5D-9FBB2A9B4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5240851"/>
            <a:ext cx="8825658" cy="828932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solidFill>
                  <a:schemeClr val="tx2"/>
                </a:solidFill>
              </a:rPr>
              <a:t>Annual Sales Dashboard</a:t>
            </a:r>
          </a:p>
        </p:txBody>
      </p:sp>
    </p:spTree>
    <p:extLst>
      <p:ext uri="{BB962C8B-B14F-4D97-AF65-F5344CB8AC3E}">
        <p14:creationId xmlns:p14="http://schemas.microsoft.com/office/powerpoint/2010/main" val="344564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F78DAAE-B0C3-49A3-8AB1-AD2FF0E36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A8A81D-3338-4B0F-A26F-A3D259D2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801794"/>
            <a:ext cx="11000237" cy="52482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155665-7CE2-4939-AE5E-020DC1D207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3" name="Picture 2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9D3370C2-6F04-5FC4-2C40-BD8DBF266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683" y="1284394"/>
            <a:ext cx="6053803" cy="428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3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0A0C3F4-944B-9701-C88D-A28E9CE0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dirty="0">
                <a:solidFill>
                  <a:srgbClr val="EBEBEB"/>
                </a:solidFill>
              </a:rPr>
              <a:t>Executive Summary: Key Performance Indicators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6490C333-699D-BF49-A0FA-1C4259FF3E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6634117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750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7F74AC-8242-18AB-4519-8BE9B1D2A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E40DCF-1CED-670C-B731-32BAB1AC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EBEBEB"/>
                </a:solidFill>
              </a:rPr>
              <a:t>Monthly Performance: Sales &amp; Profit Trends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3" name="TextBox 2">
            <a:extLst>
              <a:ext uri="{FF2B5EF4-FFF2-40B4-BE49-F238E27FC236}">
                <a16:creationId xmlns:a16="http://schemas.microsoft.com/office/drawing/2014/main" id="{A5CE89C3-6791-6AB2-A6EF-F96CC48048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8785871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976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151E72-4759-5FF9-0C25-22FC239D4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12EE328-A21B-9380-4B22-EB8E23657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Customer &amp; Regional Analysis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039234F5-435F-9139-0268-39AB1E3DC9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2558080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028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05EC49-479B-4359-918F-31BA12B90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1CF358-6189-1231-136C-A8DB7754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Product Insights: Top Categories &amp; Sub-Categories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9434C0C6-3B57-0BFC-82B7-9285F895BA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0776757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813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8D630A-2447-F74A-F9D0-34C38FE20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0619E7-EEFA-1551-5F44-7E3B642F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Operational Insights: Shipping &amp; Payment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977E9EDD-AF8F-E5D9-FBAD-6FB05A0C67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6339976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208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A62794-D877-23C0-C2E6-A8BA3BD47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084313B-C03D-4981-9786-879159A60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9190B9-52DD-45DC-BE21-AACE88FEC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EE260A-12FB-4D71-A318-71BED7FF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52EC39A-8D44-4CEF-820F-A442CFA42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010773-529F-4A3D-A0AB-E7CE12DC6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7582733-2D5B-4103-A63C-0D0D81780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D073C2A-0E86-458E-88D4-27124FDAD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01A64F04-7AF7-48B9-A1B0-956BBCEEF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89ABE99-7694-4211-A627-459BE5422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54B4214-6F53-497C-8322-9CE8158AA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145FF-1D18-4246-A2BA-9F6B4D533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5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9949EE-CA46-ECE8-B12E-D0FCF2972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087" y="1130603"/>
            <a:ext cx="3342442" cy="45967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>
                <a:solidFill>
                  <a:srgbClr val="EBEBEB"/>
                </a:solidFill>
              </a:rPr>
              <a:t>Geographical Sales 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03D0BE-D779-CCB1-E83F-C7317DC14E05}"/>
              </a:ext>
            </a:extLst>
          </p:cNvPr>
          <p:cNvSpPr txBox="1"/>
          <p:nvPr/>
        </p:nvSpPr>
        <p:spPr>
          <a:xfrm>
            <a:off x="5290077" y="437513"/>
            <a:ext cx="5502614" cy="5954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Overview: The map indicates a strong sales presence across the United States.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Concentrations: Major sales hubs are concentrated on the East and West coasts, particularly in states like California, New York, and Texas, as indicated by the larger circles.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Opportunity: There appears to be room for growth in the central and southeastern states.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93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4134B6-FB25-D7B5-AADF-6D9DA25D1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5D4A15D-C852-47D7-A7E3-7F8FEE9FC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6AA6A2-9E5B-46E6-82B0-8FC1CA723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1E7C01A-5F5B-4E17-B91B-26FA9ADB5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1DA43BF-6FE1-458D-A112-1687677B0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A5FF03-83FF-43B9-B66B-5FD05A958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C4D7AA7-0424-4C72-AE55-4B413DD47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2D80F1-5DC4-4396-B0E1-C774E82EC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48171057-920A-4188-A18E-97D710A35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1C871B74-1D69-47F0-A28D-8F3454779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3001BDC-368C-49CC-9F3F-EAF38A0A4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6288FC2F-B192-42B2-90BE-517E1039B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05A309-9A10-040D-9DAF-389EFE14A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Summary &amp; Key Takeaways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A4A5663D-41D9-7C50-D540-8A1C125134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3560195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730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5F279D6-ED25-4D3F-9479-8ABB21867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8D0B1B4-C487-47EF-B7D0-421066454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275" y="643466"/>
            <a:ext cx="1970939" cy="5571067"/>
          </a:xfrm>
          <a:custGeom>
            <a:avLst/>
            <a:gdLst>
              <a:gd name="connsiteX0" fmla="*/ 0 w 1970939"/>
              <a:gd name="connsiteY0" fmla="*/ 0 h 5571067"/>
              <a:gd name="connsiteX1" fmla="*/ 1774861 w 1970939"/>
              <a:gd name="connsiteY1" fmla="*/ 0 h 5571067"/>
              <a:gd name="connsiteX2" fmla="*/ 1780256 w 1970939"/>
              <a:gd name="connsiteY2" fmla="*/ 32931 h 5571067"/>
              <a:gd name="connsiteX3" fmla="*/ 1802197 w 1970939"/>
              <a:gd name="connsiteY3" fmla="*/ 170349 h 5571067"/>
              <a:gd name="connsiteX4" fmla="*/ 1820981 w 1970939"/>
              <a:gd name="connsiteY4" fmla="*/ 308372 h 5571067"/>
              <a:gd name="connsiteX5" fmla="*/ 1839923 w 1970939"/>
              <a:gd name="connsiteY5" fmla="*/ 445791 h 5571067"/>
              <a:gd name="connsiteX6" fmla="*/ 1857602 w 1970939"/>
              <a:gd name="connsiteY6" fmla="*/ 583814 h 5571067"/>
              <a:gd name="connsiteX7" fmla="*/ 1872756 w 1970939"/>
              <a:gd name="connsiteY7" fmla="*/ 720022 h 5571067"/>
              <a:gd name="connsiteX8" fmla="*/ 1887120 w 1970939"/>
              <a:gd name="connsiteY8" fmla="*/ 858046 h 5571067"/>
              <a:gd name="connsiteX9" fmla="*/ 1900223 w 1970939"/>
              <a:gd name="connsiteY9" fmla="*/ 995464 h 5571067"/>
              <a:gd name="connsiteX10" fmla="*/ 1911588 w 1970939"/>
              <a:gd name="connsiteY10" fmla="*/ 1130461 h 5571067"/>
              <a:gd name="connsiteX11" fmla="*/ 1922953 w 1970939"/>
              <a:gd name="connsiteY11" fmla="*/ 1267274 h 5571067"/>
              <a:gd name="connsiteX12" fmla="*/ 1932424 w 1970939"/>
              <a:gd name="connsiteY12" fmla="*/ 1402271 h 5571067"/>
              <a:gd name="connsiteX13" fmla="*/ 1939842 w 1970939"/>
              <a:gd name="connsiteY13" fmla="*/ 1537267 h 5571067"/>
              <a:gd name="connsiteX14" fmla="*/ 1947577 w 1970939"/>
              <a:gd name="connsiteY14" fmla="*/ 1671659 h 5571067"/>
              <a:gd name="connsiteX15" fmla="*/ 1954049 w 1970939"/>
              <a:gd name="connsiteY15" fmla="*/ 1804840 h 5571067"/>
              <a:gd name="connsiteX16" fmla="*/ 1958627 w 1970939"/>
              <a:gd name="connsiteY16" fmla="*/ 1936810 h 5571067"/>
              <a:gd name="connsiteX17" fmla="*/ 1962573 w 1970939"/>
              <a:gd name="connsiteY17" fmla="*/ 2068780 h 5571067"/>
              <a:gd name="connsiteX18" fmla="*/ 1966361 w 1970939"/>
              <a:gd name="connsiteY18" fmla="*/ 2199539 h 5571067"/>
              <a:gd name="connsiteX19" fmla="*/ 1968098 w 1970939"/>
              <a:gd name="connsiteY19" fmla="*/ 2328482 h 5571067"/>
              <a:gd name="connsiteX20" fmla="*/ 1969992 w 1970939"/>
              <a:gd name="connsiteY20" fmla="*/ 2457425 h 5571067"/>
              <a:gd name="connsiteX21" fmla="*/ 1970939 w 1970939"/>
              <a:gd name="connsiteY21" fmla="*/ 2584552 h 5571067"/>
              <a:gd name="connsiteX22" fmla="*/ 1969992 w 1970939"/>
              <a:gd name="connsiteY22" fmla="*/ 2710469 h 5571067"/>
              <a:gd name="connsiteX23" fmla="*/ 1969992 w 1970939"/>
              <a:gd name="connsiteY23" fmla="*/ 2835174 h 5571067"/>
              <a:gd name="connsiteX24" fmla="*/ 1968098 w 1970939"/>
              <a:gd name="connsiteY24" fmla="*/ 2958669 h 5571067"/>
              <a:gd name="connsiteX25" fmla="*/ 1965256 w 1970939"/>
              <a:gd name="connsiteY25" fmla="*/ 3079742 h 5571067"/>
              <a:gd name="connsiteX26" fmla="*/ 1962573 w 1970939"/>
              <a:gd name="connsiteY26" fmla="*/ 3199605 h 5571067"/>
              <a:gd name="connsiteX27" fmla="*/ 1959574 w 1970939"/>
              <a:gd name="connsiteY27" fmla="*/ 3317046 h 5571067"/>
              <a:gd name="connsiteX28" fmla="*/ 1954996 w 1970939"/>
              <a:gd name="connsiteY28" fmla="*/ 3433882 h 5571067"/>
              <a:gd name="connsiteX29" fmla="*/ 1950103 w 1970939"/>
              <a:gd name="connsiteY29" fmla="*/ 3548902 h 5571067"/>
              <a:gd name="connsiteX30" fmla="*/ 1945683 w 1970939"/>
              <a:gd name="connsiteY30" fmla="*/ 3661500 h 5571067"/>
              <a:gd name="connsiteX31" fmla="*/ 1933213 w 1970939"/>
              <a:gd name="connsiteY31" fmla="*/ 3881248 h 5571067"/>
              <a:gd name="connsiteX32" fmla="*/ 1919953 w 1970939"/>
              <a:gd name="connsiteY32" fmla="*/ 4091916 h 5571067"/>
              <a:gd name="connsiteX33" fmla="*/ 1906063 w 1970939"/>
              <a:gd name="connsiteY33" fmla="*/ 4294109 h 5571067"/>
              <a:gd name="connsiteX34" fmla="*/ 1890751 w 1970939"/>
              <a:gd name="connsiteY34" fmla="*/ 4485405 h 5571067"/>
              <a:gd name="connsiteX35" fmla="*/ 1874809 w 1970939"/>
              <a:gd name="connsiteY35" fmla="*/ 4668226 h 5571067"/>
              <a:gd name="connsiteX36" fmla="*/ 1857602 w 1970939"/>
              <a:gd name="connsiteY36" fmla="*/ 4837728 h 5571067"/>
              <a:gd name="connsiteX37" fmla="*/ 1840713 w 1970939"/>
              <a:gd name="connsiteY37" fmla="*/ 4996940 h 5571067"/>
              <a:gd name="connsiteX38" fmla="*/ 1823823 w 1970939"/>
              <a:gd name="connsiteY38" fmla="*/ 5143439 h 5571067"/>
              <a:gd name="connsiteX39" fmla="*/ 1807880 w 1970939"/>
              <a:gd name="connsiteY39" fmla="*/ 5277830 h 5571067"/>
              <a:gd name="connsiteX40" fmla="*/ 1792726 w 1970939"/>
              <a:gd name="connsiteY40" fmla="*/ 5397087 h 5571067"/>
              <a:gd name="connsiteX41" fmla="*/ 1778362 w 1970939"/>
              <a:gd name="connsiteY41" fmla="*/ 5504843 h 5571067"/>
              <a:gd name="connsiteX42" fmla="*/ 1769613 w 1970939"/>
              <a:gd name="connsiteY42" fmla="*/ 5571067 h 5571067"/>
              <a:gd name="connsiteX43" fmla="*/ 0 w 1970939"/>
              <a:gd name="connsiteY43" fmla="*/ 5571067 h 5571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1970939" h="5571067">
                <a:moveTo>
                  <a:pt x="0" y="0"/>
                </a:moveTo>
                <a:lnTo>
                  <a:pt x="1774861" y="0"/>
                </a:lnTo>
                <a:lnTo>
                  <a:pt x="1780256" y="32931"/>
                </a:lnTo>
                <a:lnTo>
                  <a:pt x="1802197" y="170349"/>
                </a:lnTo>
                <a:lnTo>
                  <a:pt x="1820981" y="308372"/>
                </a:lnTo>
                <a:lnTo>
                  <a:pt x="1839923" y="445791"/>
                </a:lnTo>
                <a:lnTo>
                  <a:pt x="1857602" y="583814"/>
                </a:lnTo>
                <a:lnTo>
                  <a:pt x="1872756" y="720022"/>
                </a:lnTo>
                <a:lnTo>
                  <a:pt x="1887120" y="858046"/>
                </a:lnTo>
                <a:lnTo>
                  <a:pt x="1900223" y="995464"/>
                </a:lnTo>
                <a:lnTo>
                  <a:pt x="1911588" y="1130461"/>
                </a:lnTo>
                <a:lnTo>
                  <a:pt x="1922953" y="1267274"/>
                </a:lnTo>
                <a:lnTo>
                  <a:pt x="1932424" y="1402271"/>
                </a:lnTo>
                <a:lnTo>
                  <a:pt x="1939842" y="1537267"/>
                </a:lnTo>
                <a:lnTo>
                  <a:pt x="1947577" y="1671659"/>
                </a:lnTo>
                <a:lnTo>
                  <a:pt x="1954049" y="1804840"/>
                </a:lnTo>
                <a:lnTo>
                  <a:pt x="1958627" y="1936810"/>
                </a:lnTo>
                <a:lnTo>
                  <a:pt x="1962573" y="2068780"/>
                </a:lnTo>
                <a:lnTo>
                  <a:pt x="1966361" y="2199539"/>
                </a:lnTo>
                <a:lnTo>
                  <a:pt x="1968098" y="2328482"/>
                </a:lnTo>
                <a:lnTo>
                  <a:pt x="1969992" y="2457425"/>
                </a:lnTo>
                <a:lnTo>
                  <a:pt x="1970939" y="2584552"/>
                </a:lnTo>
                <a:lnTo>
                  <a:pt x="1969992" y="2710469"/>
                </a:lnTo>
                <a:lnTo>
                  <a:pt x="1969992" y="2835174"/>
                </a:lnTo>
                <a:lnTo>
                  <a:pt x="1968098" y="2958669"/>
                </a:lnTo>
                <a:lnTo>
                  <a:pt x="1965256" y="3079742"/>
                </a:lnTo>
                <a:lnTo>
                  <a:pt x="1962573" y="3199605"/>
                </a:lnTo>
                <a:lnTo>
                  <a:pt x="1959574" y="3317046"/>
                </a:lnTo>
                <a:lnTo>
                  <a:pt x="1954996" y="3433882"/>
                </a:lnTo>
                <a:lnTo>
                  <a:pt x="1950103" y="3548902"/>
                </a:lnTo>
                <a:lnTo>
                  <a:pt x="1945683" y="3661500"/>
                </a:lnTo>
                <a:lnTo>
                  <a:pt x="1933213" y="3881248"/>
                </a:lnTo>
                <a:lnTo>
                  <a:pt x="1919953" y="4091916"/>
                </a:lnTo>
                <a:lnTo>
                  <a:pt x="1906063" y="4294109"/>
                </a:lnTo>
                <a:lnTo>
                  <a:pt x="1890751" y="4485405"/>
                </a:lnTo>
                <a:lnTo>
                  <a:pt x="1874809" y="4668226"/>
                </a:lnTo>
                <a:lnTo>
                  <a:pt x="1857602" y="4837728"/>
                </a:lnTo>
                <a:lnTo>
                  <a:pt x="1840713" y="4996940"/>
                </a:lnTo>
                <a:lnTo>
                  <a:pt x="1823823" y="5143439"/>
                </a:lnTo>
                <a:lnTo>
                  <a:pt x="1807880" y="5277830"/>
                </a:lnTo>
                <a:lnTo>
                  <a:pt x="1792726" y="5397087"/>
                </a:lnTo>
                <a:lnTo>
                  <a:pt x="1778362" y="5504843"/>
                </a:lnTo>
                <a:lnTo>
                  <a:pt x="1769613" y="5571067"/>
                </a:lnTo>
                <a:lnTo>
                  <a:pt x="0" y="55710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214736A-03B2-4B91-B0AF-B21213F3B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969335" y="1702087"/>
            <a:ext cx="3209207" cy="612850"/>
          </a:xfrm>
          <a:custGeom>
            <a:avLst/>
            <a:gdLst>
              <a:gd name="connsiteX0" fmla="*/ 3195151 w 3209207"/>
              <a:gd name="connsiteY0" fmla="*/ 612847 h 612850"/>
              <a:gd name="connsiteX1" fmla="*/ 3029871 w 3209207"/>
              <a:gd name="connsiteY1" fmla="*/ 611146 h 612850"/>
              <a:gd name="connsiteX2" fmla="*/ 2949639 w 3209207"/>
              <a:gd name="connsiteY2" fmla="*/ 608906 h 612850"/>
              <a:gd name="connsiteX3" fmla="*/ 2978018 w 3209207"/>
              <a:gd name="connsiteY3" fmla="*/ 258115 h 612850"/>
              <a:gd name="connsiteX4" fmla="*/ 2944764 w 3209207"/>
              <a:gd name="connsiteY4" fmla="*/ 260801 h 612850"/>
              <a:gd name="connsiteX5" fmla="*/ 2806036 w 3209207"/>
              <a:gd name="connsiteY5" fmla="*/ 271446 h 612850"/>
              <a:gd name="connsiteX6" fmla="*/ 2666958 w 3209207"/>
              <a:gd name="connsiteY6" fmla="*/ 278917 h 612850"/>
              <a:gd name="connsiteX7" fmla="*/ 2528469 w 3209207"/>
              <a:gd name="connsiteY7" fmla="*/ 286593 h 612850"/>
              <a:gd name="connsiteX8" fmla="*/ 2389479 w 3209207"/>
              <a:gd name="connsiteY8" fmla="*/ 292970 h 612850"/>
              <a:gd name="connsiteX9" fmla="*/ 2252501 w 3209207"/>
              <a:gd name="connsiteY9" fmla="*/ 296993 h 612850"/>
              <a:gd name="connsiteX10" fmla="*/ 2113775 w 3209207"/>
              <a:gd name="connsiteY10" fmla="*/ 300086 h 612850"/>
              <a:gd name="connsiteX11" fmla="*/ 1975755 w 3209207"/>
              <a:gd name="connsiteY11" fmla="*/ 301980 h 612850"/>
              <a:gd name="connsiteX12" fmla="*/ 1840287 w 3209207"/>
              <a:gd name="connsiteY12" fmla="*/ 302348 h 612850"/>
              <a:gd name="connsiteX13" fmla="*/ 1703009 w 3209207"/>
              <a:gd name="connsiteY13" fmla="*/ 302570 h 612850"/>
              <a:gd name="connsiteX14" fmla="*/ 1567693 w 3209207"/>
              <a:gd name="connsiteY14" fmla="*/ 301063 h 612850"/>
              <a:gd name="connsiteX15" fmla="*/ 1432543 w 3209207"/>
              <a:gd name="connsiteY15" fmla="*/ 297523 h 612850"/>
              <a:gd name="connsiteX16" fmla="*/ 1297969 w 3209207"/>
              <a:gd name="connsiteY16" fmla="*/ 294345 h 612850"/>
              <a:gd name="connsiteX17" fmla="*/ 1164703 w 3209207"/>
              <a:gd name="connsiteY17" fmla="*/ 290015 h 612850"/>
              <a:gd name="connsiteX18" fmla="*/ 1032796 w 3209207"/>
              <a:gd name="connsiteY18" fmla="*/ 283907 h 612850"/>
              <a:gd name="connsiteX19" fmla="*/ 900940 w 3209207"/>
              <a:gd name="connsiteY19" fmla="*/ 277172 h 612850"/>
              <a:gd name="connsiteX20" fmla="*/ 770303 w 3209207"/>
              <a:gd name="connsiteY20" fmla="*/ 270380 h 612850"/>
              <a:gd name="connsiteX21" fmla="*/ 641641 w 3209207"/>
              <a:gd name="connsiteY21" fmla="*/ 261702 h 612850"/>
              <a:gd name="connsiteX22" fmla="*/ 512966 w 3209207"/>
              <a:gd name="connsiteY22" fmla="*/ 253180 h 612850"/>
              <a:gd name="connsiteX23" fmla="*/ 386177 w 3209207"/>
              <a:gd name="connsiteY23" fmla="*/ 243867 h 612850"/>
              <a:gd name="connsiteX24" fmla="*/ 260746 w 3209207"/>
              <a:gd name="connsiteY24" fmla="*/ 232775 h 612850"/>
              <a:gd name="connsiteX25" fmla="*/ 136447 w 3209207"/>
              <a:gd name="connsiteY25" fmla="*/ 222719 h 612850"/>
              <a:gd name="connsiteX26" fmla="*/ 13506 w 3209207"/>
              <a:gd name="connsiteY26" fmla="*/ 210885 h 612850"/>
              <a:gd name="connsiteX27" fmla="*/ 0 w 3209207"/>
              <a:gd name="connsiteY27" fmla="*/ 209475 h 612850"/>
              <a:gd name="connsiteX28" fmla="*/ 40844 w 3209207"/>
              <a:gd name="connsiteY28" fmla="*/ 212313 h 612850"/>
              <a:gd name="connsiteX29" fmla="*/ 132211 w 3209207"/>
              <a:gd name="connsiteY29" fmla="*/ 216946 h 612850"/>
              <a:gd name="connsiteX30" fmla="*/ 225585 w 3209207"/>
              <a:gd name="connsiteY30" fmla="*/ 221811 h 612850"/>
              <a:gd name="connsiteX31" fmla="*/ 320298 w 3209207"/>
              <a:gd name="connsiteY31" fmla="*/ 226444 h 612850"/>
              <a:gd name="connsiteX32" fmla="*/ 415680 w 3209207"/>
              <a:gd name="connsiteY32" fmla="*/ 229340 h 612850"/>
              <a:gd name="connsiteX33" fmla="*/ 512735 w 3209207"/>
              <a:gd name="connsiteY33" fmla="*/ 232120 h 612850"/>
              <a:gd name="connsiteX34" fmla="*/ 611464 w 3209207"/>
              <a:gd name="connsiteY34" fmla="*/ 235015 h 612850"/>
              <a:gd name="connsiteX35" fmla="*/ 711532 w 3209207"/>
              <a:gd name="connsiteY35" fmla="*/ 236985 h 612850"/>
              <a:gd name="connsiteX36" fmla="*/ 812604 w 3209207"/>
              <a:gd name="connsiteY36" fmla="*/ 236985 h 612850"/>
              <a:gd name="connsiteX37" fmla="*/ 915014 w 3209207"/>
              <a:gd name="connsiteY37" fmla="*/ 237795 h 612850"/>
              <a:gd name="connsiteX38" fmla="*/ 1018428 w 3209207"/>
              <a:gd name="connsiteY38" fmla="*/ 236985 h 612850"/>
              <a:gd name="connsiteX39" fmla="*/ 1122847 w 3209207"/>
              <a:gd name="connsiteY39" fmla="*/ 235015 h 612850"/>
              <a:gd name="connsiteX40" fmla="*/ 1227600 w 3209207"/>
              <a:gd name="connsiteY40" fmla="*/ 233162 h 612850"/>
              <a:gd name="connsiteX41" fmla="*/ 1333692 w 3209207"/>
              <a:gd name="connsiteY41" fmla="*/ 229340 h 612850"/>
              <a:gd name="connsiteX42" fmla="*/ 1441122 w 3209207"/>
              <a:gd name="connsiteY42" fmla="*/ 225634 h 612850"/>
              <a:gd name="connsiteX43" fmla="*/ 1547883 w 3209207"/>
              <a:gd name="connsiteY43" fmla="*/ 220769 h 612850"/>
              <a:gd name="connsiteX44" fmla="*/ 1655983 w 3209207"/>
              <a:gd name="connsiteY44" fmla="*/ 214282 h 612850"/>
              <a:gd name="connsiteX45" fmla="*/ 1765421 w 3209207"/>
              <a:gd name="connsiteY45" fmla="*/ 206638 h 612850"/>
              <a:gd name="connsiteX46" fmla="*/ 1874860 w 3209207"/>
              <a:gd name="connsiteY46" fmla="*/ 199108 h 612850"/>
              <a:gd name="connsiteX47" fmla="*/ 1984299 w 3209207"/>
              <a:gd name="connsiteY47" fmla="*/ 189495 h 612850"/>
              <a:gd name="connsiteX48" fmla="*/ 2095745 w 3209207"/>
              <a:gd name="connsiteY48" fmla="*/ 178144 h 612850"/>
              <a:gd name="connsiteX49" fmla="*/ 2205184 w 3209207"/>
              <a:gd name="connsiteY49" fmla="*/ 166793 h 612850"/>
              <a:gd name="connsiteX50" fmla="*/ 2316631 w 3209207"/>
              <a:gd name="connsiteY50" fmla="*/ 153472 h 612850"/>
              <a:gd name="connsiteX51" fmla="*/ 2429081 w 3209207"/>
              <a:gd name="connsiteY51" fmla="*/ 139226 h 612850"/>
              <a:gd name="connsiteX52" fmla="*/ 2539523 w 3209207"/>
              <a:gd name="connsiteY52" fmla="*/ 124052 h 612850"/>
              <a:gd name="connsiteX53" fmla="*/ 2651305 w 3209207"/>
              <a:gd name="connsiteY53" fmla="*/ 106215 h 612850"/>
              <a:gd name="connsiteX54" fmla="*/ 2763086 w 3209207"/>
              <a:gd name="connsiteY54" fmla="*/ 87219 h 612850"/>
              <a:gd name="connsiteX55" fmla="*/ 2874867 w 3209207"/>
              <a:gd name="connsiteY55" fmla="*/ 68339 h 612850"/>
              <a:gd name="connsiteX56" fmla="*/ 2986314 w 3209207"/>
              <a:gd name="connsiteY56" fmla="*/ 46331 h 612850"/>
              <a:gd name="connsiteX57" fmla="*/ 3097760 w 3209207"/>
              <a:gd name="connsiteY57" fmla="*/ 23629 h 612850"/>
              <a:gd name="connsiteX58" fmla="*/ 3209207 w 3209207"/>
              <a:gd name="connsiteY58" fmla="*/ 0 h 612850"/>
              <a:gd name="connsiteX59" fmla="*/ 3195151 w 3209207"/>
              <a:gd name="connsiteY59" fmla="*/ 612847 h 612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3209207" h="612850">
                <a:moveTo>
                  <a:pt x="3195151" y="612847"/>
                </a:moveTo>
                <a:cubicBezTo>
                  <a:pt x="3144238" y="612898"/>
                  <a:pt x="3088941" y="612318"/>
                  <a:pt x="3029871" y="611146"/>
                </a:cubicBezTo>
                <a:lnTo>
                  <a:pt x="2949639" y="608906"/>
                </a:lnTo>
                <a:lnTo>
                  <a:pt x="2978018" y="258115"/>
                </a:lnTo>
                <a:lnTo>
                  <a:pt x="2944764" y="260801"/>
                </a:lnTo>
                <a:lnTo>
                  <a:pt x="2806036" y="271446"/>
                </a:lnTo>
                <a:lnTo>
                  <a:pt x="2666958" y="278917"/>
                </a:lnTo>
                <a:lnTo>
                  <a:pt x="2528469" y="286593"/>
                </a:lnTo>
                <a:lnTo>
                  <a:pt x="2389479" y="292970"/>
                </a:lnTo>
                <a:lnTo>
                  <a:pt x="2252501" y="296993"/>
                </a:lnTo>
                <a:lnTo>
                  <a:pt x="2113775" y="300086"/>
                </a:lnTo>
                <a:lnTo>
                  <a:pt x="1975755" y="301980"/>
                </a:lnTo>
                <a:lnTo>
                  <a:pt x="1840287" y="302348"/>
                </a:lnTo>
                <a:lnTo>
                  <a:pt x="1703009" y="302570"/>
                </a:lnTo>
                <a:lnTo>
                  <a:pt x="1567693" y="301063"/>
                </a:lnTo>
                <a:lnTo>
                  <a:pt x="1432543" y="297523"/>
                </a:lnTo>
                <a:lnTo>
                  <a:pt x="1297969" y="294345"/>
                </a:lnTo>
                <a:lnTo>
                  <a:pt x="1164703" y="290015"/>
                </a:lnTo>
                <a:lnTo>
                  <a:pt x="1032796" y="283907"/>
                </a:lnTo>
                <a:lnTo>
                  <a:pt x="900940" y="277172"/>
                </a:lnTo>
                <a:lnTo>
                  <a:pt x="770303" y="270380"/>
                </a:lnTo>
                <a:lnTo>
                  <a:pt x="641641" y="261702"/>
                </a:lnTo>
                <a:lnTo>
                  <a:pt x="512966" y="253180"/>
                </a:lnTo>
                <a:lnTo>
                  <a:pt x="386177" y="243867"/>
                </a:lnTo>
                <a:lnTo>
                  <a:pt x="260746" y="232775"/>
                </a:lnTo>
                <a:lnTo>
                  <a:pt x="136447" y="222719"/>
                </a:lnTo>
                <a:lnTo>
                  <a:pt x="13506" y="210885"/>
                </a:lnTo>
                <a:lnTo>
                  <a:pt x="0" y="209475"/>
                </a:lnTo>
                <a:lnTo>
                  <a:pt x="40844" y="212313"/>
                </a:lnTo>
                <a:lnTo>
                  <a:pt x="132211" y="216946"/>
                </a:lnTo>
                <a:lnTo>
                  <a:pt x="225585" y="221811"/>
                </a:lnTo>
                <a:lnTo>
                  <a:pt x="320298" y="226444"/>
                </a:lnTo>
                <a:lnTo>
                  <a:pt x="415680" y="229340"/>
                </a:lnTo>
                <a:lnTo>
                  <a:pt x="512735" y="232120"/>
                </a:lnTo>
                <a:lnTo>
                  <a:pt x="611464" y="235015"/>
                </a:lnTo>
                <a:lnTo>
                  <a:pt x="711532" y="236985"/>
                </a:lnTo>
                <a:lnTo>
                  <a:pt x="812604" y="236985"/>
                </a:lnTo>
                <a:lnTo>
                  <a:pt x="915014" y="237795"/>
                </a:lnTo>
                <a:lnTo>
                  <a:pt x="1018428" y="236985"/>
                </a:lnTo>
                <a:lnTo>
                  <a:pt x="1122847" y="235015"/>
                </a:lnTo>
                <a:lnTo>
                  <a:pt x="1227600" y="233162"/>
                </a:lnTo>
                <a:lnTo>
                  <a:pt x="1333692" y="229340"/>
                </a:lnTo>
                <a:lnTo>
                  <a:pt x="1441122" y="225634"/>
                </a:lnTo>
                <a:lnTo>
                  <a:pt x="1547883" y="220769"/>
                </a:lnTo>
                <a:lnTo>
                  <a:pt x="1655983" y="214282"/>
                </a:lnTo>
                <a:lnTo>
                  <a:pt x="1765421" y="206638"/>
                </a:lnTo>
                <a:lnTo>
                  <a:pt x="1874860" y="199108"/>
                </a:lnTo>
                <a:lnTo>
                  <a:pt x="1984299" y="189495"/>
                </a:lnTo>
                <a:lnTo>
                  <a:pt x="2095745" y="178144"/>
                </a:lnTo>
                <a:lnTo>
                  <a:pt x="2205184" y="166793"/>
                </a:lnTo>
                <a:lnTo>
                  <a:pt x="2316631" y="153472"/>
                </a:lnTo>
                <a:lnTo>
                  <a:pt x="2429081" y="139226"/>
                </a:lnTo>
                <a:lnTo>
                  <a:pt x="2539523" y="124052"/>
                </a:lnTo>
                <a:lnTo>
                  <a:pt x="2651305" y="106215"/>
                </a:lnTo>
                <a:lnTo>
                  <a:pt x="2763086" y="87219"/>
                </a:lnTo>
                <a:lnTo>
                  <a:pt x="2874867" y="68339"/>
                </a:lnTo>
                <a:lnTo>
                  <a:pt x="2986314" y="46331"/>
                </a:lnTo>
                <a:lnTo>
                  <a:pt x="3097760" y="23629"/>
                </a:lnTo>
                <a:lnTo>
                  <a:pt x="3209207" y="0"/>
                </a:lnTo>
                <a:cubicBezTo>
                  <a:pt x="3198832" y="386055"/>
                  <a:pt x="3205525" y="226792"/>
                  <a:pt x="3195151" y="612847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 dirty="0"/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D5A380AD-0376-1988-68E4-0AB248D23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758" y="1016513"/>
            <a:ext cx="8539776" cy="482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48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{28E1C726-19C1-4271-A95A-DC9186BAC970}tf02900722</Template>
  <TotalTime>96</TotalTime>
  <Words>500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SuperStore Sales Performance</vt:lpstr>
      <vt:lpstr>Executive Summary: Key Performance Indicators</vt:lpstr>
      <vt:lpstr>Monthly Performance: Sales &amp; Profit Trends</vt:lpstr>
      <vt:lpstr>Customer &amp; Regional Analysis</vt:lpstr>
      <vt:lpstr>Product Insights: Top Categories &amp; Sub-Categories</vt:lpstr>
      <vt:lpstr>Operational Insights: Shipping &amp; Payment</vt:lpstr>
      <vt:lpstr>Geographical Sales Distribution</vt:lpstr>
      <vt:lpstr>Summary &amp; Key Takeaways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Raj</dc:creator>
  <cp:lastModifiedBy>Aditya Raj</cp:lastModifiedBy>
  <cp:revision>1</cp:revision>
  <dcterms:created xsi:type="dcterms:W3CDTF">2025-08-07T11:12:25Z</dcterms:created>
  <dcterms:modified xsi:type="dcterms:W3CDTF">2025-08-07T12:48:55Z</dcterms:modified>
</cp:coreProperties>
</file>