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18DED7-D585-749F-2FA3-2D1331D717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711D25FD-C0E9-5BF8-2748-973B753E0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33C046CE-FFA5-5894-BD87-1A497E2A2428}"/>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B85AECE2-756C-03D9-8239-54685105E5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974A075-B48A-A3AB-FDDF-920FAAA5E455}"/>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225246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4572F4-71FF-ACC2-3CDA-1DDB303F7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B73BF95-FFB2-03D7-8E1A-589D3BDE54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60E07DC-6247-1BFF-0B9E-7BBF06C73929}"/>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04BE4FA2-5EDA-D05E-CA57-E3D4B1FFD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1460E5B-F91E-10CD-F052-AEAF4300F1D2}"/>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398535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22F185-B718-D430-60BD-E3EF94F505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CBEE6F1-FB85-E64D-BBAF-9A075B7CF4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D6B005D-894D-18D5-4A56-55CBDC9CF426}"/>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368FD964-F624-E65C-441F-30FBCB59C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90F547A-BD92-C865-B942-B7229C74B09A}"/>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27423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6FE586-F12A-2DA7-131D-CA79236559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A95CA21-D783-E9A9-CC16-504B6C0E3D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6B8B473-9FF2-67BE-E967-73EC81A56E27}"/>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100EA6B2-F4AB-DC9D-D290-D5357604A6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7503A55-2B90-5D18-2983-2DD74F250E8D}"/>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127260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EC9A0D-22A2-D56F-4E86-CAE62E17B4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06E8769-34CB-8E1E-6A27-0E9D17FDB7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7B80A98-CB95-317C-6BB5-F1EFCCA6633E}"/>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29C2B820-5269-F5CF-01BC-591215D7A7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B40C68A-C3C9-FB5F-1B02-D14C231FAD08}"/>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66591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4AD4CA-1ABD-A820-69CB-49B1F29493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E4C44D1-67CA-2CA4-F38E-DA80F7AF32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A250958-C0FF-F22F-DD47-BB19B058B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975EA867-C5C5-C44C-D771-6F7740E0EB31}"/>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6" name="Footer Placeholder 5">
            <a:extLst>
              <a:ext uri="{FF2B5EF4-FFF2-40B4-BE49-F238E27FC236}">
                <a16:creationId xmlns="" xmlns:a16="http://schemas.microsoft.com/office/drawing/2014/main" id="{F783E2DB-5B6D-F5BF-D309-3CB5C450E0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DB78318-3650-299E-8CBD-15623F5057E7}"/>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28123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0B5CC8-5157-2E52-563C-87140DE6CD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AF5FCA1-7707-E4EC-8644-5409AF0CB5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010CCF3-CF60-630E-4002-81AF77282F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66089443-F65B-582E-E109-3312DA1BB6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C975B2A5-1F03-103F-9B4F-0F34E91E3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3FFF1E2-2E98-D73E-98F6-58463BA8E663}"/>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8" name="Footer Placeholder 7">
            <a:extLst>
              <a:ext uri="{FF2B5EF4-FFF2-40B4-BE49-F238E27FC236}">
                <a16:creationId xmlns="" xmlns:a16="http://schemas.microsoft.com/office/drawing/2014/main" id="{E639A40C-8400-DB98-C346-01652B6DFF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3E35F33A-94B0-EC42-1CE3-F0B0D73B4D65}"/>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112473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B9F8E1-745F-7105-263E-754F9E1BDF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A45AE78-9F97-2C8A-4BBA-217AE8F5C97B}"/>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4" name="Footer Placeholder 3">
            <a:extLst>
              <a:ext uri="{FF2B5EF4-FFF2-40B4-BE49-F238E27FC236}">
                <a16:creationId xmlns="" xmlns:a16="http://schemas.microsoft.com/office/drawing/2014/main" id="{AC5D2577-CB67-6EA3-CD03-6E243EB4C5C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48547BB-9EFD-4C0B-0754-8CC25E070977}"/>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1174068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72584196-F4E4-8CDF-DD6D-669EFF71C522}"/>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3" name="Footer Placeholder 2">
            <a:extLst>
              <a:ext uri="{FF2B5EF4-FFF2-40B4-BE49-F238E27FC236}">
                <a16:creationId xmlns="" xmlns:a16="http://schemas.microsoft.com/office/drawing/2014/main" id="{7B177084-C380-481F-9355-EDD228096E2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59E5906-446A-54C3-A82A-16C148020F15}"/>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40874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18DF8B-D3DA-06F4-D012-4B34BC130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F668900-A12A-ABD3-27D8-B439897C62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26800344-C369-13DB-2069-5D312E81D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18F2EDB-2451-790E-4B0E-35C0E1B7607D}"/>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6" name="Footer Placeholder 5">
            <a:extLst>
              <a:ext uri="{FF2B5EF4-FFF2-40B4-BE49-F238E27FC236}">
                <a16:creationId xmlns="" xmlns:a16="http://schemas.microsoft.com/office/drawing/2014/main" id="{55E748F8-8389-96A0-CDDA-24932D32A5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D1017D3B-1E56-E65A-D90E-B9962FE37306}"/>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4010199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943B5C-0EE1-72BD-832A-5A0AEF16B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4ADF7537-E98E-0EC3-7EE1-F750B0A334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0088D6CF-96B8-84A7-0A64-F57A5878E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69558DB-2015-30AD-41B5-FA277C7BE6F5}"/>
              </a:ext>
            </a:extLst>
          </p:cNvPr>
          <p:cNvSpPr>
            <a:spLocks noGrp="1"/>
          </p:cNvSpPr>
          <p:nvPr>
            <p:ph type="dt" sz="half" idx="10"/>
          </p:nvPr>
        </p:nvSpPr>
        <p:spPr/>
        <p:txBody>
          <a:bodyPr/>
          <a:lstStyle/>
          <a:p>
            <a:fld id="{C825874E-EF4D-4BD6-B9C4-86B392A80594}" type="datetimeFigureOut">
              <a:rPr lang="en-IN" smtClean="0"/>
              <a:pPr/>
              <a:t>12-03-2025</a:t>
            </a:fld>
            <a:endParaRPr lang="en-IN"/>
          </a:p>
        </p:txBody>
      </p:sp>
      <p:sp>
        <p:nvSpPr>
          <p:cNvPr id="6" name="Footer Placeholder 5">
            <a:extLst>
              <a:ext uri="{FF2B5EF4-FFF2-40B4-BE49-F238E27FC236}">
                <a16:creationId xmlns="" xmlns:a16="http://schemas.microsoft.com/office/drawing/2014/main" id="{AE2E8CB7-4A64-4AB3-9E92-66708E2621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9B8D376-9924-D0E7-C90E-4F647A8C65C1}"/>
              </a:ext>
            </a:extLst>
          </p:cNvPr>
          <p:cNvSpPr>
            <a:spLocks noGrp="1"/>
          </p:cNvSpPr>
          <p:nvPr>
            <p:ph type="sldNum" sz="quarter" idx="12"/>
          </p:nvPr>
        </p:nvSpPr>
        <p:spPr/>
        <p:txBody>
          <a:body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313956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FA48462-8BC4-1CC1-6443-59FDD44A2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81E8004-F4C2-4F41-C598-58419CC5E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D3518FF-C4AF-51F2-1FA7-32B23DDDC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5874E-EF4D-4BD6-B9C4-86B392A80594}" type="datetimeFigureOut">
              <a:rPr lang="en-IN" smtClean="0"/>
              <a:pPr/>
              <a:t>12-03-2025</a:t>
            </a:fld>
            <a:endParaRPr lang="en-IN"/>
          </a:p>
        </p:txBody>
      </p:sp>
      <p:sp>
        <p:nvSpPr>
          <p:cNvPr id="5" name="Footer Placeholder 4">
            <a:extLst>
              <a:ext uri="{FF2B5EF4-FFF2-40B4-BE49-F238E27FC236}">
                <a16:creationId xmlns="" xmlns:a16="http://schemas.microsoft.com/office/drawing/2014/main" id="{5344EE13-204B-7CB8-F5DA-B2AE3AA6B8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98C20988-1931-0521-BFE3-E188F9D5DD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770F4-8209-44FD-AD84-26098CC8F9FB}" type="slidenum">
              <a:rPr lang="en-IN" smtClean="0"/>
              <a:pPr/>
              <a:t>‹#›</a:t>
            </a:fld>
            <a:endParaRPr lang="en-IN"/>
          </a:p>
        </p:txBody>
      </p:sp>
    </p:spTree>
    <p:extLst>
      <p:ext uri="{BB962C8B-B14F-4D97-AF65-F5344CB8AC3E}">
        <p14:creationId xmlns="" xmlns:p14="http://schemas.microsoft.com/office/powerpoint/2010/main" val="2923768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doi.org/10.30534/ijatcse/2019/0581.42019" TargetMode="External"/><Relationship Id="rId2" Type="http://schemas.openxmlformats.org/officeDocument/2006/relationships/hyperlink" Target="http://www.warse.org/IJATCSE/static/pdf/file/ijatcse0581.42019.pdf"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hyperlink" Target="https://doi.org/https:/doi.org/10.1145/3344998"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3389/fpubh.2022.853294" TargetMode="External"/><Relationship Id="rId2" Type="http://schemas.openxmlformats.org/officeDocument/2006/relationships/hyperlink" Target="http://dx.doi.org/10.21786/bbrc/13.13/3"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9D0377CA-BDF3-693B-F667-05667F2F2489}"/>
              </a:ext>
            </a:extLst>
          </p:cNvPr>
          <p:cNvSpPr>
            <a:spLocks noGrp="1"/>
          </p:cNvSpPr>
          <p:nvPr>
            <p:ph type="subTitle" idx="1"/>
          </p:nvPr>
        </p:nvSpPr>
        <p:spPr>
          <a:xfrm>
            <a:off x="-350982" y="0"/>
            <a:ext cx="13198764" cy="6858000"/>
          </a:xfrm>
        </p:spPr>
        <p:txBody>
          <a:bodyPr>
            <a:normAutofit fontScale="92500" lnSpcReduction="20000"/>
          </a:bodyPr>
          <a:lstStyle/>
          <a:p>
            <a:pPr>
              <a:lnSpc>
                <a:spcPct val="100000"/>
              </a:lnSpc>
            </a:pPr>
            <a:r>
              <a:rPr lang="en-US" sz="1400" b="1" dirty="0"/>
              <a:t>PhD Synopsis on </a:t>
            </a:r>
          </a:p>
          <a:p>
            <a:pPr>
              <a:lnSpc>
                <a:spcPct val="100000"/>
              </a:lnSpc>
            </a:pPr>
            <a:r>
              <a:rPr lang="en-US" sz="2200" b="1" dirty="0" smtClean="0"/>
              <a:t>Efficient </a:t>
            </a:r>
            <a:r>
              <a:rPr lang="en-US" sz="2200" b="1" dirty="0"/>
              <a:t>Machine Learning Techniques for Early Diagnosis of Alzheimer’s Disease</a:t>
            </a:r>
          </a:p>
          <a:p>
            <a:pPr>
              <a:lnSpc>
                <a:spcPct val="100000"/>
              </a:lnSpc>
            </a:pPr>
            <a:r>
              <a:rPr lang="en-US" sz="1400" dirty="0"/>
              <a:t>Submitted in Partial fulfilment of the requirement for the award of the degree of</a:t>
            </a:r>
          </a:p>
          <a:p>
            <a:pPr>
              <a:lnSpc>
                <a:spcPct val="100000"/>
              </a:lnSpc>
            </a:pPr>
            <a:r>
              <a:rPr lang="en-US" sz="1400" dirty="0"/>
              <a:t>Doctor of Philosophy </a:t>
            </a:r>
          </a:p>
          <a:p>
            <a:pPr>
              <a:lnSpc>
                <a:spcPct val="100000"/>
              </a:lnSpc>
            </a:pPr>
            <a:r>
              <a:rPr lang="en-US" sz="1400" dirty="0"/>
              <a:t>In</a:t>
            </a:r>
          </a:p>
          <a:p>
            <a:pPr>
              <a:lnSpc>
                <a:spcPct val="100000"/>
              </a:lnSpc>
            </a:pPr>
            <a:r>
              <a:rPr lang="en-US" sz="1400" dirty="0"/>
              <a:t>Computer Applications</a:t>
            </a:r>
          </a:p>
          <a:p>
            <a:pPr>
              <a:lnSpc>
                <a:spcPct val="100000"/>
              </a:lnSpc>
            </a:pPr>
            <a:r>
              <a:rPr lang="en-US" sz="1400" dirty="0"/>
              <a:t>By</a:t>
            </a:r>
          </a:p>
          <a:p>
            <a:pPr>
              <a:lnSpc>
                <a:spcPct val="100000"/>
              </a:lnSpc>
            </a:pPr>
            <a:r>
              <a:rPr lang="en-US" sz="1400" b="1" dirty="0"/>
              <a:t>P. Stanley</a:t>
            </a:r>
          </a:p>
          <a:p>
            <a:pPr>
              <a:lnSpc>
                <a:spcPct val="100000"/>
              </a:lnSpc>
            </a:pPr>
            <a:r>
              <a:rPr lang="en-US" sz="1400" dirty="0"/>
              <a:t>I.D. No: 17PHCOA201</a:t>
            </a:r>
          </a:p>
          <a:p>
            <a:pPr>
              <a:lnSpc>
                <a:spcPct val="100000"/>
              </a:lnSpc>
            </a:pPr>
            <a:r>
              <a:rPr lang="en-US" sz="1400" dirty="0"/>
              <a:t>Under the Supervision of </a:t>
            </a:r>
          </a:p>
          <a:p>
            <a:pPr>
              <a:lnSpc>
                <a:spcPct val="100000"/>
              </a:lnSpc>
            </a:pPr>
            <a:r>
              <a:rPr lang="en-US" sz="1400" b="1" dirty="0"/>
              <a:t>Dr. N. K. Gupta</a:t>
            </a:r>
          </a:p>
          <a:p>
            <a:pPr>
              <a:lnSpc>
                <a:spcPct val="100000"/>
              </a:lnSpc>
            </a:pPr>
            <a:endParaRPr lang="en-US" sz="1400" b="1" dirty="0"/>
          </a:p>
          <a:p>
            <a:pPr>
              <a:lnSpc>
                <a:spcPct val="100000"/>
              </a:lnSpc>
            </a:pPr>
            <a:endParaRPr lang="en-US" sz="1400" b="1" dirty="0"/>
          </a:p>
          <a:p>
            <a:pPr>
              <a:lnSpc>
                <a:spcPct val="100000"/>
              </a:lnSpc>
            </a:pPr>
            <a:endParaRPr lang="en-US" sz="1400" b="1" dirty="0"/>
          </a:p>
          <a:p>
            <a:pPr algn="ctr">
              <a:lnSpc>
                <a:spcPct val="115000"/>
              </a:lnSpc>
              <a:spcAft>
                <a:spcPts val="1000"/>
              </a:spcAft>
            </a:pPr>
            <a:endParaRPr lang="en-IN" sz="1400" dirty="0">
              <a:solidFill>
                <a:srgbClr val="000000"/>
              </a:solidFill>
              <a:effectLst/>
              <a:ea typeface="Calibri" panose="020F0502020204030204" pitchFamily="34" charset="0"/>
              <a:cs typeface="Times New Roman" panose="02020603050405020304" pitchFamily="18" charset="0"/>
            </a:endParaRPr>
          </a:p>
          <a:p>
            <a:pPr algn="ctr">
              <a:lnSpc>
                <a:spcPct val="115000"/>
              </a:lnSpc>
              <a:spcAft>
                <a:spcPts val="1000"/>
              </a:spcAft>
            </a:pPr>
            <a:r>
              <a:rPr lang="en-IN" sz="1400" dirty="0">
                <a:solidFill>
                  <a:srgbClr val="000000"/>
                </a:solidFill>
                <a:effectLst/>
                <a:ea typeface="Calibri" panose="020F0502020204030204" pitchFamily="34" charset="0"/>
                <a:cs typeface="Times New Roman" panose="02020603050405020304" pitchFamily="18" charset="0"/>
              </a:rPr>
              <a:t>DEPARTMENT OF COMPUTER SCIENCE &amp; I.T.</a:t>
            </a:r>
            <a:endParaRPr lang="en-IN" sz="14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en-IN" sz="1400" dirty="0">
                <a:solidFill>
                  <a:srgbClr val="000000"/>
                </a:solidFill>
                <a:effectLst/>
                <a:ea typeface="Calibri" panose="020F0502020204030204" pitchFamily="34" charset="0"/>
                <a:cs typeface="Times New Roman" panose="02020603050405020304" pitchFamily="18" charset="0"/>
              </a:rPr>
              <a:t>VAUGH INSTITUTE OF AGRICULTURAL ENGINEERING AND TECHNOLOGY,</a:t>
            </a:r>
            <a:endParaRPr lang="en-IN" sz="1400" dirty="0">
              <a:effectLst/>
              <a:ea typeface="Calibri" panose="020F0502020204030204" pitchFamily="34" charset="0"/>
              <a:cs typeface="Times New Roman" panose="02020603050405020304" pitchFamily="18" charset="0"/>
            </a:endParaRPr>
          </a:p>
          <a:p>
            <a:pPr algn="ctr">
              <a:lnSpc>
                <a:spcPct val="115000"/>
              </a:lnSpc>
              <a:spcAft>
                <a:spcPts val="1000"/>
              </a:spcAft>
            </a:pPr>
            <a:r>
              <a:rPr lang="en-IN" sz="1400" dirty="0">
                <a:solidFill>
                  <a:srgbClr val="000000"/>
                </a:solidFill>
                <a:effectLst/>
                <a:ea typeface="Calibri" panose="020F0502020204030204" pitchFamily="34" charset="0"/>
                <a:cs typeface="Times New Roman" panose="02020603050405020304" pitchFamily="18" charset="0"/>
              </a:rPr>
              <a:t>FACULTY OF ENGINEERING AND TECHNOLOGY</a:t>
            </a:r>
            <a:endParaRPr lang="en-IN" sz="1400" dirty="0">
              <a:effectLst/>
              <a:ea typeface="Calibri" panose="020F0502020204030204" pitchFamily="34" charset="0"/>
              <a:cs typeface="Times New Roman" panose="02020603050405020304" pitchFamily="18" charset="0"/>
            </a:endParaRPr>
          </a:p>
          <a:p>
            <a:pPr algn="ctr"/>
            <a:r>
              <a:rPr lang="en-IN" sz="1400" dirty="0">
                <a:solidFill>
                  <a:srgbClr val="000000"/>
                </a:solidFill>
                <a:effectLst/>
                <a:ea typeface="Calibri" panose="020F0502020204030204" pitchFamily="34" charset="0"/>
                <a:cs typeface="Times New Roman" panose="02020603050405020304" pitchFamily="18" charset="0"/>
              </a:rPr>
              <a:t>Sam Higginbottom University of Agriculture, Technology &amp; Sciences</a:t>
            </a:r>
          </a:p>
          <a:p>
            <a:pPr algn="ctr"/>
            <a:r>
              <a:rPr lang="en-IN" sz="1400" dirty="0">
                <a:solidFill>
                  <a:srgbClr val="000000"/>
                </a:solidFill>
                <a:effectLst/>
                <a:ea typeface="Calibri" panose="020F0502020204030204" pitchFamily="34" charset="0"/>
                <a:cs typeface="Times New Roman" panose="02020603050405020304" pitchFamily="18" charset="0"/>
              </a:rPr>
              <a:t>(Formerly Allahabad Agriculture Institute)                                                                                                                                                  </a:t>
            </a:r>
          </a:p>
          <a:p>
            <a:r>
              <a:rPr lang="en-IN" sz="1400" dirty="0">
                <a:solidFill>
                  <a:srgbClr val="000000"/>
                </a:solidFill>
                <a:effectLst/>
                <a:ea typeface="Calibri" panose="020F0502020204030204" pitchFamily="34" charset="0"/>
                <a:cs typeface="Times New Roman" panose="02020603050405020304" pitchFamily="18" charset="0"/>
              </a:rPr>
              <a:t>Prayagraj-211007. (U.P.) India</a:t>
            </a:r>
            <a:endParaRPr lang="en-IN" sz="1400" dirty="0">
              <a:effectLst/>
              <a:ea typeface="Calibri" panose="020F0502020204030204" pitchFamily="34" charset="0"/>
              <a:cs typeface="Times New Roman" panose="02020603050405020304" pitchFamily="18" charset="0"/>
            </a:endParaRPr>
          </a:p>
          <a:p>
            <a:pPr>
              <a:lnSpc>
                <a:spcPct val="100000"/>
              </a:lnSpc>
            </a:pPr>
            <a:endParaRPr lang="en-US" sz="1400" b="1" dirty="0"/>
          </a:p>
          <a:p>
            <a:endParaRPr lang="en-IN" sz="1800" dirty="0"/>
          </a:p>
        </p:txBody>
      </p:sp>
      <p:pic>
        <p:nvPicPr>
          <p:cNvPr id="11" name="Picture 10">
            <a:extLst>
              <a:ext uri="{FF2B5EF4-FFF2-40B4-BE49-F238E27FC236}">
                <a16:creationId xmlns="" xmlns:a16="http://schemas.microsoft.com/office/drawing/2014/main" id="{47B64B87-F5E2-1A05-0F8A-42E6482B4756}"/>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26465" y="3258105"/>
            <a:ext cx="1957157" cy="1154097"/>
          </a:xfrm>
          <a:prstGeom prst="rect">
            <a:avLst/>
          </a:prstGeom>
          <a:noFill/>
          <a:ln>
            <a:noFill/>
          </a:ln>
        </p:spPr>
      </p:pic>
    </p:spTree>
    <p:extLst>
      <p:ext uri="{BB962C8B-B14F-4D97-AF65-F5344CB8AC3E}">
        <p14:creationId xmlns="" xmlns:p14="http://schemas.microsoft.com/office/powerpoint/2010/main" val="3681631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F60AE86C-D7D3-E7DE-D3C1-FD437212D5E5}"/>
              </a:ext>
            </a:extLst>
          </p:cNvPr>
          <p:cNvSpPr txBox="1"/>
          <p:nvPr/>
        </p:nvSpPr>
        <p:spPr>
          <a:xfrm>
            <a:off x="355107" y="319597"/>
            <a:ext cx="11407805" cy="6661247"/>
          </a:xfrm>
          <a:prstGeom prst="rect">
            <a:avLst/>
          </a:prstGeom>
          <a:noFill/>
        </p:spPr>
        <p:txBody>
          <a:bodyPr wrap="square" rtlCol="0">
            <a:spAutoFit/>
          </a:bodyPr>
          <a:lstStyle/>
          <a:p>
            <a:pPr marL="742950" indent="-285750" algn="just">
              <a:lnSpc>
                <a:spcPct val="200000"/>
              </a:lnSpc>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S.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Naganandhini</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and P.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Shanmugavadivu</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(2019) </a:t>
            </a:r>
            <a:r>
              <a:rPr lang="en-IN" sz="1800" dirty="0">
                <a:effectLst/>
                <a:latin typeface="Times New Roman" panose="02020603050405020304" pitchFamily="18" charset="0"/>
                <a:ea typeface="Calibri" panose="020F0502020204030204" pitchFamily="34" charset="0"/>
                <a:cs typeface="Mangal" panose="02040503050203030202" pitchFamily="18" charset="0"/>
              </a:rPr>
              <a:t>suggested that the identification of appropriate symptoms which could assist to identify dementia at an early stage remains as a challenge. They proposed Decision Tree Classification with hyper parameter tuning (DTC-HPT) technique as a new methodology for AD diagnosis at early and other stages. The decision design is optimized using Entropy and Information Gain. The decision tree is constructed from the root node that descends down to a leaf node depicting the class label for AD detection, based on the ascribe values relating to the new patients, at each splitting node.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err="1">
                <a:effectLst/>
                <a:latin typeface="Times New Roman" panose="02020603050405020304" pitchFamily="18" charset="0"/>
                <a:ea typeface="Calibri" panose="020F0502020204030204" pitchFamily="34" charset="0"/>
                <a:cs typeface="Mangal" panose="02040503050203030202" pitchFamily="18" charset="0"/>
              </a:rPr>
              <a:t>Sivakani</a:t>
            </a:r>
            <a:r>
              <a:rPr lang="en-IN" sz="1800" b="1" dirty="0">
                <a:effectLst/>
                <a:latin typeface="Times New Roman" panose="02020603050405020304" pitchFamily="18" charset="0"/>
                <a:ea typeface="Calibri" panose="020F0502020204030204" pitchFamily="34" charset="0"/>
                <a:cs typeface="Mangal" panose="02040503050203030202" pitchFamily="18" charset="0"/>
              </a:rPr>
              <a:t>. R and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Gufran</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Ahmad Ansari</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b="1" dirty="0">
                <a:effectLst/>
                <a:latin typeface="Times New Roman" panose="02020603050405020304" pitchFamily="18" charset="0"/>
                <a:ea typeface="Calibri" panose="020F0502020204030204" pitchFamily="34" charset="0"/>
                <a:cs typeface="Mangal" panose="02040503050203030202" pitchFamily="18" charset="0"/>
              </a:rPr>
              <a:t>(2020)</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processed the oasis dataset of missing data and the missing data is generated, then feature extraction, feature selection and classification are done. For generating missing data</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the mean and mode method is used, then the feature extraction is done using the EM algorithm, the feature selection is done using the best first algorithm, classification is done using the Gaussian process algorithm, the linear regression model is constructed and the tree is constructed using the decision stump algorithm for the oasis dataset.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753526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67E676-DB07-BACB-FB0A-E1EF3158C2CC}"/>
              </a:ext>
            </a:extLst>
          </p:cNvPr>
          <p:cNvSpPr txBox="1"/>
          <p:nvPr/>
        </p:nvSpPr>
        <p:spPr>
          <a:xfrm>
            <a:off x="363983" y="843378"/>
            <a:ext cx="11549849" cy="4999254"/>
          </a:xfrm>
          <a:prstGeom prst="rect">
            <a:avLst/>
          </a:prstGeom>
          <a:noFill/>
        </p:spPr>
        <p:txBody>
          <a:bodyPr wrap="square" rtlCol="0">
            <a:spAutoFit/>
          </a:bodyPr>
          <a:lstStyle/>
          <a:p>
            <a:pPr marL="742950" indent="-285750" algn="just">
              <a:lnSpc>
                <a:spcPct val="200000"/>
              </a:lnSpc>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J.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Neelaveni</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M.S.Geetha</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Devasana</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(2020) </a:t>
            </a:r>
            <a:r>
              <a:rPr lang="en-IN" sz="1800" dirty="0">
                <a:effectLst/>
                <a:latin typeface="Times New Roman" panose="02020603050405020304" pitchFamily="18" charset="0"/>
                <a:ea typeface="Calibri" panose="020F0502020204030204" pitchFamily="34" charset="0"/>
                <a:cs typeface="Mangal" panose="02040503050203030202" pitchFamily="18" charset="0"/>
              </a:rPr>
              <a:t>suggested that Machine learning approach to predict the Alzheimer disease using machine learning algorithms gives greater prediction accuracy results and the model predicts the disease in the patient and also distinguishes between the cognitive impairment.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200000"/>
              </a:lnSpc>
              <a:tabLst>
                <a:tab pos="1175385" algn="l"/>
                <a:tab pos="382778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Srinivasan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Aruchamy</a:t>
            </a:r>
            <a:r>
              <a:rPr lang="en-IN" sz="1800" b="1" dirty="0">
                <a:effectLst/>
                <a:latin typeface="Times New Roman" panose="02020603050405020304" pitchFamily="18" charset="0"/>
                <a:ea typeface="Calibri" panose="020F0502020204030204" pitchFamily="34" charset="0"/>
                <a:cs typeface="Mangal" panose="02040503050203030202" pitchFamily="18" charset="0"/>
              </a:rPr>
              <a:t> et al., (2020) </a:t>
            </a:r>
            <a:r>
              <a:rPr lang="en-IN" sz="1800" dirty="0">
                <a:effectLst/>
                <a:latin typeface="Times New Roman" panose="02020603050405020304" pitchFamily="18" charset="0"/>
                <a:ea typeface="Calibri" panose="020F0502020204030204" pitchFamily="34" charset="0"/>
                <a:cs typeface="Mangal" panose="02040503050203030202" pitchFamily="18" charset="0"/>
              </a:rPr>
              <a:t>proposed that an effort has been made to study the 3D brain MR image slices for AD diagnosis. The first-order statistical feature has been extracted from each slice. The correlation heat map is calculated from the features. Feature reduction is performed using PCA. Four classification methods logistic regression, Naive Bayes, SVM, 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Adaboost</a:t>
            </a:r>
            <a:r>
              <a:rPr lang="en-IN" sz="1800" dirty="0">
                <a:effectLst/>
                <a:latin typeface="Times New Roman" panose="02020603050405020304" pitchFamily="18" charset="0"/>
                <a:ea typeface="Calibri" panose="020F0502020204030204" pitchFamily="34" charset="0"/>
                <a:cs typeface="Mangal" panose="02040503050203030202" pitchFamily="18" charset="0"/>
              </a:rPr>
              <a:t> has been used to study the performance of the proposed algorithm. The proposed method shows 90.9% accuracy has been achieved in detection AD.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33723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D54657A-B869-BB54-C4AE-B915C60D07B8}"/>
              </a:ext>
            </a:extLst>
          </p:cNvPr>
          <p:cNvSpPr txBox="1"/>
          <p:nvPr/>
        </p:nvSpPr>
        <p:spPr>
          <a:xfrm>
            <a:off x="905522" y="514905"/>
            <a:ext cx="10848513" cy="6098959"/>
          </a:xfrm>
          <a:prstGeom prst="rect">
            <a:avLst/>
          </a:prstGeom>
          <a:noFill/>
        </p:spPr>
        <p:txBody>
          <a:bodyPr wrap="square" rtlCol="0">
            <a:spAutoFit/>
          </a:bodyPr>
          <a:lstStyle/>
          <a:p>
            <a:pPr marL="742950" indent="-285750" algn="just">
              <a:lnSpc>
                <a:spcPct val="200000"/>
              </a:lnSpc>
              <a:buFont typeface="Wingdings" panose="05000000000000000000" pitchFamily="2" charset="2"/>
              <a:buChar char="Ø"/>
              <a:tabLst>
                <a:tab pos="1175385" algn="l"/>
                <a:tab pos="3827780" algn="l"/>
              </a:tabLst>
            </a:pPr>
            <a:r>
              <a:rPr lang="en-IN" sz="1800" b="1" dirty="0" err="1">
                <a:effectLst/>
                <a:latin typeface="Times New Roman" panose="02020603050405020304" pitchFamily="18" charset="0"/>
                <a:ea typeface="Calibri" panose="020F0502020204030204" pitchFamily="34" charset="0"/>
                <a:cs typeface="Mangal" panose="02040503050203030202" pitchFamily="18" charset="0"/>
              </a:rPr>
              <a:t>M.Tanveer</a:t>
            </a:r>
            <a:r>
              <a:rPr lang="en-IN" sz="1800" b="1" dirty="0">
                <a:effectLst/>
                <a:latin typeface="Times New Roman" panose="02020603050405020304" pitchFamily="18" charset="0"/>
                <a:ea typeface="Calibri" panose="020F0502020204030204" pitchFamily="34" charset="0"/>
                <a:cs typeface="Mangal" panose="02040503050203030202" pitchFamily="18" charset="0"/>
              </a:rPr>
              <a:t> et al., (2020)</a:t>
            </a:r>
            <a:r>
              <a:rPr lang="en-IN" sz="1800" dirty="0">
                <a:effectLst/>
                <a:latin typeface="Times New Roman" panose="02020603050405020304" pitchFamily="18" charset="0"/>
                <a:ea typeface="Calibri" panose="020F0502020204030204" pitchFamily="34" charset="0"/>
                <a:cs typeface="Mangal" panose="02040503050203030202" pitchFamily="18" charset="0"/>
              </a:rPr>
              <a:t> Suggested that SVM, ANN and DL are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analyzed</a:t>
            </a:r>
            <a:r>
              <a:rPr lang="en-IN" sz="1800" dirty="0">
                <a:effectLst/>
                <a:latin typeface="Times New Roman" panose="02020603050405020304" pitchFamily="18" charset="0"/>
                <a:ea typeface="Calibri" panose="020F0502020204030204" pitchFamily="34" charset="0"/>
                <a:cs typeface="Mangal" panose="02040503050203030202" pitchFamily="18" charset="0"/>
              </a:rPr>
              <a:t> for diagnosis of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Alzheimers</a:t>
            </a:r>
            <a:r>
              <a:rPr lang="en-IN" sz="1800" dirty="0">
                <a:effectLst/>
                <a:latin typeface="Times New Roman" panose="02020603050405020304" pitchFamily="18" charset="0"/>
                <a:ea typeface="Calibri" panose="020F0502020204030204" pitchFamily="34" charset="0"/>
                <a:cs typeface="Mangal" panose="02040503050203030202" pitchFamily="18" charset="0"/>
              </a:rPr>
              <a:t>. Research on other learning techniques like transfer, ensemble, and multi-kernel learning is also discussed. This can be useful for researchers working on any of these techniques to work on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Alzheimers</a:t>
            </a:r>
            <a:r>
              <a:rPr lang="en-IN" sz="1800" dirty="0">
                <a:effectLst/>
                <a:latin typeface="Times New Roman" panose="02020603050405020304" pitchFamily="18" charset="0"/>
                <a:ea typeface="Calibri" panose="020F0502020204030204" pitchFamily="34" charset="0"/>
                <a:cs typeface="Mangal" panose="02040503050203030202" pitchFamily="18" charset="0"/>
              </a:rPr>
              <a:t>. As per this survey, it can be stated that SVM based models have been widely used for Alzheimer’s disease showing its robustness. This is because techniques like ANN suffers from the drawbacks of local minima, which is not the case with SVM. However, ANNs are more versatile and robust when it comes to incremental learning, modelling sequential data and quantizing high dimensional spaces</a:t>
            </a:r>
            <a:r>
              <a:rPr lang="en-IN" sz="1800" dirty="0">
                <a:effectLst/>
                <a:latin typeface="Calibri" panose="020F0502020204030204" pitchFamily="34" charset="0"/>
                <a:ea typeface="Calibri" panose="020F0502020204030204" pitchFamily="34" charset="0"/>
                <a:cs typeface="Mangal" panose="02040503050203030202" pitchFamily="18" charset="0"/>
              </a:rPr>
              <a:t>.</a:t>
            </a:r>
          </a:p>
          <a:p>
            <a:pPr marL="457200" algn="just">
              <a:lnSpc>
                <a:spcPct val="200000"/>
              </a:lnSpc>
              <a:tabLst>
                <a:tab pos="1175385" algn="l"/>
                <a:tab pos="3827780" algn="l"/>
              </a:tabLst>
            </a:pP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Elyas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Irankhah</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(2020) </a:t>
            </a:r>
            <a:r>
              <a:rPr lang="en-IN" sz="1800" dirty="0">
                <a:effectLst/>
                <a:latin typeface="Times New Roman" panose="02020603050405020304" pitchFamily="18" charset="0"/>
                <a:ea typeface="Calibri" panose="020F0502020204030204" pitchFamily="34" charset="0"/>
                <a:cs typeface="Mangal" panose="02040503050203030202" pitchFamily="18" charset="0"/>
              </a:rPr>
              <a:t>reviewed that; brain signals processing alone can detect the disease at the appropriate time. But since medical images come with the help of physicians, they can give physicians better and more accurate results in addition to brain signals processing.</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702163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939A7CD-6D45-02CE-C62C-35CC23576DF3}"/>
              </a:ext>
            </a:extLst>
          </p:cNvPr>
          <p:cNvSpPr txBox="1"/>
          <p:nvPr/>
        </p:nvSpPr>
        <p:spPr>
          <a:xfrm>
            <a:off x="426128" y="426128"/>
            <a:ext cx="11629748" cy="5553251"/>
          </a:xfrm>
          <a:prstGeom prst="rect">
            <a:avLst/>
          </a:prstGeom>
          <a:noFill/>
        </p:spPr>
        <p:txBody>
          <a:bodyPr wrap="square" rtlCol="0">
            <a:spAutoFit/>
          </a:bodyPr>
          <a:lstStyle/>
          <a:p>
            <a:pPr marL="742950" indent="-285750" algn="just">
              <a:lnSpc>
                <a:spcPct val="200000"/>
              </a:lnSpc>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Shweta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Madiwalar</a:t>
            </a:r>
            <a:r>
              <a:rPr lang="en-IN" sz="1800" b="1" dirty="0">
                <a:effectLst/>
                <a:latin typeface="Times New Roman" panose="02020603050405020304" pitchFamily="18" charset="0"/>
                <a:ea typeface="Calibri" panose="020F0502020204030204" pitchFamily="34" charset="0"/>
                <a:cs typeface="Mangal" panose="02040503050203030202" pitchFamily="18" charset="0"/>
              </a:rPr>
              <a:t> et al., (2020) </a:t>
            </a:r>
            <a:r>
              <a:rPr lang="en-IN" sz="1800" dirty="0">
                <a:effectLst/>
                <a:latin typeface="Times New Roman" panose="02020603050405020304" pitchFamily="18" charset="0"/>
                <a:ea typeface="Calibri" panose="020F0502020204030204" pitchFamily="34" charset="0"/>
                <a:cs typeface="Mangal" panose="02040503050203030202" pitchFamily="18" charset="0"/>
              </a:rPr>
              <a:t>Suggested that there are many advantages of using Machine learning algorithms as they reduce human errors and provide accurate and efficient results. The time taken to solve a problem is reduced with very less or no human intervention. The algorithms we applied we found that Extra Tree classifier gave the most prominent, reliable and accurate results, with an accuracy of 93.14%.</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This algorithm selects only the features which are prominent role in analysis and other features are just eliminated. These techniques help in achieving better performance with high accuracy.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200000"/>
              </a:lnSpc>
              <a:tabLst>
                <a:tab pos="1175385" algn="l"/>
                <a:tab pos="382778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kern="1800" dirty="0">
                <a:solidFill>
                  <a:srgbClr val="020202"/>
                </a:solidFill>
                <a:effectLst/>
                <a:latin typeface="Times New Roman" panose="02020603050405020304" pitchFamily="18" charset="0"/>
                <a:ea typeface="Times New Roman" panose="02020603050405020304" pitchFamily="18" charset="0"/>
                <a:cs typeface="Mangal" panose="02040503050203030202" pitchFamily="18" charset="0"/>
              </a:rPr>
              <a:t>C. Kavitha et al., (2022) </a:t>
            </a:r>
            <a:r>
              <a:rPr lang="en-IN" sz="1800" dirty="0">
                <a:effectLst/>
                <a:latin typeface="Times New Roman" panose="02020603050405020304" pitchFamily="18" charset="0"/>
                <a:ea typeface="Calibri" panose="020F0502020204030204" pitchFamily="34" charset="0"/>
                <a:cs typeface="Mangal" panose="02040503050203030202" pitchFamily="18" charset="0"/>
              </a:rPr>
              <a:t>Proposed that there have been a lot of efforts made to detect Alzheimer’s Disease with different machine learning algorithms and micro-simulation methods; however, it remains a challenging task to identify relevant attributes that can detect Alzheimer’s very early.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975038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79819D9-3A93-75B0-042D-3BD091163848}"/>
              </a:ext>
            </a:extLst>
          </p:cNvPr>
          <p:cNvSpPr txBox="1"/>
          <p:nvPr/>
        </p:nvSpPr>
        <p:spPr>
          <a:xfrm>
            <a:off x="408373" y="292963"/>
            <a:ext cx="11576481" cy="4409349"/>
          </a:xfrm>
          <a:prstGeom prst="rect">
            <a:avLst/>
          </a:prstGeom>
          <a:noFill/>
        </p:spPr>
        <p:txBody>
          <a:bodyPr wrap="square" rtlCol="0">
            <a:spAutoFit/>
          </a:bodyPr>
          <a:lstStyle/>
          <a:p>
            <a:pPr indent="457200" algn="ctr">
              <a:lnSpc>
                <a:spcPct val="200000"/>
              </a:lnSpc>
              <a:spcAft>
                <a:spcPts val="10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Research Questions</a:t>
            </a:r>
          </a:p>
          <a:p>
            <a:pPr marL="285750" indent="-28575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are the algorithms that perform good for Alzheimer’s Disease (AD)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What are the limitations of the existing works on AD diagnosis?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How to improve the diagnosis of AD?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How to develop effective model to diagnose AD?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How the developed model is better than the existing model?</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937170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FECE400-C5D2-72A5-E592-D954F9950961}"/>
              </a:ext>
            </a:extLst>
          </p:cNvPr>
          <p:cNvSpPr txBox="1"/>
          <p:nvPr/>
        </p:nvSpPr>
        <p:spPr>
          <a:xfrm>
            <a:off x="603682" y="159798"/>
            <a:ext cx="11381172" cy="6538136"/>
          </a:xfrm>
          <a:prstGeom prst="rect">
            <a:avLst/>
          </a:prstGeom>
          <a:noFill/>
        </p:spPr>
        <p:txBody>
          <a:bodyPr wrap="square" rtlCol="0">
            <a:spAutoFit/>
          </a:bodyPr>
          <a:lstStyle/>
          <a:p>
            <a:pPr lvl="0" algn="ctr">
              <a:lnSpc>
                <a:spcPct val="200000"/>
              </a:lnSpc>
            </a:pPr>
            <a:r>
              <a:rPr lang="en-IN" sz="3200" dirty="0">
                <a:effectLst/>
                <a:latin typeface="Times New Roman" panose="02020603050405020304" pitchFamily="18" charset="0"/>
                <a:ea typeface="Calibri" panose="020F0502020204030204" pitchFamily="34" charset="0"/>
                <a:cs typeface="Mangal" panose="02040503050203030202" pitchFamily="18" charset="0"/>
              </a:rPr>
              <a:t>Research Problems</a:t>
            </a:r>
          </a:p>
          <a:p>
            <a:pPr marL="342900" lvl="0" indent="-342900">
              <a:lnSpc>
                <a:spcPct val="2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Alzheimer’s disease (AD) is an accelerating and irremediable neurologic brain disease that slowly destroys brain cells and thereby resulting in memory losses, and ultimately loss of the ability to carry out even the simplest tasks. (Dinu and Ganesan, 2019).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In Alzheimer’s disease, neurons in other parts of the brain are eventually damaged or destroyed as well, including those that enable a person to carry out basic bodily functions such as walking and swallowing. People in the final stages of the disease are bed-bound and require around-the-clock care. Alzheimer’s disease is ultimately fatal.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Thies</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Bleiler</a:t>
            </a:r>
            <a:r>
              <a:rPr lang="en-IN" sz="1800" dirty="0">
                <a:effectLst/>
                <a:latin typeface="Times New Roman" panose="02020603050405020304" pitchFamily="18" charset="0"/>
                <a:ea typeface="Calibri" panose="020F0502020204030204" pitchFamily="34" charset="0"/>
                <a:cs typeface="Mangal" panose="02040503050203030202" pitchFamily="18" charset="0"/>
              </a:rPr>
              <a:t>, 2018).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The number of patients with Alzheimer's disease is expected to increase approximately twice as every 20 years and to about 152 million by 2050</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Uysal</a:t>
            </a:r>
            <a:r>
              <a:rPr lang="en-IN" sz="1800" dirty="0">
                <a:effectLst/>
                <a:latin typeface="Times New Roman" panose="02020603050405020304" pitchFamily="18" charset="0"/>
                <a:ea typeface="Calibri" panose="020F0502020204030204" pitchFamily="34" charset="0"/>
                <a:cs typeface="Mangal" panose="02040503050203030202" pitchFamily="18" charset="0"/>
              </a:rPr>
              <a:t> and Ozturk, 2019).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Mangal" panose="02040503050203030202" pitchFamily="18" charset="0"/>
              </a:rPr>
              <a:t>There is no available cure for the illness, just medicines to control the symptoms.</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(Shah et al., 2020).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860004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B8126D-B1CE-570A-CDB4-1AA94B8EDE2D}"/>
              </a:ext>
            </a:extLst>
          </p:cNvPr>
          <p:cNvSpPr txBox="1"/>
          <p:nvPr/>
        </p:nvSpPr>
        <p:spPr>
          <a:xfrm>
            <a:off x="213064" y="266330"/>
            <a:ext cx="11833934" cy="2660152"/>
          </a:xfrm>
          <a:prstGeom prst="rect">
            <a:avLst/>
          </a:prstGeom>
          <a:noFill/>
        </p:spPr>
        <p:txBody>
          <a:bodyPr wrap="square" rtlCol="0">
            <a:spAutoFit/>
          </a:bodyPr>
          <a:lstStyle/>
          <a:p>
            <a:pPr lvl="0" algn="ctr">
              <a:lnSpc>
                <a:spcPct val="200000"/>
              </a:lnSpc>
              <a:buSzPts val="1200"/>
              <a:tabLst>
                <a:tab pos="1175385" algn="l"/>
                <a:tab pos="3827780" algn="l"/>
              </a:tabLst>
            </a:pPr>
            <a:r>
              <a:rPr lang="en-IN" sz="3200" dirty="0">
                <a:effectLst/>
                <a:latin typeface="Times New Roman" panose="02020603050405020304" pitchFamily="18" charset="0"/>
                <a:ea typeface="Calibri" panose="020F0502020204030204" pitchFamily="34" charset="0"/>
                <a:cs typeface="Mangal" panose="02040503050203030202" pitchFamily="18" charset="0"/>
              </a:rPr>
              <a:t>Objectives</a:t>
            </a:r>
          </a:p>
          <a:p>
            <a:pPr marL="342900" lvl="0" indent="-342900">
              <a:lnSpc>
                <a:spcPct val="200000"/>
              </a:lnSpc>
              <a:buSzPts val="1200"/>
              <a:buFont typeface="Wingdings" panose="05000000000000000000" pitchFamily="2" charset="2"/>
              <a:buChar char=""/>
              <a:tabLst>
                <a:tab pos="1175385" algn="l"/>
                <a:tab pos="382778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To study the performance of existing machine learning techniques for the diagnosis of Alzheimer’s Disease (AD).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buSzPts val="1200"/>
              <a:buFont typeface="Wingdings" panose="05000000000000000000" pitchFamily="2" charset="2"/>
              <a:buChar char=""/>
              <a:tabLst>
                <a:tab pos="1175385" algn="l"/>
                <a:tab pos="382778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To design and develop a model for the early diagnosis of Alzheimer’s Disease using machine learning techniques.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200000"/>
              </a:lnSpc>
              <a:spcAft>
                <a:spcPts val="1000"/>
              </a:spcAft>
              <a:buSzPts val="1200"/>
              <a:buFont typeface="Wingdings" panose="05000000000000000000" pitchFamily="2" charset="2"/>
              <a:buChar char=""/>
              <a:tabLst>
                <a:tab pos="1175385" algn="l"/>
                <a:tab pos="382778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To evaluate and compare the performance of the developed model with similar existing models.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511344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0AC7019-FF47-3526-9A0C-63C53C59F8E2}"/>
              </a:ext>
            </a:extLst>
          </p:cNvPr>
          <p:cNvSpPr txBox="1"/>
          <p:nvPr/>
        </p:nvSpPr>
        <p:spPr>
          <a:xfrm>
            <a:off x="233779" y="275208"/>
            <a:ext cx="11724442" cy="6108852"/>
          </a:xfrm>
          <a:prstGeom prst="rect">
            <a:avLst/>
          </a:prstGeom>
          <a:noFill/>
        </p:spPr>
        <p:txBody>
          <a:bodyPr wrap="square" rtlCol="0">
            <a:spAutoFit/>
          </a:bodyPr>
          <a:lstStyle/>
          <a:p>
            <a:pPr lvl="1" algn="ctr">
              <a:lnSpc>
                <a:spcPct val="115000"/>
              </a:lnSpc>
              <a:spcAft>
                <a:spcPts val="1000"/>
              </a:spcAft>
            </a:pPr>
            <a:r>
              <a:rPr lang="en-US" sz="3200" b="1" kern="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Materials and Methods</a:t>
            </a:r>
          </a:p>
          <a:p>
            <a:pPr lvl="1">
              <a:lnSpc>
                <a:spcPct val="115000"/>
              </a:lnSpc>
              <a:spcAft>
                <a:spcPts val="1000"/>
              </a:spcAft>
            </a:pPr>
            <a:r>
              <a:rPr lang="en-US" sz="1400" b="1" kern="12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System Requirements:</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indent="457200">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US" sz="12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Configuration: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nSpc>
                <a:spcPct val="115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Processor       - Intel(R) Core (TM) i7-5200U @ CPU 2.20GHz.</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RAM             -   4GB </a:t>
            </a: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 </a:t>
            </a:r>
            <a:r>
              <a:rPr lang="en-US" sz="1200" kern="120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Hard-Disk      -   1TB or Above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0410">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3210" indent="173990">
              <a:lnSpc>
                <a:spcPct val="150000"/>
              </a:lnSpc>
              <a:spcAft>
                <a:spcPts val="1000"/>
              </a:spcAft>
            </a:pPr>
            <a:r>
              <a:rPr lang="en-US" sz="1200" b="1"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Configuration: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283210" indent="173990">
              <a:lnSpc>
                <a:spcPct val="150000"/>
              </a:lnSpc>
              <a:spcAft>
                <a:spcPts val="10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Environment -    Anaconda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Framework     - </a:t>
            </a:r>
            <a:r>
              <a:rPr lang="en-US" sz="12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Notebook</a:t>
            </a:r>
            <a:r>
              <a:rPr lang="en-US" sz="12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Programming Language - Python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Wingdings" panose="05000000000000000000" pitchFamily="2" charset="2"/>
              <a:buChar char=""/>
              <a:tabLst>
                <a:tab pos="457200" algn="l"/>
              </a:tabLs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Python Libraries - Tensor flow, scikit learn, pandas, </a:t>
            </a:r>
            <a:r>
              <a:rPr lang="en-US" sz="1200" kern="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numpy</a:t>
            </a: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lime, matplotlib, seaborn.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046545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DC28A37-0CB6-F23F-13D9-B6B953B7760E}"/>
              </a:ext>
            </a:extLst>
          </p:cNvPr>
          <p:cNvSpPr txBox="1"/>
          <p:nvPr/>
        </p:nvSpPr>
        <p:spPr>
          <a:xfrm>
            <a:off x="257452" y="301841"/>
            <a:ext cx="11585360" cy="5728043"/>
          </a:xfrm>
          <a:prstGeom prst="rect">
            <a:avLst/>
          </a:prstGeom>
          <a:noFill/>
        </p:spPr>
        <p:txBody>
          <a:bodyPr wrap="square" rtlCol="0">
            <a:spAutoFit/>
          </a:bodyPr>
          <a:lstStyle/>
          <a:p>
            <a:pPr marL="457200" algn="ctr">
              <a:lnSpc>
                <a:spcPct val="150000"/>
              </a:lnSpc>
              <a:spcAft>
                <a:spcPts val="1000"/>
              </a:spcAft>
            </a:pPr>
            <a:r>
              <a:rPr lang="en-IN" sz="32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a:t>
            </a:r>
            <a:endParaRPr lang="en-IN" dirty="0">
              <a:solidFill>
                <a:srgbClr val="333333"/>
              </a:solidFill>
              <a:latin typeface="Times New Roman" panose="02020603050405020304" pitchFamily="18" charset="0"/>
              <a:ea typeface="Calibri" panose="020F0502020204030204" pitchFamily="34" charset="0"/>
              <a:cs typeface="Times New Roman" panose="02020603050405020304" pitchFamily="18" charset="0"/>
            </a:endParaRPr>
          </a:p>
          <a:p>
            <a:pPr marL="742950" indent="-285750" algn="just">
              <a:lnSpc>
                <a:spcPct val="150000"/>
              </a:lnSpc>
              <a:spcAft>
                <a:spcPts val="1000"/>
              </a:spcAft>
              <a:buFont typeface="Wingdings" panose="05000000000000000000" pitchFamily="2" charset="2"/>
              <a:buChar char="Ø"/>
            </a:pP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 is a growing technology which enables computers to learn automatically from past data. Machine learning uses various algorithms for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building mathematical models and making predictions using historical data or information</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Currently, it is being used for various tasks such as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image recognition</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speech recognition</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email filtering</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Facebook auto-tagging</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recommender system</a:t>
            </a:r>
            <a:r>
              <a:rPr lang="en-IN"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and many more.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spcAft>
                <a:spcPts val="1000"/>
              </a:spcAft>
              <a:buFont typeface="Wingdings" panose="05000000000000000000" pitchFamily="2" charset="2"/>
              <a:buChar char="Ø"/>
            </a:pPr>
            <a:r>
              <a:rPr lang="en-IN" sz="1800" b="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“Machine learning enables a machine to automatically learn from data, improve performance from experiences, and predict things without being explicitly programmed.”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15000"/>
              </a:lnSpc>
              <a:spcAft>
                <a:spcPts val="1000"/>
              </a:spcAft>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system </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learns from historical data, builds the prediction models, and whenever it receives new data, predicts the output for it</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accuracy of predicted output depends upon the amount of data, as the huge amount of data helps to build a better model which predicts the output more accurately.</a:t>
            </a:r>
          </a:p>
          <a:p>
            <a:pPr marL="742950" indent="-285750" algn="just">
              <a:lnSpc>
                <a:spcPct val="115000"/>
              </a:lnSpc>
              <a:spcAft>
                <a:spcPts val="1000"/>
              </a:spcAft>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Suppose we have a complex problem, where we need to perform some predictions, so instead of writing a code for it, we just need to feed the data to generic algorithms, and with the help of these algorithms, machine builds the logic as per the data and predict the output. Machine learning has changed our way of thinking about the problem.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262994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17AB8C13-6728-247A-F354-18D0C0BDD2ED}"/>
              </a:ext>
            </a:extLst>
          </p:cNvPr>
          <p:cNvSpPr txBox="1"/>
          <p:nvPr/>
        </p:nvSpPr>
        <p:spPr>
          <a:xfrm>
            <a:off x="639192" y="506027"/>
            <a:ext cx="11168109" cy="390684"/>
          </a:xfrm>
          <a:prstGeom prst="rect">
            <a:avLst/>
          </a:prstGeom>
          <a:noFill/>
        </p:spPr>
        <p:txBody>
          <a:bodyPr wrap="square" rtlCol="0">
            <a:spAutoFit/>
          </a:bodyPr>
          <a:lstStyle/>
          <a:p>
            <a:pPr marL="457200" algn="just">
              <a:lnSpc>
                <a:spcPct val="115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below block diagram explains the working of Machine Learning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Introduction to Machine Learning">
            <a:extLst>
              <a:ext uri="{FF2B5EF4-FFF2-40B4-BE49-F238E27FC236}">
                <a16:creationId xmlns="" xmlns:a16="http://schemas.microsoft.com/office/drawing/2014/main" id="{A0278CCB-FA00-BFAB-CA27-ACCBAF364AEA}"/>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34380" y="1296141"/>
            <a:ext cx="11088214" cy="5055832"/>
          </a:xfrm>
          <a:prstGeom prst="rect">
            <a:avLst/>
          </a:prstGeom>
          <a:noFill/>
          <a:ln>
            <a:noFill/>
          </a:ln>
        </p:spPr>
      </p:pic>
    </p:spTree>
    <p:extLst>
      <p:ext uri="{BB962C8B-B14F-4D97-AF65-F5344CB8AC3E}">
        <p14:creationId xmlns="" xmlns:p14="http://schemas.microsoft.com/office/powerpoint/2010/main" val="235542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140F1A1-D066-A97D-EF15-CBCF305772A4}"/>
              </a:ext>
            </a:extLst>
          </p:cNvPr>
          <p:cNvSpPr txBox="1"/>
          <p:nvPr/>
        </p:nvSpPr>
        <p:spPr>
          <a:xfrm>
            <a:off x="949911" y="701336"/>
            <a:ext cx="9401452" cy="5515421"/>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Outline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Motivation</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Review of Literature</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Research Questions</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Research Problems</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Materials &amp; Methods</a:t>
            </a:r>
          </a:p>
          <a:p>
            <a:pPr marL="1257300" lvl="2" indent="-34290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System Requirements</a:t>
            </a:r>
          </a:p>
          <a:p>
            <a:pPr marL="1200150" lvl="2"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Proposed  Methodology</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Expected Outcomes</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 </a:t>
            </a:r>
          </a:p>
        </p:txBody>
      </p:sp>
    </p:spTree>
    <p:extLst>
      <p:ext uri="{BB962C8B-B14F-4D97-AF65-F5344CB8AC3E}">
        <p14:creationId xmlns="" xmlns:p14="http://schemas.microsoft.com/office/powerpoint/2010/main" val="22208251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0EE7221-8C4B-CDF2-B347-C79807A2C61A}"/>
              </a:ext>
            </a:extLst>
          </p:cNvPr>
          <p:cNvSpPr txBox="1"/>
          <p:nvPr/>
        </p:nvSpPr>
        <p:spPr>
          <a:xfrm>
            <a:off x="319596" y="248575"/>
            <a:ext cx="11718524" cy="6074996"/>
          </a:xfrm>
          <a:prstGeom prst="rect">
            <a:avLst/>
          </a:prstGeom>
          <a:noFill/>
        </p:spPr>
        <p:txBody>
          <a:bodyPr wrap="square" rtlCol="0">
            <a:spAutoFit/>
          </a:bodyPr>
          <a:lstStyle/>
          <a:p>
            <a:pPr marL="742950" indent="-285750">
              <a:buFont typeface="Wingdings" panose="05000000000000000000" pitchFamily="2" charset="2"/>
              <a:buChar char="Ø"/>
            </a:pPr>
            <a:endParaRPr lang="en-IN" sz="1800" dirty="0">
              <a:solidFill>
                <a:srgbClr val="333333"/>
              </a:solidFill>
              <a:effectLst/>
              <a:latin typeface="Times New Roman" panose="02020603050405020304" pitchFamily="18" charset="0"/>
              <a:ea typeface="Times New Roman" panose="02020603050405020304" pitchFamily="18" charset="0"/>
            </a:endParaRPr>
          </a:p>
          <a:p>
            <a:pPr marL="457200" algn="ctr"/>
            <a:r>
              <a:rPr lang="en-IN" sz="3200" dirty="0">
                <a:solidFill>
                  <a:srgbClr val="333333"/>
                </a:solidFill>
                <a:latin typeface="Times New Roman" panose="02020603050405020304" pitchFamily="18" charset="0"/>
                <a:ea typeface="Times New Roman" panose="02020603050405020304" pitchFamily="18" charset="0"/>
              </a:rPr>
              <a:t>Need for Machine Learning</a:t>
            </a:r>
          </a:p>
          <a:p>
            <a:pPr marL="742950" indent="-285750">
              <a:buFont typeface="Wingdings" panose="05000000000000000000" pitchFamily="2" charset="2"/>
              <a:buChar char="Ø"/>
            </a:pPr>
            <a:endParaRPr lang="en-IN" sz="1800" dirty="0">
              <a:solidFill>
                <a:srgbClr val="333333"/>
              </a:solidFill>
              <a:effectLst/>
              <a:latin typeface="Times New Roman" panose="02020603050405020304" pitchFamily="18" charset="0"/>
              <a:ea typeface="Times New Roman" panose="02020603050405020304" pitchFamily="18" charset="0"/>
            </a:endParaRPr>
          </a:p>
          <a:p>
            <a:pPr marL="742950" indent="-285750">
              <a:lnSpc>
                <a:spcPct val="150000"/>
              </a:lnSpc>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rPr>
              <a:t>The need for machine learning is increasing day by day. The reason behind the need for machine learning is that it is capable of doing tasks that are too complex for a person to implement directly. As a human, we have some limitations as we cannot access the huge amount of data manually, so for this, we need some computer systems and here comes the machine learning to make things easy for us.</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rPr>
              <a:t>We can train machine learning algorithms by providing them the huge amount of data and let them explore the data, construct the models, and predict the required output automatically. The performance of the machine learning algorithm depends on the amount of data, and it can be determined by the cost function. With the help of machine learning, we can save both time and money.</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rPr>
              <a:t>The importance of machine learning can be easily understood by its uses cases, Currently, machine learning is used in </a:t>
            </a:r>
            <a:r>
              <a:rPr lang="en-IN" sz="1800" b="1" dirty="0">
                <a:solidFill>
                  <a:srgbClr val="333333"/>
                </a:solidFill>
                <a:effectLst/>
                <a:latin typeface="Times New Roman" panose="02020603050405020304" pitchFamily="18" charset="0"/>
                <a:ea typeface="Times New Roman" panose="02020603050405020304" pitchFamily="18" charset="0"/>
              </a:rPr>
              <a:t>Medical diagnosis, self-driving cars</a:t>
            </a:r>
            <a:r>
              <a:rPr lang="en-IN" sz="1800" dirty="0">
                <a:solidFill>
                  <a:srgbClr val="333333"/>
                </a:solidFill>
                <a:effectLst/>
                <a:latin typeface="Times New Roman" panose="02020603050405020304" pitchFamily="18" charset="0"/>
                <a:ea typeface="Times New Roman" panose="02020603050405020304" pitchFamily="18" charset="0"/>
              </a:rPr>
              <a:t>, </a:t>
            </a:r>
            <a:r>
              <a:rPr lang="en-IN" sz="1800" b="1" dirty="0">
                <a:solidFill>
                  <a:srgbClr val="333333"/>
                </a:solidFill>
                <a:effectLst/>
                <a:latin typeface="Times New Roman" panose="02020603050405020304" pitchFamily="18" charset="0"/>
                <a:ea typeface="Times New Roman" panose="02020603050405020304" pitchFamily="18" charset="0"/>
              </a:rPr>
              <a:t>cyber fraud detection</a:t>
            </a:r>
            <a:r>
              <a:rPr lang="en-IN" sz="1800" dirty="0">
                <a:solidFill>
                  <a:srgbClr val="333333"/>
                </a:solidFill>
                <a:effectLst/>
                <a:latin typeface="Times New Roman" panose="02020603050405020304" pitchFamily="18" charset="0"/>
                <a:ea typeface="Times New Roman" panose="02020603050405020304" pitchFamily="18" charset="0"/>
              </a:rPr>
              <a:t>, </a:t>
            </a:r>
            <a:r>
              <a:rPr lang="en-IN" sz="1800" b="1" dirty="0">
                <a:solidFill>
                  <a:srgbClr val="333333"/>
                </a:solidFill>
                <a:effectLst/>
                <a:latin typeface="Times New Roman" panose="02020603050405020304" pitchFamily="18" charset="0"/>
                <a:ea typeface="Times New Roman" panose="02020603050405020304" pitchFamily="18" charset="0"/>
              </a:rPr>
              <a:t>face recognition</a:t>
            </a:r>
            <a:r>
              <a:rPr lang="en-IN" sz="1800" dirty="0">
                <a:solidFill>
                  <a:srgbClr val="333333"/>
                </a:solidFill>
                <a:effectLst/>
                <a:latin typeface="Times New Roman" panose="02020603050405020304" pitchFamily="18" charset="0"/>
                <a:ea typeface="Times New Roman" panose="02020603050405020304" pitchFamily="18" charset="0"/>
              </a:rPr>
              <a:t>, and </a:t>
            </a:r>
            <a:r>
              <a:rPr lang="en-IN" sz="1800" b="1" dirty="0">
                <a:solidFill>
                  <a:srgbClr val="333333"/>
                </a:solidFill>
                <a:effectLst/>
                <a:latin typeface="Times New Roman" panose="02020603050405020304" pitchFamily="18" charset="0"/>
                <a:ea typeface="Times New Roman" panose="02020603050405020304" pitchFamily="18" charset="0"/>
              </a:rPr>
              <a:t>friend suggestion by Facebook</a:t>
            </a:r>
            <a:r>
              <a:rPr lang="en-IN" sz="1800" dirty="0">
                <a:solidFill>
                  <a:srgbClr val="333333"/>
                </a:solidFill>
                <a:effectLst/>
                <a:latin typeface="Times New Roman" panose="02020603050405020304" pitchFamily="18" charset="0"/>
                <a:ea typeface="Times New Roman" panose="02020603050405020304" pitchFamily="18" charset="0"/>
              </a:rPr>
              <a:t>, etc. Various top companies such as Netflix and Amazon have build machine learning models that are using a vast amount of data to </a:t>
            </a:r>
            <a:r>
              <a:rPr lang="en-IN" sz="1800" dirty="0" err="1">
                <a:solidFill>
                  <a:srgbClr val="333333"/>
                </a:solidFill>
                <a:effectLst/>
                <a:latin typeface="Times New Roman" panose="02020603050405020304" pitchFamily="18" charset="0"/>
                <a:ea typeface="Times New Roman" panose="02020603050405020304" pitchFamily="18" charset="0"/>
              </a:rPr>
              <a:t>analyze</a:t>
            </a:r>
            <a:r>
              <a:rPr lang="en-IN" sz="1800" dirty="0">
                <a:solidFill>
                  <a:srgbClr val="333333"/>
                </a:solidFill>
                <a:effectLst/>
                <a:latin typeface="Times New Roman" panose="02020603050405020304" pitchFamily="18" charset="0"/>
                <a:ea typeface="Times New Roman" panose="02020603050405020304" pitchFamily="18" charset="0"/>
              </a:rPr>
              <a:t> the user interest and recommend product accordingly.</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2592967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DD95ACA-8749-31D0-D111-0D132C29CFFE}"/>
              </a:ext>
            </a:extLst>
          </p:cNvPr>
          <p:cNvSpPr txBox="1"/>
          <p:nvPr/>
        </p:nvSpPr>
        <p:spPr>
          <a:xfrm>
            <a:off x="319597" y="133166"/>
            <a:ext cx="11674136" cy="2336537"/>
          </a:xfrm>
          <a:prstGeom prst="rect">
            <a:avLst/>
          </a:prstGeom>
          <a:noFill/>
        </p:spPr>
        <p:txBody>
          <a:bodyPr wrap="square" rtlCol="0">
            <a:spAutoFit/>
          </a:bodyPr>
          <a:lstStyle/>
          <a:p>
            <a:pPr indent="457200" algn="ctr">
              <a:lnSpc>
                <a:spcPct val="115000"/>
              </a:lnSpc>
              <a:spcAft>
                <a:spcPts val="1000"/>
              </a:spcAft>
            </a:pPr>
            <a:r>
              <a:rPr lang="en-IN" sz="32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of Machine Learning</a:t>
            </a:r>
          </a:p>
          <a:p>
            <a:pPr indent="457200" algn="just">
              <a:lnSpc>
                <a:spcPct val="115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At a broad level, machine learning can be classified into three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Font typeface="+mj-lt"/>
              <a:buAutoNum type="arabicPeriod"/>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Supervised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Font typeface="+mj-lt"/>
              <a:buAutoNum type="arabicPeriod"/>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Unsupervised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1000"/>
              </a:spcAft>
              <a:buFont typeface="+mj-lt"/>
              <a:buAutoNum type="arabicPeriod"/>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Reinforcement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Introduction to Machine Learning">
            <a:extLst>
              <a:ext uri="{FF2B5EF4-FFF2-40B4-BE49-F238E27FC236}">
                <a16:creationId xmlns="" xmlns:a16="http://schemas.microsoft.com/office/drawing/2014/main" id="{F9FF83DE-70A6-2675-833F-3CDE943B8CA4}"/>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4905" y="2530283"/>
            <a:ext cx="11310151" cy="4411673"/>
          </a:xfrm>
          <a:prstGeom prst="rect">
            <a:avLst/>
          </a:prstGeom>
          <a:noFill/>
          <a:ln>
            <a:noFill/>
          </a:ln>
        </p:spPr>
      </p:pic>
    </p:spTree>
    <p:extLst>
      <p:ext uri="{BB962C8B-B14F-4D97-AF65-F5344CB8AC3E}">
        <p14:creationId xmlns="" xmlns:p14="http://schemas.microsoft.com/office/powerpoint/2010/main" val="3310809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A83270E-34B0-6B51-B4C9-596699EACC17}"/>
              </a:ext>
            </a:extLst>
          </p:cNvPr>
          <p:cNvSpPr txBox="1"/>
          <p:nvPr/>
        </p:nvSpPr>
        <p:spPr>
          <a:xfrm>
            <a:off x="124287" y="0"/>
            <a:ext cx="11896078" cy="1850571"/>
          </a:xfrm>
          <a:prstGeom prst="rect">
            <a:avLst/>
          </a:prstGeom>
          <a:noFill/>
        </p:spPr>
        <p:txBody>
          <a:bodyPr wrap="square" rtlCol="0">
            <a:spAutoFit/>
          </a:bodyPr>
          <a:lstStyle/>
          <a:p>
            <a:pPr indent="457200" algn="ctr">
              <a:lnSpc>
                <a:spcPct val="115000"/>
              </a:lnSpc>
              <a:spcAft>
                <a:spcPts val="10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Applications of Machine learning</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15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is a buzzword for today's technology, and it is growing very rapidly day by day. We are using machine learning in our daily life even without knowing it such as </a:t>
            </a: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Google Maps, Google assistant, Alexa, etc.</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457200" algn="just">
              <a:lnSpc>
                <a:spcPct val="115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Below are some most trending real-world applications of Machine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pplications of Machine learning">
            <a:extLst>
              <a:ext uri="{FF2B5EF4-FFF2-40B4-BE49-F238E27FC236}">
                <a16:creationId xmlns="" xmlns:a16="http://schemas.microsoft.com/office/drawing/2014/main" id="{14695633-4AB4-D0A3-88FC-57BEA05B22CF}"/>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35837" y="1865531"/>
            <a:ext cx="9055223" cy="4906739"/>
          </a:xfrm>
          <a:prstGeom prst="rect">
            <a:avLst/>
          </a:prstGeom>
          <a:noFill/>
          <a:ln>
            <a:noFill/>
          </a:ln>
        </p:spPr>
      </p:pic>
    </p:spTree>
    <p:extLst>
      <p:ext uri="{BB962C8B-B14F-4D97-AF65-F5344CB8AC3E}">
        <p14:creationId xmlns="" xmlns:p14="http://schemas.microsoft.com/office/powerpoint/2010/main" val="2334847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3CB8108-F4EA-5002-E4E7-E586A458C843}"/>
              </a:ext>
            </a:extLst>
          </p:cNvPr>
          <p:cNvSpPr txBox="1"/>
          <p:nvPr/>
        </p:nvSpPr>
        <p:spPr>
          <a:xfrm>
            <a:off x="133166" y="115410"/>
            <a:ext cx="11620869" cy="6635856"/>
          </a:xfrm>
          <a:prstGeom prst="rect">
            <a:avLst/>
          </a:prstGeom>
          <a:noFill/>
        </p:spPr>
        <p:txBody>
          <a:bodyPr wrap="square" rtlCol="0">
            <a:spAutoFit/>
          </a:bodyPr>
          <a:lstStyle/>
          <a:p>
            <a:pPr indent="457200" algn="ctr">
              <a:lnSpc>
                <a:spcPct val="115000"/>
              </a:lnSpc>
              <a:spcAft>
                <a:spcPts val="10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Machine learning Life cycle</a:t>
            </a:r>
            <a:endParaRPr lang="en-IN" sz="3200" b="1" dirty="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15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has given the computer systems the abilities to automatically learn without being explicitly programmed. But how does a machine learning system work? So, it can be described using the life cycle of machine learning. Machine learning life cycle is a cyclic process to build an efficient machine learning project. The main purpose of the life cycle is to find a solution to the problem or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1000"/>
              </a:spcAf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life cycle involves seven major steps, which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Gathering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Wrangling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Analyse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Train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Test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Bef>
                <a:spcPts val="300"/>
              </a:spcBef>
              <a:spcAft>
                <a:spcPts val="1000"/>
              </a:spcAft>
              <a:buSzPts val="1000"/>
              <a:buFont typeface="Wingdings" panose="05000000000000000000" pitchFamily="2" charset="2"/>
              <a:buChar char="Ø"/>
              <a:tabLst>
                <a:tab pos="685800" algn="l"/>
              </a:tabLs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6875504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chine learning Life cycle">
            <a:extLst>
              <a:ext uri="{FF2B5EF4-FFF2-40B4-BE49-F238E27FC236}">
                <a16:creationId xmlns="" xmlns:a16="http://schemas.microsoft.com/office/drawing/2014/main" id="{19F2F574-2267-7D95-DA49-54C55F4944A9}"/>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6959" y="266330"/>
            <a:ext cx="9472474" cy="5007006"/>
          </a:xfrm>
          <a:prstGeom prst="rect">
            <a:avLst/>
          </a:prstGeom>
          <a:noFill/>
          <a:ln>
            <a:noFill/>
          </a:ln>
        </p:spPr>
      </p:pic>
      <p:sp>
        <p:nvSpPr>
          <p:cNvPr id="4" name="TextBox 3">
            <a:extLst>
              <a:ext uri="{FF2B5EF4-FFF2-40B4-BE49-F238E27FC236}">
                <a16:creationId xmlns="" xmlns:a16="http://schemas.microsoft.com/office/drawing/2014/main" id="{50E8AE90-1358-9F91-1B8B-8C138DC42607}"/>
              </a:ext>
            </a:extLst>
          </p:cNvPr>
          <p:cNvSpPr txBox="1"/>
          <p:nvPr/>
        </p:nvSpPr>
        <p:spPr>
          <a:xfrm>
            <a:off x="2308194" y="5566299"/>
            <a:ext cx="9055222" cy="1027782"/>
          </a:xfrm>
          <a:prstGeom prst="rect">
            <a:avLst/>
          </a:prstGeom>
          <a:noFill/>
        </p:spPr>
        <p:txBody>
          <a:bodyPr wrap="square" rtlCol="0">
            <a:spAutoFit/>
          </a:bodyPr>
          <a:lstStyle/>
          <a:p>
            <a:pPr marL="742950" indent="-285750" algn="just">
              <a:lnSpc>
                <a:spcPct val="115000"/>
              </a:lnSpc>
              <a:spcAft>
                <a:spcPts val="1000"/>
              </a:spcAft>
              <a:buFont typeface="Wingdings" panose="05000000000000000000" pitchFamily="2" charset="2"/>
              <a:buChar char="Ø"/>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the complete life cycle process, to solve a problem, we create a machine learning system called "model", and this model is created by providing "training". But to train a model, we need data, hence, life cycle starts by collecting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664944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D41AF93-FCB6-248F-BC8C-9C55EFD2066A}"/>
              </a:ext>
            </a:extLst>
          </p:cNvPr>
          <p:cNvSpPr txBox="1"/>
          <p:nvPr/>
        </p:nvSpPr>
        <p:spPr>
          <a:xfrm>
            <a:off x="1535837" y="594804"/>
            <a:ext cx="9783192" cy="4714560"/>
          </a:xfrm>
          <a:prstGeom prst="rect">
            <a:avLst/>
          </a:prstGeom>
          <a:noFill/>
        </p:spPr>
        <p:txBody>
          <a:bodyPr wrap="square" rtlCol="0">
            <a:spAutoFit/>
          </a:bodyPr>
          <a:lstStyle/>
          <a:p>
            <a:pPr algn="ctr">
              <a:lnSpc>
                <a:spcPct val="115000"/>
              </a:lnSpc>
              <a:spcAft>
                <a:spcPts val="1000"/>
              </a:spcAft>
              <a:tabLst>
                <a:tab pos="1175385" algn="l"/>
                <a:tab pos="3827780" algn="l"/>
              </a:tabLs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Proposed Methodology</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pPr>
            <a:r>
              <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spcAft>
                <a:spcPts val="1000"/>
              </a:spcAft>
              <a:tabLst>
                <a:tab pos="20701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Plan of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Collection of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In-depth analysis of earlier papers which are closest with this work for executing the proposed study.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Design a model using Machine Learning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 the basis of model, analysis will be done &amp; result will be shown.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933419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7C083D62-8D36-5D35-291C-CDEBBDBD6190}"/>
              </a:ext>
            </a:extLst>
          </p:cNvPr>
          <p:cNvSpPr txBox="1"/>
          <p:nvPr/>
        </p:nvSpPr>
        <p:spPr>
          <a:xfrm>
            <a:off x="0" y="0"/>
            <a:ext cx="12038120" cy="7138556"/>
          </a:xfrm>
          <a:prstGeom prst="rect">
            <a:avLst/>
          </a:prstGeom>
          <a:noFill/>
        </p:spPr>
        <p:txBody>
          <a:bodyPr wrap="square" rtlCol="0">
            <a:spAutoFit/>
          </a:bodyPr>
          <a:lstStyle/>
          <a:p>
            <a:pPr marL="8890" indent="-8890" algn="ctr">
              <a:lnSpc>
                <a:spcPct val="115000"/>
              </a:lnSpc>
              <a:spcAft>
                <a:spcPts val="1000"/>
              </a:spcAft>
            </a:pPr>
            <a:r>
              <a:rPr lang="en-IN" sz="2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Methodology</a:t>
            </a:r>
          </a:p>
          <a:p>
            <a:pPr marL="8890" indent="-8890">
              <a:spcAft>
                <a:spcPts val="1000"/>
              </a:spcAft>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1: Data Collection</a:t>
            </a:r>
            <a:endParaRPr lang="en-IN" sz="1600" b="1" dirty="0">
              <a:latin typeface="Calibri" panose="020F0502020204030204" pitchFamily="34" charset="0"/>
              <a:ea typeface="Times New Roman" panose="02020603050405020304" pitchFamily="18" charset="0"/>
              <a:cs typeface="Times New Roman" panose="02020603050405020304" pitchFamily="18" charset="0"/>
            </a:endParaRPr>
          </a:p>
          <a:p>
            <a:pPr marL="8890" indent="-8890">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can be fetched from OASIS, ADNI and KAGGLE Repository. </a:t>
            </a:r>
            <a:endParaRPr lang="en-IN" dirty="0">
              <a:latin typeface="Calibri" panose="020F0502020204030204" pitchFamily="34" charset="0"/>
              <a:ea typeface="Times New Roman" panose="02020603050405020304" pitchFamily="18" charset="0"/>
              <a:cs typeface="Times New Roman" panose="02020603050405020304" pitchFamily="18" charset="0"/>
            </a:endParaRPr>
          </a:p>
          <a:p>
            <a:pPr marL="8890" indent="-8890">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Dataset Attributes / Features:</a:t>
            </a:r>
          </a:p>
          <a:p>
            <a:pPr marL="8890" indent="-8890">
              <a:spcAft>
                <a:spcPts val="1000"/>
              </a:spcAft>
            </a:pP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S.No</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Attributes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Description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ID 				Identification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M/F 				Gender (M if Male, F if Female)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Hand 				Handedness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Age 				Age in years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EDUC 				Years of education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SES 				Socio Economic Status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MMSE 				Mini Mental State Examination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CDR 				Clinical Dementia Rating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9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eTIV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Estimated Total Intracranial Volume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nWBV</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Normalize Whole Brain Volume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11 			ASF 				Atlas Scaling Factor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 indent="-8890" algn="just">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12 			Delay 				Delay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5410341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55521BB-A42D-3201-64D3-B86F9CBA5C40}"/>
              </a:ext>
            </a:extLst>
          </p:cNvPr>
          <p:cNvSpPr txBox="1"/>
          <p:nvPr/>
        </p:nvSpPr>
        <p:spPr>
          <a:xfrm>
            <a:off x="310718" y="248575"/>
            <a:ext cx="11718525" cy="5876417"/>
          </a:xfrm>
          <a:prstGeom prst="rect">
            <a:avLst/>
          </a:prstGeom>
          <a:noFill/>
        </p:spPr>
        <p:txBody>
          <a:bodyPr wrap="square" rtlCol="0">
            <a:spAutoFit/>
          </a:bodyPr>
          <a:lstStyle/>
          <a:p>
            <a:pPr marL="8890" indent="-8890">
              <a:lnSpc>
                <a:spcPct val="200000"/>
              </a:lnSpc>
              <a:spcAft>
                <a:spcPts val="1000"/>
              </a:spcAft>
            </a:pPr>
            <a:endPar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8890" indent="-8890">
              <a:lnSpc>
                <a:spcPct val="20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Process 2: Pre-processing of Data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100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raw</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is highly susceptible to noise, missing values, and inconsistency, the data has to be pre-processed to make it a consistent data thus improving the quality of data and thereby resulting in accurate and reliable results.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Process 3: Feature Selection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6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Feature selection methods are intended to reduce the number of input variables to those that are believed to be most useful to a model in order to predict the target variable. Feature selection is achieved by eliminating irrelevant features. This can be performed by embedded technique. These techniques are designed in such a way that they are intelligently programmed for selecting the required features. Unlike wrapper method the embedded feature selection method is less complex and computationally expensive moreover it has lesser possibility to encounter with overfitting problem unlike filter method.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197694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548199-E0B7-A8D5-9DC6-C3891C03BEDC}"/>
              </a:ext>
            </a:extLst>
          </p:cNvPr>
          <p:cNvSpPr txBox="1"/>
          <p:nvPr/>
        </p:nvSpPr>
        <p:spPr>
          <a:xfrm>
            <a:off x="97654" y="221942"/>
            <a:ext cx="11739239" cy="6199582"/>
          </a:xfrm>
          <a:prstGeom prst="rect">
            <a:avLst/>
          </a:prstGeom>
          <a:noFill/>
        </p:spPr>
        <p:txBody>
          <a:bodyPr wrap="square" rtlCol="0">
            <a:spAutoFit/>
          </a:bodyPr>
          <a:lstStyle/>
          <a:p>
            <a:pPr algn="just">
              <a:lnSpc>
                <a:spcPct val="150000"/>
              </a:lnSpc>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Process 4: Data Splitting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6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Building a machine-learning model requires splitting the data into training and testing sets. In the following data preparation step, the training data were used to create a model, which was then applied to test data to predict Alzheimer’s Disease. The model was trained from training set data, and test set data were used to test unseen data. Cross-validation was carried out by dividing the dataset into three subsets. Model predictions are made using one subset of the data (test data) and model performance is evaluated using the other subsets (training and validation) of the data. The data had been pre-processed, and we randomly divided it into an 80:20 ratio, with 80% going to training and 20% gone to testing. </a:t>
            </a:r>
          </a:p>
          <a:p>
            <a:pPr algn="just">
              <a:lnSpc>
                <a:spcPct val="200000"/>
              </a:lnSpc>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Process 5: Model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6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ML model is trained for every iteration with the n-1 divisions. The performance of the method 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analyzed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by the mean of all n-folds. In this work, the ML model was trained and tested 10 times by applying ten-fold cross validation to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4252676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7BAFB0A-0418-707D-5684-1258DF203CDC}"/>
              </a:ext>
            </a:extLst>
          </p:cNvPr>
          <p:cNvSpPr txBox="1"/>
          <p:nvPr/>
        </p:nvSpPr>
        <p:spPr>
          <a:xfrm>
            <a:off x="133165" y="106532"/>
            <a:ext cx="11869445" cy="6615081"/>
          </a:xfrm>
          <a:prstGeom prst="rect">
            <a:avLst/>
          </a:prstGeom>
          <a:noFill/>
        </p:spPr>
        <p:txBody>
          <a:bodyPr wrap="square" rtlCol="0">
            <a:spAutoFit/>
          </a:bodyPr>
          <a:lstStyle/>
          <a:p>
            <a:pPr algn="just">
              <a:lnSpc>
                <a:spcPct val="150000"/>
              </a:lnSpc>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Process 6: Model Validation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6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Model validation reduces the overfitting problem. Cross Validation is done to train the ML model and are used to calculate the accuracy of the model. It is a challenging task to make the ML model from noise free. Hence, in this research work, Cross validation is performed which divides the whole dataset into n divisions which is of equal in size.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6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Process 7: Model Prediction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200000"/>
              </a:lnSpc>
              <a:spcAft>
                <a:spcPts val="1000"/>
              </a:spcAft>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Voting is one of the simplest ways of combining the predictions from multiple earning algorithms. Voting classifiers aren’t actually classifiers but are more like wrappers for multiple ones that are trained and evaluated concurrently in order to benefit from their specific characteristics. We can train data sets using different algorithms and ensembles then to predict the final output. There are two ways to reach a majority vote on a prediction: Hard voting: The simplest form of majority voting is hard voting. The class with the most votes (Nc) will be chosen in this case. Our prediction is based on the majority vote of each classifier. Soft voting: This involves adding up the probability vectors for each predicted class (for all classifiers) and choosing the one that represents the highest value (recommended only when the classifiers are well calibrated).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991039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1322779-F776-D37F-670A-CEEAC9F04F70}"/>
              </a:ext>
            </a:extLst>
          </p:cNvPr>
          <p:cNvSpPr txBox="1"/>
          <p:nvPr/>
        </p:nvSpPr>
        <p:spPr>
          <a:xfrm>
            <a:off x="1" y="0"/>
            <a:ext cx="12192000" cy="7309052"/>
          </a:xfrm>
          <a:prstGeom prst="rect">
            <a:avLst/>
          </a:prstGeom>
          <a:noFill/>
        </p:spPr>
        <p:txBody>
          <a:bodyPr wrap="square" rtlCol="0">
            <a:spAutoFit/>
          </a:bodyPr>
          <a:lstStyle/>
          <a:p>
            <a:pPr marL="457200" algn="ctr">
              <a:lnSpc>
                <a:spcPct val="200000"/>
              </a:lnSpc>
              <a:spcAft>
                <a:spcPts val="1000"/>
              </a:spcAft>
            </a:pPr>
            <a:r>
              <a:rPr lang="en-IN" sz="3200" dirty="0">
                <a:effectLst/>
                <a:latin typeface="Times New Roman" panose="02020603050405020304" pitchFamily="18" charset="0"/>
                <a:ea typeface="Calibri" panose="020F0502020204030204" pitchFamily="34" charset="0"/>
                <a:cs typeface="Mangal" panose="02040503050203030202" pitchFamily="18" charset="0"/>
              </a:rPr>
              <a:t>Introduction</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Alzheimer’s Disease (AD) is a neurological disorder that causes the death of nerve cells in the human brain.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AD usually begins gradually and its first symptoms may be attributed to the increment of the age or common forgetfulness.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As the disease progresses, the patient’s cognitive abilities deteriorate, including the ability to make decisions and carry out daily tasks.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Early Alzheimer’s disease is characterized by the difficulty to remember newly acquired information since AD typically begins with affecting the part of the brain that is connected with our learning capabilities.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As the illness progresses, the symptoms become more severe and often result in symptoms such as disorientation, mood and even behaviour changes.</a:t>
            </a:r>
          </a:p>
          <a:p>
            <a:pPr marL="457200" algn="just">
              <a:lnSpc>
                <a:spcPct val="200000"/>
              </a:lnSpc>
              <a:spcAft>
                <a:spcPts val="10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9757829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
            <a:extLst>
              <a:ext uri="{FF2B5EF4-FFF2-40B4-BE49-F238E27FC236}">
                <a16:creationId xmlns="" xmlns:a16="http://schemas.microsoft.com/office/drawing/2014/main" id="{52D81290-D7A0-DF25-681F-07845C8AAE3D}"/>
              </a:ext>
            </a:extLst>
          </p:cNvPr>
          <p:cNvSpPr>
            <a:spLocks noChangeArrowheads="1"/>
          </p:cNvSpPr>
          <p:nvPr/>
        </p:nvSpPr>
        <p:spPr bwMode="auto">
          <a:xfrm>
            <a:off x="3482281" y="449945"/>
            <a:ext cx="2232025" cy="892325"/>
          </a:xfrm>
          <a:prstGeom prst="rect">
            <a:avLst/>
          </a:prstGeom>
          <a:solidFill>
            <a:srgbClr val="FFE599"/>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Dataset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40" name="Straight Arrow Connector 39">
            <a:extLst>
              <a:ext uri="{FF2B5EF4-FFF2-40B4-BE49-F238E27FC236}">
                <a16:creationId xmlns="" xmlns:a16="http://schemas.microsoft.com/office/drawing/2014/main" id="{AF54EB6C-AAD9-79B9-E35B-49AB6371EC37}"/>
              </a:ext>
            </a:extLst>
          </p:cNvPr>
          <p:cNvCxnSpPr/>
          <p:nvPr/>
        </p:nvCxnSpPr>
        <p:spPr>
          <a:xfrm>
            <a:off x="5330448" y="3633109"/>
            <a:ext cx="0" cy="466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25">
            <a:extLst>
              <a:ext uri="{FF2B5EF4-FFF2-40B4-BE49-F238E27FC236}">
                <a16:creationId xmlns="" xmlns:a16="http://schemas.microsoft.com/office/drawing/2014/main" id="{2CBB6445-808C-6AC9-1E15-93FA79050911}"/>
              </a:ext>
            </a:extLst>
          </p:cNvPr>
          <p:cNvSpPr>
            <a:spLocks noChangeArrowheads="1"/>
          </p:cNvSpPr>
          <p:nvPr/>
        </p:nvSpPr>
        <p:spPr bwMode="auto">
          <a:xfrm>
            <a:off x="3474343" y="1849526"/>
            <a:ext cx="2301875" cy="899269"/>
          </a:xfrm>
          <a:prstGeom prst="rect">
            <a:avLst/>
          </a:prstGeom>
          <a:solidFill>
            <a:srgbClr val="BDD6EE"/>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Century Gothic" panose="020B0502020202020204" pitchFamily="34" charset="0"/>
                <a:ea typeface="Calibri" panose="020F0502020204030204" pitchFamily="34" charset="0"/>
                <a:cs typeface="Mangal" panose="02040503050203030202" pitchFamily="18" charset="0"/>
              </a:rPr>
              <a:t>Data Preprocessing</a:t>
            </a:r>
            <a:endParaRPr kumimoji="0" lang="hi-IN"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26">
            <a:extLst>
              <a:ext uri="{FF2B5EF4-FFF2-40B4-BE49-F238E27FC236}">
                <a16:creationId xmlns="" xmlns:a16="http://schemas.microsoft.com/office/drawing/2014/main" id="{CF048875-D506-290F-8DC6-23B51D3FBF6E}"/>
              </a:ext>
            </a:extLst>
          </p:cNvPr>
          <p:cNvSpPr>
            <a:spLocks noChangeArrowheads="1"/>
          </p:cNvSpPr>
          <p:nvPr/>
        </p:nvSpPr>
        <p:spPr bwMode="auto">
          <a:xfrm>
            <a:off x="3490218" y="3344700"/>
            <a:ext cx="2316163" cy="883645"/>
          </a:xfrm>
          <a:prstGeom prst="rect">
            <a:avLst/>
          </a:prstGeom>
          <a:solidFill>
            <a:srgbClr val="F7CAAC"/>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Feature Selection</a:t>
            </a:r>
            <a:endParaRPr kumimoji="0" lang="hi-IN" altLang="en-US" sz="1800" b="0" i="0" u="none" strike="noStrike" cap="none" normalizeH="0" baseline="0">
              <a:ln>
                <a:noFill/>
              </a:ln>
              <a:solidFill>
                <a:schemeClr val="tx1"/>
              </a:solidFill>
              <a:effectLst/>
              <a:latin typeface="Arial" panose="020B0604020202020204" pitchFamily="34" charset="0"/>
            </a:endParaRPr>
          </a:p>
        </p:txBody>
      </p:sp>
      <p:cxnSp>
        <p:nvCxnSpPr>
          <p:cNvPr id="43" name="Straight Arrow Connector 42">
            <a:extLst>
              <a:ext uri="{FF2B5EF4-FFF2-40B4-BE49-F238E27FC236}">
                <a16:creationId xmlns="" xmlns:a16="http://schemas.microsoft.com/office/drawing/2014/main" id="{94D05F92-431B-62A4-C362-67FF4FCFFE9A}"/>
              </a:ext>
            </a:extLst>
          </p:cNvPr>
          <p:cNvCxnSpPr/>
          <p:nvPr/>
        </p:nvCxnSpPr>
        <p:spPr>
          <a:xfrm>
            <a:off x="5383788" y="4964024"/>
            <a:ext cx="0" cy="674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8">
            <a:extLst>
              <a:ext uri="{FF2B5EF4-FFF2-40B4-BE49-F238E27FC236}">
                <a16:creationId xmlns="" xmlns:a16="http://schemas.microsoft.com/office/drawing/2014/main" id="{779E1F94-639E-2DE5-DD1A-207D13702C1B}"/>
              </a:ext>
            </a:extLst>
          </p:cNvPr>
          <p:cNvSpPr>
            <a:spLocks noChangeArrowheads="1"/>
          </p:cNvSpPr>
          <p:nvPr/>
        </p:nvSpPr>
        <p:spPr bwMode="auto">
          <a:xfrm>
            <a:off x="3482281" y="4910365"/>
            <a:ext cx="2400300" cy="841980"/>
          </a:xfrm>
          <a:prstGeom prst="rect">
            <a:avLst/>
          </a:prstGeom>
          <a:solidFill>
            <a:srgbClr val="DEEAF6"/>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Data Splitting</a:t>
            </a:r>
            <a:endParaRPr kumimoji="0" lang="hi-IN" altLang="en-US" sz="1800" b="0" i="0" u="none" strike="noStrike" cap="none" normalizeH="0" baseline="0">
              <a:ln>
                <a:noFill/>
              </a:ln>
              <a:solidFill>
                <a:schemeClr val="tx1"/>
              </a:solidFill>
              <a:effectLst/>
              <a:latin typeface="Arial" panose="020B0604020202020204" pitchFamily="34" charset="0"/>
            </a:endParaRPr>
          </a:p>
        </p:txBody>
      </p:sp>
      <p:cxnSp>
        <p:nvCxnSpPr>
          <p:cNvPr id="45" name="Straight Arrow Connector 44">
            <a:extLst>
              <a:ext uri="{FF2B5EF4-FFF2-40B4-BE49-F238E27FC236}">
                <a16:creationId xmlns="" xmlns:a16="http://schemas.microsoft.com/office/drawing/2014/main" id="{121DCE3C-C555-3F11-70E4-E40D785B6475}"/>
              </a:ext>
            </a:extLst>
          </p:cNvPr>
          <p:cNvCxnSpPr>
            <a:cxnSpLocks/>
          </p:cNvCxnSpPr>
          <p:nvPr/>
        </p:nvCxnSpPr>
        <p:spPr>
          <a:xfrm>
            <a:off x="4608072" y="1353973"/>
            <a:ext cx="0" cy="4955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31">
            <a:extLst>
              <a:ext uri="{FF2B5EF4-FFF2-40B4-BE49-F238E27FC236}">
                <a16:creationId xmlns="" xmlns:a16="http://schemas.microsoft.com/office/drawing/2014/main" id="{B3075217-BAF8-9199-CE3E-95ED40266161}"/>
              </a:ext>
            </a:extLst>
          </p:cNvPr>
          <p:cNvSpPr>
            <a:spLocks noChangeArrowheads="1"/>
          </p:cNvSpPr>
          <p:nvPr/>
        </p:nvSpPr>
        <p:spPr bwMode="auto">
          <a:xfrm>
            <a:off x="7551043" y="404484"/>
            <a:ext cx="2095500" cy="774274"/>
          </a:xfrm>
          <a:prstGeom prst="rect">
            <a:avLst/>
          </a:prstGeom>
          <a:solidFill>
            <a:srgbClr val="FFE599"/>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Model Training and Evaluation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8" name="Straight Arrow Connector 47">
            <a:extLst>
              <a:ext uri="{FF2B5EF4-FFF2-40B4-BE49-F238E27FC236}">
                <a16:creationId xmlns="" xmlns:a16="http://schemas.microsoft.com/office/drawing/2014/main" id="{EA3BCDAE-2768-0735-8FED-C84BCD13D521}"/>
              </a:ext>
            </a:extLst>
          </p:cNvPr>
          <p:cNvCxnSpPr/>
          <p:nvPr/>
        </p:nvCxnSpPr>
        <p:spPr>
          <a:xfrm>
            <a:off x="9361428" y="3455309"/>
            <a:ext cx="0" cy="466648"/>
          </a:xfrm>
          <a:prstGeom prst="straightConnector1">
            <a:avLst/>
          </a:prstGeom>
          <a:noFill/>
          <a:ln w="6350" cap="flat" cmpd="sng" algn="ctr">
            <a:solidFill>
              <a:sysClr val="windowText" lastClr="000000"/>
            </a:solidFill>
            <a:prstDash val="solid"/>
            <a:miter lim="800000"/>
            <a:tailEnd type="triangle"/>
          </a:ln>
          <a:effectLst/>
        </p:spPr>
      </p:cxnSp>
      <p:sp>
        <p:nvSpPr>
          <p:cNvPr id="49" name="Rectangle 33">
            <a:extLst>
              <a:ext uri="{FF2B5EF4-FFF2-40B4-BE49-F238E27FC236}">
                <a16:creationId xmlns="" xmlns:a16="http://schemas.microsoft.com/office/drawing/2014/main" id="{746C0E5F-1246-A048-A191-6C89B644EDC0}"/>
              </a:ext>
            </a:extLst>
          </p:cNvPr>
          <p:cNvSpPr>
            <a:spLocks noChangeArrowheads="1"/>
          </p:cNvSpPr>
          <p:nvPr/>
        </p:nvSpPr>
        <p:spPr bwMode="auto">
          <a:xfrm>
            <a:off x="7544693" y="3166900"/>
            <a:ext cx="2193925" cy="883645"/>
          </a:xfrm>
          <a:prstGeom prst="rect">
            <a:avLst/>
          </a:prstGeom>
          <a:solidFill>
            <a:srgbClr val="C5E0B3"/>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Model Prediction</a:t>
            </a:r>
            <a:endParaRPr kumimoji="0" lang="hi-IN" altLang="en-US" sz="1800" b="0" i="0" u="none" strike="noStrike" cap="none" normalizeH="0" baseline="0">
              <a:ln>
                <a:noFill/>
              </a:ln>
              <a:solidFill>
                <a:schemeClr val="tx1"/>
              </a:solidFill>
              <a:effectLst/>
              <a:latin typeface="Arial" panose="020B0604020202020204" pitchFamily="34" charset="0"/>
            </a:endParaRPr>
          </a:p>
        </p:txBody>
      </p:sp>
      <p:cxnSp>
        <p:nvCxnSpPr>
          <p:cNvPr id="50" name="Straight Arrow Connector 49">
            <a:extLst>
              <a:ext uri="{FF2B5EF4-FFF2-40B4-BE49-F238E27FC236}">
                <a16:creationId xmlns="" xmlns:a16="http://schemas.microsoft.com/office/drawing/2014/main" id="{27436340-9C71-F84F-23AE-B0368C329A04}"/>
              </a:ext>
            </a:extLst>
          </p:cNvPr>
          <p:cNvCxnSpPr/>
          <p:nvPr/>
        </p:nvCxnSpPr>
        <p:spPr>
          <a:xfrm>
            <a:off x="9315708" y="4763364"/>
            <a:ext cx="0" cy="674973"/>
          </a:xfrm>
          <a:prstGeom prst="straightConnector1">
            <a:avLst/>
          </a:prstGeom>
          <a:noFill/>
          <a:ln w="6350" cap="flat" cmpd="sng" algn="ctr">
            <a:solidFill>
              <a:sysClr val="windowText" lastClr="000000"/>
            </a:solidFill>
            <a:prstDash val="solid"/>
            <a:miter lim="800000"/>
            <a:tailEnd type="triangle"/>
          </a:ln>
          <a:effectLst/>
        </p:spPr>
      </p:cxnSp>
      <p:sp>
        <p:nvSpPr>
          <p:cNvPr id="51" name="Rectangle 35">
            <a:extLst>
              <a:ext uri="{FF2B5EF4-FFF2-40B4-BE49-F238E27FC236}">
                <a16:creationId xmlns="" xmlns:a16="http://schemas.microsoft.com/office/drawing/2014/main" id="{FA232041-27E0-0799-C327-C3B6B7396E28}"/>
              </a:ext>
            </a:extLst>
          </p:cNvPr>
          <p:cNvSpPr>
            <a:spLocks noChangeArrowheads="1"/>
          </p:cNvSpPr>
          <p:nvPr/>
        </p:nvSpPr>
        <p:spPr bwMode="auto">
          <a:xfrm>
            <a:off x="7574856" y="4726596"/>
            <a:ext cx="2239962" cy="1041624"/>
          </a:xfrm>
          <a:prstGeom prst="rect">
            <a:avLst/>
          </a:prstGeom>
          <a:solidFill>
            <a:srgbClr val="F4B083"/>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Performance </a:t>
            </a:r>
            <a:endParaRPr kumimoji="0" lang="en-US" altLang="en-US" sz="800" b="0"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Evaluation</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52" name="Straight Arrow Connector 51">
            <a:extLst>
              <a:ext uri="{FF2B5EF4-FFF2-40B4-BE49-F238E27FC236}">
                <a16:creationId xmlns="" xmlns:a16="http://schemas.microsoft.com/office/drawing/2014/main" id="{A0225E34-73B1-3EAE-B053-B0A68160DDC8}"/>
              </a:ext>
            </a:extLst>
          </p:cNvPr>
          <p:cNvCxnSpPr>
            <a:cxnSpLocks/>
            <a:endCxn id="42" idx="0"/>
          </p:cNvCxnSpPr>
          <p:nvPr/>
        </p:nvCxnSpPr>
        <p:spPr>
          <a:xfrm flipH="1">
            <a:off x="4648300" y="2748795"/>
            <a:ext cx="8855" cy="595905"/>
          </a:xfrm>
          <a:prstGeom prst="straightConnector1">
            <a:avLst/>
          </a:prstGeom>
          <a:noFill/>
          <a:ln w="6350" cap="flat" cmpd="sng" algn="ctr">
            <a:solidFill>
              <a:sysClr val="windowText" lastClr="000000"/>
            </a:solidFill>
            <a:prstDash val="solid"/>
            <a:miter lim="800000"/>
            <a:tailEnd type="triangle"/>
          </a:ln>
          <a:effectLst/>
        </p:spPr>
      </p:cxnSp>
      <p:sp>
        <p:nvSpPr>
          <p:cNvPr id="53" name="Rectangle 37">
            <a:extLst>
              <a:ext uri="{FF2B5EF4-FFF2-40B4-BE49-F238E27FC236}">
                <a16:creationId xmlns="" xmlns:a16="http://schemas.microsoft.com/office/drawing/2014/main" id="{3F5196C6-A591-9BF4-19ED-EF8907B51D17}"/>
              </a:ext>
            </a:extLst>
          </p:cNvPr>
          <p:cNvSpPr>
            <a:spLocks noChangeArrowheads="1"/>
          </p:cNvSpPr>
          <p:nvPr/>
        </p:nvSpPr>
        <p:spPr bwMode="auto">
          <a:xfrm>
            <a:off x="7512943" y="1721923"/>
            <a:ext cx="2286000" cy="850660"/>
          </a:xfrm>
          <a:prstGeom prst="rect">
            <a:avLst/>
          </a:prstGeom>
          <a:solidFill>
            <a:srgbClr val="FFF2CC"/>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i-IN" altLang="en-US" sz="2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Mangal" panose="02040503050203030202" pitchFamily="18" charset="0"/>
              </a:rPr>
              <a:t>Model Validation</a:t>
            </a:r>
            <a:endParaRPr kumimoji="0" lang="hi-IN" altLang="en-US" sz="1800" b="0" i="0" u="none" strike="noStrike" cap="none" normalizeH="0" baseline="0">
              <a:ln>
                <a:noFill/>
              </a:ln>
              <a:solidFill>
                <a:schemeClr val="tx1"/>
              </a:solidFill>
              <a:effectLst/>
              <a:latin typeface="Arial" panose="020B0604020202020204" pitchFamily="34" charset="0"/>
            </a:endParaRPr>
          </a:p>
        </p:txBody>
      </p:sp>
      <p:cxnSp>
        <p:nvCxnSpPr>
          <p:cNvPr id="54" name="Straight Arrow Connector 53">
            <a:extLst>
              <a:ext uri="{FF2B5EF4-FFF2-40B4-BE49-F238E27FC236}">
                <a16:creationId xmlns="" xmlns:a16="http://schemas.microsoft.com/office/drawing/2014/main" id="{A0B5CEA2-6D4C-010D-08DB-DFCA5B5ACE49}"/>
              </a:ext>
            </a:extLst>
          </p:cNvPr>
          <p:cNvCxnSpPr>
            <a:cxnSpLocks/>
          </p:cNvCxnSpPr>
          <p:nvPr/>
        </p:nvCxnSpPr>
        <p:spPr>
          <a:xfrm>
            <a:off x="6096000" y="2928380"/>
            <a:ext cx="11369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Rectangle 77">
            <a:extLst>
              <a:ext uri="{FF2B5EF4-FFF2-40B4-BE49-F238E27FC236}">
                <a16:creationId xmlns="" xmlns:a16="http://schemas.microsoft.com/office/drawing/2014/main" id="{2B161FAA-64C5-CE22-AD3B-C1D48659D906}"/>
              </a:ext>
            </a:extLst>
          </p:cNvPr>
          <p:cNvSpPr>
            <a:spLocks noChangeArrowheads="1"/>
          </p:cNvSpPr>
          <p:nvPr/>
        </p:nvSpPr>
        <p:spPr bwMode="auto">
          <a:xfrm>
            <a:off x="3471168" y="-142043"/>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6" name="Rectangle 86">
            <a:extLst>
              <a:ext uri="{FF2B5EF4-FFF2-40B4-BE49-F238E27FC236}">
                <a16:creationId xmlns="" xmlns:a16="http://schemas.microsoft.com/office/drawing/2014/main" id="{B8637D16-ACB2-2497-F615-8B709547D5FB}"/>
              </a:ext>
            </a:extLst>
          </p:cNvPr>
          <p:cNvSpPr>
            <a:spLocks noChangeArrowheads="1"/>
          </p:cNvSpPr>
          <p:nvPr/>
        </p:nvSpPr>
        <p:spPr bwMode="auto">
          <a:xfrm>
            <a:off x="3471168" y="315157"/>
            <a:ext cx="12192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3114" name="Straight Arrow Connector 3113">
            <a:extLst>
              <a:ext uri="{FF2B5EF4-FFF2-40B4-BE49-F238E27FC236}">
                <a16:creationId xmlns="" xmlns:a16="http://schemas.microsoft.com/office/drawing/2014/main" id="{2A605C62-A488-E661-E539-CB411F7D23EE}"/>
              </a:ext>
            </a:extLst>
          </p:cNvPr>
          <p:cNvCxnSpPr>
            <a:cxnSpLocks/>
            <a:endCxn id="44" idx="0"/>
          </p:cNvCxnSpPr>
          <p:nvPr/>
        </p:nvCxnSpPr>
        <p:spPr>
          <a:xfrm flipH="1">
            <a:off x="4682431" y="4258389"/>
            <a:ext cx="8133" cy="651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19" name="Straight Arrow Connector 3118">
            <a:extLst>
              <a:ext uri="{FF2B5EF4-FFF2-40B4-BE49-F238E27FC236}">
                <a16:creationId xmlns="" xmlns:a16="http://schemas.microsoft.com/office/drawing/2014/main" id="{7A6BFFFD-15A6-6A64-7EEC-959BA57EB67B}"/>
              </a:ext>
            </a:extLst>
          </p:cNvPr>
          <p:cNvCxnSpPr>
            <a:cxnSpLocks/>
            <a:stCxn id="47" idx="2"/>
          </p:cNvCxnSpPr>
          <p:nvPr/>
        </p:nvCxnSpPr>
        <p:spPr>
          <a:xfrm>
            <a:off x="8598793" y="1178758"/>
            <a:ext cx="0" cy="54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7" name="Straight Arrow Connector 3126">
            <a:extLst>
              <a:ext uri="{FF2B5EF4-FFF2-40B4-BE49-F238E27FC236}">
                <a16:creationId xmlns="" xmlns:a16="http://schemas.microsoft.com/office/drawing/2014/main" id="{F66C96E6-BC23-DEB0-F000-230977B83C30}"/>
              </a:ext>
            </a:extLst>
          </p:cNvPr>
          <p:cNvCxnSpPr>
            <a:stCxn id="53" idx="2"/>
            <a:endCxn id="49" idx="0"/>
          </p:cNvCxnSpPr>
          <p:nvPr/>
        </p:nvCxnSpPr>
        <p:spPr>
          <a:xfrm flipH="1">
            <a:off x="8641656" y="2572583"/>
            <a:ext cx="14287" cy="59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29" name="Straight Arrow Connector 3128">
            <a:extLst>
              <a:ext uri="{FF2B5EF4-FFF2-40B4-BE49-F238E27FC236}">
                <a16:creationId xmlns="" xmlns:a16="http://schemas.microsoft.com/office/drawing/2014/main" id="{3A8A4B68-3E0E-777C-8C4A-76A199D88BAB}"/>
              </a:ext>
            </a:extLst>
          </p:cNvPr>
          <p:cNvCxnSpPr>
            <a:cxnSpLocks/>
            <a:stCxn id="49" idx="2"/>
          </p:cNvCxnSpPr>
          <p:nvPr/>
        </p:nvCxnSpPr>
        <p:spPr>
          <a:xfrm flipH="1">
            <a:off x="8641655" y="4050545"/>
            <a:ext cx="1" cy="594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33" name="Straight Connector 3132">
            <a:extLst>
              <a:ext uri="{FF2B5EF4-FFF2-40B4-BE49-F238E27FC236}">
                <a16:creationId xmlns="" xmlns:a16="http://schemas.microsoft.com/office/drawing/2014/main" id="{EF8F8E94-47C7-2C72-57B7-90B2EB275874}"/>
              </a:ext>
            </a:extLst>
          </p:cNvPr>
          <p:cNvCxnSpPr>
            <a:cxnSpLocks/>
          </p:cNvCxnSpPr>
          <p:nvPr/>
        </p:nvCxnSpPr>
        <p:spPr>
          <a:xfrm>
            <a:off x="3364992" y="355994"/>
            <a:ext cx="2728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5" name="Straight Connector 3134">
            <a:extLst>
              <a:ext uri="{FF2B5EF4-FFF2-40B4-BE49-F238E27FC236}">
                <a16:creationId xmlns="" xmlns:a16="http://schemas.microsoft.com/office/drawing/2014/main" id="{A668CA5D-3C03-DC71-7018-B00DC75F036F}"/>
              </a:ext>
            </a:extLst>
          </p:cNvPr>
          <p:cNvCxnSpPr/>
          <p:nvPr/>
        </p:nvCxnSpPr>
        <p:spPr>
          <a:xfrm>
            <a:off x="3364992" y="315157"/>
            <a:ext cx="0" cy="5701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38" name="Straight Connector 3137">
            <a:extLst>
              <a:ext uri="{FF2B5EF4-FFF2-40B4-BE49-F238E27FC236}">
                <a16:creationId xmlns="" xmlns:a16="http://schemas.microsoft.com/office/drawing/2014/main" id="{329BF03F-2694-5353-C83A-AA7F40A92585}"/>
              </a:ext>
            </a:extLst>
          </p:cNvPr>
          <p:cNvCxnSpPr/>
          <p:nvPr/>
        </p:nvCxnSpPr>
        <p:spPr>
          <a:xfrm>
            <a:off x="6093052" y="315157"/>
            <a:ext cx="0" cy="5701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0" name="Straight Connector 3139">
            <a:extLst>
              <a:ext uri="{FF2B5EF4-FFF2-40B4-BE49-F238E27FC236}">
                <a16:creationId xmlns="" xmlns:a16="http://schemas.microsoft.com/office/drawing/2014/main" id="{3DE7931F-0FE0-EAB4-A477-79F239C9FA6E}"/>
              </a:ext>
            </a:extLst>
          </p:cNvPr>
          <p:cNvCxnSpPr/>
          <p:nvPr/>
        </p:nvCxnSpPr>
        <p:spPr>
          <a:xfrm>
            <a:off x="3364992" y="6016752"/>
            <a:ext cx="2728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2" name="Straight Connector 3141">
            <a:extLst>
              <a:ext uri="{FF2B5EF4-FFF2-40B4-BE49-F238E27FC236}">
                <a16:creationId xmlns="" xmlns:a16="http://schemas.microsoft.com/office/drawing/2014/main" id="{5F3FD5F4-6027-E716-EF4D-D2712128CC2F}"/>
              </a:ext>
            </a:extLst>
          </p:cNvPr>
          <p:cNvCxnSpPr>
            <a:cxnSpLocks/>
          </p:cNvCxnSpPr>
          <p:nvPr/>
        </p:nvCxnSpPr>
        <p:spPr>
          <a:xfrm>
            <a:off x="7232904" y="322750"/>
            <a:ext cx="0" cy="56940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4" name="Straight Connector 3143">
            <a:extLst>
              <a:ext uri="{FF2B5EF4-FFF2-40B4-BE49-F238E27FC236}">
                <a16:creationId xmlns="" xmlns:a16="http://schemas.microsoft.com/office/drawing/2014/main" id="{8CE174A3-1167-4BD0-9559-3853C53ADF75}"/>
              </a:ext>
            </a:extLst>
          </p:cNvPr>
          <p:cNvCxnSpPr>
            <a:cxnSpLocks/>
          </p:cNvCxnSpPr>
          <p:nvPr/>
        </p:nvCxnSpPr>
        <p:spPr>
          <a:xfrm>
            <a:off x="9985248" y="355994"/>
            <a:ext cx="0" cy="5660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6" name="Straight Connector 3145">
            <a:extLst>
              <a:ext uri="{FF2B5EF4-FFF2-40B4-BE49-F238E27FC236}">
                <a16:creationId xmlns="" xmlns:a16="http://schemas.microsoft.com/office/drawing/2014/main" id="{DC5E9D29-803E-54D9-3CB6-FBF5C51C3576}"/>
              </a:ext>
            </a:extLst>
          </p:cNvPr>
          <p:cNvCxnSpPr>
            <a:cxnSpLocks/>
          </p:cNvCxnSpPr>
          <p:nvPr/>
        </p:nvCxnSpPr>
        <p:spPr>
          <a:xfrm>
            <a:off x="7232904" y="315157"/>
            <a:ext cx="2752343" cy="75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150" name="Straight Connector 3149">
            <a:extLst>
              <a:ext uri="{FF2B5EF4-FFF2-40B4-BE49-F238E27FC236}">
                <a16:creationId xmlns="" xmlns:a16="http://schemas.microsoft.com/office/drawing/2014/main" id="{7DD03942-19CE-7E00-1686-70621CA76707}"/>
              </a:ext>
            </a:extLst>
          </p:cNvPr>
          <p:cNvCxnSpPr/>
          <p:nvPr/>
        </p:nvCxnSpPr>
        <p:spPr>
          <a:xfrm>
            <a:off x="7232904" y="6016752"/>
            <a:ext cx="2752343" cy="0"/>
          </a:xfrm>
          <a:prstGeom prst="line">
            <a:avLst/>
          </a:prstGeom>
        </p:spPr>
        <p:style>
          <a:lnRef idx="1">
            <a:schemeClr val="accent1"/>
          </a:lnRef>
          <a:fillRef idx="0">
            <a:schemeClr val="accent1"/>
          </a:fillRef>
          <a:effectRef idx="0">
            <a:schemeClr val="accent1"/>
          </a:effectRef>
          <a:fontRef idx="minor">
            <a:schemeClr val="tx1"/>
          </a:fontRef>
        </p:style>
      </p:cxnSp>
      <p:sp>
        <p:nvSpPr>
          <p:cNvPr id="3153" name="TextBox 3152">
            <a:extLst>
              <a:ext uri="{FF2B5EF4-FFF2-40B4-BE49-F238E27FC236}">
                <a16:creationId xmlns="" xmlns:a16="http://schemas.microsoft.com/office/drawing/2014/main" id="{9B034A70-82BB-C8ED-627D-E7763AF61F03}"/>
              </a:ext>
            </a:extLst>
          </p:cNvPr>
          <p:cNvSpPr txBox="1"/>
          <p:nvPr/>
        </p:nvSpPr>
        <p:spPr>
          <a:xfrm>
            <a:off x="5330448" y="-75280"/>
            <a:ext cx="6492232" cy="390684"/>
          </a:xfrm>
          <a:prstGeom prst="rect">
            <a:avLst/>
          </a:prstGeom>
          <a:noFill/>
        </p:spPr>
        <p:txBody>
          <a:bodyPr wrap="square" rtlCol="0">
            <a:spAutoFit/>
          </a:bodyPr>
          <a:lstStyle/>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Times New Roman" panose="02020603050405020304" pitchFamily="18" charset="0"/>
                <a:ea typeface="Calibri" panose="020F0502020204030204" pitchFamily="34" charset="0"/>
                <a:cs typeface="Times New Roman" panose="02020603050405020304" pitchFamily="18" charset="0"/>
              </a:rPr>
              <a:t>Proposed Work Flow Diagram</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84466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4771A1E-57FE-3287-DF12-B895BFE9AFEF}"/>
              </a:ext>
            </a:extLst>
          </p:cNvPr>
          <p:cNvSpPr txBox="1"/>
          <p:nvPr/>
        </p:nvSpPr>
        <p:spPr>
          <a:xfrm>
            <a:off x="168676" y="0"/>
            <a:ext cx="11647503" cy="6131615"/>
          </a:xfrm>
          <a:prstGeom prst="rect">
            <a:avLst/>
          </a:prstGeom>
          <a:noFill/>
        </p:spPr>
        <p:txBody>
          <a:bodyPr wrap="square" rtlCol="0">
            <a:spAutoFit/>
          </a:bodyPr>
          <a:lstStyle/>
          <a:p>
            <a:pPr indent="457200">
              <a:lnSpc>
                <a:spcPct val="200000"/>
              </a:lnSpc>
              <a:spcAft>
                <a:spcPts val="1000"/>
              </a:spcAft>
            </a:pPr>
            <a:r>
              <a:rPr lang="en-IN" sz="1800" b="1" dirty="0">
                <a:solidFill>
                  <a:srgbClr val="000000"/>
                </a:solidFill>
                <a:effectLst/>
                <a:latin typeface="Times New Roman" panose="02020603050405020304" pitchFamily="18" charset="0"/>
                <a:ea typeface="TimesNewRoman"/>
                <a:cs typeface="Times New Roman" panose="02020603050405020304" pitchFamily="18" charset="0"/>
              </a:rPr>
              <a:t>Process 9: Analysis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Accuracy:</a:t>
            </a:r>
            <a:r>
              <a:rPr lang="en-IN" sz="1800" dirty="0">
                <a:solidFill>
                  <a:srgbClr val="000000"/>
                </a:solidFill>
                <a:effectLst/>
                <a:latin typeface="Times New Roman" panose="02020603050405020304" pitchFamily="18" charset="0"/>
                <a:ea typeface="Times New Roman" panose="02020603050405020304" pitchFamily="18" charset="0"/>
              </a:rPr>
              <a:t> Accuracy in classification issues is the quantity of right expectations made by the model over different sorts forecasts made. </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Precision:</a:t>
            </a:r>
            <a:r>
              <a:rPr lang="en-IN" sz="1800" dirty="0">
                <a:solidFill>
                  <a:srgbClr val="000000"/>
                </a:solidFill>
                <a:effectLst/>
                <a:latin typeface="Times New Roman" panose="02020603050405020304" pitchFamily="18" charset="0"/>
                <a:ea typeface="Times New Roman" panose="02020603050405020304" pitchFamily="18" charset="0"/>
              </a:rPr>
              <a:t> Precision is a measure that reveals to us what extent of patients that we </a:t>
            </a:r>
            <a:r>
              <a:rPr lang="en-IN" sz="1800" dirty="0" err="1">
                <a:solidFill>
                  <a:srgbClr val="000000"/>
                </a:solidFill>
                <a:effectLst/>
                <a:latin typeface="Times New Roman" panose="02020603050405020304" pitchFamily="18" charset="0"/>
                <a:ea typeface="Times New Roman" panose="02020603050405020304" pitchFamily="18" charset="0"/>
              </a:rPr>
              <a:t>analyzed</a:t>
            </a:r>
            <a:r>
              <a:rPr lang="en-IN" sz="1800" dirty="0">
                <a:solidFill>
                  <a:srgbClr val="000000"/>
                </a:solidFill>
                <a:effectLst/>
                <a:latin typeface="Times New Roman" panose="02020603050405020304" pitchFamily="18" charset="0"/>
                <a:ea typeface="Times New Roman" panose="02020603050405020304" pitchFamily="18" charset="0"/>
              </a:rPr>
              <a:t> as having Alzheimer's, really had Alzheimer's. </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Recall or Sensitivity</a:t>
            </a:r>
            <a:r>
              <a:rPr lang="en-IN" sz="1800" dirty="0">
                <a:solidFill>
                  <a:srgbClr val="000000"/>
                </a:solidFill>
                <a:effectLst/>
                <a:latin typeface="Times New Roman" panose="02020603050405020304" pitchFamily="18" charset="0"/>
                <a:ea typeface="Times New Roman" panose="02020603050405020304" pitchFamily="18" charset="0"/>
              </a:rPr>
              <a:t>: Recall is a measure that implies what percentage of victims that really had Alzheimer's was detected by the algorithm as having Alzheimer's. </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Specificity:</a:t>
            </a:r>
            <a:r>
              <a:rPr lang="en-IN" sz="1800" dirty="0">
                <a:solidFill>
                  <a:srgbClr val="000000"/>
                </a:solidFill>
                <a:effectLst/>
                <a:latin typeface="Times New Roman" panose="02020603050405020304" pitchFamily="18" charset="0"/>
                <a:ea typeface="Times New Roman" panose="02020603050405020304" pitchFamily="18" charset="0"/>
              </a:rPr>
              <a:t> Specificity is a measure that discloses to us what number of patients that didn't have Alzheimer's, were anticipated by the model as non-Alzheimer. </a:t>
            </a:r>
            <a:endParaRPr lang="en-IN" sz="1800" dirty="0">
              <a:effectLst/>
              <a:latin typeface="Times New Roman" panose="02020603050405020304" pitchFamily="18" charset="0"/>
              <a:ea typeface="Times New Roman" panose="02020603050405020304" pitchFamily="18" charset="0"/>
            </a:endParaRPr>
          </a:p>
          <a:p>
            <a:pPr marL="742950" indent="-285750" algn="just">
              <a:lnSpc>
                <a:spcPct val="150000"/>
              </a:lnSpc>
              <a:buFont typeface="Wingdings" panose="05000000000000000000" pitchFamily="2" charset="2"/>
              <a:buChar char="Ø"/>
            </a:pPr>
            <a:r>
              <a:rPr lang="en-IN" sz="1800" b="1" dirty="0">
                <a:solidFill>
                  <a:srgbClr val="000000"/>
                </a:solidFill>
                <a:effectLst/>
                <a:latin typeface="Times New Roman" panose="02020603050405020304" pitchFamily="18" charset="0"/>
                <a:ea typeface="Times New Roman" panose="02020603050405020304" pitchFamily="18" charset="0"/>
              </a:rPr>
              <a:t>F1 Score:</a:t>
            </a:r>
            <a:r>
              <a:rPr lang="en-IN" sz="1800" dirty="0">
                <a:solidFill>
                  <a:srgbClr val="000000"/>
                </a:solidFill>
                <a:effectLst/>
                <a:latin typeface="Times New Roman" panose="02020603050405020304" pitchFamily="18" charset="0"/>
                <a:ea typeface="Times New Roman" panose="02020603050405020304" pitchFamily="18" charset="0"/>
              </a:rPr>
              <a:t> We would prefer truly not to convey both Precision and Recall in our toolbox each time we make a model for tackling a classification issue. So it's ideal in the event that we can get a solitary score that sort of speaks to both Precision (P) and Recall(R). One approach to do that is essentially taking their arithmetic mean. For example (P + R)/2 where P is Precision and R is Recall.</a:t>
            </a:r>
            <a:endParaRPr lang="en-IN" sz="1800" dirty="0">
              <a:effectLst/>
              <a:latin typeface="Times New Roman" panose="02020603050405020304" pitchFamily="18" charset="0"/>
              <a:ea typeface="Times New Roman" panose="02020603050405020304" pitchFamily="18" charset="0"/>
            </a:endParaRPr>
          </a:p>
          <a:p>
            <a:pPr indent="457200">
              <a:lnSpc>
                <a:spcPct val="150000"/>
              </a:lnSpc>
              <a:spcAft>
                <a:spcPts val="1000"/>
              </a:spcAft>
            </a:pPr>
            <a:r>
              <a:rPr lang="en-IN" dirty="0">
                <a:solidFill>
                  <a:srgbClr val="000000"/>
                </a:solidFill>
                <a:latin typeface="Times New Roman" panose="02020603050405020304" pitchFamily="18" charset="0"/>
                <a:ea typeface="TimesNewRoman"/>
                <a:cs typeface="Times New Roman" panose="02020603050405020304" pitchFamily="18" charset="0"/>
              </a:rPr>
              <a:t>   </a:t>
            </a:r>
            <a:r>
              <a:rPr lang="en-IN" sz="1800" dirty="0">
                <a:solidFill>
                  <a:srgbClr val="000000"/>
                </a:solidFill>
                <a:effectLst/>
                <a:latin typeface="Times New Roman" panose="02020603050405020304" pitchFamily="18" charset="0"/>
                <a:ea typeface="TimesNewRoman"/>
                <a:cs typeface="Times New Roman" panose="02020603050405020304" pitchFamily="18" charset="0"/>
              </a:rPr>
              <a:t>The result will be expressed in analytical and graphical form.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6567114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A664216-FEF8-A5E9-D901-B6E1CF94136D}"/>
              </a:ext>
            </a:extLst>
          </p:cNvPr>
          <p:cNvSpPr txBox="1"/>
          <p:nvPr/>
        </p:nvSpPr>
        <p:spPr>
          <a:xfrm>
            <a:off x="1447060" y="550416"/>
            <a:ext cx="9969623" cy="2916632"/>
          </a:xfrm>
          <a:prstGeom prst="rect">
            <a:avLst/>
          </a:prstGeom>
          <a:noFill/>
        </p:spPr>
        <p:txBody>
          <a:bodyPr wrap="square" rtlCol="0">
            <a:spAutoFit/>
          </a:bodyPr>
          <a:lstStyle/>
          <a:p>
            <a:pPr lvl="0" algn="ctr">
              <a:lnSpc>
                <a:spcPct val="200000"/>
              </a:lnSpc>
              <a:spcAft>
                <a:spcPts val="1000"/>
              </a:spcAft>
              <a:buSzPts val="1400"/>
            </a:pPr>
            <a:r>
              <a:rPr lang="en-IN" sz="3200" b="1" dirty="0">
                <a:solidFill>
                  <a:srgbClr val="000000"/>
                </a:solidFill>
                <a:effectLst/>
                <a:latin typeface="Times New Roman" panose="02020603050405020304" pitchFamily="18" charset="0"/>
                <a:ea typeface="TimesNewRoman"/>
                <a:cs typeface="Mangal" panose="02040503050203030202" pitchFamily="18" charset="0"/>
              </a:rPr>
              <a:t>Expected Outcomes</a:t>
            </a:r>
            <a:endParaRPr lang="en-IN" sz="32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200000"/>
              </a:lnSpc>
              <a:spcAft>
                <a:spcPts val="1000"/>
              </a:spcAft>
              <a:buFont typeface="Wingdings" panose="05000000000000000000" pitchFamily="2" charset="2"/>
              <a:buChar char="Ø"/>
              <a:tabLst>
                <a:tab pos="457200" algn="l"/>
              </a:tabLst>
            </a:pP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this proposed work, an effective early diagnosis of Alzheimer’s Disease can be done using Machine Learning Models.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200000"/>
              </a:lnSpc>
              <a:spcAft>
                <a:spcPts val="1000"/>
              </a:spcAft>
              <a:buFont typeface="Wingdings" panose="05000000000000000000" pitchFamily="2" charset="2"/>
              <a:buChar char="Ø"/>
              <a:tabLst>
                <a:tab pos="457200" algn="l"/>
              </a:tabLst>
            </a:pPr>
            <a:r>
              <a:rPr lang="en-US"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proposed model will evaluate the performance of the existing model and provide a new model.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872764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98EFBBF-20DB-1770-E6F0-9569291B6B97}"/>
              </a:ext>
            </a:extLst>
          </p:cNvPr>
          <p:cNvSpPr txBox="1"/>
          <p:nvPr/>
        </p:nvSpPr>
        <p:spPr>
          <a:xfrm>
            <a:off x="452761" y="363984"/>
            <a:ext cx="11398928" cy="6018764"/>
          </a:xfrm>
          <a:prstGeom prst="rect">
            <a:avLst/>
          </a:prstGeom>
          <a:noFill/>
        </p:spPr>
        <p:txBody>
          <a:bodyPr wrap="square" rtlCol="0">
            <a:spAutoFit/>
          </a:bodyPr>
          <a:lstStyle/>
          <a:p>
            <a:pPr lvl="0" algn="ctr">
              <a:lnSpc>
                <a:spcPct val="200000"/>
              </a:lnSpc>
            </a:pPr>
            <a:r>
              <a:rPr lang="en-IN" sz="3200" b="1" dirty="0">
                <a:effectLst/>
                <a:latin typeface="Times New Roman" panose="02020603050405020304" pitchFamily="18" charset="0"/>
                <a:ea typeface="Calibri" panose="020F0502020204030204" pitchFamily="34" charset="0"/>
                <a:cs typeface="Mangal" panose="02040503050203030202" pitchFamily="18" charset="0"/>
              </a:rPr>
              <a:t>References </a:t>
            </a:r>
            <a:endParaRPr lang="en-IN" sz="3200" b="1" dirty="0">
              <a:latin typeface="Calibri" panose="020F0502020204030204" pitchFamily="34" charset="0"/>
              <a:ea typeface="Calibri" panose="020F0502020204030204" pitchFamily="34" charset="0"/>
              <a:cs typeface="Mangal" panose="02040503050203030202" pitchFamily="18" charset="0"/>
            </a:endParaRPr>
          </a:p>
          <a:p>
            <a:pPr>
              <a:lnSpc>
                <a:spcPct val="150000"/>
              </a:lnSpc>
            </a:pPr>
            <a:r>
              <a:rPr lang="en-IN" b="1" dirty="0">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[1</a:t>
            </a:r>
            <a:r>
              <a:rPr lang="en-IN" dirty="0">
                <a:latin typeface="Times New Roman" panose="02020603050405020304" pitchFamily="18" charset="0"/>
                <a:ea typeface="Calibri" panose="020F0502020204030204" pitchFamily="34" charset="0"/>
                <a:cs typeface="Mangal" panose="02040503050203030202" pitchFamily="18" charset="0"/>
              </a:rPr>
              <a:t>]</a:t>
            </a:r>
            <a:r>
              <a:rPr lang="en-IN" b="1" dirty="0">
                <a:latin typeface="Times New Roman" panose="02020603050405020304" pitchFamily="18" charset="0"/>
                <a:ea typeface="Calibri" panose="020F0502020204030204" pitchFamily="34" charset="0"/>
                <a:cs typeface="Mangal" panose="02040503050203030202" pitchFamily="18" charset="0"/>
              </a:rPr>
              <a:t> </a:t>
            </a:r>
            <a:r>
              <a:rPr lang="en-IN" sz="1800" b="1" dirty="0">
                <a:effectLst/>
                <a:latin typeface="Times New Roman" panose="02020603050405020304" pitchFamily="18" charset="0"/>
                <a:ea typeface="Calibri" panose="020F0502020204030204" pitchFamily="34" charset="0"/>
                <a:cs typeface="Mangal" panose="02040503050203030202" pitchFamily="18" charset="0"/>
              </a:rPr>
              <a:t>Dinu A.J., Ganesan R. (2019).</a:t>
            </a:r>
            <a:r>
              <a:rPr lang="en-IN" sz="1800" dirty="0">
                <a:effectLst/>
                <a:latin typeface="Times New Roman" panose="02020603050405020304" pitchFamily="18" charset="0"/>
                <a:ea typeface="Calibri" panose="020F0502020204030204" pitchFamily="34" charset="0"/>
                <a:cs typeface="Mangal" panose="02040503050203030202" pitchFamily="18" charset="0"/>
              </a:rPr>
              <a:t> Early detection of Alzheimer's disease using predictive k-NN instance-based 	approach and T-Test Method, ISSN 2278-3091 Volume 8, No.1.4, International Journal of Advanced Trends in 	Computer Science and Engineering Available Online at 	</a:t>
            </a:r>
            <a:r>
              <a:rPr lang="en-IN" sz="1800" dirty="0">
                <a:effectLst/>
                <a:latin typeface="Times New Roman" panose="02020603050405020304" pitchFamily="18" charset="0"/>
                <a:ea typeface="Calibri" panose="020F0502020204030204" pitchFamily="34" charset="0"/>
                <a:cs typeface="Mangal" panose="02040503050203030202" pitchFamily="18" charset="0"/>
                <a:hlinkClick r:id="rId2"/>
              </a:rPr>
              <a:t>http://www.warse.org/IJATCSE/static/pdf/file/ijatcse0581.42019.pdf</a:t>
            </a:r>
            <a:r>
              <a:rPr lang="en-IN" sz="1800" dirty="0">
                <a:effectLst/>
                <a:latin typeface="Times New Roman" panose="02020603050405020304" pitchFamily="18" charset="0"/>
                <a:ea typeface="Calibri" panose="020F0502020204030204" pitchFamily="34" charset="0"/>
                <a:cs typeface="Mangal" panose="02040503050203030202" pitchFamily="18" charset="0"/>
              </a:rPr>
              <a:t> 	</a:t>
            </a:r>
            <a:r>
              <a:rPr lang="en-IN" sz="1800"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3"/>
              </a:rPr>
              <a:t>https://doi.org/10.30534/ijatcse/2019/0581.42019</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[2]</a:t>
            </a:r>
            <a:r>
              <a:rPr lang="en-IN" sz="1800" b="1" dirty="0">
                <a:effectLst/>
                <a:latin typeface="Times New Roman" panose="02020603050405020304" pitchFamily="18" charset="0"/>
                <a:ea typeface="Calibri" panose="020F0502020204030204" pitchFamily="34" charset="0"/>
                <a:cs typeface="Mangal" panose="02040503050203030202" pitchFamily="18" charset="0"/>
              </a:rPr>
              <a:t> William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Thies</a:t>
            </a:r>
            <a:r>
              <a:rPr lang="en-IN" sz="1800" b="1" dirty="0">
                <a:effectLst/>
                <a:latin typeface="Times New Roman" panose="02020603050405020304" pitchFamily="18" charset="0"/>
                <a:ea typeface="Calibri" panose="020F0502020204030204" pitchFamily="34" charset="0"/>
                <a:cs typeface="Mangal" panose="02040503050203030202" pitchFamily="18" charset="0"/>
              </a:rPr>
              <a:t>, Laura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Bleiler</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(2018).</a:t>
            </a:r>
            <a:r>
              <a:rPr lang="en-IN" sz="1800" dirty="0">
                <a:effectLst/>
                <a:latin typeface="Times New Roman" panose="02020603050405020304" pitchFamily="18" charset="0"/>
                <a:ea typeface="Calibri" panose="020F0502020204030204" pitchFamily="34" charset="0"/>
                <a:cs typeface="Mangal" panose="02040503050203030202" pitchFamily="18" charset="0"/>
              </a:rPr>
              <a:t> “Alzheimer’s disease facts and figures”, Alzheimer’s De-</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mentia</a:t>
            </a:r>
            <a:r>
              <a:rPr lang="en-IN" sz="1800" dirty="0">
                <a:effectLst/>
                <a:latin typeface="Times New Roman" panose="02020603050405020304" pitchFamily="18" charset="0"/>
                <a:ea typeface="Calibri" panose="020F0502020204030204" pitchFamily="34" charset="0"/>
                <a:cs typeface="Mangal" panose="02040503050203030202" pitchFamily="18" charset="0"/>
              </a:rPr>
              <a:t>, 14(3),   	367–429. doi:10.1016/j.jalz.2018.02.001,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[3] </a:t>
            </a:r>
            <a:r>
              <a:rPr lang="en-IN" sz="1800" b="1" u="sng" dirty="0" err="1">
                <a:effectLst/>
                <a:latin typeface="Times New Roman" panose="02020603050405020304" pitchFamily="18" charset="0"/>
                <a:ea typeface="Calibri" panose="020F0502020204030204" pitchFamily="34" charset="0"/>
                <a:cs typeface="Mangal" panose="02040503050203030202" pitchFamily="18" charset="0"/>
              </a:rPr>
              <a:t>Gokce</a:t>
            </a:r>
            <a:r>
              <a:rPr lang="en-IN" sz="1800" b="1" u="sng" dirty="0">
                <a:effectLst/>
                <a:latin typeface="Times New Roman" panose="02020603050405020304" pitchFamily="18" charset="0"/>
                <a:ea typeface="Calibri" panose="020F0502020204030204" pitchFamily="34" charset="0"/>
                <a:cs typeface="Mangal" panose="02040503050203030202" pitchFamily="18" charset="0"/>
              </a:rPr>
              <a:t> UYSAL and </a:t>
            </a:r>
            <a:r>
              <a:rPr lang="en-IN" sz="1800" b="1" u="sng" dirty="0" err="1">
                <a:effectLst/>
                <a:latin typeface="Times New Roman" panose="02020603050405020304" pitchFamily="18" charset="0"/>
                <a:ea typeface="Calibri" panose="020F0502020204030204" pitchFamily="34" charset="0"/>
                <a:cs typeface="Mangal" panose="02040503050203030202" pitchFamily="18" charset="0"/>
              </a:rPr>
              <a:t>Mahmut</a:t>
            </a:r>
            <a:r>
              <a:rPr lang="en-IN" sz="1800" b="1" u="sng" dirty="0">
                <a:effectLst/>
                <a:latin typeface="Times New Roman" panose="02020603050405020304" pitchFamily="18" charset="0"/>
                <a:ea typeface="Calibri" panose="020F0502020204030204" pitchFamily="34" charset="0"/>
                <a:cs typeface="Mangal" panose="02040503050203030202" pitchFamily="18" charset="0"/>
              </a:rPr>
              <a:t> OZTURK (2019).</a:t>
            </a:r>
            <a:r>
              <a:rPr lang="en-IN" sz="1800" dirty="0">
                <a:effectLst/>
                <a:latin typeface="Times New Roman" panose="02020603050405020304" pitchFamily="18" charset="0"/>
                <a:ea typeface="Calibri" panose="020F0502020204030204" pitchFamily="34" charset="0"/>
                <a:cs typeface="Mangal" panose="02040503050203030202" pitchFamily="18" charset="0"/>
              </a:rPr>
              <a:t> Using Machine Learning Methods for Detecting Alzheimer’s 	Disease through Hippocampal Volume Analysis, “978-1-7281-2420-9/19/$31.00 ©IEEE”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nSpc>
                <a:spcPct val="15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[4]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Shah and et al (2020).</a:t>
            </a:r>
            <a:r>
              <a:rPr lang="en-IN" sz="1800" dirty="0">
                <a:effectLst/>
                <a:latin typeface="Times New Roman" panose="02020603050405020304" pitchFamily="18" charset="0"/>
                <a:ea typeface="Calibri" panose="020F0502020204030204" pitchFamily="34" charset="0"/>
                <a:cs typeface="Mangal" panose="02040503050203030202" pitchFamily="18" charset="0"/>
              </a:rPr>
              <a:t> Early Detection of Alzheimer’s Disease Using Various Machine Learning Techniques: 	A Comparative Study, Proceedings of the Fourth International Conference on Trends in Electronics and 	Informatics (ICOEI) IEEE Xplore Part Number: CFP20J32-ART; ISBN: 978-1-7281-5518-0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5860660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6CEEF7D-925B-0107-9784-2474BBE812CA}"/>
              </a:ext>
            </a:extLst>
          </p:cNvPr>
          <p:cNvSpPr txBox="1"/>
          <p:nvPr/>
        </p:nvSpPr>
        <p:spPr>
          <a:xfrm>
            <a:off x="878889" y="568171"/>
            <a:ext cx="10875146" cy="4999254"/>
          </a:xfrm>
          <a:prstGeom prst="rect">
            <a:avLst/>
          </a:prstGeom>
          <a:noFill/>
        </p:spPr>
        <p:txBody>
          <a:bodyPr wrap="square" rtlCol="0">
            <a:spAutoFit/>
          </a:bodyPr>
          <a:lstStyle/>
          <a:p>
            <a:pPr marL="685800" algn="just">
              <a:lnSpc>
                <a:spcPct val="200000"/>
              </a:lnSpc>
            </a:pPr>
            <a:r>
              <a:rPr lang="en-IN" dirty="0">
                <a:latin typeface="Times New Roman" panose="02020603050405020304" pitchFamily="18" charset="0"/>
                <a:ea typeface="Calibri" panose="020F0502020204030204" pitchFamily="34" charset="0"/>
                <a:cs typeface="Mangal" panose="02040503050203030202" pitchFamily="18" charset="0"/>
              </a:rPr>
              <a:t>[4]</a:t>
            </a:r>
            <a:r>
              <a:rPr lang="en-IN" b="1" dirty="0">
                <a:latin typeface="Times New Roman" panose="02020603050405020304" pitchFamily="18" charset="0"/>
                <a:ea typeface="Calibri" panose="020F0502020204030204" pitchFamily="34" charset="0"/>
                <a:cs typeface="Mangal" panose="02040503050203030202" pitchFamily="18" charset="0"/>
              </a:rPr>
              <a:t> </a:t>
            </a:r>
            <a:r>
              <a:rPr lang="en-IN" sz="1800" b="1" dirty="0">
                <a:effectLst/>
                <a:latin typeface="Times New Roman" panose="02020603050405020304" pitchFamily="18" charset="0"/>
                <a:ea typeface="Calibri" panose="020F0502020204030204" pitchFamily="34" charset="0"/>
                <a:cs typeface="Mangal" panose="02040503050203030202" pitchFamily="18" charset="0"/>
              </a:rPr>
              <a:t>William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Thies</a:t>
            </a:r>
            <a:r>
              <a:rPr lang="en-IN" sz="1800" b="1" dirty="0">
                <a:effectLst/>
                <a:latin typeface="Times New Roman" panose="02020603050405020304" pitchFamily="18" charset="0"/>
                <a:ea typeface="Calibri" panose="020F0502020204030204" pitchFamily="34" charset="0"/>
                <a:cs typeface="Mangal" panose="02040503050203030202" pitchFamily="18" charset="0"/>
              </a:rPr>
              <a:t>, Laura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Bleiler</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(2018).</a:t>
            </a:r>
            <a:r>
              <a:rPr lang="en-IN" sz="1800" dirty="0">
                <a:effectLst/>
                <a:latin typeface="Times New Roman" panose="02020603050405020304" pitchFamily="18" charset="0"/>
                <a:ea typeface="Calibri" panose="020F0502020204030204" pitchFamily="34" charset="0"/>
                <a:cs typeface="Mangal" panose="02040503050203030202" pitchFamily="18" charset="0"/>
              </a:rPr>
              <a:t> “Alzheimer’s disease facts and figures”, Alzheimer’s De-</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mentia</a:t>
            </a:r>
            <a:r>
              <a:rPr lang="en-IN" sz="1800" dirty="0">
                <a:effectLst/>
                <a:latin typeface="Times New Roman" panose="02020603050405020304" pitchFamily="18" charset="0"/>
                <a:ea typeface="Calibri" panose="020F0502020204030204" pitchFamily="34" charset="0"/>
                <a:cs typeface="Mangal" panose="02040503050203030202" pitchFamily="18" charset="0"/>
              </a:rPr>
              <a:t>, 14(3), 367–429. doi:10.1016/j.jalz.2018.02.001,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[5]</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Gokce</a:t>
            </a:r>
            <a:r>
              <a:rPr lang="en-IN" sz="1800" b="1" dirty="0">
                <a:effectLst/>
                <a:latin typeface="Times New Roman" panose="02020603050405020304" pitchFamily="18" charset="0"/>
                <a:ea typeface="Calibri" panose="020F0502020204030204" pitchFamily="34" charset="0"/>
                <a:cs typeface="Mangal" panose="02040503050203030202" pitchFamily="18" charset="0"/>
              </a:rPr>
              <a:t> UYSAL and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Mahmut</a:t>
            </a:r>
            <a:r>
              <a:rPr lang="en-IN" sz="1800" b="1" dirty="0">
                <a:effectLst/>
                <a:latin typeface="Times New Roman" panose="02020603050405020304" pitchFamily="18" charset="0"/>
                <a:ea typeface="Calibri" panose="020F0502020204030204" pitchFamily="34" charset="0"/>
                <a:cs typeface="Mangal" panose="02040503050203030202" pitchFamily="18" charset="0"/>
              </a:rPr>
              <a:t> OZTURK (2019).</a:t>
            </a:r>
            <a:r>
              <a:rPr lang="en-IN" sz="1800" dirty="0">
                <a:effectLst/>
                <a:latin typeface="Times New Roman" panose="02020603050405020304" pitchFamily="18" charset="0"/>
                <a:ea typeface="Calibri" panose="020F0502020204030204" pitchFamily="34" charset="0"/>
                <a:cs typeface="Mangal" panose="02040503050203030202" pitchFamily="18" charset="0"/>
              </a:rPr>
              <a:t> Using Machine Learning Methods for Detecting Alzheimer’s Disease through Hippocampal Volume Analysis, “978-1-7281-2420-9/19/$31.00 ©IEEE”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[6]</a:t>
            </a:r>
            <a:r>
              <a:rPr lang="en-IN" sz="1800" b="1" dirty="0">
                <a:effectLst/>
                <a:latin typeface="Times New Roman" panose="02020603050405020304" pitchFamily="18" charset="0"/>
                <a:ea typeface="Calibri" panose="020F0502020204030204" pitchFamily="34" charset="0"/>
                <a:cs typeface="Mangal" panose="02040503050203030202" pitchFamily="18" charset="0"/>
              </a:rPr>
              <a:t> Shah and et al (2020).</a:t>
            </a:r>
            <a:r>
              <a:rPr lang="en-IN" sz="1800" dirty="0">
                <a:effectLst/>
                <a:latin typeface="Times New Roman" panose="02020603050405020304" pitchFamily="18" charset="0"/>
                <a:ea typeface="Calibri" panose="020F0502020204030204" pitchFamily="34" charset="0"/>
                <a:cs typeface="Mangal" panose="02040503050203030202" pitchFamily="18" charset="0"/>
              </a:rPr>
              <a:t> Early Detection of Alzheimer’s Disease Using Various Machine Learning Techniques: A Comparative Study, Proceedings of the Fourth International Conference on Trends in Electronics and Informatics (ICOEI) IEEE Xplore Part Number: CFP20J32-ART; ISBN: 978-1-7281-5518-0</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45412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9D274D-15AD-DF5B-95C7-AFE78E50F1D6}"/>
              </a:ext>
            </a:extLst>
          </p:cNvPr>
          <p:cNvSpPr txBox="1"/>
          <p:nvPr/>
        </p:nvSpPr>
        <p:spPr>
          <a:xfrm>
            <a:off x="366944" y="221942"/>
            <a:ext cx="11458112" cy="6874311"/>
          </a:xfrm>
          <a:prstGeom prst="rect">
            <a:avLst/>
          </a:prstGeom>
          <a:noFill/>
        </p:spPr>
        <p:txBody>
          <a:bodyPr wrap="square" rtlCol="0">
            <a:spAutoFit/>
          </a:bodyPr>
          <a:lstStyle/>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[7]</a:t>
            </a:r>
            <a:r>
              <a:rPr lang="en-IN" sz="1800" b="1" dirty="0">
                <a:effectLst/>
                <a:latin typeface="Times New Roman" panose="02020603050405020304" pitchFamily="18" charset="0"/>
                <a:ea typeface="Calibri" panose="020F0502020204030204" pitchFamily="34" charset="0"/>
                <a:cs typeface="Mangal" panose="02040503050203030202" pitchFamily="18" charset="0"/>
              </a:rPr>
              <a:t> Md.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Ariful</a:t>
            </a:r>
            <a:r>
              <a:rPr lang="en-IN" sz="1800" b="1" dirty="0">
                <a:effectLst/>
                <a:latin typeface="Times New Roman" panose="02020603050405020304" pitchFamily="18" charset="0"/>
                <a:ea typeface="Calibri" panose="020F0502020204030204" pitchFamily="34" charset="0"/>
                <a:cs typeface="Mangal" panose="02040503050203030202" pitchFamily="18" charset="0"/>
              </a:rPr>
              <a:t> Islam Khan et al., (2019).</a:t>
            </a:r>
            <a:r>
              <a:rPr lang="en-IN" sz="1800" dirty="0">
                <a:effectLst/>
                <a:latin typeface="Times New Roman" panose="02020603050405020304" pitchFamily="18" charset="0"/>
                <a:ea typeface="Calibri" panose="020F0502020204030204" pitchFamily="34" charset="0"/>
                <a:cs typeface="Mangal" panose="02040503050203030202" pitchFamily="18" charset="0"/>
              </a:rPr>
              <a:t> Early Detection of Alzheimer’s Disease using Machine Learning Techniques</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International Journal of Advanced Research (IJAR), ISSN: 2320-5407, Int. J. Adv. Res. 7(11), 235-242.</a:t>
            </a:r>
            <a:r>
              <a:rPr lang="en-IN" sz="1800" dirty="0">
                <a:effectLst/>
                <a:latin typeface="Calibri" panose="020F0502020204030204" pitchFamily="34" charset="0"/>
                <a:ea typeface="Calibri" panose="020F0502020204030204" pitchFamily="34" charset="0"/>
                <a:cs typeface="Mangal" panose="02040503050203030202" pitchFamily="18" charset="0"/>
              </a:rPr>
              <a:t> </a:t>
            </a:r>
          </a:p>
          <a:p>
            <a:pPr marL="685800" algn="just">
              <a:lnSpc>
                <a:spcPct val="200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[8]</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Aunsia</a:t>
            </a:r>
            <a:r>
              <a:rPr lang="en-IN" sz="1800" b="1" dirty="0">
                <a:effectLst/>
                <a:latin typeface="Times New Roman" panose="02020603050405020304" pitchFamily="18" charset="0"/>
                <a:ea typeface="Calibri" panose="020F0502020204030204" pitchFamily="34" charset="0"/>
                <a:cs typeface="Mangal" panose="02040503050203030202" pitchFamily="18" charset="0"/>
              </a:rPr>
              <a:t> Khan and Muhammad Usman (2015). </a:t>
            </a:r>
            <a:r>
              <a:rPr lang="en-IN" sz="1800" dirty="0">
                <a:effectLst/>
                <a:latin typeface="Times New Roman" panose="02020603050405020304" pitchFamily="18" charset="0"/>
                <a:ea typeface="Calibri" panose="020F0502020204030204" pitchFamily="34" charset="0"/>
                <a:cs typeface="Mangal" panose="02040503050203030202" pitchFamily="18" charset="0"/>
              </a:rPr>
              <a:t>Early Diagnosis of Alzheimer’s Disease using Machine Learning Techniques, In Proceedings of the 7th International Joint Conference on Knowledge Discovery, Knowledge Engineering and Knowledge Management (IC3K 2015) - Volume 1: KDIR, pages 380-387 ISBN: 978-989-758-158-8</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[9]</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Arpita Raut and Vipul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Dalal</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(2017).</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A Machine Learning Based Approach for Detection of Alzheimer’s Disease Using Analysis of Hippocampus Region from MRI Scan, Proceedings of the IEEE 2017 International Conference on Computing Methodologies and Communication (ICCMC), 978-1-5090-4890-8/17.</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10722355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6C3C935-1A13-C29E-B151-B7266E4FA2EF}"/>
              </a:ext>
            </a:extLst>
          </p:cNvPr>
          <p:cNvSpPr txBox="1"/>
          <p:nvPr/>
        </p:nvSpPr>
        <p:spPr>
          <a:xfrm>
            <a:off x="523783" y="426128"/>
            <a:ext cx="11434438" cy="6232124"/>
          </a:xfrm>
          <a:prstGeom prst="rect">
            <a:avLst/>
          </a:prstGeom>
          <a:noFill/>
        </p:spPr>
        <p:txBody>
          <a:bodyPr wrap="square" rtlCol="0">
            <a:spAutoFit/>
          </a:bodyPr>
          <a:lstStyle/>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[10] </a:t>
            </a:r>
            <a:r>
              <a:rPr lang="en-IN" sz="1800" b="1" dirty="0">
                <a:effectLst/>
                <a:latin typeface="Times New Roman" panose="02020603050405020304" pitchFamily="18" charset="0"/>
                <a:ea typeface="Calibri" panose="020F0502020204030204" pitchFamily="34" charset="0"/>
                <a:cs typeface="Mangal" panose="02040503050203030202" pitchFamily="18" charset="0"/>
              </a:rPr>
              <a:t>Ibrahim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Almubark</a:t>
            </a:r>
            <a:r>
              <a:rPr lang="en-IN" sz="1800" b="1" dirty="0">
                <a:effectLst/>
                <a:latin typeface="Times New Roman" panose="02020603050405020304" pitchFamily="18" charset="0"/>
                <a:ea typeface="Calibri" panose="020F0502020204030204" pitchFamily="34" charset="0"/>
                <a:cs typeface="Mangal" panose="02040503050203030202" pitchFamily="18" charset="0"/>
              </a:rPr>
              <a:t> et al., (2019). </a:t>
            </a:r>
            <a:r>
              <a:rPr lang="en-IN" sz="1800" dirty="0">
                <a:effectLst/>
                <a:latin typeface="Times New Roman" panose="02020603050405020304" pitchFamily="18" charset="0"/>
                <a:ea typeface="Calibri" panose="020F0502020204030204" pitchFamily="34" charset="0"/>
                <a:cs typeface="Mangal" panose="02040503050203030202" pitchFamily="18" charset="0"/>
              </a:rPr>
              <a:t>Early Detection of Alzheimer’s Disease Using Patient Neuropsychological and Cognitive Data and Machine Learning Techniques,</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IEEE International Conference 978-1-7281-0858-2/19 , pp 5971-5973.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[11] </a:t>
            </a:r>
            <a:r>
              <a:rPr lang="en-IN" sz="1800" b="1" dirty="0">
                <a:effectLst/>
                <a:latin typeface="Times New Roman" panose="02020603050405020304" pitchFamily="18" charset="0"/>
                <a:ea typeface="Calibri" panose="020F0502020204030204" pitchFamily="34" charset="0"/>
                <a:cs typeface="Mangal" panose="02040503050203030202" pitchFamily="18" charset="0"/>
              </a:rPr>
              <a:t>S.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Naganandhini</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and P.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Shanmugavadivu</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(2019) </a:t>
            </a:r>
            <a:r>
              <a:rPr lang="en-IN" sz="1800" dirty="0">
                <a:effectLst/>
                <a:latin typeface="Times New Roman" panose="02020603050405020304" pitchFamily="18" charset="0"/>
                <a:ea typeface="Calibri" panose="020F0502020204030204" pitchFamily="34" charset="0"/>
                <a:cs typeface="Mangal" panose="02040503050203030202" pitchFamily="18" charset="0"/>
              </a:rPr>
              <a:t>Effective Diagnosis of Alzheimer’s Disease using Modified Decision Tree Classifier, International Conference on Recent Trends in Advanced Computing (ICRTAC 2019)</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10.1016/j.procs.2020.01.049 pp</a:t>
            </a:r>
            <a:r>
              <a:rPr lang="en-IN" sz="1800" dirty="0">
                <a:effectLst/>
                <a:latin typeface="Calibri" panose="020F0502020204030204" pitchFamily="34" charset="0"/>
                <a:ea typeface="Calibri" panose="020F0502020204030204" pitchFamily="34" charset="0"/>
                <a:cs typeface="Mangal" panose="02040503050203030202" pitchFamily="18" charset="0"/>
              </a:rPr>
              <a:t> 548-555.</a:t>
            </a:r>
          </a:p>
          <a:p>
            <a:pPr marL="685800" algn="just">
              <a:lnSpc>
                <a:spcPct val="200000"/>
              </a:lnSpc>
            </a:pP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685800"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Mangal" panose="02040503050203030202" pitchFamily="18" charset="0"/>
              </a:rPr>
              <a:t>[12]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Sivakani</a:t>
            </a:r>
            <a:r>
              <a:rPr lang="en-IN" sz="1800" b="1" dirty="0">
                <a:effectLst/>
                <a:latin typeface="Times New Roman" panose="02020603050405020304" pitchFamily="18" charset="0"/>
                <a:ea typeface="Calibri" panose="020F0502020204030204" pitchFamily="34" charset="0"/>
                <a:cs typeface="Mangal" panose="02040503050203030202" pitchFamily="18" charset="0"/>
              </a:rPr>
              <a:t>. R and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Gufran</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Ahmad Ansari (2020) </a:t>
            </a:r>
            <a:r>
              <a:rPr lang="en-IN" sz="1800" dirty="0">
                <a:effectLst/>
                <a:latin typeface="Times New Roman" panose="02020603050405020304" pitchFamily="18" charset="0"/>
                <a:ea typeface="Calibri" panose="020F0502020204030204" pitchFamily="34" charset="0"/>
                <a:cs typeface="Mangal" panose="02040503050203030202" pitchFamily="18" charset="0"/>
              </a:rPr>
              <a:t>Machine Learning Framework for Implementing Alzheimer’s Disease, International Conference on Communication and Signal Processing 978-1-7281-4988-2/20/$31.00 ©2020 IEEE, pp 0588 -0592.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147853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55F0A13-FF39-F4AE-BE0E-FB91D6594288}"/>
              </a:ext>
            </a:extLst>
          </p:cNvPr>
          <p:cNvSpPr txBox="1"/>
          <p:nvPr/>
        </p:nvSpPr>
        <p:spPr>
          <a:xfrm>
            <a:off x="426128" y="328474"/>
            <a:ext cx="11549849" cy="6092052"/>
          </a:xfrm>
          <a:prstGeom prst="rect">
            <a:avLst/>
          </a:prstGeom>
          <a:noFill/>
        </p:spPr>
        <p:txBody>
          <a:bodyPr wrap="square" rtlCol="0">
            <a:spAutoFit/>
          </a:bodyPr>
          <a:lstStyle/>
          <a:p>
            <a:pPr marL="678180" algn="just">
              <a:lnSpc>
                <a:spcPct val="150000"/>
              </a:lnSpc>
              <a:spcAft>
                <a:spcPts val="10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7818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[13]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Neelaveni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M.S.Geetha</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Devasana</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(2020)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Alzheimer Disease Prediction using Machine Learning Algorithms, 2020 6th International Conference on Advanced Computing &amp; Communication Systems (ICACCS)</a:t>
            </a:r>
            <a:r>
              <a:rPr lang="en-IN" sz="1800" dirty="0">
                <a:effectLst/>
                <a:latin typeface="Calibri" panose="020F0502020204030204" pitchFamily="34" charset="0"/>
                <a:ea typeface="Calibri" panose="020F0502020204030204" pitchFamily="34" charset="0"/>
                <a:cs typeface="Times New Roman" panose="02020603050405020304" pitchFamily="18" charset="0"/>
              </a:rPr>
              <a:t> 978-1-7281-5197-7/20/ ©2020 IEEE.</a:t>
            </a:r>
          </a:p>
          <a:p>
            <a:pPr marL="67818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Srinivasan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Aruchamy</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et al., (2020)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Alzheimer’s Disease Detection using Machine Learning Techniques in 3D MR Images,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June 28,2020 at 13:18:22 UTC from IEEE Xplore.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818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 Tanveer et al., (2020)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techniques for the diagnosis of Alzheimer’s disease: A review. ACM Trans. Multimedia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Commun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Appl. 16, 1s, Article 30 (April 2020), 28 pages.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https://doi.org/https://doi.org/10.1145/3344998</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678180" algn="just">
              <a:lnSpc>
                <a:spcPct val="15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[16]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Lucia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Billeci</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et al.,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(2020)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for the Classification of Alzheimer’s Disease and Its Prodromal Stage Using Brain Diffusion Tensor Imaging Data: A Systematic 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Processes September 2020, 8, 1071; doi:10.3390/pr8091071.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8180"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085072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C11EC4F5-3306-E488-CFDE-440BF31BE342}"/>
              </a:ext>
            </a:extLst>
          </p:cNvPr>
          <p:cNvSpPr txBox="1"/>
          <p:nvPr/>
        </p:nvSpPr>
        <p:spPr>
          <a:xfrm>
            <a:off x="355107" y="266330"/>
            <a:ext cx="11532093" cy="4691477"/>
          </a:xfrm>
          <a:prstGeom prst="rect">
            <a:avLst/>
          </a:prstGeom>
          <a:noFill/>
        </p:spPr>
        <p:txBody>
          <a:bodyPr wrap="square" rtlCol="0">
            <a:spAutoFit/>
          </a:bodyPr>
          <a:lstStyle/>
          <a:p>
            <a:pPr marL="678180" algn="just">
              <a:lnSpc>
                <a:spcPct val="150000"/>
              </a:lnSpc>
              <a:spcAft>
                <a:spcPts val="1000"/>
              </a:spcAft>
            </a:pP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678180"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[17]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Elyas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Irankhah</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(2020)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Evaluation of Early Detection Methods for Alzheimer's Disease, Bioprocess Engineering. Vol. 4, No. 1, 2020, pp. 17-22.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10.11648/j.be.20200401.13.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8180"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[18]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Shweta </a:t>
            </a:r>
            <a:r>
              <a:rPr lang="en-IN" sz="1800" b="1" dirty="0" err="1">
                <a:effectLst/>
                <a:latin typeface="Times New Roman" panose="02020603050405020304" pitchFamily="18" charset="0"/>
                <a:ea typeface="Calibri" panose="020F0502020204030204" pitchFamily="34" charset="0"/>
                <a:cs typeface="Times New Roman" panose="02020603050405020304" pitchFamily="18" charset="0"/>
              </a:rPr>
              <a:t>Madiwalar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et al., (2020)</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Classification and Investigation of Alzheimer Disease Using Machine Learning Algorithms.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Biosc.Biotech.Res.Comm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Special Issue Vol 13 No 13 (2020) Pp-15-20.</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Doi: </a:t>
            </a:r>
            <a:r>
              <a:rPr lang="en-IN"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http://dx.doi.org/10.21786/bbrc/13.13/3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78180" algn="just">
              <a:lnSpc>
                <a:spcPct val="200000"/>
              </a:lnSpc>
              <a:spcAft>
                <a:spcPts val="1000"/>
              </a:spcAft>
            </a:pPr>
            <a:r>
              <a:rPr lang="en-IN" sz="1800" kern="1800" dirty="0">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[19] </a:t>
            </a:r>
            <a:r>
              <a:rPr lang="en-IN" sz="1800" b="1" kern="1800" dirty="0">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C. Kavitha et al., (2022)</a:t>
            </a:r>
            <a:r>
              <a:rPr lang="en-IN" sz="1800" kern="1800" dirty="0">
                <a:solidFill>
                  <a:srgbClr val="020202"/>
                </a:solidFill>
                <a:effectLst/>
                <a:latin typeface="Times New Roman" panose="02020603050405020304" pitchFamily="18" charset="0"/>
                <a:ea typeface="Times New Roman" panose="02020603050405020304" pitchFamily="18" charset="0"/>
                <a:cs typeface="Times New Roman" panose="02020603050405020304" pitchFamily="18" charset="0"/>
              </a:rPr>
              <a:t> Early-Stage Alzheimer's Disease Prediction Using Machine Learning Models, </a:t>
            </a:r>
            <a:r>
              <a:rPr lang="en-IN" sz="1800" dirty="0">
                <a:solidFill>
                  <a:srgbClr val="020202"/>
                </a:solidFill>
                <a:effectLst/>
                <a:latin typeface="Times New Roman" panose="02020603050405020304" pitchFamily="18" charset="0"/>
                <a:ea typeface="Calibri" panose="020F0502020204030204" pitchFamily="34" charset="0"/>
                <a:cs typeface="Times New Roman" panose="02020603050405020304" pitchFamily="18" charset="0"/>
              </a:rPr>
              <a:t>Front. Public Health, 03 March 2022 | </a:t>
            </a:r>
            <a:r>
              <a:rPr lang="en-IN" sz="1800" u="sng" dirty="0">
                <a:solidFill>
                  <a:srgbClr val="020202"/>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https://doi.org/10.3389/fpubh.2022.853294</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21997778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A05351B-B149-8C8D-FD05-AE055C3A8314}"/>
              </a:ext>
            </a:extLst>
          </p:cNvPr>
          <p:cNvSpPr txBox="1"/>
          <p:nvPr/>
        </p:nvSpPr>
        <p:spPr>
          <a:xfrm>
            <a:off x="159799" y="2565647"/>
            <a:ext cx="11079332" cy="1569660"/>
          </a:xfrm>
          <a:prstGeom prst="rect">
            <a:avLst/>
          </a:prstGeom>
          <a:noFill/>
        </p:spPr>
        <p:txBody>
          <a:bodyPr wrap="square" rtlCol="0">
            <a:spAutoFit/>
          </a:bodyPr>
          <a:lstStyle/>
          <a:p>
            <a:pPr algn="ctr"/>
            <a:r>
              <a:rPr lang="en-US" sz="9600" dirty="0">
                <a:latin typeface="Times New Roman" panose="02020603050405020304" pitchFamily="18" charset="0"/>
                <a:cs typeface="Times New Roman" panose="02020603050405020304" pitchFamily="18" charset="0"/>
              </a:rPr>
              <a:t>Thank You</a:t>
            </a:r>
            <a:endParaRPr lang="en-IN" sz="9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85043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9A5C5D11-E9AA-A1F9-B55B-6EA08A0385B1}"/>
              </a:ext>
            </a:extLst>
          </p:cNvPr>
          <p:cNvSpPr txBox="1"/>
          <p:nvPr/>
        </p:nvSpPr>
        <p:spPr>
          <a:xfrm>
            <a:off x="266330" y="-292963"/>
            <a:ext cx="11745158" cy="8156013"/>
          </a:xfrm>
          <a:prstGeom prst="rect">
            <a:avLst/>
          </a:prstGeom>
          <a:noFill/>
        </p:spPr>
        <p:txBody>
          <a:bodyPr wrap="square" rtlCol="0">
            <a:spAutoFit/>
          </a:bodyPr>
          <a:lstStyle/>
          <a:p>
            <a:pPr marL="457200" algn="ctr">
              <a:lnSpc>
                <a:spcPct val="200000"/>
              </a:lnSpc>
              <a:spcAft>
                <a:spcPts val="1000"/>
              </a:spcAft>
            </a:pPr>
            <a:r>
              <a:rPr lang="en-IN" sz="3200" dirty="0">
                <a:effectLst/>
                <a:latin typeface="Times New Roman" panose="02020603050405020304" pitchFamily="18" charset="0"/>
                <a:ea typeface="Calibri" panose="020F0502020204030204" pitchFamily="34" charset="0"/>
                <a:cs typeface="Mangal" panose="02040503050203030202" pitchFamily="18" charset="0"/>
              </a:rPr>
              <a:t> Continued…</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Currently there is no cure for the disease, only a series of guidelines can be followed to perhaps delay the progress of it. For this reason, an effective diagnosis will be a key factor in order to improve the quality of life of the patients.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Alzheimer’s is a frequent type of dementia, which is considered as a main threat for the healthcare industry in today’s world. </a:t>
            </a:r>
            <a:endParaRPr lang="en-IN" dirty="0">
              <a:latin typeface="Times New Roman" panose="02020603050405020304" pitchFamily="18" charset="0"/>
              <a:ea typeface="Calibri" panose="020F0502020204030204" pitchFamily="34" charset="0"/>
            </a:endParaRP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Alzheimer’s disease can be clinically diagnosed by physical and neurological examination, which can be costly and time consuming. </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Alzheimer’s symptoms generally develop slowly and get bad over time, which can become more severe and affect the daily activities (Alzheimer’s Association, 2019)</a:t>
            </a:r>
          </a:p>
          <a:p>
            <a:pPr marL="742950" indent="-285750" algn="just">
              <a:lnSpc>
                <a:spcPct val="200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Mangal" panose="02040503050203030202" pitchFamily="18" charset="0"/>
              </a:rPr>
              <a:t>However, the early detection of this disease, before most of its symptoms are observable, is difficult. The prediction of Alzheimer’s at pre-symptomatic stages is recommended to slow down the disease progression.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gn="just">
              <a:lnSpc>
                <a:spcPct val="200000"/>
              </a:lnSpc>
              <a:spcAft>
                <a:spcPts val="1000"/>
              </a:spcAft>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7306198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7F26E4-4722-42DF-D4F0-0AD94E5D06AA}"/>
              </a:ext>
            </a:extLst>
          </p:cNvPr>
          <p:cNvSpPr txBox="1"/>
          <p:nvPr/>
        </p:nvSpPr>
        <p:spPr>
          <a:xfrm>
            <a:off x="568172" y="1"/>
            <a:ext cx="11055658" cy="927177"/>
          </a:xfrm>
          <a:prstGeom prst="rect">
            <a:avLst/>
          </a:prstGeom>
          <a:noFill/>
        </p:spPr>
        <p:txBody>
          <a:bodyPr wrap="square" rtlCol="0">
            <a:spAutoFit/>
          </a:bodyPr>
          <a:lstStyle/>
          <a:p>
            <a:pPr marL="457200" algn="ctr">
              <a:lnSpc>
                <a:spcPct val="200000"/>
              </a:lnSpc>
              <a:spcAft>
                <a:spcPts val="1000"/>
              </a:spcAft>
            </a:pPr>
            <a:r>
              <a:rPr lang="en-IN" sz="3200" dirty="0">
                <a:effectLst/>
                <a:latin typeface="Times New Roman" panose="02020603050405020304" pitchFamily="18" charset="0"/>
                <a:ea typeface="Calibri" panose="020F0502020204030204" pitchFamily="34" charset="0"/>
                <a:cs typeface="Mangal" panose="02040503050203030202" pitchFamily="18" charset="0"/>
              </a:rPr>
              <a:t> Continued…</a:t>
            </a:r>
          </a:p>
        </p:txBody>
      </p:sp>
      <p:pic>
        <p:nvPicPr>
          <p:cNvPr id="3" name="Picture 2" descr="What Is Alzheimer's Disease? - Sutton In-Home Senior Care">
            <a:extLst>
              <a:ext uri="{FF2B5EF4-FFF2-40B4-BE49-F238E27FC236}">
                <a16:creationId xmlns="" xmlns:a16="http://schemas.microsoft.com/office/drawing/2014/main" id="{4FE018D1-127F-9206-CBB8-0400880BBB3A}"/>
              </a:ext>
            </a:extLst>
          </p:cNvPr>
          <p:cNvPicPr>
            <a:picLocks noChangeAspect="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41032" y="1085587"/>
            <a:ext cx="10682797" cy="5697247"/>
          </a:xfrm>
          <a:prstGeom prst="rect">
            <a:avLst/>
          </a:prstGeom>
          <a:noFill/>
          <a:ln>
            <a:noFill/>
          </a:ln>
        </p:spPr>
      </p:pic>
    </p:spTree>
    <p:extLst>
      <p:ext uri="{BB962C8B-B14F-4D97-AF65-F5344CB8AC3E}">
        <p14:creationId xmlns="" xmlns:p14="http://schemas.microsoft.com/office/powerpoint/2010/main" val="1097678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B4647141-C5F5-2CEA-9B0D-997E86854A75}"/>
              </a:ext>
            </a:extLst>
          </p:cNvPr>
          <p:cNvSpPr txBox="1"/>
          <p:nvPr/>
        </p:nvSpPr>
        <p:spPr>
          <a:xfrm>
            <a:off x="1251751" y="426128"/>
            <a:ext cx="10386874" cy="4572021"/>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Motivation</a:t>
            </a:r>
          </a:p>
          <a:p>
            <a:pPr algn="ctr"/>
            <a:endParaRPr lang="en-US" sz="3200" dirty="0">
              <a:latin typeface="Times New Roman" panose="02020603050405020304" pitchFamily="18" charset="0"/>
              <a:cs typeface="Times New Roman" panose="02020603050405020304" pitchFamily="18" charset="0"/>
            </a:endParaRPr>
          </a:p>
          <a:p>
            <a:pPr marL="342900" lvl="0" indent="-342900" algn="just">
              <a:lnSpc>
                <a:spcPct val="200000"/>
              </a:lnSpc>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patient’s having Alzheimer’s disease have to bear the physical pain as well as the pain of their relatives as they will not be able to communicate with themselves normally, and even forget who they are.</a:t>
            </a:r>
          </a:p>
          <a:p>
            <a:pPr lvl="0" algn="just">
              <a:lnSpc>
                <a:spcPct val="200000"/>
              </a:lnSpc>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The Alzheimer’s prediction is a problem due to lack of resources in medical field.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1800" dirty="0">
                <a:effectLst/>
                <a:latin typeface="Times New Roman" panose="02020603050405020304" pitchFamily="18" charset="0"/>
                <a:ea typeface="Calibri" panose="020F0502020204030204" pitchFamily="34" charset="0"/>
                <a:cs typeface="Mangal" panose="02040503050203030202" pitchFamily="18" charset="0"/>
              </a:rPr>
              <a:t>The treatment and care of patients with Alzheimer's disease also consume time and money.</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78423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C86F386-9172-BD0D-7502-4DC2661B9B48}"/>
              </a:ext>
            </a:extLst>
          </p:cNvPr>
          <p:cNvSpPr txBox="1"/>
          <p:nvPr/>
        </p:nvSpPr>
        <p:spPr>
          <a:xfrm>
            <a:off x="284085" y="150921"/>
            <a:ext cx="11611994" cy="6924331"/>
          </a:xfrm>
          <a:prstGeom prst="rect">
            <a:avLst/>
          </a:prstGeom>
          <a:noFill/>
        </p:spPr>
        <p:txBody>
          <a:bodyPr wrap="square" rtlCol="0">
            <a:spAutoFit/>
          </a:bodyPr>
          <a:lstStyle/>
          <a:p>
            <a:pPr marL="457200" algn="ctr">
              <a:lnSpc>
                <a:spcPct val="200000"/>
              </a:lnSpc>
              <a:spcAft>
                <a:spcPts val="1000"/>
              </a:spcAft>
              <a:tabLst>
                <a:tab pos="1175385" algn="l"/>
                <a:tab pos="3827780" algn="l"/>
              </a:tabLst>
            </a:pPr>
            <a:r>
              <a:rPr lang="en-IN" sz="3200" b="1" dirty="0">
                <a:effectLst/>
                <a:latin typeface="Times New Roman" panose="02020603050405020304" pitchFamily="18" charset="0"/>
                <a:ea typeface="Calibri" panose="020F0502020204030204" pitchFamily="34" charset="0"/>
                <a:cs typeface="Mangal" panose="02040503050203030202" pitchFamily="18" charset="0"/>
              </a:rPr>
              <a:t>Review of Literature</a:t>
            </a:r>
            <a:endParaRPr lang="en-IN" sz="1800" b="1" dirty="0">
              <a:effectLst/>
              <a:latin typeface="Times New Roman" panose="02020603050405020304" pitchFamily="18" charset="0"/>
              <a:ea typeface="Calibri" panose="020F0502020204030204" pitchFamily="34" charset="0"/>
              <a:cs typeface="Mangal" panose="02040503050203030202" pitchFamily="18" charset="0"/>
            </a:endParaRPr>
          </a:p>
          <a:p>
            <a:pPr marL="742950" indent="-285750" algn="just">
              <a:lnSpc>
                <a:spcPct val="15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Md.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Ariful</a:t>
            </a:r>
            <a:r>
              <a:rPr lang="en-IN" sz="1800" b="1" dirty="0">
                <a:effectLst/>
                <a:latin typeface="Times New Roman" panose="02020603050405020304" pitchFamily="18" charset="0"/>
                <a:ea typeface="Calibri" panose="020F0502020204030204" pitchFamily="34" charset="0"/>
                <a:cs typeface="Mangal" panose="02040503050203030202" pitchFamily="18" charset="0"/>
              </a:rPr>
              <a:t> Islam Khan et al., (2019)</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developed an AD diagnosis framework by employing the mathematical technique related with machine learning. Despite the fact that their model gives better bits of knowledge for detecting Alzheimer's at an early age, it is restricted to the OASIS dataset. A greater dataset could assist with giving progressively rigid outcomes. Their point-by-point testing on the OASIS dataset accomplishes improved identification rate of 94.37%. Since their framework utilizes SVM (Support Vector Machine), they are confident that if a bigger training data (than the 416 subjects) is utilized to prepare the machine learning model, the classification accuracy would be much higher.</a:t>
            </a:r>
          </a:p>
          <a:p>
            <a:pPr marL="742950" indent="-285750" algn="just">
              <a:lnSpc>
                <a:spcPct val="150000"/>
              </a:lnSpc>
              <a:spcAft>
                <a:spcPts val="1000"/>
              </a:spcAft>
              <a:buFont typeface="Wingdings" panose="05000000000000000000" pitchFamily="2" charset="2"/>
              <a:buChar char="Ø"/>
              <a:tabLst>
                <a:tab pos="1175385" algn="l"/>
                <a:tab pos="3827780" algn="l"/>
              </a:tabLst>
            </a:pP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Aunsia</a:t>
            </a:r>
            <a:r>
              <a:rPr lang="en-IN" sz="1800" b="1" dirty="0">
                <a:effectLst/>
                <a:latin typeface="Times New Roman" panose="02020603050405020304" pitchFamily="18" charset="0"/>
                <a:ea typeface="Calibri" panose="020F0502020204030204" pitchFamily="34" charset="0"/>
                <a:cs typeface="Mangal" panose="02040503050203030202" pitchFamily="18" charset="0"/>
              </a:rPr>
              <a:t> Khan and Muhammad Usman, (2015)</a:t>
            </a:r>
            <a:r>
              <a:rPr lang="en-IN" sz="1800" dirty="0">
                <a:effectLst/>
                <a:latin typeface="Times New Roman" panose="02020603050405020304" pitchFamily="18" charset="0"/>
                <a:ea typeface="Calibri" panose="020F0502020204030204" pitchFamily="34" charset="0"/>
                <a:cs typeface="Mangal" panose="02040503050203030202" pitchFamily="18" charset="0"/>
              </a:rPr>
              <a:t> proposed a method, which deals with pathologically proven data and overcomes the class imbalance and overtraining issues. Their model is based on single modality to overcome the increased cost of computing and combining different modalities. The pathologically proven data may increase the accuracy and validity, while a balanced class will help the classifiers to give accurate results. This model can help to improve the prediction performance by physicians.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200000"/>
              </a:lnSpc>
              <a:spcAft>
                <a:spcPts val="1000"/>
              </a:spcAft>
              <a:tabLst>
                <a:tab pos="1175385" algn="l"/>
                <a:tab pos="382778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42317034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B94F762-FB93-F0E4-3C5C-67F6C326383F}"/>
              </a:ext>
            </a:extLst>
          </p:cNvPr>
          <p:cNvSpPr txBox="1"/>
          <p:nvPr/>
        </p:nvSpPr>
        <p:spPr>
          <a:xfrm>
            <a:off x="292963" y="745724"/>
            <a:ext cx="11611992" cy="5811206"/>
          </a:xfrm>
          <a:prstGeom prst="rect">
            <a:avLst/>
          </a:prstGeom>
          <a:noFill/>
        </p:spPr>
        <p:txBody>
          <a:bodyPr wrap="square" rtlCol="0">
            <a:spAutoFit/>
          </a:bodyPr>
          <a:lstStyle/>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Arpita Raut and Vipul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Dalal</a:t>
            </a:r>
            <a:r>
              <a:rPr lang="en-IN" sz="1800" b="1" dirty="0">
                <a:effectLst/>
                <a:latin typeface="Times New Roman" panose="02020603050405020304" pitchFamily="18" charset="0"/>
                <a:ea typeface="Calibri" panose="020F0502020204030204" pitchFamily="34" charset="0"/>
                <a:cs typeface="Mangal" panose="02040503050203030202" pitchFamily="18" charset="0"/>
              </a:rPr>
              <a:t>, (2017)</a:t>
            </a:r>
            <a:r>
              <a:rPr lang="en-IN" sz="1800" dirty="0">
                <a:effectLst/>
                <a:latin typeface="Calibri" panose="020F0502020204030204" pitchFamily="34" charset="0"/>
                <a:ea typeface="Calibri" panose="020F0502020204030204" pitchFamily="34" charset="0"/>
                <a:cs typeface="Mangal" panose="02040503050203030202" pitchFamily="18" charset="0"/>
              </a:rPr>
              <a:t> proposed</a:t>
            </a:r>
            <a:r>
              <a:rPr lang="en-IN" sz="1800" dirty="0">
                <a:effectLst/>
                <a:latin typeface="Times New Roman" panose="02020603050405020304" pitchFamily="18" charset="0"/>
                <a:ea typeface="Calibri" panose="020F0502020204030204" pitchFamily="34" charset="0"/>
                <a:cs typeface="Mangal" panose="02040503050203030202" pitchFamily="18" charset="0"/>
              </a:rPr>
              <a:t> an approach based on ANN, which is presented for detection of Alzheimer’s Disease from MRI Scans. This approach uses GLCM and Moment Invariants to extract features from the hippocampus region of MRI Scans as hippocampus is the first region which gets affected in the case of AD. This approach is to detect AD in early stage as compared to conventional approaches.</a:t>
            </a: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Ibrahim </a:t>
            </a:r>
            <a:r>
              <a:rPr lang="en-IN" sz="1800" b="1" dirty="0" err="1">
                <a:effectLst/>
                <a:latin typeface="Times New Roman" panose="02020603050405020304" pitchFamily="18" charset="0"/>
                <a:ea typeface="Calibri" panose="020F0502020204030204" pitchFamily="34" charset="0"/>
                <a:cs typeface="Mangal" panose="02040503050203030202" pitchFamily="18" charset="0"/>
              </a:rPr>
              <a:t>Almubark</a:t>
            </a:r>
            <a:r>
              <a:rPr lang="en-IN" sz="1800" b="1" dirty="0">
                <a:effectLst/>
                <a:latin typeface="Times New Roman" panose="02020603050405020304" pitchFamily="18" charset="0"/>
                <a:ea typeface="Calibri" panose="020F0502020204030204" pitchFamily="34" charset="0"/>
                <a:cs typeface="Mangal" panose="02040503050203030202" pitchFamily="18" charset="0"/>
              </a:rPr>
              <a:t> et al., (2019)</a:t>
            </a:r>
            <a:r>
              <a:rPr lang="en-IN" sz="1800" dirty="0">
                <a:effectLst/>
                <a:latin typeface="Times New Roman" panose="02020603050405020304" pitchFamily="18" charset="0"/>
                <a:ea typeface="Calibri" panose="020F0502020204030204" pitchFamily="34" charset="0"/>
                <a:cs typeface="Mangal" panose="02040503050203030202" pitchFamily="18" charset="0"/>
              </a:rPr>
              <a:t> compared various machine learning algorithms along with principal component analysis (PCA) and feature selection techniques to classify patients with mild AD and MCI from health volunteers using data obtained from neuropsychological tests, cognitive task, or both. The results indicate that advanced machine learning techniques may have the potential to assist AD diagnosis, and combining standard neuropsychological tests with simple cognitive tasks may help to improve diagnosis accuracy in clinical practice.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200000"/>
              </a:lnSpc>
              <a:spcAft>
                <a:spcPts val="1000"/>
              </a:spcAft>
              <a:tabLst>
                <a:tab pos="1175385" algn="l"/>
                <a:tab pos="382778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486600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08F54FF1-66B0-2777-EDD0-2421427010B7}"/>
              </a:ext>
            </a:extLst>
          </p:cNvPr>
          <p:cNvSpPr txBox="1"/>
          <p:nvPr/>
        </p:nvSpPr>
        <p:spPr>
          <a:xfrm>
            <a:off x="292963" y="1"/>
            <a:ext cx="11700769" cy="6661247"/>
          </a:xfrm>
          <a:prstGeom prst="rect">
            <a:avLst/>
          </a:prstGeom>
          <a:noFill/>
        </p:spPr>
        <p:txBody>
          <a:bodyPr wrap="square" rtlCol="0">
            <a:spAutoFit/>
          </a:bodyPr>
          <a:lstStyle/>
          <a:p>
            <a:pPr marL="742950" indent="-285750" algn="just">
              <a:lnSpc>
                <a:spcPct val="200000"/>
              </a:lnSpc>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Aakash Shah et al., (2020)</a:t>
            </a:r>
            <a:r>
              <a:rPr lang="en-IN" sz="1800" dirty="0">
                <a:effectLst/>
                <a:latin typeface="Calibri" panose="020F0502020204030204" pitchFamily="34"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suggested that multi-model frameworks can be developed to have a more accurate system of detection. Image data results can be combined with the textual data to achieve precision and accuracy. MRI and fMRI are the Image data that are extensively used in the treatment and detection of neurological diseases. A framework to extract useful information from these data sources will be beneficial in the detection of Alzheimer’s disease.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742950" indent="-285750" algn="just">
              <a:lnSpc>
                <a:spcPct val="200000"/>
              </a:lnSpc>
              <a:spcAft>
                <a:spcPts val="1000"/>
              </a:spcAft>
              <a:buFont typeface="Wingdings" panose="05000000000000000000" pitchFamily="2" charset="2"/>
              <a:buChar char="Ø"/>
              <a:tabLst>
                <a:tab pos="1175385" algn="l"/>
                <a:tab pos="3827780" algn="l"/>
              </a:tabLst>
            </a:pPr>
            <a:r>
              <a:rPr lang="en-IN" sz="1800" b="1" dirty="0">
                <a:effectLst/>
                <a:latin typeface="Times New Roman" panose="02020603050405020304" pitchFamily="18" charset="0"/>
                <a:ea typeface="Calibri" panose="020F0502020204030204" pitchFamily="34" charset="0"/>
                <a:cs typeface="Mangal" panose="02040503050203030202" pitchFamily="18" charset="0"/>
              </a:rPr>
              <a:t>Dinu A.J., Ganesan R. (2019) </a:t>
            </a:r>
            <a:r>
              <a:rPr lang="en-IN" sz="1800" dirty="0">
                <a:effectLst/>
                <a:latin typeface="Times New Roman" panose="02020603050405020304" pitchFamily="18" charset="0"/>
                <a:ea typeface="Calibri" panose="020F0502020204030204" pitchFamily="34" charset="0"/>
                <a:cs typeface="Mangal" panose="02040503050203030202" pitchFamily="18" charset="0"/>
              </a:rPr>
              <a:t>developed</a:t>
            </a:r>
            <a:r>
              <a:rPr lang="en-IN" sz="1800" b="1" dirty="0">
                <a:effectLst/>
                <a:latin typeface="Times New Roman" panose="02020603050405020304" pitchFamily="18" charset="0"/>
                <a:ea typeface="Calibri" panose="020F0502020204030204" pitchFamily="34" charset="0"/>
                <a:cs typeface="Mangal" panose="02040503050203030202" pitchFamily="18" charset="0"/>
              </a:rPr>
              <a:t> </a:t>
            </a:r>
            <a:r>
              <a:rPr lang="en-IN" sz="1800" dirty="0">
                <a:effectLst/>
                <a:latin typeface="Times New Roman" panose="02020603050405020304" pitchFamily="18" charset="0"/>
                <a:ea typeface="Calibri" panose="020F0502020204030204" pitchFamily="34" charset="0"/>
                <a:cs typeface="Mangal" panose="02040503050203030202" pitchFamily="18" charset="0"/>
              </a:rPr>
              <a:t>an instance-based k-Nearest Neighbour classifier using T-Test method for joint regression and classification for Alzheimer's disease detection. The results have been analysed in terms of accuracy and time consumption. Their research provides a high-level overview and comparison of classification accuracy of recent neural network classifier algorithms used for early detection of Alzheimer’s disease. From the analysis results, it is evident that the accuracy measures and performance of the new method is relatively high when compared to existing techniques in early prediction of Alzheimer’s disease. The computational complexity of new method is low when compared to other methods.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089571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3387</Words>
  <Application>Microsoft Office PowerPoint</Application>
  <PresentationFormat>Custom</PresentationFormat>
  <Paragraphs>220</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Stanley</dc:creator>
  <cp:lastModifiedBy>stanley</cp:lastModifiedBy>
  <cp:revision>120</cp:revision>
  <dcterms:created xsi:type="dcterms:W3CDTF">2022-07-28T13:37:48Z</dcterms:created>
  <dcterms:modified xsi:type="dcterms:W3CDTF">2025-03-12T10:00:26Z</dcterms:modified>
</cp:coreProperties>
</file>