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f2PF1kq92UeomEE67p6Q3IrHF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2351df40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2351df40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8"/>
          <p:cNvSpPr/>
          <p:nvPr>
            <p:ph idx="2" type="pic"/>
          </p:nvPr>
        </p:nvSpPr>
        <p:spPr>
          <a:xfrm>
            <a:off x="5183188" y="987425"/>
            <a:ext cx="6172200" cy="4873625"/>
          </a:xfrm>
          <a:prstGeom prst="rect">
            <a:avLst/>
          </a:prstGeom>
          <a:noFill/>
          <a:ln>
            <a:noFill/>
          </a:ln>
        </p:spPr>
      </p:sp>
      <p:sp>
        <p:nvSpPr>
          <p:cNvPr id="64" name="Google Shape;64;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626661" y="5454874"/>
            <a:ext cx="9144000" cy="1230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Think more write less</a:t>
            </a:r>
            <a:endParaRPr/>
          </a:p>
        </p:txBody>
      </p:sp>
      <p:pic>
        <p:nvPicPr>
          <p:cNvPr id="85" name="Google Shape;85;p1"/>
          <p:cNvPicPr preferRelativeResize="0"/>
          <p:nvPr/>
        </p:nvPicPr>
        <p:blipFill>
          <a:blip r:embed="rId3">
            <a:alphaModFix/>
          </a:blip>
          <a:stretch>
            <a:fillRect/>
          </a:stretch>
        </p:blipFill>
        <p:spPr>
          <a:xfrm>
            <a:off x="1286175" y="460400"/>
            <a:ext cx="9144000" cy="51206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Avoid asking for extra sheet</a:t>
            </a:r>
            <a:endParaRPr/>
          </a:p>
        </p:txBody>
      </p:sp>
      <p:sp>
        <p:nvSpPr>
          <p:cNvPr id="141" name="Google Shape;14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Smart people are always to the point. </a:t>
            </a:r>
            <a:endParaRPr sz="3200"/>
          </a:p>
        </p:txBody>
      </p:sp>
      <p:pic>
        <p:nvPicPr>
          <p:cNvPr id="142" name="Google Shape;142;p10"/>
          <p:cNvPicPr preferRelativeResize="0"/>
          <p:nvPr/>
        </p:nvPicPr>
        <p:blipFill rotWithShape="1">
          <a:blip r:embed="rId3">
            <a:alphaModFix/>
          </a:blip>
          <a:srcRect b="0" l="0" r="0" t="0"/>
          <a:stretch/>
        </p:blipFill>
        <p:spPr>
          <a:xfrm>
            <a:off x="6225152" y="4276626"/>
            <a:ext cx="5330750" cy="222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 not leave the first page blank</a:t>
            </a:r>
            <a:endParaRPr/>
          </a:p>
        </p:txBody>
      </p:sp>
      <p:pic>
        <p:nvPicPr>
          <p:cNvPr id="148" name="Google Shape;148;p11"/>
          <p:cNvPicPr preferRelativeResize="0"/>
          <p:nvPr/>
        </p:nvPicPr>
        <p:blipFill rotWithShape="1">
          <a:blip r:embed="rId3">
            <a:alphaModFix/>
          </a:blip>
          <a:srcRect b="0" l="0" r="0" t="0"/>
          <a:stretch/>
        </p:blipFill>
        <p:spPr>
          <a:xfrm>
            <a:off x="1201132" y="1361287"/>
            <a:ext cx="7959195" cy="4996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Cutting on the first page is poor impression</a:t>
            </a:r>
            <a:endParaRPr/>
          </a:p>
        </p:txBody>
      </p:sp>
      <p:pic>
        <p:nvPicPr>
          <p:cNvPr id="154" name="Google Shape;154;p12"/>
          <p:cNvPicPr preferRelativeResize="0"/>
          <p:nvPr/>
        </p:nvPicPr>
        <p:blipFill rotWithShape="1">
          <a:blip r:embed="rId3">
            <a:alphaModFix/>
          </a:blip>
          <a:srcRect b="0" l="0" r="0" t="0"/>
          <a:stretch/>
        </p:blipFill>
        <p:spPr>
          <a:xfrm>
            <a:off x="2024743" y="1690688"/>
            <a:ext cx="6960507" cy="45029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838200" y="365125"/>
            <a:ext cx="10515600" cy="9578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 revaluation for such writeups </a:t>
            </a:r>
            <a:endParaRPr/>
          </a:p>
        </p:txBody>
      </p:sp>
      <p:pic>
        <p:nvPicPr>
          <p:cNvPr id="160" name="Google Shape;160;p13"/>
          <p:cNvPicPr preferRelativeResize="0"/>
          <p:nvPr/>
        </p:nvPicPr>
        <p:blipFill rotWithShape="1">
          <a:blip r:embed="rId3">
            <a:alphaModFix/>
          </a:blip>
          <a:srcRect b="0" l="0" r="0" t="0"/>
          <a:stretch/>
        </p:blipFill>
        <p:spPr>
          <a:xfrm>
            <a:off x="704849" y="1322961"/>
            <a:ext cx="9565821" cy="55181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 conscious while writing</a:t>
            </a:r>
            <a:endParaRPr/>
          </a:p>
        </p:txBody>
      </p:sp>
      <p:pic>
        <p:nvPicPr>
          <p:cNvPr id="166" name="Google Shape;166;p14"/>
          <p:cNvPicPr preferRelativeResize="0"/>
          <p:nvPr/>
        </p:nvPicPr>
        <p:blipFill rotWithShape="1">
          <a:blip r:embed="rId3">
            <a:alphaModFix/>
          </a:blip>
          <a:srcRect b="0" l="0" r="0" t="0"/>
          <a:stretch/>
        </p:blipFill>
        <p:spPr>
          <a:xfrm>
            <a:off x="1450973" y="1420585"/>
            <a:ext cx="9290053" cy="50108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136186" y="228938"/>
            <a:ext cx="2255196" cy="245589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Maggie </a:t>
            </a:r>
            <a:r>
              <a:rPr lang="en-US"/>
              <a:t>noodles</a:t>
            </a:r>
            <a:endParaRPr/>
          </a:p>
        </p:txBody>
      </p:sp>
      <p:pic>
        <p:nvPicPr>
          <p:cNvPr id="172" name="Google Shape;172;p15"/>
          <p:cNvPicPr preferRelativeResize="0"/>
          <p:nvPr/>
        </p:nvPicPr>
        <p:blipFill rotWithShape="1">
          <a:blip r:embed="rId3">
            <a:alphaModFix/>
          </a:blip>
          <a:srcRect b="0" l="0" r="0" t="0"/>
          <a:stretch/>
        </p:blipFill>
        <p:spPr>
          <a:xfrm>
            <a:off x="1999495" y="1148441"/>
            <a:ext cx="9760229" cy="52850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338138" y="430212"/>
            <a:ext cx="4239638" cy="2378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Manual vs Programming</a:t>
            </a:r>
            <a:endParaRPr/>
          </a:p>
        </p:txBody>
      </p:sp>
      <p:pic>
        <p:nvPicPr>
          <p:cNvPr id="178" name="Google Shape;178;p16"/>
          <p:cNvPicPr preferRelativeResize="0"/>
          <p:nvPr/>
        </p:nvPicPr>
        <p:blipFill rotWithShape="1">
          <a:blip r:embed="rId3">
            <a:alphaModFix/>
          </a:blip>
          <a:srcRect b="0" l="0" r="0" t="0"/>
          <a:stretch/>
        </p:blipFill>
        <p:spPr>
          <a:xfrm>
            <a:off x="552957" y="3557587"/>
            <a:ext cx="2157582" cy="2586038"/>
          </a:xfrm>
          <a:prstGeom prst="rect">
            <a:avLst/>
          </a:prstGeom>
          <a:noFill/>
          <a:ln>
            <a:noFill/>
          </a:ln>
        </p:spPr>
      </p:pic>
      <p:pic>
        <p:nvPicPr>
          <p:cNvPr id="179" name="Google Shape;179;p16"/>
          <p:cNvPicPr preferRelativeResize="0"/>
          <p:nvPr/>
        </p:nvPicPr>
        <p:blipFill rotWithShape="1">
          <a:blip r:embed="rId4">
            <a:alphaModFix/>
          </a:blip>
          <a:srcRect b="0" l="0" r="0" t="0"/>
          <a:stretch/>
        </p:blipFill>
        <p:spPr>
          <a:xfrm>
            <a:off x="4906388" y="1619249"/>
            <a:ext cx="6572250" cy="420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idx="1" type="body"/>
          </p:nvPr>
        </p:nvSpPr>
        <p:spPr>
          <a:xfrm>
            <a:off x="361848" y="298687"/>
            <a:ext cx="10515600" cy="200707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C00000"/>
              </a:buClr>
              <a:buSzPts val="4000"/>
              <a:buNone/>
            </a:pPr>
            <a:r>
              <a:rPr lang="en-US" sz="4000">
                <a:solidFill>
                  <a:srgbClr val="C00000"/>
                </a:solidFill>
              </a:rPr>
              <a:t>Checking + rechecking of 2,000 exams </a:t>
            </a:r>
            <a:r>
              <a:rPr i="1" lang="en-US" sz="4000"/>
              <a:t>efficiently</a:t>
            </a:r>
            <a:r>
              <a:rPr lang="en-US" sz="4000">
                <a:solidFill>
                  <a:srgbClr val="C00000"/>
                </a:solidFill>
              </a:rPr>
              <a:t> </a:t>
            </a:r>
            <a:r>
              <a:rPr lang="en-US" sz="4000"/>
              <a:t>without order, poor handwriting and cutting is impossible.</a:t>
            </a:r>
            <a:endParaRPr/>
          </a:p>
          <a:p>
            <a:pPr indent="0" lvl="0" marL="0" rtl="0" algn="l">
              <a:lnSpc>
                <a:spcPct val="90000"/>
              </a:lnSpc>
              <a:spcBef>
                <a:spcPts val="1000"/>
              </a:spcBef>
              <a:spcAft>
                <a:spcPts val="0"/>
              </a:spcAft>
              <a:buClr>
                <a:schemeClr val="dk1"/>
              </a:buClr>
              <a:buSzPts val="4000"/>
              <a:buNone/>
            </a:pPr>
            <a:r>
              <a:t/>
            </a:r>
            <a:endParaRPr sz="4000"/>
          </a:p>
        </p:txBody>
      </p:sp>
      <p:pic>
        <p:nvPicPr>
          <p:cNvPr id="185" name="Google Shape;185;p19"/>
          <p:cNvPicPr preferRelativeResize="0"/>
          <p:nvPr/>
        </p:nvPicPr>
        <p:blipFill rotWithShape="1">
          <a:blip r:embed="rId3">
            <a:alphaModFix/>
          </a:blip>
          <a:srcRect b="0" l="0" r="0" t="0"/>
          <a:stretch/>
        </p:blipFill>
        <p:spPr>
          <a:xfrm>
            <a:off x="3849330" y="2023352"/>
            <a:ext cx="7720099" cy="41847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Engineers make </a:t>
            </a:r>
            <a:r>
              <a:rPr b="1" i="1" lang="en-US"/>
              <a:t>diagrams</a:t>
            </a:r>
            <a:r>
              <a:rPr lang="en-US"/>
              <a:t> and </a:t>
            </a:r>
            <a:r>
              <a:rPr b="1" i="1" lang="en-US"/>
              <a:t>tables</a:t>
            </a:r>
            <a:r>
              <a:rPr lang="en-US"/>
              <a:t> instead of stories</a:t>
            </a:r>
            <a:endParaRPr/>
          </a:p>
        </p:txBody>
      </p:sp>
      <p:pic>
        <p:nvPicPr>
          <p:cNvPr id="191" name="Google Shape;191;p20"/>
          <p:cNvPicPr preferRelativeResize="0"/>
          <p:nvPr/>
        </p:nvPicPr>
        <p:blipFill rotWithShape="1">
          <a:blip r:embed="rId3">
            <a:alphaModFix/>
          </a:blip>
          <a:srcRect b="0" l="0" r="0" t="0"/>
          <a:stretch/>
        </p:blipFill>
        <p:spPr>
          <a:xfrm>
            <a:off x="1423954" y="2205038"/>
            <a:ext cx="3962434" cy="3470285"/>
          </a:xfrm>
          <a:prstGeom prst="rect">
            <a:avLst/>
          </a:prstGeom>
          <a:noFill/>
          <a:ln>
            <a:noFill/>
          </a:ln>
        </p:spPr>
      </p:pic>
      <p:pic>
        <p:nvPicPr>
          <p:cNvPr id="192" name="Google Shape;192;p20"/>
          <p:cNvPicPr preferRelativeResize="0"/>
          <p:nvPr/>
        </p:nvPicPr>
        <p:blipFill rotWithShape="1">
          <a:blip r:embed="rId4">
            <a:alphaModFix/>
          </a:blip>
          <a:srcRect b="0" l="0" r="0" t="0"/>
          <a:stretch/>
        </p:blipFill>
        <p:spPr>
          <a:xfrm>
            <a:off x="6096000" y="1990725"/>
            <a:ext cx="4815898" cy="33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Mature writing</a:t>
            </a:r>
            <a:endParaRPr/>
          </a:p>
        </p:txBody>
      </p:sp>
      <p:sp>
        <p:nvSpPr>
          <p:cNvPr id="198" name="Google Shape;198;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Writing </a:t>
            </a:r>
            <a:r>
              <a:rPr i="1" lang="en-US" sz="3600"/>
              <a:t>extra</a:t>
            </a:r>
            <a:r>
              <a:rPr lang="en-US" sz="3600"/>
              <a:t> is silly and involves more mistakes. </a:t>
            </a:r>
            <a:endParaRPr/>
          </a:p>
          <a:p>
            <a:pPr indent="-228600" lvl="0" marL="228600" rtl="0" algn="l">
              <a:lnSpc>
                <a:spcPct val="90000"/>
              </a:lnSpc>
              <a:spcBef>
                <a:spcPts val="1000"/>
              </a:spcBef>
              <a:spcAft>
                <a:spcPts val="0"/>
              </a:spcAft>
              <a:buClr>
                <a:schemeClr val="dk1"/>
              </a:buClr>
              <a:buSzPts val="3600"/>
              <a:buChar char="•"/>
            </a:pPr>
            <a:r>
              <a:rPr lang="en-US" sz="3600"/>
              <a:t>Box the answer</a:t>
            </a:r>
            <a:endParaRPr/>
          </a:p>
          <a:p>
            <a:pPr indent="0" lvl="0" marL="228600" rtl="0" algn="l">
              <a:lnSpc>
                <a:spcPct val="90000"/>
              </a:lnSpc>
              <a:spcBef>
                <a:spcPts val="1000"/>
              </a:spcBef>
              <a:spcAft>
                <a:spcPts val="0"/>
              </a:spcAft>
              <a:buClr>
                <a:schemeClr val="dk1"/>
              </a:buClr>
              <a:buSzPts val="3600"/>
              <a:buNone/>
            </a:pPr>
            <a:r>
              <a:t/>
            </a:r>
            <a:endParaRPr sz="3600"/>
          </a:p>
        </p:txBody>
      </p:sp>
      <p:pic>
        <p:nvPicPr>
          <p:cNvPr id="199" name="Google Shape;199;p27"/>
          <p:cNvPicPr preferRelativeResize="0"/>
          <p:nvPr/>
        </p:nvPicPr>
        <p:blipFill rotWithShape="1">
          <a:blip r:embed="rId3">
            <a:alphaModFix/>
          </a:blip>
          <a:srcRect b="0" l="0" r="0" t="0"/>
          <a:stretch/>
        </p:blipFill>
        <p:spPr>
          <a:xfrm>
            <a:off x="8517980" y="3750906"/>
            <a:ext cx="3033098" cy="29319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Complete details on the answer sheet</a:t>
            </a:r>
            <a:endParaRPr/>
          </a:p>
        </p:txBody>
      </p:sp>
      <p:pic>
        <p:nvPicPr>
          <p:cNvPr id="91" name="Google Shape;91;p2"/>
          <p:cNvPicPr preferRelativeResize="0"/>
          <p:nvPr/>
        </p:nvPicPr>
        <p:blipFill rotWithShape="1">
          <a:blip r:embed="rId3">
            <a:alphaModFix/>
          </a:blip>
          <a:srcRect b="0" l="0" r="0" t="0"/>
          <a:stretch/>
        </p:blipFill>
        <p:spPr>
          <a:xfrm>
            <a:off x="756722" y="2843213"/>
            <a:ext cx="10678555" cy="24717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Grace</a:t>
            </a:r>
            <a:endParaRPr/>
          </a:p>
        </p:txBody>
      </p:sp>
      <p:sp>
        <p:nvSpPr>
          <p:cNvPr id="205" name="Google Shape;20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3200"/>
              <a:buChar char="•"/>
            </a:pPr>
            <a:r>
              <a:rPr lang="en-US" sz="3200"/>
              <a:t>Write gracefully like a university student</a:t>
            </a:r>
            <a:endParaRPr sz="3200"/>
          </a:p>
        </p:txBody>
      </p:sp>
      <p:pic>
        <p:nvPicPr>
          <p:cNvPr id="206" name="Google Shape;206;p28"/>
          <p:cNvPicPr preferRelativeResize="0"/>
          <p:nvPr/>
        </p:nvPicPr>
        <p:blipFill rotWithShape="1">
          <a:blip r:embed="rId3">
            <a:alphaModFix/>
          </a:blip>
          <a:srcRect b="0" l="0" r="0" t="0"/>
          <a:stretch/>
        </p:blipFill>
        <p:spPr>
          <a:xfrm>
            <a:off x="7613780" y="3264400"/>
            <a:ext cx="2954564" cy="25206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2351df404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QAs</a:t>
            </a:r>
            <a:endParaRPr/>
          </a:p>
        </p:txBody>
      </p:sp>
      <p:sp>
        <p:nvSpPr>
          <p:cNvPr id="212" name="Google Shape;212;g32351df404e_0_0"/>
          <p:cNvSpPr txBox="1"/>
          <p:nvPr>
            <p:ph idx="1" type="body"/>
          </p:nvPr>
        </p:nvSpPr>
        <p:spPr>
          <a:xfrm>
            <a:off x="838200" y="1519425"/>
            <a:ext cx="11091300" cy="5133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3200"/>
          </a:p>
          <a:p>
            <a:pPr indent="0" lvl="0" marL="0" rtl="0" algn="l">
              <a:spcBef>
                <a:spcPts val="1000"/>
              </a:spcBef>
              <a:spcAft>
                <a:spcPts val="0"/>
              </a:spcAft>
              <a:buNone/>
            </a:pPr>
            <a:r>
              <a:rPr lang="en-US" sz="3200"/>
              <a:t>What is the meaning of PTO? Is it really smart?</a:t>
            </a:r>
            <a:endParaRPr sz="3200"/>
          </a:p>
          <a:p>
            <a:pPr indent="0" lvl="0" marL="0" rtl="0" algn="l">
              <a:spcBef>
                <a:spcPts val="1000"/>
              </a:spcBef>
              <a:spcAft>
                <a:spcPts val="0"/>
              </a:spcAft>
              <a:buNone/>
            </a:pPr>
            <a:r>
              <a:rPr lang="en-US" sz="3200"/>
              <a:t>Putting God symbols on the exam.</a:t>
            </a:r>
            <a:endParaRPr sz="3200"/>
          </a:p>
          <a:p>
            <a:pPr indent="0" lvl="0" marL="0" rtl="0" algn="l">
              <a:spcBef>
                <a:spcPts val="1000"/>
              </a:spcBef>
              <a:spcAft>
                <a:spcPts val="0"/>
              </a:spcAft>
              <a:buNone/>
            </a:pPr>
            <a:r>
              <a:rPr lang="en-US" sz="3200"/>
              <a:t>Who invented the theory of writing more than required gets you more points?</a:t>
            </a:r>
            <a:endParaRPr sz="3200"/>
          </a:p>
          <a:p>
            <a:pPr indent="0" lvl="0" marL="0" rtl="0" algn="l">
              <a:spcBef>
                <a:spcPts val="1000"/>
              </a:spcBef>
              <a:spcAft>
                <a:spcPts val="0"/>
              </a:spcAft>
              <a:buNone/>
            </a:pPr>
            <a:r>
              <a:rPr lang="en-US" sz="3200"/>
              <a:t>What does a neat exam says to a reader? </a:t>
            </a:r>
            <a:endParaRPr sz="3200"/>
          </a:p>
          <a:p>
            <a:pPr indent="0" lvl="0" marL="0" rtl="0" algn="l">
              <a:spcBef>
                <a:spcPts val="1000"/>
              </a:spcBef>
              <a:spcAft>
                <a:spcPts val="0"/>
              </a:spcAft>
              <a:buNone/>
            </a:pPr>
            <a:r>
              <a:rPr lang="en-US" sz="3200"/>
              <a:t>What is the advantage of instructions in the Q paper?</a:t>
            </a:r>
            <a:endParaRPr sz="3200"/>
          </a:p>
          <a:p>
            <a:pPr indent="0" lvl="0" marL="0" rtl="0" algn="l">
              <a:spcBef>
                <a:spcPts val="1000"/>
              </a:spcBef>
              <a:spcAft>
                <a:spcPts val="0"/>
              </a:spcAft>
              <a:buNone/>
            </a:pPr>
            <a:r>
              <a:rPr lang="en-US" sz="3200"/>
              <a:t>Should you use pencil or pen for the exam?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Must follow the instructions  of Q paper</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sz="3300"/>
              <a:t>NOTE: </a:t>
            </a:r>
            <a:r>
              <a:rPr lang="en-US" sz="3200">
                <a:latin typeface="Times New Roman"/>
                <a:ea typeface="Times New Roman"/>
                <a:cs typeface="Times New Roman"/>
                <a:sym typeface="Times New Roman"/>
              </a:rPr>
              <a:t>Solve only 5 out of 6 questions in order, new problem on new page, if not sure, then leave appropriate pages for the leftovers. Plan on the last page before writing to avoid cutting. No partial credit and no rechecking for the messy exams. (also there are instructions in each question)</a:t>
            </a:r>
            <a:endParaRPr sz="3200">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Brief answer</a:t>
            </a:r>
            <a:endParaRPr/>
          </a:p>
        </p:txBody>
      </p:sp>
      <p:sp>
        <p:nvSpPr>
          <p:cNvPr id="103" name="Google Shape;103;p4"/>
          <p:cNvSpPr txBox="1"/>
          <p:nvPr>
            <p:ph idx="1" type="body"/>
          </p:nvPr>
        </p:nvSpPr>
        <p:spPr>
          <a:xfrm>
            <a:off x="838200" y="1825625"/>
            <a:ext cx="655164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Q: Fill in the blanks in this code</a:t>
            </a:r>
            <a:endParaRPr/>
          </a:p>
          <a:p>
            <a:pPr indent="0" lvl="0" marL="0" rtl="0" algn="l">
              <a:lnSpc>
                <a:spcPct val="90000"/>
              </a:lnSpc>
              <a:spcBef>
                <a:spcPts val="1000"/>
              </a:spcBef>
              <a:spcAft>
                <a:spcPts val="0"/>
              </a:spcAft>
              <a:buClr>
                <a:schemeClr val="dk1"/>
              </a:buClr>
              <a:buSzPts val="2400"/>
              <a:buNone/>
            </a:pPr>
            <a:r>
              <a:rPr lang="en-US" sz="2400" u="sng"/>
              <a:t>______</a:t>
            </a:r>
            <a:r>
              <a:rPr lang="en-US" sz="2400"/>
              <a:t>&lt;stdio.h&gt;  </a:t>
            </a:r>
            <a:r>
              <a:rPr lang="en-US" sz="2400">
                <a:solidFill>
                  <a:srgbClr val="0070C0"/>
                </a:solidFill>
              </a:rPr>
              <a:t>// to link this header file</a:t>
            </a:r>
            <a:endParaRPr/>
          </a:p>
          <a:p>
            <a:pPr indent="0" lvl="0" marL="0" rtl="0" algn="l">
              <a:lnSpc>
                <a:spcPct val="90000"/>
              </a:lnSpc>
              <a:spcBef>
                <a:spcPts val="1000"/>
              </a:spcBef>
              <a:spcAft>
                <a:spcPts val="0"/>
              </a:spcAft>
              <a:buClr>
                <a:schemeClr val="dk1"/>
              </a:buClr>
              <a:buSzPts val="2400"/>
              <a:buNone/>
            </a:pPr>
            <a:r>
              <a:rPr lang="en-US" sz="2400"/>
              <a:t>int main(){</a:t>
            </a:r>
            <a:endParaRPr/>
          </a:p>
          <a:p>
            <a:pPr indent="0" lvl="0" marL="0" rtl="0" algn="l">
              <a:lnSpc>
                <a:spcPct val="90000"/>
              </a:lnSpc>
              <a:spcBef>
                <a:spcPts val="1000"/>
              </a:spcBef>
              <a:spcAft>
                <a:spcPts val="0"/>
              </a:spcAft>
              <a:buClr>
                <a:schemeClr val="dk1"/>
              </a:buClr>
              <a:buSzPts val="2400"/>
              <a:buNone/>
            </a:pPr>
            <a:r>
              <a:rPr lang="en-US" sz="2400" u="sng"/>
              <a:t>______</a:t>
            </a:r>
            <a:r>
              <a:rPr lang="en-US" sz="2400"/>
              <a:t>(“Hello world”);  </a:t>
            </a:r>
            <a:r>
              <a:rPr lang="en-US" sz="2400">
                <a:solidFill>
                  <a:srgbClr val="0070C0"/>
                </a:solidFill>
              </a:rPr>
              <a:t>// to display the message</a:t>
            </a:r>
            <a:endParaRPr/>
          </a:p>
          <a:p>
            <a:pPr indent="0" lvl="0" marL="0" rtl="0" algn="l">
              <a:lnSpc>
                <a:spcPct val="90000"/>
              </a:lnSpc>
              <a:spcBef>
                <a:spcPts val="1000"/>
              </a:spcBef>
              <a:spcAft>
                <a:spcPts val="0"/>
              </a:spcAft>
              <a:buClr>
                <a:schemeClr val="dk1"/>
              </a:buClr>
              <a:buSzPts val="2400"/>
              <a:buNone/>
            </a:pPr>
            <a:r>
              <a:rPr lang="en-US" sz="2400"/>
              <a:t>return 0;</a:t>
            </a:r>
            <a:endParaRPr/>
          </a:p>
          <a:p>
            <a:pPr indent="0" lvl="0" marL="0" rtl="0" algn="l">
              <a:lnSpc>
                <a:spcPct val="90000"/>
              </a:lnSpc>
              <a:spcBef>
                <a:spcPts val="1000"/>
              </a:spcBef>
              <a:spcAft>
                <a:spcPts val="0"/>
              </a:spcAft>
              <a:buClr>
                <a:schemeClr val="dk1"/>
              </a:buClr>
              <a:buSzPts val="2400"/>
              <a:buNone/>
            </a:pPr>
            <a:r>
              <a:rPr lang="en-US" sz="2400"/>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4" name="Google Shape;104;p4"/>
          <p:cNvSpPr txBox="1"/>
          <p:nvPr/>
        </p:nvSpPr>
        <p:spPr>
          <a:xfrm>
            <a:off x="8237376" y="3444843"/>
            <a:ext cx="3508309" cy="3011940"/>
          </a:xfrm>
          <a:prstGeom prst="rect">
            <a:avLst/>
          </a:prstGeom>
          <a:solidFill>
            <a:srgbClr val="DDEAF6"/>
          </a:solid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Answer sheet</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ANS: </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 #include</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(ii) printf</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Thinking is more important than writing</a:t>
            </a:r>
            <a:endParaRPr/>
          </a:p>
        </p:txBody>
      </p:sp>
      <p:sp>
        <p:nvSpPr>
          <p:cNvPr id="110" name="Google Shape;110;p5"/>
          <p:cNvSpPr txBox="1"/>
          <p:nvPr>
            <p:ph idx="1" type="body"/>
          </p:nvPr>
        </p:nvSpPr>
        <p:spPr>
          <a:xfrm>
            <a:off x="838200" y="5138998"/>
            <a:ext cx="10515600" cy="1325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lang="en-US" sz="3300"/>
              <a:t>An engineer always find 2-3 alternatives, then chooses the best one.</a:t>
            </a:r>
            <a:endParaRPr sz="3300"/>
          </a:p>
        </p:txBody>
      </p:sp>
      <p:pic>
        <p:nvPicPr>
          <p:cNvPr id="111" name="Google Shape;111;p5"/>
          <p:cNvPicPr preferRelativeResize="0"/>
          <p:nvPr/>
        </p:nvPicPr>
        <p:blipFill>
          <a:blip r:embed="rId3">
            <a:alphaModFix/>
          </a:blip>
          <a:stretch>
            <a:fillRect/>
          </a:stretch>
        </p:blipFill>
        <p:spPr>
          <a:xfrm>
            <a:off x="4258975" y="1486126"/>
            <a:ext cx="2681150" cy="288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Plan on the last page before start writing. Why rush, when you have 2-3 hours?</a:t>
            </a:r>
            <a:endParaRPr/>
          </a:p>
        </p:txBody>
      </p:sp>
      <p:pic>
        <p:nvPicPr>
          <p:cNvPr id="117" name="Google Shape;117;p6"/>
          <p:cNvPicPr preferRelativeResize="0"/>
          <p:nvPr/>
        </p:nvPicPr>
        <p:blipFill rotWithShape="1">
          <a:blip r:embed="rId3">
            <a:alphaModFix/>
          </a:blip>
          <a:srcRect b="0" l="0" r="0" t="0"/>
          <a:stretch/>
        </p:blipFill>
        <p:spPr>
          <a:xfrm>
            <a:off x="2581275" y="1690688"/>
            <a:ext cx="4423383" cy="44233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 of order or mess will not be re-evaluated </a:t>
            </a:r>
            <a:r>
              <a:rPr b="1" lang="en-US" sz="3600">
                <a:solidFill>
                  <a:srgbClr val="C00000"/>
                </a:solidFill>
              </a:rPr>
              <a:t>(also no partial credit)</a:t>
            </a:r>
            <a:endParaRPr b="1">
              <a:solidFill>
                <a:srgbClr val="C00000"/>
              </a:solidFill>
            </a:endParaRPr>
          </a:p>
        </p:txBody>
      </p:sp>
      <p:pic>
        <p:nvPicPr>
          <p:cNvPr id="123" name="Google Shape;123;p7"/>
          <p:cNvPicPr preferRelativeResize="0"/>
          <p:nvPr/>
        </p:nvPicPr>
        <p:blipFill rotWithShape="1">
          <a:blip r:embed="rId3">
            <a:alphaModFix/>
          </a:blip>
          <a:srcRect b="0" l="0" r="0" t="0"/>
          <a:stretch/>
        </p:blipFill>
        <p:spPr>
          <a:xfrm>
            <a:off x="1971675" y="1966912"/>
            <a:ext cx="8248650" cy="438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Don’t know </a:t>
            </a:r>
            <a:r>
              <a:rPr lang="en-US">
                <a:solidFill>
                  <a:srgbClr val="C00000"/>
                </a:solidFill>
              </a:rPr>
              <a:t>Q1 or Q2 </a:t>
            </a:r>
            <a:r>
              <a:rPr lang="en-US"/>
              <a:t>and want to start </a:t>
            </a:r>
            <a:r>
              <a:rPr b="1" lang="en-US">
                <a:solidFill>
                  <a:srgbClr val="548135"/>
                </a:solidFill>
              </a:rPr>
              <a:t>Q3</a:t>
            </a:r>
            <a:r>
              <a:rPr lang="en-US"/>
              <a:t>?</a:t>
            </a:r>
            <a:endParaRPr/>
          </a:p>
        </p:txBody>
      </p:sp>
      <p:sp>
        <p:nvSpPr>
          <p:cNvPr id="129" name="Google Shape;12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Leave appropriate number of pages with your judgement </a:t>
            </a:r>
            <a:endParaRPr/>
          </a:p>
          <a:p>
            <a:pPr indent="0" lvl="0" marL="228600" rtl="0" algn="l">
              <a:lnSpc>
                <a:spcPct val="90000"/>
              </a:lnSpc>
              <a:spcBef>
                <a:spcPts val="1000"/>
              </a:spcBef>
              <a:spcAft>
                <a:spcPts val="0"/>
              </a:spcAft>
              <a:buClr>
                <a:schemeClr val="dk1"/>
              </a:buClr>
              <a:buSzPts val="3600"/>
              <a:buNone/>
            </a:pPr>
            <a:r>
              <a:t/>
            </a:r>
            <a:endParaRPr sz="3600"/>
          </a:p>
          <a:p>
            <a:pPr indent="0" lvl="0" marL="0" rtl="0" algn="l">
              <a:lnSpc>
                <a:spcPct val="90000"/>
              </a:lnSpc>
              <a:spcBef>
                <a:spcPts val="1000"/>
              </a:spcBef>
              <a:spcAft>
                <a:spcPts val="0"/>
              </a:spcAft>
              <a:buNone/>
            </a:pPr>
            <a:r>
              <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9"/>
          <p:cNvPicPr preferRelativeResize="0"/>
          <p:nvPr/>
        </p:nvPicPr>
        <p:blipFill rotWithShape="1">
          <a:blip r:embed="rId3">
            <a:alphaModFix/>
          </a:blip>
          <a:srcRect b="0" l="0" r="0" t="0"/>
          <a:stretch/>
        </p:blipFill>
        <p:spPr>
          <a:xfrm>
            <a:off x="3238500" y="1942424"/>
            <a:ext cx="5715000" cy="3886200"/>
          </a:xfrm>
          <a:prstGeom prst="rect">
            <a:avLst/>
          </a:prstGeom>
          <a:noFill/>
          <a:ln>
            <a:noFill/>
          </a:ln>
        </p:spPr>
      </p:pic>
      <p:sp>
        <p:nvSpPr>
          <p:cNvPr id="135" name="Google Shape;135;p9"/>
          <p:cNvSpPr txBox="1"/>
          <p:nvPr>
            <p:ph type="title"/>
          </p:nvPr>
        </p:nvSpPr>
        <p:spPr>
          <a:xfrm>
            <a:off x="838200" y="365125"/>
            <a:ext cx="9405938"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New page for new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2020-01-13T14:12:53Z</dcterms:created>
  <dc:creator>husanbir husanbir</dc:creator>
</cp:coreProperties>
</file>