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exend Light"/>
      <p:regular r:id="rId12"/>
      <p:bold r:id="rId13"/>
    </p:embeddedFont>
    <p:embeddedFont>
      <p:font typeface="Lexend Medium"/>
      <p:regular r:id="rId14"/>
      <p:bold r:id="rId15"/>
    </p:embeddedFont>
    <p:embeddedFont>
      <p:font typeface="Lexe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Light-bold.fntdata"/><Relationship Id="rId12" Type="http://schemas.openxmlformats.org/officeDocument/2006/relationships/font" Target="fonts/Lexend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Medium-bold.fntdata"/><Relationship Id="rId14" Type="http://schemas.openxmlformats.org/officeDocument/2006/relationships/font" Target="fonts/LexendMedium-regular.fntdata"/><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8ee2847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8ee2847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(alpha) is the learning rate (</a:t>
            </a:r>
            <a:endParaRPr/>
          </a:p>
          <a:p>
            <a:pPr indent="0" lvl="0" marL="0" rtl="0" algn="l">
              <a:spcBef>
                <a:spcPts val="0"/>
              </a:spcBef>
              <a:spcAft>
                <a:spcPts val="0"/>
              </a:spcAft>
              <a:buNone/>
            </a:pPr>
            <a:r>
              <a:rPr lang="en"/>
              <a:t>) - Just like in supervised learning settings, </a:t>
            </a:r>
            <a:endParaRPr/>
          </a:p>
          <a:p>
            <a:pPr indent="0" lvl="0" marL="0" rtl="0" algn="l">
              <a:spcBef>
                <a:spcPts val="0"/>
              </a:spcBef>
              <a:spcAft>
                <a:spcPts val="0"/>
              </a:spcAft>
              <a:buNone/>
            </a:pPr>
            <a:r>
              <a:rPr lang="en"/>
              <a:t> is the extent to which our Q-values are being updated in every iteration.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(gamma) is the discount factor (</a:t>
            </a:r>
            <a:endParaRPr/>
          </a:p>
          <a:p>
            <a:pPr indent="0" lvl="0" marL="0" rtl="0" algn="l">
              <a:spcBef>
                <a:spcPts val="0"/>
              </a:spcBef>
              <a:spcAft>
                <a:spcPts val="0"/>
              </a:spcAft>
              <a:buNone/>
            </a:pPr>
            <a:r>
              <a:rPr lang="en"/>
              <a:t>) - determines how much importance we want to give to future rewards. A high value for the discount factor (close to 1) captures the long-term effective award, whereas, a discount factor of 0 makes our agent consider only immediate reward, hence making it greedy.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8ee2847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8ee2847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8ee2847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8ee2847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8ee2847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8ee2847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8ee2847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8ee2847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nvSpPr>
        <p:spPr>
          <a:xfrm>
            <a:off x="6700" y="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 name="Google Shape;14;p2"/>
          <p:cNvSpPr txBox="1"/>
          <p:nvPr/>
        </p:nvSpPr>
        <p:spPr>
          <a:xfrm>
            <a:off x="0" y="474330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Lexend"/>
              <a:buNone/>
              <a:defRPr>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Lexend Light"/>
              <a:buChar char="●"/>
              <a:defRPr>
                <a:latin typeface="Lexend Light"/>
                <a:ea typeface="Lexend Light"/>
                <a:cs typeface="Lexend Light"/>
                <a:sym typeface="Lexend Light"/>
              </a:defRPr>
            </a:lvl1pPr>
            <a:lvl2pPr indent="-317500" lvl="1" marL="914400">
              <a:spcBef>
                <a:spcPts val="0"/>
              </a:spcBef>
              <a:spcAft>
                <a:spcPts val="0"/>
              </a:spcAft>
              <a:buSzPts val="1400"/>
              <a:buFont typeface="Lexend Light"/>
              <a:buChar char="○"/>
              <a:defRPr>
                <a:latin typeface="Lexend Light"/>
                <a:ea typeface="Lexend Light"/>
                <a:cs typeface="Lexend Light"/>
                <a:sym typeface="Lexend Light"/>
              </a:defRPr>
            </a:lvl2pPr>
            <a:lvl3pPr indent="-317500" lvl="2" marL="1371600">
              <a:spcBef>
                <a:spcPts val="0"/>
              </a:spcBef>
              <a:spcAft>
                <a:spcPts val="0"/>
              </a:spcAft>
              <a:buSzPts val="1400"/>
              <a:buFont typeface="Lexend Light"/>
              <a:buChar char="■"/>
              <a:defRPr>
                <a:latin typeface="Lexend Light"/>
                <a:ea typeface="Lexend Light"/>
                <a:cs typeface="Lexend Light"/>
                <a:sym typeface="Lexend Light"/>
              </a:defRPr>
            </a:lvl3pPr>
            <a:lvl4pPr indent="-317500" lvl="3" marL="1828800">
              <a:spcBef>
                <a:spcPts val="0"/>
              </a:spcBef>
              <a:spcAft>
                <a:spcPts val="0"/>
              </a:spcAft>
              <a:buSzPts val="1400"/>
              <a:buFont typeface="Lexend Light"/>
              <a:buChar char="●"/>
              <a:defRPr>
                <a:latin typeface="Lexend Light"/>
                <a:ea typeface="Lexend Light"/>
                <a:cs typeface="Lexend Light"/>
                <a:sym typeface="Lexend Light"/>
              </a:defRPr>
            </a:lvl4pPr>
            <a:lvl5pPr indent="-317500" lvl="4" marL="2286000">
              <a:spcBef>
                <a:spcPts val="0"/>
              </a:spcBef>
              <a:spcAft>
                <a:spcPts val="0"/>
              </a:spcAft>
              <a:buSzPts val="1400"/>
              <a:buFont typeface="Lexend Light"/>
              <a:buChar char="○"/>
              <a:defRPr>
                <a:latin typeface="Lexend Light"/>
                <a:ea typeface="Lexend Light"/>
                <a:cs typeface="Lexend Light"/>
                <a:sym typeface="Lexend Light"/>
              </a:defRPr>
            </a:lvl5pPr>
            <a:lvl6pPr indent="-317500" lvl="5" marL="2743200">
              <a:spcBef>
                <a:spcPts val="0"/>
              </a:spcBef>
              <a:spcAft>
                <a:spcPts val="0"/>
              </a:spcAft>
              <a:buSzPts val="1400"/>
              <a:buFont typeface="Lexend Light"/>
              <a:buChar char="■"/>
              <a:defRPr>
                <a:latin typeface="Lexend Light"/>
                <a:ea typeface="Lexend Light"/>
                <a:cs typeface="Lexend Light"/>
                <a:sym typeface="Lexend Light"/>
              </a:defRPr>
            </a:lvl6pPr>
            <a:lvl7pPr indent="-317500" lvl="6" marL="3200400">
              <a:spcBef>
                <a:spcPts val="0"/>
              </a:spcBef>
              <a:spcAft>
                <a:spcPts val="0"/>
              </a:spcAft>
              <a:buSzPts val="1400"/>
              <a:buFont typeface="Lexend Light"/>
              <a:buChar char="●"/>
              <a:defRPr>
                <a:latin typeface="Lexend Light"/>
                <a:ea typeface="Lexend Light"/>
                <a:cs typeface="Lexend Light"/>
                <a:sym typeface="Lexend Light"/>
              </a:defRPr>
            </a:lvl7pPr>
            <a:lvl8pPr indent="-317500" lvl="7" marL="3657600">
              <a:spcBef>
                <a:spcPts val="0"/>
              </a:spcBef>
              <a:spcAft>
                <a:spcPts val="0"/>
              </a:spcAft>
              <a:buSzPts val="1400"/>
              <a:buFont typeface="Lexend Light"/>
              <a:buChar char="○"/>
              <a:defRPr>
                <a:latin typeface="Lexend Light"/>
                <a:ea typeface="Lexend Light"/>
                <a:cs typeface="Lexend Light"/>
                <a:sym typeface="Lexend Light"/>
              </a:defRPr>
            </a:lvl8pPr>
            <a:lvl9pPr indent="-317500" lvl="8" marL="4114800">
              <a:spcBef>
                <a:spcPts val="0"/>
              </a:spcBef>
              <a:spcAft>
                <a:spcPts val="0"/>
              </a:spcAft>
              <a:buSzPts val="1400"/>
              <a:buFont typeface="Lexend Light"/>
              <a:buChar char="■"/>
              <a:defRPr>
                <a:latin typeface="Lexend Light"/>
                <a:ea typeface="Lexend Light"/>
                <a:cs typeface="Lexend Light"/>
                <a:sym typeface="Lexend Light"/>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6700" y="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 name="Google Shape;23;p4"/>
          <p:cNvSpPr txBox="1"/>
          <p:nvPr/>
        </p:nvSpPr>
        <p:spPr>
          <a:xfrm>
            <a:off x="-27100" y="474330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1124150"/>
            <a:ext cx="8520600" cy="124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750" u="sng">
                <a:solidFill>
                  <a:srgbClr val="B6D7A8"/>
                </a:solidFill>
                <a:latin typeface="Lexend Medium"/>
                <a:ea typeface="Lexend Medium"/>
                <a:cs typeface="Lexend Medium"/>
                <a:sym typeface="Lexend Medium"/>
              </a:rPr>
              <a:t>Project 4 : Reinforcement Learning - GridWorld</a:t>
            </a:r>
            <a:endParaRPr sz="2750" u="sng">
              <a:solidFill>
                <a:srgbClr val="B6D7A8"/>
              </a:solidFill>
              <a:latin typeface="Lexend Medium"/>
              <a:ea typeface="Lexend Medium"/>
              <a:cs typeface="Lexend Medium"/>
              <a:sym typeface="Lexend Medium"/>
            </a:endParaRPr>
          </a:p>
        </p:txBody>
      </p:sp>
      <p:sp>
        <p:nvSpPr>
          <p:cNvPr id="59" name="Google Shape;59;p13"/>
          <p:cNvSpPr txBox="1"/>
          <p:nvPr>
            <p:ph idx="1" type="subTitle"/>
          </p:nvPr>
        </p:nvSpPr>
        <p:spPr>
          <a:xfrm>
            <a:off x="311700" y="252567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500">
                <a:latin typeface="Lexend"/>
                <a:ea typeface="Lexend"/>
                <a:cs typeface="Lexend"/>
                <a:sym typeface="Lexend"/>
              </a:rPr>
              <a:t>CSCI 6511 : Artificial Intelligence</a:t>
            </a:r>
            <a:endParaRPr sz="1500">
              <a:latin typeface="Lexend"/>
              <a:ea typeface="Lexend"/>
              <a:cs typeface="Lexend"/>
              <a:sym typeface="Lexend"/>
            </a:endParaRPr>
          </a:p>
          <a:p>
            <a:pPr indent="0" lvl="0" marL="0" rtl="0" algn="ctr">
              <a:lnSpc>
                <a:spcPct val="80000"/>
              </a:lnSpc>
              <a:spcBef>
                <a:spcPts val="0"/>
              </a:spcBef>
              <a:spcAft>
                <a:spcPts val="0"/>
              </a:spcAft>
              <a:buSzPts val="935"/>
              <a:buNone/>
            </a:pPr>
            <a:r>
              <a:rPr lang="en" sz="1500">
                <a:latin typeface="Lexend"/>
                <a:ea typeface="Lexend"/>
                <a:cs typeface="Lexend"/>
                <a:sym typeface="Lexend"/>
              </a:rPr>
              <a:t>Spring 2023</a:t>
            </a:r>
            <a:endParaRPr sz="1500">
              <a:latin typeface="Lexend"/>
              <a:ea typeface="Lexend"/>
              <a:cs typeface="Lexend"/>
              <a:sym typeface="Lexend"/>
            </a:endParaRPr>
          </a:p>
        </p:txBody>
      </p:sp>
      <p:sp>
        <p:nvSpPr>
          <p:cNvPr id="60" name="Google Shape;60;p13"/>
          <p:cNvSpPr txBox="1"/>
          <p:nvPr/>
        </p:nvSpPr>
        <p:spPr>
          <a:xfrm>
            <a:off x="2532750" y="3318275"/>
            <a:ext cx="40785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dk2"/>
                </a:solidFill>
                <a:latin typeface="Lexend"/>
                <a:ea typeface="Lexend"/>
                <a:cs typeface="Lexend"/>
                <a:sym typeface="Lexend"/>
              </a:rPr>
              <a:t>Group : </a:t>
            </a:r>
            <a:endParaRPr sz="1100" u="sng">
              <a:solidFill>
                <a:schemeClr val="dk2"/>
              </a:solidFill>
              <a:latin typeface="Lexend"/>
              <a:ea typeface="Lexend"/>
              <a:cs typeface="Lexend"/>
              <a:sym typeface="Lexend"/>
            </a:endParaRPr>
          </a:p>
          <a:p>
            <a:pPr indent="0" lvl="0" marL="0" rtl="0" algn="ctr">
              <a:spcBef>
                <a:spcPts val="0"/>
              </a:spcBef>
              <a:spcAft>
                <a:spcPts val="0"/>
              </a:spcAft>
              <a:buNone/>
            </a:pPr>
            <a:r>
              <a:rPr lang="en" sz="1100">
                <a:solidFill>
                  <a:schemeClr val="dk2"/>
                </a:solidFill>
                <a:latin typeface="Lexend"/>
                <a:ea typeface="Lexend"/>
                <a:cs typeface="Lexend"/>
                <a:sym typeface="Lexend"/>
              </a:rPr>
              <a:t>BinaryBandits</a:t>
            </a:r>
            <a:endParaRPr sz="1100">
              <a:solidFill>
                <a:schemeClr val="dk2"/>
              </a:solidFill>
              <a:latin typeface="Lexend"/>
              <a:ea typeface="Lexend"/>
              <a:cs typeface="Lexend"/>
              <a:sym typeface="Lexend"/>
            </a:endParaRPr>
          </a:p>
          <a:p>
            <a:pPr indent="0" lvl="0" marL="0" rtl="0" algn="ctr">
              <a:spcBef>
                <a:spcPts val="0"/>
              </a:spcBef>
              <a:spcAft>
                <a:spcPts val="0"/>
              </a:spcAft>
              <a:buNone/>
            </a:pPr>
            <a:r>
              <a:rPr lang="en" sz="1100" u="sng">
                <a:solidFill>
                  <a:schemeClr val="dk2"/>
                </a:solidFill>
                <a:latin typeface="Lexend"/>
                <a:ea typeface="Lexend"/>
                <a:cs typeface="Lexend"/>
                <a:sym typeface="Lexend"/>
              </a:rPr>
              <a:t>Members : </a:t>
            </a:r>
            <a:endParaRPr sz="1100" u="sng">
              <a:solidFill>
                <a:schemeClr val="dk2"/>
              </a:solidFill>
              <a:latin typeface="Lexend"/>
              <a:ea typeface="Lexend"/>
              <a:cs typeface="Lexend"/>
              <a:sym typeface="Lexend"/>
            </a:endParaRPr>
          </a:p>
          <a:p>
            <a:pPr indent="0" lvl="0" marL="0" rtl="0" algn="ctr">
              <a:spcBef>
                <a:spcPts val="0"/>
              </a:spcBef>
              <a:spcAft>
                <a:spcPts val="0"/>
              </a:spcAft>
              <a:buNone/>
            </a:pPr>
            <a:r>
              <a:rPr lang="en" sz="1100">
                <a:solidFill>
                  <a:schemeClr val="dk2"/>
                </a:solidFill>
                <a:latin typeface="Lexend"/>
                <a:ea typeface="Lexend"/>
                <a:cs typeface="Lexend"/>
                <a:sym typeface="Lexend"/>
              </a:rPr>
              <a:t>Niranchana Shiju</a:t>
            </a:r>
            <a:endParaRPr sz="1100">
              <a:solidFill>
                <a:schemeClr val="dk2"/>
              </a:solidFill>
              <a:latin typeface="Lexend"/>
              <a:ea typeface="Lexend"/>
              <a:cs typeface="Lexend"/>
              <a:sym typeface="Lexend"/>
            </a:endParaRPr>
          </a:p>
          <a:p>
            <a:pPr indent="0" lvl="0" marL="0" rtl="0" algn="ctr">
              <a:spcBef>
                <a:spcPts val="0"/>
              </a:spcBef>
              <a:spcAft>
                <a:spcPts val="0"/>
              </a:spcAft>
              <a:buNone/>
            </a:pPr>
            <a:r>
              <a:rPr lang="en" sz="1100">
                <a:solidFill>
                  <a:schemeClr val="dk2"/>
                </a:solidFill>
                <a:latin typeface="Lexend"/>
                <a:ea typeface="Lexend"/>
                <a:cs typeface="Lexend"/>
                <a:sym typeface="Lexend"/>
              </a:rPr>
              <a:t>Nandita Venkatesh</a:t>
            </a:r>
            <a:endParaRPr sz="1100">
              <a:solidFill>
                <a:schemeClr val="dk2"/>
              </a:solidFill>
              <a:latin typeface="Lexend"/>
              <a:ea typeface="Lexend"/>
              <a:cs typeface="Lexend"/>
              <a:sym typeface="Lexend"/>
            </a:endParaRPr>
          </a:p>
          <a:p>
            <a:pPr indent="0" lvl="0" marL="0" rtl="0" algn="ctr">
              <a:spcBef>
                <a:spcPts val="0"/>
              </a:spcBef>
              <a:spcAft>
                <a:spcPts val="0"/>
              </a:spcAft>
              <a:buClr>
                <a:schemeClr val="dk1"/>
              </a:buClr>
              <a:buSzPts val="1100"/>
              <a:buFont typeface="Arial"/>
              <a:buNone/>
            </a:pPr>
            <a:r>
              <a:rPr lang="en" sz="1100">
                <a:solidFill>
                  <a:schemeClr val="dk2"/>
                </a:solidFill>
                <a:latin typeface="Lexend"/>
                <a:ea typeface="Lexend"/>
                <a:cs typeface="Lexend"/>
                <a:sym typeface="Lexend"/>
              </a:rPr>
              <a:t>Aditya Somani</a:t>
            </a:r>
            <a:endParaRPr sz="1100">
              <a:solidFill>
                <a:schemeClr val="dk2"/>
              </a:solidFill>
              <a:latin typeface="Lexend"/>
              <a:ea typeface="Lexend"/>
              <a:cs typeface="Lexend"/>
              <a:sym typeface="Lexend"/>
            </a:endParaRPr>
          </a:p>
        </p:txBody>
      </p:sp>
      <p:sp>
        <p:nvSpPr>
          <p:cNvPr id="61" name="Google Shape;61;p13"/>
          <p:cNvSpPr txBox="1"/>
          <p:nvPr/>
        </p:nvSpPr>
        <p:spPr>
          <a:xfrm>
            <a:off x="13300" y="19925"/>
            <a:ext cx="91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3"/>
          <p:cNvSpPr txBox="1"/>
          <p:nvPr/>
        </p:nvSpPr>
        <p:spPr>
          <a:xfrm>
            <a:off x="6700" y="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3"/>
          <p:cNvSpPr txBox="1"/>
          <p:nvPr/>
        </p:nvSpPr>
        <p:spPr>
          <a:xfrm>
            <a:off x="6700" y="4743300"/>
            <a:ext cx="91440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GridWorld using Q Learning (1) :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Reinforcement L</a:t>
            </a:r>
            <a:r>
              <a:rPr lang="en" sz="1500"/>
              <a:t>earning</a:t>
            </a:r>
            <a:r>
              <a:rPr lang="en" sz="1500"/>
              <a:t> algorithm we are using is Q-Learning which will give the agent ability to retain memory while exploring GridWorld.</a:t>
            </a:r>
            <a:endParaRPr sz="1500"/>
          </a:p>
          <a:p>
            <a:pPr indent="-323850" lvl="0" marL="457200" rtl="0" algn="l">
              <a:spcBef>
                <a:spcPts val="0"/>
              </a:spcBef>
              <a:spcAft>
                <a:spcPts val="0"/>
              </a:spcAft>
              <a:buSzPts val="1500"/>
              <a:buChar char="-"/>
            </a:pPr>
            <a:r>
              <a:rPr lang="en" sz="1500"/>
              <a:t>In essence, Q-learning enables the agent to use the rewards from the environment to gradually learn the best course of action in a specific condition.</a:t>
            </a:r>
            <a:endParaRPr sz="1500"/>
          </a:p>
          <a:p>
            <a:pPr indent="-323850" lvl="0" marL="457200" rtl="0" algn="l">
              <a:spcBef>
                <a:spcPts val="0"/>
              </a:spcBef>
              <a:spcAft>
                <a:spcPts val="0"/>
              </a:spcAft>
              <a:buSzPts val="1500"/>
              <a:buChar char="-"/>
            </a:pPr>
            <a:r>
              <a:rPr lang="en" sz="1500"/>
              <a:t>A Q-value for a particular state-action combination is representative of the "quality" of an action taken from that state. A higher Q-value indicates a higher likelihood of receiving larger rewards.</a:t>
            </a:r>
            <a:endParaRPr sz="1500"/>
          </a:p>
          <a:p>
            <a:pPr indent="-323850" lvl="0" marL="457200" rtl="0" algn="l">
              <a:spcBef>
                <a:spcPts val="0"/>
              </a:spcBef>
              <a:spcAft>
                <a:spcPts val="0"/>
              </a:spcAft>
              <a:buSzPts val="1500"/>
              <a:buChar char="-"/>
            </a:pPr>
            <a:r>
              <a:rPr lang="en" sz="1500"/>
              <a:t>The Q-values are initially set to an arbitrary value, and as the agent interacts with the environment and performs various actions that result in a variety of rewards, the Q-values are updated using the formula:</a:t>
            </a:r>
            <a:endParaRPr sz="1500"/>
          </a:p>
        </p:txBody>
      </p:sp>
      <p:pic>
        <p:nvPicPr>
          <p:cNvPr id="70" name="Google Shape;70;p14"/>
          <p:cNvPicPr preferRelativeResize="0"/>
          <p:nvPr/>
        </p:nvPicPr>
        <p:blipFill>
          <a:blip r:embed="rId3">
            <a:alphaModFix/>
          </a:blip>
          <a:stretch>
            <a:fillRect/>
          </a:stretch>
        </p:blipFill>
        <p:spPr>
          <a:xfrm>
            <a:off x="1686945" y="3996170"/>
            <a:ext cx="5770107"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Exploring GridWorld using Q Learning (2) : </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By examining the reward for the current state/action combination and the maximum rewards for the next state, we are essentially learning the appropriate action to do in the present situation. </a:t>
            </a:r>
            <a:endParaRPr sz="1500"/>
          </a:p>
          <a:p>
            <a:pPr indent="-323850" lvl="0" marL="457200" rtl="0" algn="l">
              <a:spcBef>
                <a:spcPts val="0"/>
              </a:spcBef>
              <a:spcAft>
                <a:spcPts val="0"/>
              </a:spcAft>
              <a:buSzPts val="1500"/>
              <a:buChar char="-"/>
            </a:pPr>
            <a:r>
              <a:rPr lang="en" sz="1500"/>
              <a:t>A Q-table, which is a matrix with a row for each state (1600) and a column for each action (4), is how we store the Q-values for each state and action.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Step-By-Step Process: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Set the Q-table's initial value to zero.</a:t>
            </a:r>
            <a:endParaRPr sz="1500"/>
          </a:p>
          <a:p>
            <a:pPr indent="-323850" lvl="0" marL="457200" rtl="0" algn="l">
              <a:spcBef>
                <a:spcPts val="0"/>
              </a:spcBef>
              <a:spcAft>
                <a:spcPts val="0"/>
              </a:spcAft>
              <a:buSzPts val="1500"/>
              <a:buChar char="●"/>
            </a:pPr>
            <a:r>
              <a:rPr lang="en" sz="1500"/>
              <a:t>Start exploring actions: Choose any action from the available options for the current state (S) for each state.</a:t>
            </a:r>
            <a:endParaRPr sz="1500"/>
          </a:p>
          <a:p>
            <a:pPr indent="-323850" lvl="0" marL="457200" rtl="0" algn="l">
              <a:spcBef>
                <a:spcPts val="0"/>
              </a:spcBef>
              <a:spcAft>
                <a:spcPts val="0"/>
              </a:spcAft>
              <a:buSzPts val="1500"/>
              <a:buChar char="●"/>
            </a:pPr>
            <a:r>
              <a:rPr lang="en" sz="1500"/>
              <a:t>As a result of the action (a), move to the next state (S').</a:t>
            </a:r>
            <a:endParaRPr sz="1500"/>
          </a:p>
          <a:p>
            <a:pPr indent="-323850" lvl="0" marL="457200" rtl="0" algn="l">
              <a:spcBef>
                <a:spcPts val="0"/>
              </a:spcBef>
              <a:spcAft>
                <a:spcPts val="0"/>
              </a:spcAft>
              <a:buSzPts val="1500"/>
              <a:buChar char="●"/>
            </a:pPr>
            <a:r>
              <a:rPr lang="en" sz="1500"/>
              <a:t>Choose the state (S') action with the highest Q-value out of all available states (A).</a:t>
            </a:r>
            <a:endParaRPr sz="1500"/>
          </a:p>
          <a:p>
            <a:pPr indent="-323850" lvl="0" marL="457200" rtl="0" algn="l">
              <a:spcBef>
                <a:spcPts val="0"/>
              </a:spcBef>
              <a:spcAft>
                <a:spcPts val="0"/>
              </a:spcAft>
              <a:buSzPts val="1500"/>
              <a:buChar char="●"/>
            </a:pPr>
            <a:r>
              <a:rPr lang="en" sz="1500"/>
              <a:t>Update Q-table values using the equation.</a:t>
            </a:r>
            <a:endParaRPr sz="1500"/>
          </a:p>
          <a:p>
            <a:pPr indent="-323850" lvl="0" marL="457200" rtl="0" algn="l">
              <a:spcBef>
                <a:spcPts val="0"/>
              </a:spcBef>
              <a:spcAft>
                <a:spcPts val="0"/>
              </a:spcAft>
              <a:buSzPts val="1500"/>
              <a:buChar char="●"/>
            </a:pPr>
            <a:r>
              <a:rPr lang="en" sz="1500"/>
              <a:t>Set the next state as the current state.</a:t>
            </a:r>
            <a:endParaRPr sz="1500"/>
          </a:p>
          <a:p>
            <a:pPr indent="-323850" lvl="0" marL="457200" rtl="0" algn="l">
              <a:spcBef>
                <a:spcPts val="0"/>
              </a:spcBef>
              <a:spcAft>
                <a:spcPts val="0"/>
              </a:spcAft>
              <a:buSzPts val="1500"/>
              <a:buChar char="●"/>
            </a:pPr>
            <a:r>
              <a:rPr lang="en" sz="1500"/>
              <a:t>If goal state is reached, then end and repeat the process.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There's a tradeoff between exploration (selecting a random action) and exploitation (selecting actions based on previously discovered Q-values).</a:t>
            </a:r>
            <a:endParaRPr sz="1500"/>
          </a:p>
          <a:p>
            <a:pPr indent="-323850" lvl="0" marL="457200" rtl="0" algn="l">
              <a:spcBef>
                <a:spcPts val="0"/>
              </a:spcBef>
              <a:spcAft>
                <a:spcPts val="0"/>
              </a:spcAft>
              <a:buSzPts val="1500"/>
              <a:buChar char="-"/>
            </a:pPr>
            <a:r>
              <a:rPr lang="en" sz="1500"/>
              <a:t>We'll be adding another parameter called "</a:t>
            </a:r>
            <a:r>
              <a:rPr b="1" lang="en" sz="1500">
                <a:latin typeface="Lexend"/>
                <a:ea typeface="Lexend"/>
                <a:cs typeface="Lexend"/>
                <a:sym typeface="Lexend"/>
              </a:rPr>
              <a:t>ε</a:t>
            </a:r>
            <a:r>
              <a:rPr lang="en" sz="1500"/>
              <a:t>" to account for this during training in order to prevent the action from constantly taking the same path and potentially overfitting.</a:t>
            </a:r>
            <a:endParaRPr sz="1500"/>
          </a:p>
          <a:p>
            <a:pPr indent="-323850" lvl="0" marL="457200" rtl="0" algn="l">
              <a:spcBef>
                <a:spcPts val="0"/>
              </a:spcBef>
              <a:spcAft>
                <a:spcPts val="0"/>
              </a:spcAft>
              <a:buSzPts val="1500"/>
              <a:buChar char="-"/>
            </a:pPr>
            <a:r>
              <a:rPr lang="en" sz="1500"/>
              <a:t>Sometimes, we'll prefer exploring the action space more than simply choosing the best learning Q-value action. Since we are investigating and making arbitrary judgments, it makes sense that episodes with lower epsilon values have greater penalties (on average).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values of `</a:t>
            </a:r>
            <a:r>
              <a:rPr b="1" lang="en" sz="1500">
                <a:latin typeface="Lexend"/>
                <a:ea typeface="Lexend"/>
                <a:cs typeface="Lexend"/>
                <a:sym typeface="Lexend"/>
              </a:rPr>
              <a:t>α</a:t>
            </a:r>
            <a:r>
              <a:rPr lang="en" sz="1500"/>
              <a:t>`, `</a:t>
            </a:r>
            <a:r>
              <a:rPr b="1" lang="en" sz="1500">
                <a:latin typeface="Lexend"/>
                <a:ea typeface="Lexend"/>
                <a:cs typeface="Lexend"/>
                <a:sym typeface="Lexend"/>
              </a:rPr>
              <a:t>ɣ</a:t>
            </a:r>
            <a:r>
              <a:rPr lang="en" sz="1500"/>
              <a:t>`, and `</a:t>
            </a:r>
            <a:r>
              <a:rPr b="1" lang="en" sz="1500">
                <a:latin typeface="Lexend"/>
                <a:ea typeface="Lexend"/>
                <a:cs typeface="Lexend"/>
                <a:sym typeface="Lexend"/>
              </a:rPr>
              <a:t>ε</a:t>
            </a:r>
            <a:r>
              <a:rPr lang="en" sz="1500"/>
              <a:t>` were slightly based on "hit and trial", but there are better ways to come up with good values. Ideally, all three should decrease over time because as the agent continues to learn, it actually builds up more resilient priors;</a:t>
            </a:r>
            <a:endParaRPr sz="1500"/>
          </a:p>
          <a:p>
            <a:pPr indent="-323850" lvl="0" marL="457200" rtl="0" algn="l">
              <a:spcBef>
                <a:spcPts val="1200"/>
              </a:spcBef>
              <a:spcAft>
                <a:spcPts val="0"/>
              </a:spcAft>
              <a:buSzPts val="1500"/>
              <a:buAutoNum type="arabicPeriod"/>
            </a:pPr>
            <a:r>
              <a:rPr b="1" lang="en" sz="1500">
                <a:latin typeface="Lexend"/>
                <a:ea typeface="Lexend"/>
                <a:cs typeface="Lexend"/>
                <a:sym typeface="Lexend"/>
              </a:rPr>
              <a:t>α,</a:t>
            </a:r>
            <a:r>
              <a:rPr lang="en" sz="1500"/>
              <a:t> </a:t>
            </a:r>
            <a:r>
              <a:rPr lang="en" sz="1500"/>
              <a:t>(the learning rate) should decrease as you continue to gain a larger and larger knowledge base.</a:t>
            </a:r>
            <a:endParaRPr sz="1500"/>
          </a:p>
          <a:p>
            <a:pPr indent="-323850" lvl="0" marL="457200" rtl="0" algn="l">
              <a:spcBef>
                <a:spcPts val="0"/>
              </a:spcBef>
              <a:spcAft>
                <a:spcPts val="0"/>
              </a:spcAft>
              <a:buSzPts val="1500"/>
              <a:buAutoNum type="arabicPeriod"/>
            </a:pPr>
            <a:r>
              <a:rPr b="1" lang="en" sz="1500">
                <a:latin typeface="Lexend"/>
                <a:ea typeface="Lexend"/>
                <a:cs typeface="Lexend"/>
                <a:sym typeface="Lexend"/>
              </a:rPr>
              <a:t>ɣ: </a:t>
            </a:r>
            <a:r>
              <a:rPr lang="en" sz="1500"/>
              <a:t>Since you won't be around long enough to receive the long-term benefit, preference for the near-term reward should increase as the deadline draws nearer. As a result, gamma should decrease.</a:t>
            </a:r>
            <a:endParaRPr sz="1500"/>
          </a:p>
          <a:p>
            <a:pPr indent="-323850" lvl="0" marL="457200" rtl="0" algn="l">
              <a:spcBef>
                <a:spcPts val="0"/>
              </a:spcBef>
              <a:spcAft>
                <a:spcPts val="0"/>
              </a:spcAft>
              <a:buSzPts val="1500"/>
              <a:buAutoNum type="arabicPeriod"/>
            </a:pPr>
            <a:r>
              <a:rPr b="1" lang="en" sz="1500">
                <a:latin typeface="Lexend"/>
                <a:ea typeface="Lexend"/>
                <a:cs typeface="Lexend"/>
                <a:sym typeface="Lexend"/>
              </a:rPr>
              <a:t>ε</a:t>
            </a:r>
            <a:r>
              <a:rPr b="1" lang="en" sz="1500">
                <a:latin typeface="Lexend"/>
                <a:ea typeface="Lexend"/>
                <a:cs typeface="Lexend"/>
                <a:sym typeface="Lexend"/>
              </a:rPr>
              <a:t>: </a:t>
            </a:r>
            <a:r>
              <a:rPr lang="en" sz="1500"/>
              <a:t>As we refine our strategy, we have less need for exploration and more need for exploitation to acquire more benefit from our policy.</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