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IN"/>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00B7D8C-7729-40E6-AB28-828AFCAC76F2}" type="slidenum">
              <a:rPr lang="en-IN" smtClean="0"/>
              <a:t>‹#›</a:t>
            </a:fld>
            <a:endParaRPr lang="en-IN"/>
          </a:p>
        </p:txBody>
      </p:sp>
    </p:spTree>
    <p:extLst>
      <p:ext uri="{BB962C8B-B14F-4D97-AF65-F5344CB8AC3E}">
        <p14:creationId xmlns:p14="http://schemas.microsoft.com/office/powerpoint/2010/main" val="1679198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CD615-DA2C-4F7A-885F-ACA06ED730B3}"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1803887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10343565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2489056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13222951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5CD615-DA2C-4F7A-885F-ACA06ED730B3}"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84750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B5CD615-DA2C-4F7A-885F-ACA06ED730B3}"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3887104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3802060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p>
            <a:endParaRPr lang="en-IN"/>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27977109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917404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5CD615-DA2C-4F7A-885F-ACA06ED730B3}" type="datetimeFigureOut">
              <a:rPr lang="en-IN" smtClean="0"/>
              <a:t>21-08-2025</a:t>
            </a:fld>
            <a:endParaRPr lang="en-IN"/>
          </a:p>
        </p:txBody>
      </p:sp>
      <p:sp>
        <p:nvSpPr>
          <p:cNvPr id="5" name="Footer Placeholder 4"/>
          <p:cNvSpPr>
            <a:spLocks noGrp="1"/>
          </p:cNvSpPr>
          <p:nvPr>
            <p:ph type="ftr" sz="quarter" idx="11"/>
          </p:nvPr>
        </p:nvSpPr>
        <p:spPr/>
        <p:txBody>
          <a:bodyPr/>
          <a:lstStyle>
            <a:lvl1pPr>
              <a:defRPr sz="1000" b="1"/>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4082154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5CD615-DA2C-4F7A-885F-ACA06ED730B3}"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2843728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CD615-DA2C-4F7A-885F-ACA06ED730B3}" type="datetimeFigureOut">
              <a:rPr lang="en-IN" smtClean="0"/>
              <a:t>21-08-2025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373576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5CD615-DA2C-4F7A-885F-ACA06ED730B3}" type="datetimeFigureOut">
              <a:rPr lang="en-IN" smtClean="0"/>
              <a:t>21-08-2025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3808023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5CD615-DA2C-4F7A-885F-ACA06ED730B3}" type="datetimeFigureOut">
              <a:rPr lang="en-IN" smtClean="0"/>
              <a:t>21-08-2025</a:t>
            </a:fld>
            <a:endParaRPr lang="en-IN"/>
          </a:p>
        </p:txBody>
      </p:sp>
      <p:sp>
        <p:nvSpPr>
          <p:cNvPr id="3" name="Footer Placeholder 2"/>
          <p:cNvSpPr>
            <a:spLocks noGrp="1"/>
          </p:cNvSpPr>
          <p:nvPr>
            <p:ph type="ftr" sz="quarter" idx="11"/>
          </p:nvPr>
        </p:nvSpPr>
        <p:spPr/>
        <p:txBody>
          <a:bodyPr/>
          <a:lstStyle/>
          <a:p>
            <a:endParaRPr lang="en-IN"/>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431442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CD615-DA2C-4F7A-885F-ACA06ED730B3}"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125118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5CD615-DA2C-4F7A-885F-ACA06ED730B3}" type="datetimeFigureOut">
              <a:rPr lang="en-IN" smtClean="0"/>
              <a:t>21-08-2025</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00B7D8C-7729-40E6-AB28-828AFCAC76F2}" type="slidenum">
              <a:rPr lang="en-IN" smtClean="0"/>
              <a:t>‹#›</a:t>
            </a:fld>
            <a:endParaRPr lang="en-IN"/>
          </a:p>
        </p:txBody>
      </p:sp>
    </p:spTree>
    <p:extLst>
      <p:ext uri="{BB962C8B-B14F-4D97-AF65-F5344CB8AC3E}">
        <p14:creationId xmlns:p14="http://schemas.microsoft.com/office/powerpoint/2010/main" val="17366480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7B5CD615-DA2C-4F7A-885F-ACA06ED730B3}" type="datetimeFigureOut">
              <a:rPr lang="en-IN" smtClean="0"/>
              <a:t>21-08-2025</a:t>
            </a:fld>
            <a:endParaRPr lang="en-IN"/>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IN"/>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00B7D8C-7729-40E6-AB28-828AFCAC76F2}" type="slidenum">
              <a:rPr lang="en-IN" smtClean="0"/>
              <a:t>‹#›</a:t>
            </a:fld>
            <a:endParaRPr lang="en-IN"/>
          </a:p>
        </p:txBody>
      </p:sp>
    </p:spTree>
    <p:extLst>
      <p:ext uri="{BB962C8B-B14F-4D97-AF65-F5344CB8AC3E}">
        <p14:creationId xmlns:p14="http://schemas.microsoft.com/office/powerpoint/2010/main" val="318969315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mayoclinic.org/diseases-conditions/parkinsons-disease/symptoms-causes/syc-20376055"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digitalocean.com/community/tutorials/standardscaler-function-in-python#python-sklearn-standardscaler-func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76FB-4B1C-DA93-6576-01CF8F3403A8}"/>
              </a:ext>
            </a:extLst>
          </p:cNvPr>
          <p:cNvSpPr>
            <a:spLocks noGrp="1"/>
          </p:cNvSpPr>
          <p:nvPr>
            <p:ph type="ctrTitle"/>
          </p:nvPr>
        </p:nvSpPr>
        <p:spPr>
          <a:xfrm>
            <a:off x="413656" y="500743"/>
            <a:ext cx="9263743" cy="797967"/>
          </a:xfrm>
        </p:spPr>
        <p:txBody>
          <a:bodyPr>
            <a:normAutofit fontScale="90000"/>
          </a:bodyPr>
          <a:lstStyle/>
          <a:p>
            <a:pPr algn="l"/>
            <a:r>
              <a:rPr lang="en-IN" b="1" i="0" u="none" strike="noStrike" dirty="0">
                <a:solidFill>
                  <a:schemeClr val="accent6">
                    <a:lumMod val="50000"/>
                  </a:schemeClr>
                </a:solidFill>
                <a:effectLst/>
                <a:highlight>
                  <a:srgbClr val="FFFFFF"/>
                </a:highlight>
                <a:latin typeface="mayo-display"/>
                <a:hlinkClick r:id="rId2">
                  <a:extLst>
                    <a:ext uri="{A12FA001-AC4F-418D-AE19-62706E023703}">
                      <ahyp:hlinkClr xmlns:ahyp="http://schemas.microsoft.com/office/drawing/2018/hyperlinkcolor" val="tx"/>
                    </a:ext>
                  </a:extLst>
                </a:hlinkClick>
              </a:rPr>
              <a:t>Parkinson's disease</a:t>
            </a:r>
            <a:endParaRPr lang="en-IN" b="1" i="0" dirty="0">
              <a:solidFill>
                <a:schemeClr val="accent6">
                  <a:lumMod val="50000"/>
                </a:schemeClr>
              </a:solidFill>
              <a:effectLst/>
              <a:highlight>
                <a:srgbClr val="FFFFFF"/>
              </a:highlight>
              <a:latin typeface="mayo-display"/>
            </a:endParaRPr>
          </a:p>
        </p:txBody>
      </p:sp>
      <p:sp>
        <p:nvSpPr>
          <p:cNvPr id="3" name="Subtitle 2">
            <a:extLst>
              <a:ext uri="{FF2B5EF4-FFF2-40B4-BE49-F238E27FC236}">
                <a16:creationId xmlns:a16="http://schemas.microsoft.com/office/drawing/2014/main" id="{491DFF19-9ED7-7307-398F-14BFFD52454D}"/>
              </a:ext>
            </a:extLst>
          </p:cNvPr>
          <p:cNvSpPr>
            <a:spLocks noGrp="1"/>
          </p:cNvSpPr>
          <p:nvPr>
            <p:ph type="subTitle" idx="1"/>
          </p:nvPr>
        </p:nvSpPr>
        <p:spPr>
          <a:xfrm>
            <a:off x="413656" y="1587135"/>
            <a:ext cx="11288487" cy="3877494"/>
          </a:xfrm>
        </p:spPr>
        <p:txBody>
          <a:bodyPr>
            <a:noAutofit/>
          </a:bodyPr>
          <a:lstStyle/>
          <a:p>
            <a:r>
              <a:rPr lang="en-US" sz="2000" b="1" i="0" dirty="0">
                <a:solidFill>
                  <a:srgbClr val="080808"/>
                </a:solidFill>
                <a:effectLst/>
                <a:highlight>
                  <a:srgbClr val="FFFFFF"/>
                </a:highlight>
                <a:latin typeface="mayo-sans"/>
              </a:rPr>
              <a:t>► Parkinson's disease is a progressive disorder that affects the nervous system and the parts of the body controlled by the nerves. Symptoms start slowly. The first symptom may be a barely noticeable tremor in just one hand. Tremors are common, but the disorder also may cause stiffness or slowing of movement.</a:t>
            </a:r>
          </a:p>
          <a:p>
            <a:endParaRPr lang="en-US" sz="2000" b="1" i="0" dirty="0">
              <a:solidFill>
                <a:srgbClr val="080808"/>
              </a:solidFill>
              <a:effectLst/>
              <a:highlight>
                <a:srgbClr val="FFFFFF"/>
              </a:highlight>
              <a:latin typeface="mayo-sans"/>
            </a:endParaRPr>
          </a:p>
          <a:p>
            <a:r>
              <a:rPr lang="en-US" sz="2000" b="1" i="0" dirty="0">
                <a:solidFill>
                  <a:srgbClr val="080808"/>
                </a:solidFill>
                <a:effectLst/>
                <a:highlight>
                  <a:srgbClr val="FFFFFF"/>
                </a:highlight>
                <a:latin typeface="mayo-sans"/>
              </a:rPr>
              <a:t>► In the early stages of Parkinson's disease, your face may show little or no expression. Your arms may not swing when you walk. Your speech may become soft or slurred. Parkinson's disease symptoms worsen as your condition progresses over time.</a:t>
            </a:r>
          </a:p>
          <a:p>
            <a:endParaRPr lang="en-US" sz="2000" b="1" i="0" dirty="0">
              <a:solidFill>
                <a:srgbClr val="080808"/>
              </a:solidFill>
              <a:effectLst/>
              <a:highlight>
                <a:srgbClr val="FFFFFF"/>
              </a:highlight>
              <a:latin typeface="mayo-sans"/>
            </a:endParaRPr>
          </a:p>
          <a:p>
            <a:r>
              <a:rPr lang="en-US" sz="2000" b="1" i="0" dirty="0">
                <a:solidFill>
                  <a:srgbClr val="080808"/>
                </a:solidFill>
                <a:effectLst/>
                <a:highlight>
                  <a:srgbClr val="FFFFFF"/>
                </a:highlight>
                <a:latin typeface="mayo-sans"/>
              </a:rPr>
              <a:t>► Although Parkinson's disease can't be cured, medicines might significantly improve your symptoms. Occasionally, a health care professional may suggest surgery to regulate certain regions of your brain and improve your symptoms.</a:t>
            </a:r>
            <a:endParaRPr lang="en-US" sz="2000" b="1" dirty="0">
              <a:solidFill>
                <a:srgbClr val="080808"/>
              </a:solidFill>
              <a:highlight>
                <a:srgbClr val="FFFFFF"/>
              </a:highlight>
              <a:latin typeface="mayo-sans"/>
            </a:endParaRPr>
          </a:p>
        </p:txBody>
      </p:sp>
    </p:spTree>
    <p:extLst>
      <p:ext uri="{BB962C8B-B14F-4D97-AF65-F5344CB8AC3E}">
        <p14:creationId xmlns:p14="http://schemas.microsoft.com/office/powerpoint/2010/main" val="1860636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FFE4-CA4A-5E28-16BA-A388F6FBC969}"/>
              </a:ext>
            </a:extLst>
          </p:cNvPr>
          <p:cNvSpPr>
            <a:spLocks noGrp="1"/>
          </p:cNvSpPr>
          <p:nvPr>
            <p:ph type="title"/>
          </p:nvPr>
        </p:nvSpPr>
        <p:spPr/>
        <p:txBody>
          <a:bodyPr/>
          <a:lstStyle/>
          <a:p>
            <a:r>
              <a:rPr lang="en-IN" b="1" u="sng" dirty="0"/>
              <a:t>Dependencies Used :-</a:t>
            </a:r>
          </a:p>
        </p:txBody>
      </p:sp>
      <p:sp>
        <p:nvSpPr>
          <p:cNvPr id="3" name="Content Placeholder 2">
            <a:extLst>
              <a:ext uri="{FF2B5EF4-FFF2-40B4-BE49-F238E27FC236}">
                <a16:creationId xmlns:a16="http://schemas.microsoft.com/office/drawing/2014/main" id="{7157E767-CBA5-4CAA-C5AE-5A240E8C024B}"/>
              </a:ext>
            </a:extLst>
          </p:cNvPr>
          <p:cNvSpPr>
            <a:spLocks noGrp="1"/>
          </p:cNvSpPr>
          <p:nvPr>
            <p:ph idx="1"/>
          </p:nvPr>
        </p:nvSpPr>
        <p:spPr>
          <a:xfrm>
            <a:off x="217714" y="2296887"/>
            <a:ext cx="11974286" cy="4452256"/>
          </a:xfrm>
        </p:spPr>
        <p:txBody>
          <a:bodyPr>
            <a:normAutofit/>
          </a:bodyPr>
          <a:lstStyle/>
          <a:p>
            <a:r>
              <a:rPr lang="en-IN" sz="2400" b="1" dirty="0" err="1"/>
              <a:t>Numpy</a:t>
            </a:r>
            <a:r>
              <a:rPr lang="en-IN" sz="2400" b="1" dirty="0"/>
              <a:t> : - </a:t>
            </a:r>
            <a:r>
              <a:rPr lang="en-US" sz="2400" b="0" i="0" dirty="0">
                <a:solidFill>
                  <a:srgbClr val="1F1F1F"/>
                </a:solidFill>
                <a:effectLst/>
                <a:highlight>
                  <a:srgbClr val="FFFFFF"/>
                </a:highlight>
                <a:latin typeface="Google Sans"/>
              </a:rPr>
              <a:t>NumPy is a Python library used </a:t>
            </a:r>
            <a:r>
              <a:rPr lang="en-US" sz="2400" b="0" i="0" dirty="0">
                <a:solidFill>
                  <a:srgbClr val="040C28"/>
                </a:solidFill>
                <a:effectLst/>
                <a:latin typeface="Google Sans"/>
              </a:rPr>
              <a:t>for working with arrays</a:t>
            </a:r>
            <a:r>
              <a:rPr lang="en-US" sz="2400" b="0" i="0" dirty="0">
                <a:solidFill>
                  <a:srgbClr val="1F1F1F"/>
                </a:solidFill>
                <a:effectLst/>
                <a:highlight>
                  <a:srgbClr val="FFFFFF"/>
                </a:highlight>
                <a:latin typeface="Google Sans"/>
              </a:rPr>
              <a:t>. It also has functions for working in domain of linear algebra, </a:t>
            </a:r>
            <a:r>
              <a:rPr lang="en-US" sz="2400" b="0" i="0" dirty="0" err="1">
                <a:solidFill>
                  <a:srgbClr val="1F1F1F"/>
                </a:solidFill>
                <a:effectLst/>
                <a:highlight>
                  <a:srgbClr val="FFFFFF"/>
                </a:highlight>
                <a:latin typeface="Google Sans"/>
              </a:rPr>
              <a:t>fourier</a:t>
            </a:r>
            <a:r>
              <a:rPr lang="en-US" sz="2400" b="0" i="0" dirty="0">
                <a:solidFill>
                  <a:srgbClr val="1F1F1F"/>
                </a:solidFill>
                <a:effectLst/>
                <a:highlight>
                  <a:srgbClr val="FFFFFF"/>
                </a:highlight>
                <a:latin typeface="Google Sans"/>
              </a:rPr>
              <a:t> transform, and matrices. NumPy was created in 2005 by Travis Oliphant. It is an open source project and you can use it freely.</a:t>
            </a:r>
          </a:p>
          <a:p>
            <a:r>
              <a:rPr lang="en-IN" sz="2400" b="1" dirty="0"/>
              <a:t>Pandas : - </a:t>
            </a:r>
            <a:r>
              <a:rPr lang="en-US" sz="2400" b="0" i="0" dirty="0">
                <a:solidFill>
                  <a:srgbClr val="1F1F1F"/>
                </a:solidFill>
                <a:effectLst/>
                <a:highlight>
                  <a:srgbClr val="FFFFFF"/>
                </a:highlight>
                <a:latin typeface="Google Sans"/>
              </a:rPr>
              <a:t>Pandas is a Python library used for </a:t>
            </a:r>
            <a:r>
              <a:rPr lang="en-US" sz="2400" b="0" i="0" dirty="0">
                <a:solidFill>
                  <a:srgbClr val="040C28"/>
                </a:solidFill>
                <a:effectLst/>
                <a:latin typeface="Google Sans"/>
              </a:rPr>
              <a:t>working with data sets</a:t>
            </a:r>
            <a:r>
              <a:rPr lang="en-US" sz="2400" b="0" i="0" dirty="0">
                <a:solidFill>
                  <a:srgbClr val="1F1F1F"/>
                </a:solidFill>
                <a:effectLst/>
                <a:highlight>
                  <a:srgbClr val="FFFFFF"/>
                </a:highlight>
                <a:latin typeface="Google Sans"/>
              </a:rPr>
              <a:t>. It has functions for analyzing, cleaning, exploring, and manipulating data. The name "Pandas" has a reference to both "Panel Data", and "Python Data Analysis" and was created by Wes McKinney in 2008.</a:t>
            </a:r>
          </a:p>
          <a:p>
            <a:r>
              <a:rPr lang="en-US" sz="2400" b="1" i="0" dirty="0">
                <a:solidFill>
                  <a:srgbClr val="1F1F1F"/>
                </a:solidFill>
                <a:effectLst/>
                <a:highlight>
                  <a:srgbClr val="FFFFFF"/>
                </a:highlight>
                <a:latin typeface="Google Sans"/>
              </a:rPr>
              <a:t>Scikit-learn : - </a:t>
            </a:r>
            <a:r>
              <a:rPr lang="en-US" sz="2400" b="0" i="0" dirty="0">
                <a:solidFill>
                  <a:srgbClr val="1F1F1F"/>
                </a:solidFill>
                <a:effectLst/>
                <a:highlight>
                  <a:srgbClr val="FFFFFF"/>
                </a:highlight>
                <a:latin typeface="Google Sans"/>
              </a:rPr>
              <a:t>Scikit-learn is probably the most useful library for machine learning in Python. The </a:t>
            </a:r>
            <a:r>
              <a:rPr lang="en-US" sz="2400" b="0" i="0" dirty="0" err="1">
                <a:solidFill>
                  <a:srgbClr val="1F1F1F"/>
                </a:solidFill>
                <a:effectLst/>
                <a:highlight>
                  <a:srgbClr val="FFFFFF"/>
                </a:highlight>
                <a:latin typeface="Google Sans"/>
              </a:rPr>
              <a:t>sklearn</a:t>
            </a:r>
            <a:r>
              <a:rPr lang="en-US" sz="2400" b="0" i="0" dirty="0">
                <a:solidFill>
                  <a:srgbClr val="1F1F1F"/>
                </a:solidFill>
                <a:effectLst/>
                <a:highlight>
                  <a:srgbClr val="FFFFFF"/>
                </a:highlight>
                <a:latin typeface="Google Sans"/>
              </a:rPr>
              <a:t> library </a:t>
            </a:r>
            <a:r>
              <a:rPr lang="en-US" sz="2400" b="0" i="0" dirty="0">
                <a:solidFill>
                  <a:srgbClr val="040C28"/>
                </a:solidFill>
                <a:effectLst/>
                <a:latin typeface="Google Sans"/>
              </a:rPr>
              <a:t>contains a lot of efficient tools for machine learning and statistical modeling including classification, regression, clustering and dimensionality reduction</a:t>
            </a:r>
            <a:r>
              <a:rPr lang="en-US" sz="2400" b="0" i="0" dirty="0">
                <a:solidFill>
                  <a:srgbClr val="1F1F1F"/>
                </a:solidFill>
                <a:effectLst/>
                <a:highlight>
                  <a:srgbClr val="FFFFFF"/>
                </a:highlight>
                <a:latin typeface="Google Sans"/>
              </a:rPr>
              <a:t>.</a:t>
            </a:r>
            <a:endParaRPr lang="en-US" sz="2400" dirty="0">
              <a:solidFill>
                <a:srgbClr val="1F1F1F"/>
              </a:solidFill>
              <a:highlight>
                <a:srgbClr val="FFFFFF"/>
              </a:highlight>
              <a:latin typeface="Google Sans"/>
            </a:endParaRPr>
          </a:p>
        </p:txBody>
      </p:sp>
    </p:spTree>
    <p:extLst>
      <p:ext uri="{BB962C8B-B14F-4D97-AF65-F5344CB8AC3E}">
        <p14:creationId xmlns:p14="http://schemas.microsoft.com/office/powerpoint/2010/main" val="39707746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5AD6A-016A-7898-5516-14C148A5F8A8}"/>
              </a:ext>
            </a:extLst>
          </p:cNvPr>
          <p:cNvSpPr>
            <a:spLocks noGrp="1"/>
          </p:cNvSpPr>
          <p:nvPr>
            <p:ph type="title"/>
          </p:nvPr>
        </p:nvSpPr>
        <p:spPr>
          <a:xfrm>
            <a:off x="457200" y="446314"/>
            <a:ext cx="11255829" cy="1371600"/>
          </a:xfrm>
        </p:spPr>
        <p:txBody>
          <a:bodyPr/>
          <a:lstStyle/>
          <a:p>
            <a:r>
              <a:rPr lang="en-IN" b="1" u="sng" dirty="0"/>
              <a:t>Tools :-</a:t>
            </a:r>
          </a:p>
        </p:txBody>
      </p:sp>
      <p:sp>
        <p:nvSpPr>
          <p:cNvPr id="3" name="Content Placeholder 2">
            <a:extLst>
              <a:ext uri="{FF2B5EF4-FFF2-40B4-BE49-F238E27FC236}">
                <a16:creationId xmlns:a16="http://schemas.microsoft.com/office/drawing/2014/main" id="{0F3F59F9-FC35-9A9B-4E58-E767F9596CAF}"/>
              </a:ext>
            </a:extLst>
          </p:cNvPr>
          <p:cNvSpPr>
            <a:spLocks noGrp="1"/>
          </p:cNvSpPr>
          <p:nvPr>
            <p:ph idx="1"/>
          </p:nvPr>
        </p:nvSpPr>
        <p:spPr>
          <a:xfrm>
            <a:off x="119743" y="2340428"/>
            <a:ext cx="11974285" cy="4386943"/>
          </a:xfrm>
        </p:spPr>
        <p:txBody>
          <a:bodyPr>
            <a:normAutofit/>
          </a:bodyPr>
          <a:lstStyle/>
          <a:p>
            <a:r>
              <a:rPr lang="en-IN" sz="2400" b="1" dirty="0" err="1"/>
              <a:t>Sklearn.model_selection.train_test_split</a:t>
            </a:r>
            <a:r>
              <a:rPr lang="en-IN" sz="2400" b="1" dirty="0"/>
              <a:t>() function : - </a:t>
            </a:r>
          </a:p>
          <a:p>
            <a:pPr marL="0" indent="0">
              <a:buNone/>
            </a:pPr>
            <a:r>
              <a:rPr lang="en-US" sz="2400" b="0" i="0" dirty="0">
                <a:solidFill>
                  <a:srgbClr val="FFFFFF"/>
                </a:solidFill>
                <a:effectLst/>
                <a:highlight>
                  <a:srgbClr val="800080"/>
                </a:highlight>
                <a:latin typeface="Nunito" pitchFamily="2" charset="0"/>
              </a:rPr>
              <a:t>The </a:t>
            </a:r>
            <a:r>
              <a:rPr lang="en-US" sz="2400" b="0" i="0" dirty="0" err="1">
                <a:solidFill>
                  <a:srgbClr val="FFFFFF"/>
                </a:solidFill>
                <a:effectLst/>
                <a:highlight>
                  <a:srgbClr val="800080"/>
                </a:highlight>
                <a:latin typeface="Nunito" pitchFamily="2" charset="0"/>
              </a:rPr>
              <a:t>train_test_split</a:t>
            </a:r>
            <a:r>
              <a:rPr lang="en-US" sz="2400" b="0" i="0" dirty="0">
                <a:solidFill>
                  <a:srgbClr val="FFFFFF"/>
                </a:solidFill>
                <a:effectLst/>
                <a:highlight>
                  <a:srgbClr val="800080"/>
                </a:highlight>
                <a:latin typeface="Nunito" pitchFamily="2" charset="0"/>
              </a:rPr>
              <a:t>() method is used to split our data into train and test sets. First, we need to divide our data into features (X) and labels (y). The </a:t>
            </a:r>
            <a:r>
              <a:rPr lang="en-US" sz="2400" b="0" i="0" dirty="0" err="1">
                <a:solidFill>
                  <a:srgbClr val="FFFFFF"/>
                </a:solidFill>
                <a:effectLst/>
                <a:highlight>
                  <a:srgbClr val="800080"/>
                </a:highlight>
                <a:latin typeface="Nunito" pitchFamily="2" charset="0"/>
              </a:rPr>
              <a:t>dataframe</a:t>
            </a:r>
            <a:r>
              <a:rPr lang="en-US" sz="2400" b="0" i="0" dirty="0">
                <a:solidFill>
                  <a:srgbClr val="FFFFFF"/>
                </a:solidFill>
                <a:effectLst/>
                <a:highlight>
                  <a:srgbClr val="800080"/>
                </a:highlight>
                <a:latin typeface="Nunito" pitchFamily="2" charset="0"/>
              </a:rPr>
              <a:t> gets divided into </a:t>
            </a:r>
            <a:r>
              <a:rPr lang="en-US" sz="2400" b="0" i="0" dirty="0" err="1">
                <a:solidFill>
                  <a:srgbClr val="FFFFFF"/>
                </a:solidFill>
                <a:effectLst/>
                <a:highlight>
                  <a:srgbClr val="800080"/>
                </a:highlight>
                <a:latin typeface="Nunito" pitchFamily="2" charset="0"/>
              </a:rPr>
              <a:t>X_train</a:t>
            </a:r>
            <a:r>
              <a:rPr lang="en-US" sz="2400" b="0" i="0" dirty="0">
                <a:solidFill>
                  <a:srgbClr val="FFFFFF"/>
                </a:solidFill>
                <a:effectLst/>
                <a:highlight>
                  <a:srgbClr val="800080"/>
                </a:highlight>
                <a:latin typeface="Nunito" pitchFamily="2" charset="0"/>
              </a:rPr>
              <a:t>, </a:t>
            </a:r>
            <a:r>
              <a:rPr lang="en-US" sz="2400" b="0" i="0" dirty="0" err="1">
                <a:solidFill>
                  <a:srgbClr val="FFFFFF"/>
                </a:solidFill>
                <a:effectLst/>
                <a:highlight>
                  <a:srgbClr val="800080"/>
                </a:highlight>
                <a:latin typeface="Nunito" pitchFamily="2" charset="0"/>
              </a:rPr>
              <a:t>X_test</a:t>
            </a:r>
            <a:r>
              <a:rPr lang="en-US" sz="2400" b="0" i="0" dirty="0">
                <a:solidFill>
                  <a:srgbClr val="FFFFFF"/>
                </a:solidFill>
                <a:effectLst/>
                <a:highlight>
                  <a:srgbClr val="800080"/>
                </a:highlight>
                <a:latin typeface="Nunito" pitchFamily="2" charset="0"/>
              </a:rPr>
              <a:t>, </a:t>
            </a:r>
            <a:r>
              <a:rPr lang="en-US" sz="2400" b="0" i="0" dirty="0" err="1">
                <a:solidFill>
                  <a:srgbClr val="FFFFFF"/>
                </a:solidFill>
                <a:effectLst/>
                <a:highlight>
                  <a:srgbClr val="800080"/>
                </a:highlight>
                <a:latin typeface="Nunito" pitchFamily="2" charset="0"/>
              </a:rPr>
              <a:t>y_train</a:t>
            </a:r>
            <a:r>
              <a:rPr lang="en-US" sz="2400" b="0" i="0" dirty="0">
                <a:solidFill>
                  <a:srgbClr val="FFFFFF"/>
                </a:solidFill>
                <a:effectLst/>
                <a:highlight>
                  <a:srgbClr val="800080"/>
                </a:highlight>
                <a:latin typeface="Nunito" pitchFamily="2" charset="0"/>
              </a:rPr>
              <a:t>, and </a:t>
            </a:r>
            <a:r>
              <a:rPr lang="en-US" sz="2400" b="0" i="0" dirty="0" err="1">
                <a:solidFill>
                  <a:srgbClr val="FFFFFF"/>
                </a:solidFill>
                <a:effectLst/>
                <a:highlight>
                  <a:srgbClr val="800080"/>
                </a:highlight>
                <a:latin typeface="Nunito" pitchFamily="2" charset="0"/>
              </a:rPr>
              <a:t>y_test</a:t>
            </a:r>
            <a:r>
              <a:rPr lang="en-US" sz="2400" b="0" i="0" dirty="0">
                <a:solidFill>
                  <a:srgbClr val="FFFFFF"/>
                </a:solidFill>
                <a:effectLst/>
                <a:highlight>
                  <a:srgbClr val="800080"/>
                </a:highlight>
                <a:latin typeface="Nunito" pitchFamily="2" charset="0"/>
              </a:rPr>
              <a:t>. </a:t>
            </a:r>
            <a:r>
              <a:rPr lang="en-US" sz="2400" b="0" i="0" dirty="0" err="1">
                <a:solidFill>
                  <a:srgbClr val="FFFFFF"/>
                </a:solidFill>
                <a:effectLst/>
                <a:highlight>
                  <a:srgbClr val="800080"/>
                </a:highlight>
                <a:latin typeface="Nunito" pitchFamily="2" charset="0"/>
              </a:rPr>
              <a:t>X_train</a:t>
            </a:r>
            <a:r>
              <a:rPr lang="en-US" sz="2400" b="0" i="0" dirty="0">
                <a:solidFill>
                  <a:srgbClr val="FFFFFF"/>
                </a:solidFill>
                <a:effectLst/>
                <a:highlight>
                  <a:srgbClr val="800080"/>
                </a:highlight>
                <a:latin typeface="Nunito" pitchFamily="2" charset="0"/>
              </a:rPr>
              <a:t> and </a:t>
            </a:r>
            <a:r>
              <a:rPr lang="en-US" sz="2400" b="0" i="0" dirty="0" err="1">
                <a:solidFill>
                  <a:srgbClr val="FFFFFF"/>
                </a:solidFill>
                <a:effectLst/>
                <a:highlight>
                  <a:srgbClr val="800080"/>
                </a:highlight>
                <a:latin typeface="Nunito" pitchFamily="2" charset="0"/>
              </a:rPr>
              <a:t>y_train</a:t>
            </a:r>
            <a:r>
              <a:rPr lang="en-US" sz="2400" b="0" i="0" dirty="0">
                <a:solidFill>
                  <a:srgbClr val="FFFFFF"/>
                </a:solidFill>
                <a:effectLst/>
                <a:highlight>
                  <a:srgbClr val="800080"/>
                </a:highlight>
                <a:latin typeface="Nunito" pitchFamily="2" charset="0"/>
              </a:rPr>
              <a:t> sets are used for training and fitting the model. The </a:t>
            </a:r>
            <a:r>
              <a:rPr lang="en-US" sz="2400" b="0" i="0" dirty="0" err="1">
                <a:solidFill>
                  <a:srgbClr val="FFFFFF"/>
                </a:solidFill>
                <a:effectLst/>
                <a:highlight>
                  <a:srgbClr val="800080"/>
                </a:highlight>
                <a:latin typeface="Nunito" pitchFamily="2" charset="0"/>
              </a:rPr>
              <a:t>X_test</a:t>
            </a:r>
            <a:r>
              <a:rPr lang="en-US" sz="2400" b="0" i="0" dirty="0">
                <a:solidFill>
                  <a:srgbClr val="FFFFFF"/>
                </a:solidFill>
                <a:effectLst/>
                <a:highlight>
                  <a:srgbClr val="800080"/>
                </a:highlight>
                <a:latin typeface="Nunito" pitchFamily="2" charset="0"/>
              </a:rPr>
              <a:t> and </a:t>
            </a:r>
            <a:r>
              <a:rPr lang="en-US" sz="2400" b="0" i="0" dirty="0" err="1">
                <a:solidFill>
                  <a:srgbClr val="FFFFFF"/>
                </a:solidFill>
                <a:effectLst/>
                <a:highlight>
                  <a:srgbClr val="800080"/>
                </a:highlight>
                <a:latin typeface="Nunito" pitchFamily="2" charset="0"/>
              </a:rPr>
              <a:t>y_test</a:t>
            </a:r>
            <a:r>
              <a:rPr lang="en-US" sz="2400" b="0" i="0" dirty="0">
                <a:solidFill>
                  <a:srgbClr val="FFFFFF"/>
                </a:solidFill>
                <a:effectLst/>
                <a:highlight>
                  <a:srgbClr val="800080"/>
                </a:highlight>
                <a:latin typeface="Nunito" pitchFamily="2" charset="0"/>
              </a:rPr>
              <a:t> sets are used for testing the model if it’s predicting the right outputs/labels. we can explicitly test the size of the train and test sets. It is suggested to keep our train sets larger than the test sets.</a:t>
            </a:r>
          </a:p>
          <a:p>
            <a:r>
              <a:rPr lang="en-IN" sz="2400" b="1" dirty="0" err="1"/>
              <a:t>Sklearn.preprocessing</a:t>
            </a:r>
            <a:r>
              <a:rPr lang="en-IN" sz="2400" b="1" dirty="0"/>
              <a:t> : - </a:t>
            </a:r>
            <a:r>
              <a:rPr lang="en-IN" sz="2400" dirty="0">
                <a:solidFill>
                  <a:schemeClr val="bg1"/>
                </a:solidFill>
                <a:highlight>
                  <a:srgbClr val="800080"/>
                </a:highlight>
              </a:rPr>
              <a:t>The </a:t>
            </a:r>
            <a:r>
              <a:rPr lang="en-IN" sz="2400" dirty="0" err="1">
                <a:solidFill>
                  <a:schemeClr val="bg1"/>
                </a:solidFill>
                <a:highlight>
                  <a:srgbClr val="800080"/>
                </a:highlight>
              </a:rPr>
              <a:t>sklearn.preprocessing</a:t>
            </a:r>
            <a:r>
              <a:rPr lang="en-IN" sz="2400" dirty="0">
                <a:solidFill>
                  <a:schemeClr val="bg1"/>
                </a:solidFill>
                <a:highlight>
                  <a:srgbClr val="800080"/>
                </a:highlight>
              </a:rPr>
              <a:t> package provides several common utility functions and transformer classes to change raw feature vectors into a representation that is more suitable for the downstream estimators.</a:t>
            </a:r>
          </a:p>
          <a:p>
            <a:endParaRPr lang="en-IN" sz="2400" b="1" dirty="0"/>
          </a:p>
        </p:txBody>
      </p:sp>
    </p:spTree>
    <p:extLst>
      <p:ext uri="{BB962C8B-B14F-4D97-AF65-F5344CB8AC3E}">
        <p14:creationId xmlns:p14="http://schemas.microsoft.com/office/powerpoint/2010/main" val="1037767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2101-5EDA-F0E5-CC41-736D3F0CA915}"/>
              </a:ext>
            </a:extLst>
          </p:cNvPr>
          <p:cNvSpPr>
            <a:spLocks noGrp="1"/>
          </p:cNvSpPr>
          <p:nvPr>
            <p:ph type="title"/>
          </p:nvPr>
        </p:nvSpPr>
        <p:spPr>
          <a:xfrm>
            <a:off x="468086" y="489857"/>
            <a:ext cx="9971314" cy="1905000"/>
          </a:xfrm>
        </p:spPr>
        <p:txBody>
          <a:bodyPr/>
          <a:lstStyle/>
          <a:p>
            <a:r>
              <a:rPr lang="en-IN" b="1" i="0" u="none" strike="noStrike" dirty="0">
                <a:solidFill>
                  <a:schemeClr val="bg1"/>
                </a:solidFill>
                <a:effectLst/>
                <a:latin typeface="__Epilogue_46f422"/>
                <a:hlinkClick r:id="rId2">
                  <a:extLst>
                    <a:ext uri="{A12FA001-AC4F-418D-AE19-62706E023703}">
                      <ahyp:hlinkClr xmlns:ahyp="http://schemas.microsoft.com/office/drawing/2018/hyperlinkcolor" val="tx"/>
                    </a:ext>
                  </a:extLst>
                </a:hlinkClick>
              </a:rPr>
              <a:t>Python </a:t>
            </a:r>
            <a:r>
              <a:rPr lang="en-IN" b="1" i="0" u="none" strike="noStrike" dirty="0" err="1">
                <a:solidFill>
                  <a:schemeClr val="bg1"/>
                </a:solidFill>
                <a:effectLst/>
                <a:latin typeface="__Epilogue_46f422"/>
                <a:hlinkClick r:id="rId2">
                  <a:extLst>
                    <a:ext uri="{A12FA001-AC4F-418D-AE19-62706E023703}">
                      <ahyp:hlinkClr xmlns:ahyp="http://schemas.microsoft.com/office/drawing/2018/hyperlinkcolor" val="tx"/>
                    </a:ext>
                  </a:extLst>
                </a:hlinkClick>
              </a:rPr>
              <a:t>sklearn</a:t>
            </a:r>
            <a:r>
              <a:rPr lang="en-IN" b="1" i="0" u="none" strike="noStrike" dirty="0">
                <a:solidFill>
                  <a:schemeClr val="bg1"/>
                </a:solidFill>
                <a:effectLst/>
                <a:latin typeface="__Epilogue_46f422"/>
                <a:hlinkClick r:id="rId2">
                  <a:extLst>
                    <a:ext uri="{A12FA001-AC4F-418D-AE19-62706E023703}">
                      <ahyp:hlinkClr xmlns:ahyp="http://schemas.microsoft.com/office/drawing/2018/hyperlinkcolor" val="tx"/>
                    </a:ext>
                  </a:extLst>
                </a:hlinkClick>
              </a:rPr>
              <a:t> </a:t>
            </a:r>
            <a:r>
              <a:rPr lang="en-IN" b="1" i="0" u="none" strike="noStrike" dirty="0" err="1">
                <a:solidFill>
                  <a:schemeClr val="bg1"/>
                </a:solidFill>
                <a:effectLst/>
                <a:latin typeface="__Epilogue_46f422"/>
                <a:hlinkClick r:id="rId2">
                  <a:extLst>
                    <a:ext uri="{A12FA001-AC4F-418D-AE19-62706E023703}">
                      <ahyp:hlinkClr xmlns:ahyp="http://schemas.microsoft.com/office/drawing/2018/hyperlinkcolor" val="tx"/>
                    </a:ext>
                  </a:extLst>
                </a:hlinkClick>
              </a:rPr>
              <a:t>StandardScaler</a:t>
            </a:r>
            <a:r>
              <a:rPr lang="en-IN" b="1" i="0" u="none" strike="noStrike" dirty="0">
                <a:solidFill>
                  <a:schemeClr val="bg1"/>
                </a:solidFill>
                <a:effectLst/>
                <a:latin typeface="__Epilogue_46f422"/>
                <a:hlinkClick r:id="rId2">
                  <a:extLst>
                    <a:ext uri="{A12FA001-AC4F-418D-AE19-62706E023703}">
                      <ahyp:hlinkClr xmlns:ahyp="http://schemas.microsoft.com/office/drawing/2018/hyperlinkcolor" val="tx"/>
                    </a:ext>
                  </a:extLst>
                </a:hlinkClick>
              </a:rPr>
              <a:t>() function</a:t>
            </a:r>
            <a:br>
              <a:rPr lang="en-IN" b="1" i="0" dirty="0">
                <a:solidFill>
                  <a:srgbClr val="4D5B7C"/>
                </a:solidFill>
                <a:effectLst/>
                <a:latin typeface="__Epilogue_46f422"/>
              </a:rPr>
            </a:br>
            <a:endParaRPr lang="en-IN" dirty="0"/>
          </a:p>
        </p:txBody>
      </p:sp>
      <p:sp>
        <p:nvSpPr>
          <p:cNvPr id="3" name="Content Placeholder 2">
            <a:extLst>
              <a:ext uri="{FF2B5EF4-FFF2-40B4-BE49-F238E27FC236}">
                <a16:creationId xmlns:a16="http://schemas.microsoft.com/office/drawing/2014/main" id="{DF99EC88-4C0A-B189-B221-E05FE23F41FD}"/>
              </a:ext>
            </a:extLst>
          </p:cNvPr>
          <p:cNvSpPr>
            <a:spLocks noGrp="1"/>
          </p:cNvSpPr>
          <p:nvPr>
            <p:ph idx="1"/>
          </p:nvPr>
        </p:nvSpPr>
        <p:spPr>
          <a:xfrm>
            <a:off x="108858" y="2394857"/>
            <a:ext cx="11941628" cy="4125686"/>
          </a:xfrm>
        </p:spPr>
        <p:txBody>
          <a:bodyPr>
            <a:normAutofit/>
          </a:bodyPr>
          <a:lstStyle/>
          <a:p>
            <a:r>
              <a:rPr lang="en-US" sz="2400" b="0" i="0" dirty="0">
                <a:solidFill>
                  <a:srgbClr val="4D5B7C"/>
                </a:solidFill>
                <a:effectLst/>
                <a:latin typeface="__Inter_0d7ac7"/>
              </a:rPr>
              <a:t>Python </a:t>
            </a:r>
            <a:r>
              <a:rPr lang="en-US" sz="2400" b="0" i="0" dirty="0" err="1">
                <a:solidFill>
                  <a:srgbClr val="4D5B7C"/>
                </a:solidFill>
                <a:effectLst/>
                <a:latin typeface="__Inter_0d7ac7"/>
              </a:rPr>
              <a:t>sklearn</a:t>
            </a:r>
            <a:r>
              <a:rPr lang="en-US" sz="2400" b="0" i="0" dirty="0">
                <a:solidFill>
                  <a:srgbClr val="4D5B7C"/>
                </a:solidFill>
                <a:effectLst/>
                <a:latin typeface="__Inter_0d7ac7"/>
              </a:rPr>
              <a:t> library offers us with </a:t>
            </a:r>
            <a:r>
              <a:rPr lang="en-US" sz="2400" b="0" i="0" dirty="0" err="1">
                <a:solidFill>
                  <a:srgbClr val="4D5B7C"/>
                </a:solidFill>
                <a:effectLst/>
                <a:latin typeface="__Inter_0d7ac7"/>
              </a:rPr>
              <a:t>StandardScaler</a:t>
            </a:r>
            <a:r>
              <a:rPr lang="en-US" sz="2400" b="0" i="0" dirty="0">
                <a:solidFill>
                  <a:srgbClr val="4D5B7C"/>
                </a:solidFill>
                <a:effectLst/>
                <a:latin typeface="__Inter_0d7ac7"/>
              </a:rPr>
              <a:t>() function to standardize the data values into a standard format.</a:t>
            </a:r>
          </a:p>
          <a:p>
            <a:pPr algn="l"/>
            <a:r>
              <a:rPr lang="en-US" sz="2400" b="0" i="0" dirty="0">
                <a:solidFill>
                  <a:srgbClr val="4D5B7C"/>
                </a:solidFill>
                <a:effectLst/>
                <a:latin typeface="__Inter_0d7ac7"/>
              </a:rPr>
              <a:t>Before getting into Standardization, let us first understand the concept of Scaling.</a:t>
            </a:r>
          </a:p>
          <a:p>
            <a:pPr marL="0" indent="0" algn="l">
              <a:buNone/>
            </a:pPr>
            <a:r>
              <a:rPr lang="en-US" sz="2400" dirty="0">
                <a:solidFill>
                  <a:srgbClr val="4D5B7C"/>
                </a:solidFill>
                <a:latin typeface="__Inter_0d7ac7"/>
              </a:rPr>
              <a:t>    - </a:t>
            </a:r>
            <a:r>
              <a:rPr lang="en-US" sz="2400" b="1" i="0" dirty="0">
                <a:solidFill>
                  <a:srgbClr val="4D5B7C"/>
                </a:solidFill>
                <a:effectLst/>
                <a:latin typeface="__Inter_0d7ac7"/>
              </a:rPr>
              <a:t>Scaling</a:t>
            </a:r>
            <a:r>
              <a:rPr lang="en-US" sz="2400" b="0" i="0" dirty="0">
                <a:solidFill>
                  <a:srgbClr val="4D5B7C"/>
                </a:solidFill>
                <a:effectLst/>
                <a:latin typeface="__Inter_0d7ac7"/>
              </a:rPr>
              <a:t> of Features is an essential step in modeling the algorithms with the datasets. The data that is usually used for the purpose of modeling is derived through various means such as:</a:t>
            </a:r>
          </a:p>
          <a:p>
            <a:pPr algn="l">
              <a:buFont typeface="Arial" panose="020B0604020202020204" pitchFamily="34" charset="0"/>
              <a:buChar char="•"/>
            </a:pPr>
            <a:r>
              <a:rPr lang="en-US" sz="2400" b="0" i="0" dirty="0">
                <a:solidFill>
                  <a:srgbClr val="4D5B7C"/>
                </a:solidFill>
                <a:effectLst/>
                <a:latin typeface="__Inter_0d7ac7"/>
              </a:rPr>
              <a:t>Questionnaire</a:t>
            </a:r>
          </a:p>
          <a:p>
            <a:pPr algn="l">
              <a:buFont typeface="Arial" panose="020B0604020202020204" pitchFamily="34" charset="0"/>
              <a:buChar char="•"/>
            </a:pPr>
            <a:r>
              <a:rPr lang="en-US" sz="2400" b="0" i="0" dirty="0">
                <a:solidFill>
                  <a:srgbClr val="4D5B7C"/>
                </a:solidFill>
                <a:effectLst/>
                <a:latin typeface="__Inter_0d7ac7"/>
              </a:rPr>
              <a:t>Surveys</a:t>
            </a:r>
          </a:p>
          <a:p>
            <a:pPr algn="l">
              <a:buFont typeface="Arial" panose="020B0604020202020204" pitchFamily="34" charset="0"/>
              <a:buChar char="•"/>
            </a:pPr>
            <a:r>
              <a:rPr lang="en-US" sz="2400" b="0" i="0" dirty="0">
                <a:solidFill>
                  <a:srgbClr val="4D5B7C"/>
                </a:solidFill>
                <a:effectLst/>
                <a:latin typeface="__Inter_0d7ac7"/>
              </a:rPr>
              <a:t>Research etc.</a:t>
            </a:r>
          </a:p>
          <a:p>
            <a:endParaRPr lang="en-IN" dirty="0"/>
          </a:p>
        </p:txBody>
      </p:sp>
    </p:spTree>
    <p:extLst>
      <p:ext uri="{BB962C8B-B14F-4D97-AF65-F5344CB8AC3E}">
        <p14:creationId xmlns:p14="http://schemas.microsoft.com/office/powerpoint/2010/main" val="23875116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7505D2-87F4-A1EF-1F87-753B8EE28F52}"/>
              </a:ext>
            </a:extLst>
          </p:cNvPr>
          <p:cNvSpPr txBox="1"/>
          <p:nvPr/>
        </p:nvSpPr>
        <p:spPr>
          <a:xfrm>
            <a:off x="261257" y="468086"/>
            <a:ext cx="11462657" cy="4524315"/>
          </a:xfrm>
          <a:prstGeom prst="rect">
            <a:avLst/>
          </a:prstGeom>
          <a:noFill/>
        </p:spPr>
        <p:txBody>
          <a:bodyPr wrap="square">
            <a:spAutoFit/>
          </a:bodyPr>
          <a:lstStyle/>
          <a:p>
            <a:pPr algn="l"/>
            <a:r>
              <a:rPr lang="en-US" sz="2400" b="0" i="0" dirty="0">
                <a:solidFill>
                  <a:srgbClr val="4D5B7C"/>
                </a:solidFill>
                <a:effectLst/>
                <a:latin typeface="__Inter_0d7ac7"/>
              </a:rPr>
              <a:t>- So, the data obtained contains features of various dimensions and scales altogether. Different scales of the data features affect the modeling of a dataset adversely.</a:t>
            </a:r>
          </a:p>
          <a:p>
            <a:pPr algn="l"/>
            <a:r>
              <a:rPr lang="en-US" sz="2400" b="0" i="0" dirty="0">
                <a:solidFill>
                  <a:srgbClr val="4D5B7C"/>
                </a:solidFill>
                <a:effectLst/>
                <a:latin typeface="__Inter_0d7ac7"/>
              </a:rPr>
              <a:t>It leads to a biased outcome of predictions in terms of misclassification error and accuracy rates. Thus, it is necessary to Scale the data prior to modeling.</a:t>
            </a:r>
          </a:p>
          <a:p>
            <a:pPr algn="l"/>
            <a:endParaRPr lang="en-US" sz="2400" b="0" i="0" dirty="0">
              <a:solidFill>
                <a:srgbClr val="4D5B7C"/>
              </a:solidFill>
              <a:effectLst/>
              <a:latin typeface="__Inter_0d7ac7"/>
            </a:endParaRPr>
          </a:p>
          <a:p>
            <a:pPr algn="l"/>
            <a:r>
              <a:rPr lang="en-US" sz="2400" b="1" i="0" dirty="0">
                <a:solidFill>
                  <a:srgbClr val="4D5B7C"/>
                </a:solidFill>
                <a:effectLst/>
                <a:latin typeface="__Inter_0d7ac7"/>
              </a:rPr>
              <a:t>This is when standardization comes into picture.</a:t>
            </a:r>
            <a:endParaRPr lang="en-US" sz="2400" b="0" i="0" dirty="0">
              <a:solidFill>
                <a:srgbClr val="4D5B7C"/>
              </a:solidFill>
              <a:effectLst/>
              <a:latin typeface="__Inter_0d7ac7"/>
            </a:endParaRPr>
          </a:p>
          <a:p>
            <a:pPr algn="l"/>
            <a:r>
              <a:rPr lang="en-US" sz="2400" b="0" i="1" dirty="0">
                <a:solidFill>
                  <a:srgbClr val="4D5B7C"/>
                </a:solidFill>
                <a:effectLst/>
                <a:latin typeface="__Inter_0d7ac7"/>
              </a:rPr>
              <a:t>Standardization is a scaling technique wherein it makes the data scale-free by converting the statistical distribution of the data into the below format:</a:t>
            </a:r>
            <a:endParaRPr lang="en-US" sz="2400" b="0" i="0" dirty="0">
              <a:solidFill>
                <a:srgbClr val="4D5B7C"/>
              </a:solidFill>
              <a:effectLst/>
              <a:latin typeface="__Inter_0d7ac7"/>
            </a:endParaRPr>
          </a:p>
          <a:p>
            <a:pPr algn="l">
              <a:buFont typeface="Arial" panose="020B0604020202020204" pitchFamily="34" charset="0"/>
              <a:buChar char="•"/>
            </a:pPr>
            <a:r>
              <a:rPr lang="en-US" sz="2400" b="1" i="0" dirty="0">
                <a:solidFill>
                  <a:srgbClr val="4D5B7C"/>
                </a:solidFill>
                <a:effectLst/>
                <a:latin typeface="__Inter_0d7ac7"/>
              </a:rPr>
              <a:t>mean - 0 (zero)</a:t>
            </a:r>
            <a:endParaRPr lang="en-US" sz="2400" b="0" i="0" dirty="0">
              <a:solidFill>
                <a:srgbClr val="4D5B7C"/>
              </a:solidFill>
              <a:effectLst/>
              <a:latin typeface="__Inter_0d7ac7"/>
            </a:endParaRPr>
          </a:p>
          <a:p>
            <a:pPr algn="l">
              <a:buFont typeface="Arial" panose="020B0604020202020204" pitchFamily="34" charset="0"/>
              <a:buChar char="•"/>
            </a:pPr>
            <a:r>
              <a:rPr lang="en-US" sz="2400" b="1" i="0" dirty="0">
                <a:solidFill>
                  <a:srgbClr val="4D5B7C"/>
                </a:solidFill>
                <a:effectLst/>
                <a:latin typeface="__Inter_0d7ac7"/>
              </a:rPr>
              <a:t>standard deviation – 1</a:t>
            </a:r>
          </a:p>
          <a:p>
            <a:pPr algn="l">
              <a:buFont typeface="Arial" panose="020B0604020202020204" pitchFamily="34" charset="0"/>
              <a:buChar char="•"/>
            </a:pPr>
            <a:endParaRPr lang="en-US" sz="2400" b="1" dirty="0">
              <a:solidFill>
                <a:srgbClr val="4D5B7C"/>
              </a:solidFill>
              <a:latin typeface="__Inter_0d7ac7"/>
            </a:endParaRPr>
          </a:p>
          <a:p>
            <a:pPr algn="l"/>
            <a:r>
              <a:rPr lang="en-US" sz="2400" b="1" i="0" dirty="0">
                <a:solidFill>
                  <a:srgbClr val="4D5B7C"/>
                </a:solidFill>
                <a:effectLst/>
                <a:latin typeface="__Inter_0d7ac7"/>
              </a:rPr>
              <a:t>By this, the entire data set scales with a zero mean and unit variance, altogether.</a:t>
            </a:r>
          </a:p>
        </p:txBody>
      </p:sp>
    </p:spTree>
    <p:extLst>
      <p:ext uri="{BB962C8B-B14F-4D97-AF65-F5344CB8AC3E}">
        <p14:creationId xmlns:p14="http://schemas.microsoft.com/office/powerpoint/2010/main" val="1157258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B81A1-8415-8F67-6041-2226DE73DE6A}"/>
              </a:ext>
            </a:extLst>
          </p:cNvPr>
          <p:cNvSpPr>
            <a:spLocks noGrp="1"/>
          </p:cNvSpPr>
          <p:nvPr>
            <p:ph type="title"/>
          </p:nvPr>
        </p:nvSpPr>
        <p:spPr/>
        <p:txBody>
          <a:bodyPr/>
          <a:lstStyle/>
          <a:p>
            <a:r>
              <a:rPr lang="en-IN" b="1" u="sng" dirty="0"/>
              <a:t>Support Vector Machine:-</a:t>
            </a:r>
          </a:p>
        </p:txBody>
      </p:sp>
      <p:sp>
        <p:nvSpPr>
          <p:cNvPr id="3" name="Content Placeholder 2">
            <a:extLst>
              <a:ext uri="{FF2B5EF4-FFF2-40B4-BE49-F238E27FC236}">
                <a16:creationId xmlns:a16="http://schemas.microsoft.com/office/drawing/2014/main" id="{61A79340-79FB-A5BE-584E-3BA3F56D4573}"/>
              </a:ext>
            </a:extLst>
          </p:cNvPr>
          <p:cNvSpPr>
            <a:spLocks noGrp="1"/>
          </p:cNvSpPr>
          <p:nvPr>
            <p:ph idx="1"/>
          </p:nvPr>
        </p:nvSpPr>
        <p:spPr>
          <a:xfrm>
            <a:off x="87085" y="2460171"/>
            <a:ext cx="11996057" cy="4223658"/>
          </a:xfrm>
        </p:spPr>
        <p:txBody>
          <a:bodyPr>
            <a:normAutofit/>
          </a:bodyPr>
          <a:lstStyle/>
          <a:p>
            <a:r>
              <a:rPr lang="en-US" sz="2000" b="1" i="0" dirty="0">
                <a:solidFill>
                  <a:srgbClr val="1F1F1F"/>
                </a:solidFill>
                <a:effectLst/>
                <a:highlight>
                  <a:srgbClr val="FFFFFF"/>
                </a:highlight>
                <a:latin typeface="Google Sans"/>
              </a:rPr>
              <a:t>A support vector machine (SVM) is a type of supervised learning algorithm used in machine learning </a:t>
            </a:r>
            <a:r>
              <a:rPr lang="en-US" sz="2000" b="1" i="0" dirty="0">
                <a:solidFill>
                  <a:srgbClr val="040C28"/>
                </a:solidFill>
                <a:effectLst/>
                <a:latin typeface="Google Sans"/>
              </a:rPr>
              <a:t>to solve classification and regression tasks</a:t>
            </a:r>
            <a:r>
              <a:rPr lang="en-US" sz="2000" b="1" i="0" dirty="0">
                <a:solidFill>
                  <a:srgbClr val="1F1F1F"/>
                </a:solidFill>
                <a:effectLst/>
                <a:highlight>
                  <a:srgbClr val="FFFFFF"/>
                </a:highlight>
                <a:latin typeface="Google Sans"/>
              </a:rPr>
              <a:t>; SVMs are particularly good at solving binary classification problems, which require classifying the elements of a data set into two groups.</a:t>
            </a:r>
          </a:p>
          <a:p>
            <a:r>
              <a:rPr lang="en-US" sz="2000" b="1" i="0" dirty="0">
                <a:solidFill>
                  <a:schemeClr val="tx1"/>
                </a:solidFill>
                <a:effectLst/>
                <a:highlight>
                  <a:srgbClr val="FFFFFF"/>
                </a:highlight>
                <a:latin typeface="Google Sans"/>
              </a:rPr>
              <a:t>The aim of a support vector machine algorithm is to find the best possible line, or </a:t>
            </a:r>
            <a:r>
              <a:rPr lang="en-US" sz="2000" b="1" i="1" dirty="0">
                <a:solidFill>
                  <a:schemeClr val="tx1"/>
                </a:solidFill>
                <a:effectLst/>
                <a:highlight>
                  <a:srgbClr val="FFFFFF"/>
                </a:highlight>
                <a:latin typeface="Google Sans"/>
              </a:rPr>
              <a:t>decision boundary</a:t>
            </a:r>
            <a:r>
              <a:rPr lang="en-US" sz="2000" b="1" i="0" dirty="0">
                <a:solidFill>
                  <a:schemeClr val="tx1"/>
                </a:solidFill>
                <a:effectLst/>
                <a:highlight>
                  <a:srgbClr val="FFFFFF"/>
                </a:highlight>
                <a:latin typeface="Google Sans"/>
              </a:rPr>
              <a:t>, that separates the data points of different data classes. This boundary is called a </a:t>
            </a:r>
            <a:r>
              <a:rPr lang="en-US" sz="2000" b="1" i="1" dirty="0">
                <a:solidFill>
                  <a:schemeClr val="tx1"/>
                </a:solidFill>
                <a:effectLst/>
                <a:highlight>
                  <a:srgbClr val="FFFFFF"/>
                </a:highlight>
                <a:latin typeface="Google Sans"/>
              </a:rPr>
              <a:t>hyperplane</a:t>
            </a:r>
            <a:r>
              <a:rPr lang="en-US" sz="2000" b="1" i="0" dirty="0">
                <a:solidFill>
                  <a:schemeClr val="tx1"/>
                </a:solidFill>
                <a:effectLst/>
                <a:highlight>
                  <a:srgbClr val="FFFFFF"/>
                </a:highlight>
                <a:latin typeface="Google Sans"/>
              </a:rPr>
              <a:t> when working in high-dimensional feature spaces. The idea is to maximize the margin, which is the distance between the hyperplane and the closest data points of each category, thus making it easy to distinguish data classes.</a:t>
            </a:r>
          </a:p>
          <a:p>
            <a:r>
              <a:rPr lang="en-US" sz="2000" b="1" i="0" dirty="0">
                <a:solidFill>
                  <a:schemeClr val="tx1"/>
                </a:solidFill>
                <a:effectLst/>
                <a:highlight>
                  <a:srgbClr val="FFFFFF"/>
                </a:highlight>
                <a:latin typeface="Google Sans"/>
              </a:rPr>
              <a:t>SVMs are useful for analyzing complex data that can't be separated by a simple straight line. Called </a:t>
            </a:r>
            <a:r>
              <a:rPr lang="en-US" sz="2000" b="1" i="1" dirty="0">
                <a:solidFill>
                  <a:schemeClr val="tx1"/>
                </a:solidFill>
                <a:effectLst/>
                <a:highlight>
                  <a:srgbClr val="FFFFFF"/>
                </a:highlight>
                <a:latin typeface="Google Sans"/>
              </a:rPr>
              <a:t>nonlinear SMVs, </a:t>
            </a:r>
            <a:r>
              <a:rPr lang="en-US" sz="2000" b="1" i="0" dirty="0">
                <a:solidFill>
                  <a:schemeClr val="tx1"/>
                </a:solidFill>
                <a:effectLst/>
                <a:highlight>
                  <a:srgbClr val="FFFFFF"/>
                </a:highlight>
                <a:latin typeface="Google Sans"/>
              </a:rPr>
              <a:t>they</a:t>
            </a:r>
            <a:r>
              <a:rPr lang="en-US" sz="2000" b="1" i="1" dirty="0">
                <a:solidFill>
                  <a:schemeClr val="tx1"/>
                </a:solidFill>
                <a:effectLst/>
                <a:highlight>
                  <a:srgbClr val="FFFFFF"/>
                </a:highlight>
                <a:latin typeface="Google Sans"/>
              </a:rPr>
              <a:t> </a:t>
            </a:r>
            <a:r>
              <a:rPr lang="en-US" sz="2000" b="1" i="0" dirty="0">
                <a:solidFill>
                  <a:schemeClr val="tx1"/>
                </a:solidFill>
                <a:effectLst/>
                <a:highlight>
                  <a:srgbClr val="FFFFFF"/>
                </a:highlight>
                <a:latin typeface="Google Sans"/>
              </a:rPr>
              <a:t>do this by using a mathematical trick that transforms data into higher-dimensional space, where it is easier to find a boundary.</a:t>
            </a:r>
          </a:p>
          <a:p>
            <a:endParaRPr lang="en-IN" sz="2000" b="1" dirty="0">
              <a:solidFill>
                <a:schemeClr val="tx1"/>
              </a:solidFill>
              <a:latin typeface="Google Sans"/>
            </a:endParaRPr>
          </a:p>
        </p:txBody>
      </p:sp>
    </p:spTree>
    <p:extLst>
      <p:ext uri="{BB962C8B-B14F-4D97-AF65-F5344CB8AC3E}">
        <p14:creationId xmlns:p14="http://schemas.microsoft.com/office/powerpoint/2010/main" val="1667927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12ACB6-909D-2F17-6AC8-3FC89A8BF9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3896" y="576528"/>
            <a:ext cx="9431066" cy="5944430"/>
          </a:xfrm>
          <a:prstGeom prst="rect">
            <a:avLst/>
          </a:prstGeom>
        </p:spPr>
      </p:pic>
    </p:spTree>
    <p:extLst>
      <p:ext uri="{BB962C8B-B14F-4D97-AF65-F5344CB8AC3E}">
        <p14:creationId xmlns:p14="http://schemas.microsoft.com/office/powerpoint/2010/main" val="25400962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A28A0-7C15-77EB-699B-BF4CB4EB03D0}"/>
              </a:ext>
            </a:extLst>
          </p:cNvPr>
          <p:cNvSpPr>
            <a:spLocks noGrp="1"/>
          </p:cNvSpPr>
          <p:nvPr>
            <p:ph type="title"/>
          </p:nvPr>
        </p:nvSpPr>
        <p:spPr>
          <a:xfrm>
            <a:off x="544286" y="609600"/>
            <a:ext cx="10853057" cy="1219200"/>
          </a:xfrm>
        </p:spPr>
        <p:txBody>
          <a:bodyPr/>
          <a:lstStyle/>
          <a:p>
            <a:r>
              <a:rPr lang="en-US" b="1" dirty="0" err="1"/>
              <a:t>sklearn.metrics.accuracy_score</a:t>
            </a:r>
            <a:r>
              <a:rPr lang="en-US" b="1" dirty="0"/>
              <a:t> :-</a:t>
            </a:r>
            <a:endParaRPr lang="en-IN" b="1" dirty="0"/>
          </a:p>
        </p:txBody>
      </p:sp>
      <p:sp>
        <p:nvSpPr>
          <p:cNvPr id="3" name="Content Placeholder 2">
            <a:extLst>
              <a:ext uri="{FF2B5EF4-FFF2-40B4-BE49-F238E27FC236}">
                <a16:creationId xmlns:a16="http://schemas.microsoft.com/office/drawing/2014/main" id="{7FF00CEC-FA66-51CA-D62F-17C1E61564DA}"/>
              </a:ext>
            </a:extLst>
          </p:cNvPr>
          <p:cNvSpPr>
            <a:spLocks noGrp="1"/>
          </p:cNvSpPr>
          <p:nvPr>
            <p:ph idx="1"/>
          </p:nvPr>
        </p:nvSpPr>
        <p:spPr>
          <a:xfrm>
            <a:off x="0" y="2405743"/>
            <a:ext cx="12094029" cy="4321628"/>
          </a:xfrm>
        </p:spPr>
        <p:txBody>
          <a:bodyPr/>
          <a:lstStyle/>
          <a:p>
            <a:r>
              <a:rPr lang="en-IN" sz="2000" b="1" i="0" dirty="0">
                <a:solidFill>
                  <a:srgbClr val="610B38"/>
                </a:solidFill>
                <a:effectLst/>
                <a:highlight>
                  <a:srgbClr val="FFFFFF"/>
                </a:highlight>
                <a:latin typeface="erdana"/>
              </a:rPr>
              <a:t>What is Accuracy?</a:t>
            </a:r>
          </a:p>
          <a:p>
            <a:pPr marL="0" indent="0">
              <a:buNone/>
            </a:pPr>
            <a:r>
              <a:rPr lang="en-US" sz="2000" b="1" i="0" dirty="0">
                <a:solidFill>
                  <a:srgbClr val="333333"/>
                </a:solidFill>
                <a:effectLst/>
                <a:highlight>
                  <a:srgbClr val="FFFFFF"/>
                </a:highlight>
                <a:latin typeface="inter-regular"/>
              </a:rPr>
              <a:t>One of the widely used metrics that computes the performance of classification models is accuracy. The percentage of labels that our model successfully predicted is represented by accuracy. For instance, if our model accurately classified 80 of 100 labels, its accuracy would be 0.80.</a:t>
            </a:r>
            <a:endParaRPr lang="en-IN" sz="2000" b="1" i="0" dirty="0">
              <a:solidFill>
                <a:srgbClr val="610B38"/>
              </a:solidFill>
              <a:effectLst/>
              <a:highlight>
                <a:srgbClr val="FFFFFF"/>
              </a:highlight>
              <a:latin typeface="erdana"/>
            </a:endParaRPr>
          </a:p>
          <a:p>
            <a:r>
              <a:rPr lang="en-US" sz="2000" b="1" i="0" dirty="0">
                <a:solidFill>
                  <a:srgbClr val="610B38"/>
                </a:solidFill>
                <a:effectLst/>
                <a:highlight>
                  <a:srgbClr val="FFFFFF"/>
                </a:highlight>
                <a:latin typeface="erdana"/>
              </a:rPr>
              <a:t>Accuracy using </a:t>
            </a:r>
            <a:r>
              <a:rPr lang="en-US" sz="2000" b="1" i="0" dirty="0" err="1">
                <a:solidFill>
                  <a:srgbClr val="610B38"/>
                </a:solidFill>
                <a:effectLst/>
                <a:highlight>
                  <a:srgbClr val="FFFFFF"/>
                </a:highlight>
                <a:latin typeface="erdana"/>
              </a:rPr>
              <a:t>Sklearn's</a:t>
            </a:r>
            <a:r>
              <a:rPr lang="en-US" sz="2000" b="1" i="0" dirty="0">
                <a:solidFill>
                  <a:srgbClr val="610B38"/>
                </a:solidFill>
                <a:effectLst/>
                <a:highlight>
                  <a:srgbClr val="FFFFFF"/>
                </a:highlight>
                <a:latin typeface="erdana"/>
              </a:rPr>
              <a:t> </a:t>
            </a:r>
            <a:r>
              <a:rPr lang="en-US" sz="2000" b="1" i="0" dirty="0" err="1">
                <a:solidFill>
                  <a:srgbClr val="610B38"/>
                </a:solidFill>
                <a:effectLst/>
                <a:highlight>
                  <a:srgbClr val="FFFFFF"/>
                </a:highlight>
                <a:latin typeface="erdana"/>
              </a:rPr>
              <a:t>accuracy_score</a:t>
            </a:r>
            <a:r>
              <a:rPr lang="en-US" sz="2000" b="1" i="0" dirty="0">
                <a:solidFill>
                  <a:srgbClr val="610B38"/>
                </a:solidFill>
                <a:effectLst/>
                <a:highlight>
                  <a:srgbClr val="FFFFFF"/>
                </a:highlight>
                <a:latin typeface="erdana"/>
              </a:rPr>
              <a:t>() :-</a:t>
            </a:r>
          </a:p>
          <a:p>
            <a:pPr marL="0" indent="0">
              <a:buNone/>
            </a:pPr>
            <a:r>
              <a:rPr lang="en-US" sz="2000" b="1" i="0" dirty="0">
                <a:solidFill>
                  <a:srgbClr val="333333"/>
                </a:solidFill>
                <a:effectLst/>
                <a:highlight>
                  <a:srgbClr val="FFFFFF"/>
                </a:highlight>
                <a:latin typeface="inter-regular"/>
              </a:rPr>
              <a:t>The </a:t>
            </a:r>
            <a:r>
              <a:rPr lang="en-US" sz="2000" b="1" i="0" dirty="0" err="1">
                <a:solidFill>
                  <a:srgbClr val="333333"/>
                </a:solidFill>
                <a:effectLst/>
                <a:highlight>
                  <a:srgbClr val="FFFFFF"/>
                </a:highlight>
                <a:latin typeface="inter-regular"/>
              </a:rPr>
              <a:t>accuracy_score</a:t>
            </a:r>
            <a:r>
              <a:rPr lang="en-US" sz="2000" b="1" i="0" dirty="0">
                <a:solidFill>
                  <a:srgbClr val="333333"/>
                </a:solidFill>
                <a:effectLst/>
                <a:highlight>
                  <a:srgbClr val="FFFFFF"/>
                </a:highlight>
                <a:latin typeface="inter-regular"/>
              </a:rPr>
              <a:t>() method of </a:t>
            </a:r>
            <a:r>
              <a:rPr lang="en-US" sz="2000" b="1" i="0" dirty="0" err="1">
                <a:solidFill>
                  <a:srgbClr val="333333"/>
                </a:solidFill>
                <a:effectLst/>
                <a:highlight>
                  <a:srgbClr val="FFFFFF"/>
                </a:highlight>
                <a:latin typeface="inter-regular"/>
              </a:rPr>
              <a:t>sklearn.metrics</a:t>
            </a:r>
            <a:r>
              <a:rPr lang="en-US" sz="2000" b="1" i="0" dirty="0">
                <a:solidFill>
                  <a:srgbClr val="333333"/>
                </a:solidFill>
                <a:effectLst/>
                <a:highlight>
                  <a:srgbClr val="FFFFFF"/>
                </a:highlight>
                <a:latin typeface="inter-regular"/>
              </a:rPr>
              <a:t>, accept the true labels of the sample and the labels predicted by the model as its parameters and computes the accuracy score as a float value, which can likewise be used to obtain the accuracy score in Python. There are several helpful functions to compute typical evaluation metrics in the </a:t>
            </a:r>
            <a:r>
              <a:rPr lang="en-US" sz="2000" b="1" i="0" dirty="0" err="1">
                <a:solidFill>
                  <a:srgbClr val="333333"/>
                </a:solidFill>
                <a:effectLst/>
                <a:highlight>
                  <a:srgbClr val="FFFFFF"/>
                </a:highlight>
                <a:latin typeface="inter-regular"/>
              </a:rPr>
              <a:t>sklearn.metrics</a:t>
            </a:r>
            <a:r>
              <a:rPr lang="en-US" sz="2000" b="1" i="0" dirty="0">
                <a:solidFill>
                  <a:srgbClr val="333333"/>
                </a:solidFill>
                <a:effectLst/>
                <a:highlight>
                  <a:srgbClr val="FFFFFF"/>
                </a:highlight>
                <a:latin typeface="inter-regular"/>
              </a:rPr>
              <a:t> class. Let's use </a:t>
            </a:r>
            <a:r>
              <a:rPr lang="en-US" sz="2000" b="1" i="0" dirty="0" err="1">
                <a:solidFill>
                  <a:srgbClr val="333333"/>
                </a:solidFill>
                <a:effectLst/>
                <a:highlight>
                  <a:srgbClr val="FFFFFF"/>
                </a:highlight>
                <a:latin typeface="inter-regular"/>
              </a:rPr>
              <a:t>sklearn's</a:t>
            </a:r>
            <a:r>
              <a:rPr lang="en-US" sz="2000" b="1" i="0" dirty="0">
                <a:solidFill>
                  <a:srgbClr val="333333"/>
                </a:solidFill>
                <a:effectLst/>
                <a:highlight>
                  <a:srgbClr val="FFFFFF"/>
                </a:highlight>
                <a:latin typeface="inter-regular"/>
              </a:rPr>
              <a:t> </a:t>
            </a:r>
            <a:r>
              <a:rPr lang="en-US" sz="2000" b="1" i="0" dirty="0" err="1">
                <a:solidFill>
                  <a:srgbClr val="333333"/>
                </a:solidFill>
                <a:effectLst/>
                <a:highlight>
                  <a:srgbClr val="FFFFFF"/>
                </a:highlight>
                <a:latin typeface="inter-regular"/>
              </a:rPr>
              <a:t>accuracy_score</a:t>
            </a:r>
            <a:r>
              <a:rPr lang="en-US" sz="2000" b="1" i="0" dirty="0">
                <a:solidFill>
                  <a:srgbClr val="333333"/>
                </a:solidFill>
                <a:effectLst/>
                <a:highlight>
                  <a:srgbClr val="FFFFFF"/>
                </a:highlight>
                <a:latin typeface="inter-regular"/>
              </a:rPr>
              <a:t>() function to compute the Support Vector Classification model's accuracy score using the same sample dataset as earlier.</a:t>
            </a:r>
          </a:p>
        </p:txBody>
      </p:sp>
    </p:spTree>
    <p:extLst>
      <p:ext uri="{BB962C8B-B14F-4D97-AF65-F5344CB8AC3E}">
        <p14:creationId xmlns:p14="http://schemas.microsoft.com/office/powerpoint/2010/main" val="1239010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93156-001D-1FA1-6AC8-BD70C9D1918F}"/>
              </a:ext>
            </a:extLst>
          </p:cNvPr>
          <p:cNvSpPr>
            <a:spLocks noGrp="1"/>
          </p:cNvSpPr>
          <p:nvPr>
            <p:ph type="title"/>
          </p:nvPr>
        </p:nvSpPr>
        <p:spPr/>
        <p:txBody>
          <a:bodyPr/>
          <a:lstStyle/>
          <a:p>
            <a:r>
              <a:rPr lang="en-IN" b="1" dirty="0"/>
              <a:t>Thank You…</a:t>
            </a:r>
          </a:p>
        </p:txBody>
      </p:sp>
      <p:sp>
        <p:nvSpPr>
          <p:cNvPr id="3" name="Text Placeholder 2">
            <a:extLst>
              <a:ext uri="{FF2B5EF4-FFF2-40B4-BE49-F238E27FC236}">
                <a16:creationId xmlns:a16="http://schemas.microsoft.com/office/drawing/2014/main" id="{1298E048-392C-3E81-B5AB-D509A5605499}"/>
              </a:ext>
            </a:extLst>
          </p:cNvPr>
          <p:cNvSpPr>
            <a:spLocks noGrp="1"/>
          </p:cNvSpPr>
          <p:nvPr>
            <p:ph type="body" idx="1"/>
          </p:nvPr>
        </p:nvSpPr>
        <p:spPr>
          <a:xfrm>
            <a:off x="6433457" y="1556657"/>
            <a:ext cx="5606143" cy="4963886"/>
          </a:xfrm>
        </p:spPr>
        <p:txBody>
          <a:bodyPr/>
          <a:lstStyle/>
          <a:p>
            <a:r>
              <a:rPr lang="en-IN" b="1" dirty="0"/>
              <a:t>Project by:-</a:t>
            </a:r>
          </a:p>
          <a:p>
            <a:r>
              <a:rPr lang="en-IN" b="1" dirty="0"/>
              <a:t>1.) Abhijeet Pratap Singh (2101221640004)</a:t>
            </a:r>
          </a:p>
          <a:p>
            <a:r>
              <a:rPr lang="en-IN" b="1" dirty="0"/>
              <a:t>2.) Aditya singh (2101221640008)</a:t>
            </a:r>
          </a:p>
          <a:p>
            <a:r>
              <a:rPr lang="en-IN" b="1" dirty="0"/>
              <a:t>3.) </a:t>
            </a:r>
            <a:r>
              <a:rPr lang="en-IN" b="1" dirty="0" err="1"/>
              <a:t>prerak</a:t>
            </a:r>
            <a:r>
              <a:rPr lang="en-IN" b="1" dirty="0"/>
              <a:t> Tiwari (2101221640040)</a:t>
            </a:r>
          </a:p>
          <a:p>
            <a:r>
              <a:rPr lang="en-IN" b="1" dirty="0"/>
              <a:t>4.) Yash Pratap </a:t>
            </a:r>
            <a:r>
              <a:rPr lang="en-IN" b="1" dirty="0" err="1"/>
              <a:t>singh</a:t>
            </a:r>
            <a:r>
              <a:rPr lang="en-IN" b="1" dirty="0"/>
              <a:t> (2101221640060)</a:t>
            </a:r>
          </a:p>
        </p:txBody>
      </p:sp>
    </p:spTree>
    <p:extLst>
      <p:ext uri="{BB962C8B-B14F-4D97-AF65-F5344CB8AC3E}">
        <p14:creationId xmlns:p14="http://schemas.microsoft.com/office/powerpoint/2010/main" val="21517835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TM02900722[[fn=Ion Boardroom]]</Template>
  <TotalTime>150</TotalTime>
  <Words>1047</Words>
  <Application>Microsoft Office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vt:i4>
      </vt:variant>
    </vt:vector>
  </HeadingPairs>
  <TitlesOfParts>
    <vt:vector size="21" baseType="lpstr">
      <vt:lpstr>__Epilogue_46f422</vt:lpstr>
      <vt:lpstr>__Inter_0d7ac7</vt:lpstr>
      <vt:lpstr>Arial</vt:lpstr>
      <vt:lpstr>Century Gothic</vt:lpstr>
      <vt:lpstr>erdana</vt:lpstr>
      <vt:lpstr>Google Sans</vt:lpstr>
      <vt:lpstr>inter-regular</vt:lpstr>
      <vt:lpstr>mayo-display</vt:lpstr>
      <vt:lpstr>mayo-sans</vt:lpstr>
      <vt:lpstr>Nunito</vt:lpstr>
      <vt:lpstr>Wingdings 3</vt:lpstr>
      <vt:lpstr>Ion Boardroom</vt:lpstr>
      <vt:lpstr>Parkinson's disease</vt:lpstr>
      <vt:lpstr>Dependencies Used :-</vt:lpstr>
      <vt:lpstr>Tools :-</vt:lpstr>
      <vt:lpstr>Python sklearn StandardScaler() function </vt:lpstr>
      <vt:lpstr>PowerPoint Presentation</vt:lpstr>
      <vt:lpstr>Support Vector Machine:-</vt:lpstr>
      <vt:lpstr>PowerPoint Presentation</vt:lpstr>
      <vt:lpstr>sklearn.metrics.accuracy_score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Pratap Singh</dc:creator>
  <cp:lastModifiedBy>Aditya Singh</cp:lastModifiedBy>
  <cp:revision>2</cp:revision>
  <dcterms:created xsi:type="dcterms:W3CDTF">2024-08-11T11:55:52Z</dcterms:created>
  <dcterms:modified xsi:type="dcterms:W3CDTF">2025-08-21T08:26:21Z</dcterms:modified>
</cp:coreProperties>
</file>