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5" r:id="rId11"/>
    <p:sldId id="262" r:id="rId12"/>
    <p:sldId id="263" r:id="rId13"/>
    <p:sldId id="266"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A488465-DA74-4212-A190-3216F6382E4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63F5C14-13C8-4DEA-A62E-F2E91020976A}">
      <dgm:prSet/>
      <dgm:spPr/>
      <dgm:t>
        <a:bodyPr/>
        <a:lstStyle/>
        <a:p>
          <a:r>
            <a:rPr lang="en-IN"/>
            <a:t>First, a dataset of around 5000 news articles from different websites was collected. This news was labelled based on the fact check provided in the websites.</a:t>
          </a:r>
          <a:endParaRPr lang="en-US"/>
        </a:p>
      </dgm:t>
    </dgm:pt>
    <dgm:pt modelId="{387C7997-83F5-4C48-8217-354E10512F40}" type="parTrans" cxnId="{1A74DF53-9244-4F1E-B848-272B5D855DC1}">
      <dgm:prSet/>
      <dgm:spPr/>
      <dgm:t>
        <a:bodyPr/>
        <a:lstStyle/>
        <a:p>
          <a:endParaRPr lang="en-US"/>
        </a:p>
      </dgm:t>
    </dgm:pt>
    <dgm:pt modelId="{D8A3C2F9-2A6B-4823-ACCA-17E76CEFE594}" type="sibTrans" cxnId="{1A74DF53-9244-4F1E-B848-272B5D855DC1}">
      <dgm:prSet/>
      <dgm:spPr/>
      <dgm:t>
        <a:bodyPr/>
        <a:lstStyle/>
        <a:p>
          <a:endParaRPr lang="en-US"/>
        </a:p>
      </dgm:t>
    </dgm:pt>
    <dgm:pt modelId="{658B9E08-B099-4C83-8483-F54D67B1DB08}">
      <dgm:prSet/>
      <dgm:spPr/>
      <dgm:t>
        <a:bodyPr/>
        <a:lstStyle/>
        <a:p>
          <a:r>
            <a:rPr lang="en-IN"/>
            <a:t>Next, the data had to be cleaned. This was done by first tokenising, removing stopwords and punctuations and then lemmatizing.</a:t>
          </a:r>
          <a:endParaRPr lang="en-US"/>
        </a:p>
      </dgm:t>
    </dgm:pt>
    <dgm:pt modelId="{47AE5C9A-F7FD-4D6F-9C46-30EF4BDE5907}" type="parTrans" cxnId="{A98DA7F1-536C-4684-B88B-3046F031FAE5}">
      <dgm:prSet/>
      <dgm:spPr/>
      <dgm:t>
        <a:bodyPr/>
        <a:lstStyle/>
        <a:p>
          <a:endParaRPr lang="en-US"/>
        </a:p>
      </dgm:t>
    </dgm:pt>
    <dgm:pt modelId="{A240CB9A-0F12-424C-9424-F447472C27B9}" type="sibTrans" cxnId="{A98DA7F1-536C-4684-B88B-3046F031FAE5}">
      <dgm:prSet/>
      <dgm:spPr/>
      <dgm:t>
        <a:bodyPr/>
        <a:lstStyle/>
        <a:p>
          <a:endParaRPr lang="en-US"/>
        </a:p>
      </dgm:t>
    </dgm:pt>
    <dgm:pt modelId="{8F81706F-8F07-4E96-87FA-F0FC1CA22176}">
      <dgm:prSet/>
      <dgm:spPr/>
      <dgm:t>
        <a:bodyPr/>
        <a:lstStyle/>
        <a:p>
          <a:r>
            <a:rPr lang="en-IN"/>
            <a:t>Then the data is passed to IndicBERT and MuRIL to generate word embeddings. This vector of numbers is what is passed to the ML algorithms to work with.</a:t>
          </a:r>
          <a:endParaRPr lang="en-US"/>
        </a:p>
      </dgm:t>
    </dgm:pt>
    <dgm:pt modelId="{C47CC3F5-A206-4226-B67E-DD687D72BE47}" type="parTrans" cxnId="{95683695-714F-4C54-833E-1C58EA668E02}">
      <dgm:prSet/>
      <dgm:spPr/>
      <dgm:t>
        <a:bodyPr/>
        <a:lstStyle/>
        <a:p>
          <a:endParaRPr lang="en-US"/>
        </a:p>
      </dgm:t>
    </dgm:pt>
    <dgm:pt modelId="{DF6E6216-0E63-4568-ADF9-5FE380CAF1F6}" type="sibTrans" cxnId="{95683695-714F-4C54-833E-1C58EA668E02}">
      <dgm:prSet/>
      <dgm:spPr/>
      <dgm:t>
        <a:bodyPr/>
        <a:lstStyle/>
        <a:p>
          <a:endParaRPr lang="en-US"/>
        </a:p>
      </dgm:t>
    </dgm:pt>
    <dgm:pt modelId="{25C2EE7F-556A-4E6F-A636-2B28A06F863A}">
      <dgm:prSet/>
      <dgm:spPr/>
      <dgm:t>
        <a:bodyPr/>
        <a:lstStyle/>
        <a:p>
          <a:r>
            <a:rPr lang="en-IN"/>
            <a:t>The ML algorithms – CNN, logistic regression, SVM are trained on these word embedding vectors and their respective labels.</a:t>
          </a:r>
          <a:endParaRPr lang="en-US"/>
        </a:p>
      </dgm:t>
    </dgm:pt>
    <dgm:pt modelId="{A74FB304-7D84-4D91-AADE-8F4193D14892}" type="parTrans" cxnId="{3708A9D4-225F-4C80-ACA4-1973B3787933}">
      <dgm:prSet/>
      <dgm:spPr/>
      <dgm:t>
        <a:bodyPr/>
        <a:lstStyle/>
        <a:p>
          <a:endParaRPr lang="en-US"/>
        </a:p>
      </dgm:t>
    </dgm:pt>
    <dgm:pt modelId="{F8D5DB9B-18B5-43EC-83D4-369C1E309565}" type="sibTrans" cxnId="{3708A9D4-225F-4C80-ACA4-1973B3787933}">
      <dgm:prSet/>
      <dgm:spPr/>
      <dgm:t>
        <a:bodyPr/>
        <a:lstStyle/>
        <a:p>
          <a:endParaRPr lang="en-US"/>
        </a:p>
      </dgm:t>
    </dgm:pt>
    <dgm:pt modelId="{E042671C-507E-491C-9EF4-3A7DA501A27F}">
      <dgm:prSet/>
      <dgm:spPr/>
      <dgm:t>
        <a:bodyPr/>
        <a:lstStyle/>
        <a:p>
          <a:r>
            <a:rPr lang="en-IN"/>
            <a:t>To predict whether the user’s data is true or fake we perform the above steps and run the trained ML model on the word embeddings. This model returns the predicted output.</a:t>
          </a:r>
          <a:endParaRPr lang="en-US"/>
        </a:p>
      </dgm:t>
    </dgm:pt>
    <dgm:pt modelId="{1E045053-20F6-4375-88CB-A9DF5B27C61B}" type="parTrans" cxnId="{6C9FECF2-1255-4161-B1BD-4D88DCF72C06}">
      <dgm:prSet/>
      <dgm:spPr/>
      <dgm:t>
        <a:bodyPr/>
        <a:lstStyle/>
        <a:p>
          <a:endParaRPr lang="en-US"/>
        </a:p>
      </dgm:t>
    </dgm:pt>
    <dgm:pt modelId="{12DB6D33-4768-40A6-8A51-8641DA6F4083}" type="sibTrans" cxnId="{6C9FECF2-1255-4161-B1BD-4D88DCF72C06}">
      <dgm:prSet/>
      <dgm:spPr/>
      <dgm:t>
        <a:bodyPr/>
        <a:lstStyle/>
        <a:p>
          <a:endParaRPr lang="en-US"/>
        </a:p>
      </dgm:t>
    </dgm:pt>
    <dgm:pt modelId="{B6128501-B6F8-421A-8F7B-D33472EF231F}" type="pres">
      <dgm:prSet presAssocID="{1A488465-DA74-4212-A190-3216F6382E4B}" presName="linear" presStyleCnt="0">
        <dgm:presLayoutVars>
          <dgm:animLvl val="lvl"/>
          <dgm:resizeHandles val="exact"/>
        </dgm:presLayoutVars>
      </dgm:prSet>
      <dgm:spPr/>
    </dgm:pt>
    <dgm:pt modelId="{5F1BD331-2E8E-4FC3-9F21-713C9C3613EA}" type="pres">
      <dgm:prSet presAssocID="{E63F5C14-13C8-4DEA-A62E-F2E91020976A}" presName="parentText" presStyleLbl="node1" presStyleIdx="0" presStyleCnt="5">
        <dgm:presLayoutVars>
          <dgm:chMax val="0"/>
          <dgm:bulletEnabled val="1"/>
        </dgm:presLayoutVars>
      </dgm:prSet>
      <dgm:spPr/>
    </dgm:pt>
    <dgm:pt modelId="{FD25DDBC-F59F-4F21-BAB1-FF2003F53AD6}" type="pres">
      <dgm:prSet presAssocID="{D8A3C2F9-2A6B-4823-ACCA-17E76CEFE594}" presName="spacer" presStyleCnt="0"/>
      <dgm:spPr/>
    </dgm:pt>
    <dgm:pt modelId="{272BFE36-8FB2-4BE7-BD62-387865F12BCB}" type="pres">
      <dgm:prSet presAssocID="{658B9E08-B099-4C83-8483-F54D67B1DB08}" presName="parentText" presStyleLbl="node1" presStyleIdx="1" presStyleCnt="5">
        <dgm:presLayoutVars>
          <dgm:chMax val="0"/>
          <dgm:bulletEnabled val="1"/>
        </dgm:presLayoutVars>
      </dgm:prSet>
      <dgm:spPr/>
    </dgm:pt>
    <dgm:pt modelId="{7D86C7D6-E19B-4287-9254-E49A13DBB50E}" type="pres">
      <dgm:prSet presAssocID="{A240CB9A-0F12-424C-9424-F447472C27B9}" presName="spacer" presStyleCnt="0"/>
      <dgm:spPr/>
    </dgm:pt>
    <dgm:pt modelId="{849ED298-42BB-40FD-8D7E-59466180167B}" type="pres">
      <dgm:prSet presAssocID="{8F81706F-8F07-4E96-87FA-F0FC1CA22176}" presName="parentText" presStyleLbl="node1" presStyleIdx="2" presStyleCnt="5">
        <dgm:presLayoutVars>
          <dgm:chMax val="0"/>
          <dgm:bulletEnabled val="1"/>
        </dgm:presLayoutVars>
      </dgm:prSet>
      <dgm:spPr/>
    </dgm:pt>
    <dgm:pt modelId="{24BF3A75-A6DA-406E-A9D9-EAB033A2CB03}" type="pres">
      <dgm:prSet presAssocID="{DF6E6216-0E63-4568-ADF9-5FE380CAF1F6}" presName="spacer" presStyleCnt="0"/>
      <dgm:spPr/>
    </dgm:pt>
    <dgm:pt modelId="{89902293-DC47-4F0C-90F4-38842F888563}" type="pres">
      <dgm:prSet presAssocID="{25C2EE7F-556A-4E6F-A636-2B28A06F863A}" presName="parentText" presStyleLbl="node1" presStyleIdx="3" presStyleCnt="5">
        <dgm:presLayoutVars>
          <dgm:chMax val="0"/>
          <dgm:bulletEnabled val="1"/>
        </dgm:presLayoutVars>
      </dgm:prSet>
      <dgm:spPr/>
    </dgm:pt>
    <dgm:pt modelId="{E7341909-7EF4-47EE-9DBF-960F271A45B4}" type="pres">
      <dgm:prSet presAssocID="{F8D5DB9B-18B5-43EC-83D4-369C1E309565}" presName="spacer" presStyleCnt="0"/>
      <dgm:spPr/>
    </dgm:pt>
    <dgm:pt modelId="{C02515B4-10F1-48BA-B454-4FB2FC136ABC}" type="pres">
      <dgm:prSet presAssocID="{E042671C-507E-491C-9EF4-3A7DA501A27F}" presName="parentText" presStyleLbl="node1" presStyleIdx="4" presStyleCnt="5">
        <dgm:presLayoutVars>
          <dgm:chMax val="0"/>
          <dgm:bulletEnabled val="1"/>
        </dgm:presLayoutVars>
      </dgm:prSet>
      <dgm:spPr/>
    </dgm:pt>
  </dgm:ptLst>
  <dgm:cxnLst>
    <dgm:cxn modelId="{DAE32C5B-524C-4DB6-BFC1-6419BDA8896F}" type="presOf" srcId="{8F81706F-8F07-4E96-87FA-F0FC1CA22176}" destId="{849ED298-42BB-40FD-8D7E-59466180167B}" srcOrd="0" destOrd="0" presId="urn:microsoft.com/office/officeart/2005/8/layout/vList2"/>
    <dgm:cxn modelId="{9CD4E562-A965-4015-B4FF-4796D2875C0A}" type="presOf" srcId="{E63F5C14-13C8-4DEA-A62E-F2E91020976A}" destId="{5F1BD331-2E8E-4FC3-9F21-713C9C3613EA}" srcOrd="0" destOrd="0" presId="urn:microsoft.com/office/officeart/2005/8/layout/vList2"/>
    <dgm:cxn modelId="{71125245-B7A6-42F1-A857-CF407993842F}" type="presOf" srcId="{1A488465-DA74-4212-A190-3216F6382E4B}" destId="{B6128501-B6F8-421A-8F7B-D33472EF231F}" srcOrd="0" destOrd="0" presId="urn:microsoft.com/office/officeart/2005/8/layout/vList2"/>
    <dgm:cxn modelId="{F063734D-3C19-49C2-AA7B-C49F077FA125}" type="presOf" srcId="{25C2EE7F-556A-4E6F-A636-2B28A06F863A}" destId="{89902293-DC47-4F0C-90F4-38842F888563}" srcOrd="0" destOrd="0" presId="urn:microsoft.com/office/officeart/2005/8/layout/vList2"/>
    <dgm:cxn modelId="{1A74DF53-9244-4F1E-B848-272B5D855DC1}" srcId="{1A488465-DA74-4212-A190-3216F6382E4B}" destId="{E63F5C14-13C8-4DEA-A62E-F2E91020976A}" srcOrd="0" destOrd="0" parTransId="{387C7997-83F5-4C48-8217-354E10512F40}" sibTransId="{D8A3C2F9-2A6B-4823-ACCA-17E76CEFE594}"/>
    <dgm:cxn modelId="{0BD79586-0761-4CEE-B3C4-FFB332EA7E7B}" type="presOf" srcId="{658B9E08-B099-4C83-8483-F54D67B1DB08}" destId="{272BFE36-8FB2-4BE7-BD62-387865F12BCB}" srcOrd="0" destOrd="0" presId="urn:microsoft.com/office/officeart/2005/8/layout/vList2"/>
    <dgm:cxn modelId="{95683695-714F-4C54-833E-1C58EA668E02}" srcId="{1A488465-DA74-4212-A190-3216F6382E4B}" destId="{8F81706F-8F07-4E96-87FA-F0FC1CA22176}" srcOrd="2" destOrd="0" parTransId="{C47CC3F5-A206-4226-B67E-DD687D72BE47}" sibTransId="{DF6E6216-0E63-4568-ADF9-5FE380CAF1F6}"/>
    <dgm:cxn modelId="{F1C820D3-D7FC-4013-8324-19DB4D157182}" type="presOf" srcId="{E042671C-507E-491C-9EF4-3A7DA501A27F}" destId="{C02515B4-10F1-48BA-B454-4FB2FC136ABC}" srcOrd="0" destOrd="0" presId="urn:microsoft.com/office/officeart/2005/8/layout/vList2"/>
    <dgm:cxn modelId="{3708A9D4-225F-4C80-ACA4-1973B3787933}" srcId="{1A488465-DA74-4212-A190-3216F6382E4B}" destId="{25C2EE7F-556A-4E6F-A636-2B28A06F863A}" srcOrd="3" destOrd="0" parTransId="{A74FB304-7D84-4D91-AADE-8F4193D14892}" sibTransId="{F8D5DB9B-18B5-43EC-83D4-369C1E309565}"/>
    <dgm:cxn modelId="{A98DA7F1-536C-4684-B88B-3046F031FAE5}" srcId="{1A488465-DA74-4212-A190-3216F6382E4B}" destId="{658B9E08-B099-4C83-8483-F54D67B1DB08}" srcOrd="1" destOrd="0" parTransId="{47AE5C9A-F7FD-4D6F-9C46-30EF4BDE5907}" sibTransId="{A240CB9A-0F12-424C-9424-F447472C27B9}"/>
    <dgm:cxn modelId="{6C9FECF2-1255-4161-B1BD-4D88DCF72C06}" srcId="{1A488465-DA74-4212-A190-3216F6382E4B}" destId="{E042671C-507E-491C-9EF4-3A7DA501A27F}" srcOrd="4" destOrd="0" parTransId="{1E045053-20F6-4375-88CB-A9DF5B27C61B}" sibTransId="{12DB6D33-4768-40A6-8A51-8641DA6F4083}"/>
    <dgm:cxn modelId="{15D6A58D-E8EC-447E-BFED-3476A008848C}" type="presParOf" srcId="{B6128501-B6F8-421A-8F7B-D33472EF231F}" destId="{5F1BD331-2E8E-4FC3-9F21-713C9C3613EA}" srcOrd="0" destOrd="0" presId="urn:microsoft.com/office/officeart/2005/8/layout/vList2"/>
    <dgm:cxn modelId="{BEC4D66F-CF62-48BC-8D23-9B35E5B76F3D}" type="presParOf" srcId="{B6128501-B6F8-421A-8F7B-D33472EF231F}" destId="{FD25DDBC-F59F-4F21-BAB1-FF2003F53AD6}" srcOrd="1" destOrd="0" presId="urn:microsoft.com/office/officeart/2005/8/layout/vList2"/>
    <dgm:cxn modelId="{C8AD8EE0-F8B4-489C-A906-5B2C1346A4CB}" type="presParOf" srcId="{B6128501-B6F8-421A-8F7B-D33472EF231F}" destId="{272BFE36-8FB2-4BE7-BD62-387865F12BCB}" srcOrd="2" destOrd="0" presId="urn:microsoft.com/office/officeart/2005/8/layout/vList2"/>
    <dgm:cxn modelId="{58C5F803-7B33-4561-9CDF-F83407D38A0C}" type="presParOf" srcId="{B6128501-B6F8-421A-8F7B-D33472EF231F}" destId="{7D86C7D6-E19B-4287-9254-E49A13DBB50E}" srcOrd="3" destOrd="0" presId="urn:microsoft.com/office/officeart/2005/8/layout/vList2"/>
    <dgm:cxn modelId="{BCDCF2DB-F70C-4EB7-83EF-B6A000A299A2}" type="presParOf" srcId="{B6128501-B6F8-421A-8F7B-D33472EF231F}" destId="{849ED298-42BB-40FD-8D7E-59466180167B}" srcOrd="4" destOrd="0" presId="urn:microsoft.com/office/officeart/2005/8/layout/vList2"/>
    <dgm:cxn modelId="{FDBC2EB8-7A24-473E-A1FE-3D7B0C3DED82}" type="presParOf" srcId="{B6128501-B6F8-421A-8F7B-D33472EF231F}" destId="{24BF3A75-A6DA-406E-A9D9-EAB033A2CB03}" srcOrd="5" destOrd="0" presId="urn:microsoft.com/office/officeart/2005/8/layout/vList2"/>
    <dgm:cxn modelId="{05203E75-CD71-4B20-961D-E187E770D4DE}" type="presParOf" srcId="{B6128501-B6F8-421A-8F7B-D33472EF231F}" destId="{89902293-DC47-4F0C-90F4-38842F888563}" srcOrd="6" destOrd="0" presId="urn:microsoft.com/office/officeart/2005/8/layout/vList2"/>
    <dgm:cxn modelId="{7A2DE3FE-F0F6-484A-9117-1AFE3C3E4156}" type="presParOf" srcId="{B6128501-B6F8-421A-8F7B-D33472EF231F}" destId="{E7341909-7EF4-47EE-9DBF-960F271A45B4}" srcOrd="7" destOrd="0" presId="urn:microsoft.com/office/officeart/2005/8/layout/vList2"/>
    <dgm:cxn modelId="{661D47F0-78B4-4F03-A415-C4C76FFDE019}" type="presParOf" srcId="{B6128501-B6F8-421A-8F7B-D33472EF231F}" destId="{C02515B4-10F1-48BA-B454-4FB2FC136AB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D2DC85-7D05-4C08-8760-54711DD352E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015220-83AE-4A54-AB1F-6BC26C6DF0A3}">
      <dgm:prSet/>
      <dgm:spPr/>
      <dgm:t>
        <a:bodyPr/>
        <a:lstStyle/>
        <a:p>
          <a:r>
            <a:rPr lang="en-IN"/>
            <a:t>Since not much literature and libraries are present for Indian languages, we faced issues in data cleaning and generating word embeddings.</a:t>
          </a:r>
          <a:endParaRPr lang="en-US"/>
        </a:p>
      </dgm:t>
    </dgm:pt>
    <dgm:pt modelId="{E26424DA-FF92-482F-89BD-8BAF97ACEF11}" type="parTrans" cxnId="{24F761F5-8907-45DC-B804-42DF4B355AC4}">
      <dgm:prSet/>
      <dgm:spPr/>
      <dgm:t>
        <a:bodyPr/>
        <a:lstStyle/>
        <a:p>
          <a:endParaRPr lang="en-US"/>
        </a:p>
      </dgm:t>
    </dgm:pt>
    <dgm:pt modelId="{2F5D3832-672E-4FDE-9AED-C198E98AAAF2}" type="sibTrans" cxnId="{24F761F5-8907-45DC-B804-42DF4B355AC4}">
      <dgm:prSet/>
      <dgm:spPr/>
      <dgm:t>
        <a:bodyPr/>
        <a:lstStyle/>
        <a:p>
          <a:endParaRPr lang="en-US"/>
        </a:p>
      </dgm:t>
    </dgm:pt>
    <dgm:pt modelId="{50236297-D46F-4720-8816-AA7346F3B594}">
      <dgm:prSet/>
      <dgm:spPr/>
      <dgm:t>
        <a:bodyPr/>
        <a:lstStyle/>
        <a:p>
          <a:r>
            <a:rPr lang="en-IN" dirty="0"/>
            <a:t>The libraries present now are not fully developed yet and are still undergoing big changes. Also, literature on how to use it is still primitive.</a:t>
          </a:r>
          <a:endParaRPr lang="en-US" dirty="0"/>
        </a:p>
      </dgm:t>
    </dgm:pt>
    <dgm:pt modelId="{F1438131-0539-4506-AA2C-CE3F9431F4EC}" type="parTrans" cxnId="{5193517A-9C19-4FA4-A3F2-F1A66DDBBA2A}">
      <dgm:prSet/>
      <dgm:spPr/>
      <dgm:t>
        <a:bodyPr/>
        <a:lstStyle/>
        <a:p>
          <a:endParaRPr lang="en-US"/>
        </a:p>
      </dgm:t>
    </dgm:pt>
    <dgm:pt modelId="{06ABCF0D-FC2C-44B5-86ED-2090A46D097F}" type="sibTrans" cxnId="{5193517A-9C19-4FA4-A3F2-F1A66DDBBA2A}">
      <dgm:prSet/>
      <dgm:spPr/>
      <dgm:t>
        <a:bodyPr/>
        <a:lstStyle/>
        <a:p>
          <a:endParaRPr lang="en-US"/>
        </a:p>
      </dgm:t>
    </dgm:pt>
    <dgm:pt modelId="{66943F7D-A243-4F1B-A910-211EF2CA25EE}">
      <dgm:prSet/>
      <dgm:spPr/>
      <dgm:t>
        <a:bodyPr/>
        <a:lstStyle/>
        <a:p>
          <a:r>
            <a:rPr lang="en-IN" dirty="0"/>
            <a:t>Each library outputs its data in a different format, therefore, normalizing all of them to feed it to the ML models was also a tedious task</a:t>
          </a:r>
          <a:endParaRPr lang="en-US" dirty="0"/>
        </a:p>
      </dgm:t>
    </dgm:pt>
    <dgm:pt modelId="{AC3265B3-D865-469D-9B58-D419223BB9D1}" type="parTrans" cxnId="{B1AEE62E-C844-475F-88B9-DD9862002084}">
      <dgm:prSet/>
      <dgm:spPr/>
      <dgm:t>
        <a:bodyPr/>
        <a:lstStyle/>
        <a:p>
          <a:endParaRPr lang="en-US"/>
        </a:p>
      </dgm:t>
    </dgm:pt>
    <dgm:pt modelId="{95848EB2-27FC-4160-8815-CE512F41CCA5}" type="sibTrans" cxnId="{B1AEE62E-C844-475F-88B9-DD9862002084}">
      <dgm:prSet/>
      <dgm:spPr/>
      <dgm:t>
        <a:bodyPr/>
        <a:lstStyle/>
        <a:p>
          <a:endParaRPr lang="en-US"/>
        </a:p>
      </dgm:t>
    </dgm:pt>
    <dgm:pt modelId="{3A0936C8-C068-4D40-9563-27C2FDDB19C2}" type="pres">
      <dgm:prSet presAssocID="{B9D2DC85-7D05-4C08-8760-54711DD352E8}" presName="linear" presStyleCnt="0">
        <dgm:presLayoutVars>
          <dgm:animLvl val="lvl"/>
          <dgm:resizeHandles val="exact"/>
        </dgm:presLayoutVars>
      </dgm:prSet>
      <dgm:spPr/>
    </dgm:pt>
    <dgm:pt modelId="{AFC40E7C-7C11-4557-9BFF-00FB4C1E9F17}" type="pres">
      <dgm:prSet presAssocID="{AA015220-83AE-4A54-AB1F-6BC26C6DF0A3}" presName="parentText" presStyleLbl="node1" presStyleIdx="0" presStyleCnt="3">
        <dgm:presLayoutVars>
          <dgm:chMax val="0"/>
          <dgm:bulletEnabled val="1"/>
        </dgm:presLayoutVars>
      </dgm:prSet>
      <dgm:spPr/>
    </dgm:pt>
    <dgm:pt modelId="{00FB88A6-D8D4-43F6-A703-54C2DC1B36EB}" type="pres">
      <dgm:prSet presAssocID="{2F5D3832-672E-4FDE-9AED-C198E98AAAF2}" presName="spacer" presStyleCnt="0"/>
      <dgm:spPr/>
    </dgm:pt>
    <dgm:pt modelId="{749050FE-9FDC-45A0-93FA-B483625D1B91}" type="pres">
      <dgm:prSet presAssocID="{50236297-D46F-4720-8816-AA7346F3B594}" presName="parentText" presStyleLbl="node1" presStyleIdx="1" presStyleCnt="3">
        <dgm:presLayoutVars>
          <dgm:chMax val="0"/>
          <dgm:bulletEnabled val="1"/>
        </dgm:presLayoutVars>
      </dgm:prSet>
      <dgm:spPr/>
    </dgm:pt>
    <dgm:pt modelId="{C5B25C4D-ADB1-489C-9FBF-0E4D9B32351D}" type="pres">
      <dgm:prSet presAssocID="{06ABCF0D-FC2C-44B5-86ED-2090A46D097F}" presName="spacer" presStyleCnt="0"/>
      <dgm:spPr/>
    </dgm:pt>
    <dgm:pt modelId="{3513E750-E785-417F-8DE8-919EEE16481A}" type="pres">
      <dgm:prSet presAssocID="{66943F7D-A243-4F1B-A910-211EF2CA25EE}" presName="parentText" presStyleLbl="node1" presStyleIdx="2" presStyleCnt="3">
        <dgm:presLayoutVars>
          <dgm:chMax val="0"/>
          <dgm:bulletEnabled val="1"/>
        </dgm:presLayoutVars>
      </dgm:prSet>
      <dgm:spPr/>
    </dgm:pt>
  </dgm:ptLst>
  <dgm:cxnLst>
    <dgm:cxn modelId="{D8942728-109B-4C20-876E-EF3A53506799}" type="presOf" srcId="{50236297-D46F-4720-8816-AA7346F3B594}" destId="{749050FE-9FDC-45A0-93FA-B483625D1B91}" srcOrd="0" destOrd="0" presId="urn:microsoft.com/office/officeart/2005/8/layout/vList2"/>
    <dgm:cxn modelId="{B1AEE62E-C844-475F-88B9-DD9862002084}" srcId="{B9D2DC85-7D05-4C08-8760-54711DD352E8}" destId="{66943F7D-A243-4F1B-A910-211EF2CA25EE}" srcOrd="2" destOrd="0" parTransId="{AC3265B3-D865-469D-9B58-D419223BB9D1}" sibTransId="{95848EB2-27FC-4160-8815-CE512F41CCA5}"/>
    <dgm:cxn modelId="{5193517A-9C19-4FA4-A3F2-F1A66DDBBA2A}" srcId="{B9D2DC85-7D05-4C08-8760-54711DD352E8}" destId="{50236297-D46F-4720-8816-AA7346F3B594}" srcOrd="1" destOrd="0" parTransId="{F1438131-0539-4506-AA2C-CE3F9431F4EC}" sibTransId="{06ABCF0D-FC2C-44B5-86ED-2090A46D097F}"/>
    <dgm:cxn modelId="{AEB00D92-8937-47FF-9F1E-217293FB2787}" type="presOf" srcId="{66943F7D-A243-4F1B-A910-211EF2CA25EE}" destId="{3513E750-E785-417F-8DE8-919EEE16481A}" srcOrd="0" destOrd="0" presId="urn:microsoft.com/office/officeart/2005/8/layout/vList2"/>
    <dgm:cxn modelId="{A41E22CD-AD5A-4B03-B6B3-1DECAD698537}" type="presOf" srcId="{B9D2DC85-7D05-4C08-8760-54711DD352E8}" destId="{3A0936C8-C068-4D40-9563-27C2FDDB19C2}" srcOrd="0" destOrd="0" presId="urn:microsoft.com/office/officeart/2005/8/layout/vList2"/>
    <dgm:cxn modelId="{90A5BAE2-718F-4EF0-8B90-5C482C4BEE0D}" type="presOf" srcId="{AA015220-83AE-4A54-AB1F-6BC26C6DF0A3}" destId="{AFC40E7C-7C11-4557-9BFF-00FB4C1E9F17}" srcOrd="0" destOrd="0" presId="urn:microsoft.com/office/officeart/2005/8/layout/vList2"/>
    <dgm:cxn modelId="{24F761F5-8907-45DC-B804-42DF4B355AC4}" srcId="{B9D2DC85-7D05-4C08-8760-54711DD352E8}" destId="{AA015220-83AE-4A54-AB1F-6BC26C6DF0A3}" srcOrd="0" destOrd="0" parTransId="{E26424DA-FF92-482F-89BD-8BAF97ACEF11}" sibTransId="{2F5D3832-672E-4FDE-9AED-C198E98AAAF2}"/>
    <dgm:cxn modelId="{2BD98012-92B3-4397-8933-765EB6A86760}" type="presParOf" srcId="{3A0936C8-C068-4D40-9563-27C2FDDB19C2}" destId="{AFC40E7C-7C11-4557-9BFF-00FB4C1E9F17}" srcOrd="0" destOrd="0" presId="urn:microsoft.com/office/officeart/2005/8/layout/vList2"/>
    <dgm:cxn modelId="{A9138C12-5ABD-4EDA-BA23-D7A3D30CBB7C}" type="presParOf" srcId="{3A0936C8-C068-4D40-9563-27C2FDDB19C2}" destId="{00FB88A6-D8D4-43F6-A703-54C2DC1B36EB}" srcOrd="1" destOrd="0" presId="urn:microsoft.com/office/officeart/2005/8/layout/vList2"/>
    <dgm:cxn modelId="{B799B263-E7F0-443E-B6AD-5A92223F3CD0}" type="presParOf" srcId="{3A0936C8-C068-4D40-9563-27C2FDDB19C2}" destId="{749050FE-9FDC-45A0-93FA-B483625D1B91}" srcOrd="2" destOrd="0" presId="urn:microsoft.com/office/officeart/2005/8/layout/vList2"/>
    <dgm:cxn modelId="{BC33D14A-6F38-4A0C-9B29-8D008EDCA743}" type="presParOf" srcId="{3A0936C8-C068-4D40-9563-27C2FDDB19C2}" destId="{C5B25C4D-ADB1-489C-9FBF-0E4D9B32351D}" srcOrd="3" destOrd="0" presId="urn:microsoft.com/office/officeart/2005/8/layout/vList2"/>
    <dgm:cxn modelId="{8DC2A7BD-244F-458C-B931-90539892CF31}" type="presParOf" srcId="{3A0936C8-C068-4D40-9563-27C2FDDB19C2}" destId="{3513E750-E785-417F-8DE8-919EEE16481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64268B-B5A1-4D5D-8880-E5C05893790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F78A535-6AC7-49E3-81AB-7B459E23EA1B}">
      <dgm:prSet/>
      <dgm:spPr/>
      <dgm:t>
        <a:bodyPr/>
        <a:lstStyle/>
        <a:p>
          <a:r>
            <a:rPr lang="en-IN"/>
            <a:t>This can be extended to other regional languages which have decent NLP support. The cleaning and pre-processing steps might be different since the syntax for each language varies.</a:t>
          </a:r>
          <a:endParaRPr lang="en-US"/>
        </a:p>
      </dgm:t>
    </dgm:pt>
    <dgm:pt modelId="{3E3DDB8A-2741-4D03-B292-E7A64737EAA4}" type="parTrans" cxnId="{926447C9-34C5-4DCD-AE7B-7C2B1AA7B28D}">
      <dgm:prSet/>
      <dgm:spPr/>
      <dgm:t>
        <a:bodyPr/>
        <a:lstStyle/>
        <a:p>
          <a:endParaRPr lang="en-US"/>
        </a:p>
      </dgm:t>
    </dgm:pt>
    <dgm:pt modelId="{AF65AEDF-106D-46AF-A434-7B39E7EA45E4}" type="sibTrans" cxnId="{926447C9-34C5-4DCD-AE7B-7C2B1AA7B28D}">
      <dgm:prSet/>
      <dgm:spPr/>
      <dgm:t>
        <a:bodyPr/>
        <a:lstStyle/>
        <a:p>
          <a:endParaRPr lang="en-US"/>
        </a:p>
      </dgm:t>
    </dgm:pt>
    <dgm:pt modelId="{1BB74CD2-054C-4149-8287-04C29287004F}">
      <dgm:prSet/>
      <dgm:spPr/>
      <dgm:t>
        <a:bodyPr/>
        <a:lstStyle/>
        <a:p>
          <a:r>
            <a:rPr lang="en-IN"/>
            <a:t>The dataset can be made more complete, by manually verifying that the labels for all the news articles are correct. This will be more accurate in the real world.</a:t>
          </a:r>
          <a:endParaRPr lang="en-US"/>
        </a:p>
      </dgm:t>
    </dgm:pt>
    <dgm:pt modelId="{7C6F3209-F82B-43A2-956E-B4344BA0FCCC}" type="parTrans" cxnId="{DB350271-435B-4848-B056-4B891FA84B59}">
      <dgm:prSet/>
      <dgm:spPr/>
      <dgm:t>
        <a:bodyPr/>
        <a:lstStyle/>
        <a:p>
          <a:endParaRPr lang="en-US"/>
        </a:p>
      </dgm:t>
    </dgm:pt>
    <dgm:pt modelId="{549489BF-561C-4506-904E-A12CE0AC5945}" type="sibTrans" cxnId="{DB350271-435B-4848-B056-4B891FA84B59}">
      <dgm:prSet/>
      <dgm:spPr/>
      <dgm:t>
        <a:bodyPr/>
        <a:lstStyle/>
        <a:p>
          <a:endParaRPr lang="en-US"/>
        </a:p>
      </dgm:t>
    </dgm:pt>
    <dgm:pt modelId="{1581B5FC-D240-45AD-84E3-05CA272C773B}" type="pres">
      <dgm:prSet presAssocID="{7C64268B-B5A1-4D5D-8880-E5C05893790F}" presName="root" presStyleCnt="0">
        <dgm:presLayoutVars>
          <dgm:dir/>
          <dgm:resizeHandles val="exact"/>
        </dgm:presLayoutVars>
      </dgm:prSet>
      <dgm:spPr/>
    </dgm:pt>
    <dgm:pt modelId="{83F7C78A-BF07-443B-B112-F2D96818AACF}" type="pres">
      <dgm:prSet presAssocID="{0F78A535-6AC7-49E3-81AB-7B459E23EA1B}" presName="compNode" presStyleCnt="0"/>
      <dgm:spPr/>
    </dgm:pt>
    <dgm:pt modelId="{321C7B23-A703-41E5-8FD9-5E0964742F38}" type="pres">
      <dgm:prSet presAssocID="{0F78A535-6AC7-49E3-81AB-7B459E23EA1B}" presName="bgRect" presStyleLbl="bgShp" presStyleIdx="0" presStyleCnt="2"/>
      <dgm:spPr/>
    </dgm:pt>
    <dgm:pt modelId="{A70FF3AE-B9AE-46AF-B0CB-7167F79AA1CE}" type="pres">
      <dgm:prSet presAssocID="{0F78A535-6AC7-49E3-81AB-7B459E23EA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AFC8051E-6E65-473F-AB4F-5BC3AB987E24}" type="pres">
      <dgm:prSet presAssocID="{0F78A535-6AC7-49E3-81AB-7B459E23EA1B}" presName="spaceRect" presStyleCnt="0"/>
      <dgm:spPr/>
    </dgm:pt>
    <dgm:pt modelId="{4276B281-166E-417D-90D1-34D9C11ABFF5}" type="pres">
      <dgm:prSet presAssocID="{0F78A535-6AC7-49E3-81AB-7B459E23EA1B}" presName="parTx" presStyleLbl="revTx" presStyleIdx="0" presStyleCnt="2">
        <dgm:presLayoutVars>
          <dgm:chMax val="0"/>
          <dgm:chPref val="0"/>
        </dgm:presLayoutVars>
      </dgm:prSet>
      <dgm:spPr/>
    </dgm:pt>
    <dgm:pt modelId="{2C0D044E-F1FE-4017-B10F-7028A4B0773F}" type="pres">
      <dgm:prSet presAssocID="{AF65AEDF-106D-46AF-A434-7B39E7EA45E4}" presName="sibTrans" presStyleCnt="0"/>
      <dgm:spPr/>
    </dgm:pt>
    <dgm:pt modelId="{1B124714-F797-4376-8677-851550251204}" type="pres">
      <dgm:prSet presAssocID="{1BB74CD2-054C-4149-8287-04C29287004F}" presName="compNode" presStyleCnt="0"/>
      <dgm:spPr/>
    </dgm:pt>
    <dgm:pt modelId="{995C0440-B3A2-4C75-8B76-919304563BCE}" type="pres">
      <dgm:prSet presAssocID="{1BB74CD2-054C-4149-8287-04C29287004F}" presName="bgRect" presStyleLbl="bgShp" presStyleIdx="1" presStyleCnt="2"/>
      <dgm:spPr/>
    </dgm:pt>
    <dgm:pt modelId="{8FA30C2D-4E85-497F-9DE4-3E20D3077F69}" type="pres">
      <dgm:prSet presAssocID="{1BB74CD2-054C-4149-8287-04C2928700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E396D4B4-70CD-4902-8A8E-9A4EB6BDB6B0}" type="pres">
      <dgm:prSet presAssocID="{1BB74CD2-054C-4149-8287-04C29287004F}" presName="spaceRect" presStyleCnt="0"/>
      <dgm:spPr/>
    </dgm:pt>
    <dgm:pt modelId="{265275F8-29DF-4529-9FE3-A519F66F7F8D}" type="pres">
      <dgm:prSet presAssocID="{1BB74CD2-054C-4149-8287-04C29287004F}" presName="parTx" presStyleLbl="revTx" presStyleIdx="1" presStyleCnt="2">
        <dgm:presLayoutVars>
          <dgm:chMax val="0"/>
          <dgm:chPref val="0"/>
        </dgm:presLayoutVars>
      </dgm:prSet>
      <dgm:spPr/>
    </dgm:pt>
  </dgm:ptLst>
  <dgm:cxnLst>
    <dgm:cxn modelId="{9F5ABD6B-6040-4F88-8639-3C207366ECC3}" type="presOf" srcId="{7C64268B-B5A1-4D5D-8880-E5C05893790F}" destId="{1581B5FC-D240-45AD-84E3-05CA272C773B}" srcOrd="0" destOrd="0" presId="urn:microsoft.com/office/officeart/2018/2/layout/IconVerticalSolidList"/>
    <dgm:cxn modelId="{DB350271-435B-4848-B056-4B891FA84B59}" srcId="{7C64268B-B5A1-4D5D-8880-E5C05893790F}" destId="{1BB74CD2-054C-4149-8287-04C29287004F}" srcOrd="1" destOrd="0" parTransId="{7C6F3209-F82B-43A2-956E-B4344BA0FCCC}" sibTransId="{549489BF-561C-4506-904E-A12CE0AC5945}"/>
    <dgm:cxn modelId="{3DE43EC7-BF26-4D1A-AB9E-7F28CDB75E67}" type="presOf" srcId="{1BB74CD2-054C-4149-8287-04C29287004F}" destId="{265275F8-29DF-4529-9FE3-A519F66F7F8D}" srcOrd="0" destOrd="0" presId="urn:microsoft.com/office/officeart/2018/2/layout/IconVerticalSolidList"/>
    <dgm:cxn modelId="{926447C9-34C5-4DCD-AE7B-7C2B1AA7B28D}" srcId="{7C64268B-B5A1-4D5D-8880-E5C05893790F}" destId="{0F78A535-6AC7-49E3-81AB-7B459E23EA1B}" srcOrd="0" destOrd="0" parTransId="{3E3DDB8A-2741-4D03-B292-E7A64737EAA4}" sibTransId="{AF65AEDF-106D-46AF-A434-7B39E7EA45E4}"/>
    <dgm:cxn modelId="{7EDFACFA-A440-43C8-AF37-AC05DE10088B}" type="presOf" srcId="{0F78A535-6AC7-49E3-81AB-7B459E23EA1B}" destId="{4276B281-166E-417D-90D1-34D9C11ABFF5}" srcOrd="0" destOrd="0" presId="urn:microsoft.com/office/officeart/2018/2/layout/IconVerticalSolidList"/>
    <dgm:cxn modelId="{640930F5-9CB1-4776-831E-52918E556401}" type="presParOf" srcId="{1581B5FC-D240-45AD-84E3-05CA272C773B}" destId="{83F7C78A-BF07-443B-B112-F2D96818AACF}" srcOrd="0" destOrd="0" presId="urn:microsoft.com/office/officeart/2018/2/layout/IconVerticalSolidList"/>
    <dgm:cxn modelId="{D96FD352-F5B7-4C20-8914-C35C1740AF8B}" type="presParOf" srcId="{83F7C78A-BF07-443B-B112-F2D96818AACF}" destId="{321C7B23-A703-41E5-8FD9-5E0964742F38}" srcOrd="0" destOrd="0" presId="urn:microsoft.com/office/officeart/2018/2/layout/IconVerticalSolidList"/>
    <dgm:cxn modelId="{D75E22A2-C08A-4B5C-AD55-057CA4403B82}" type="presParOf" srcId="{83F7C78A-BF07-443B-B112-F2D96818AACF}" destId="{A70FF3AE-B9AE-46AF-B0CB-7167F79AA1CE}" srcOrd="1" destOrd="0" presId="urn:microsoft.com/office/officeart/2018/2/layout/IconVerticalSolidList"/>
    <dgm:cxn modelId="{513F5F0F-EA69-4CCA-8C1B-AB8BCDBA8DB5}" type="presParOf" srcId="{83F7C78A-BF07-443B-B112-F2D96818AACF}" destId="{AFC8051E-6E65-473F-AB4F-5BC3AB987E24}" srcOrd="2" destOrd="0" presId="urn:microsoft.com/office/officeart/2018/2/layout/IconVerticalSolidList"/>
    <dgm:cxn modelId="{A8F8B86A-ECA6-4282-B592-B52A79994AEF}" type="presParOf" srcId="{83F7C78A-BF07-443B-B112-F2D96818AACF}" destId="{4276B281-166E-417D-90D1-34D9C11ABFF5}" srcOrd="3" destOrd="0" presId="urn:microsoft.com/office/officeart/2018/2/layout/IconVerticalSolidList"/>
    <dgm:cxn modelId="{9650BADC-3027-4D81-8313-0A5FF77EA144}" type="presParOf" srcId="{1581B5FC-D240-45AD-84E3-05CA272C773B}" destId="{2C0D044E-F1FE-4017-B10F-7028A4B0773F}" srcOrd="1" destOrd="0" presId="urn:microsoft.com/office/officeart/2018/2/layout/IconVerticalSolidList"/>
    <dgm:cxn modelId="{29057238-F20E-43B9-B5D6-EB5BAE2CA1DA}" type="presParOf" srcId="{1581B5FC-D240-45AD-84E3-05CA272C773B}" destId="{1B124714-F797-4376-8677-851550251204}" srcOrd="2" destOrd="0" presId="urn:microsoft.com/office/officeart/2018/2/layout/IconVerticalSolidList"/>
    <dgm:cxn modelId="{F8850A2C-2982-496C-AFDB-6D6D574BD8CE}" type="presParOf" srcId="{1B124714-F797-4376-8677-851550251204}" destId="{995C0440-B3A2-4C75-8B76-919304563BCE}" srcOrd="0" destOrd="0" presId="urn:microsoft.com/office/officeart/2018/2/layout/IconVerticalSolidList"/>
    <dgm:cxn modelId="{46B944E4-59B1-48E8-9C31-33356A22FD6B}" type="presParOf" srcId="{1B124714-F797-4376-8677-851550251204}" destId="{8FA30C2D-4E85-497F-9DE4-3E20D3077F69}" srcOrd="1" destOrd="0" presId="urn:microsoft.com/office/officeart/2018/2/layout/IconVerticalSolidList"/>
    <dgm:cxn modelId="{63A722A1-72B4-4F20-BA8E-33C45101CCF1}" type="presParOf" srcId="{1B124714-F797-4376-8677-851550251204}" destId="{E396D4B4-70CD-4902-8A8E-9A4EB6BDB6B0}" srcOrd="2" destOrd="0" presId="urn:microsoft.com/office/officeart/2018/2/layout/IconVerticalSolidList"/>
    <dgm:cxn modelId="{0E1BCF8E-3598-4287-9F52-62BCA5886C74}" type="presParOf" srcId="{1B124714-F797-4376-8677-851550251204}" destId="{265275F8-29DF-4529-9FE3-A519F66F7F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BD331-2E8E-4FC3-9F21-713C9C3613EA}">
      <dsp:nvSpPr>
        <dsp:cNvPr id="0" name=""/>
        <dsp:cNvSpPr/>
      </dsp:nvSpPr>
      <dsp:spPr>
        <a:xfrm>
          <a:off x="0" y="35451"/>
          <a:ext cx="6364224" cy="10448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First, a dataset of around 5000 news articles from different websites was collected. This news was labelled based on the fact check provided in the websites.</a:t>
          </a:r>
          <a:endParaRPr lang="en-US" sz="1900" kern="1200"/>
        </a:p>
      </dsp:txBody>
      <dsp:txXfrm>
        <a:off x="51003" y="86454"/>
        <a:ext cx="6262218" cy="942803"/>
      </dsp:txXfrm>
    </dsp:sp>
    <dsp:sp modelId="{272BFE36-8FB2-4BE7-BD62-387865F12BCB}">
      <dsp:nvSpPr>
        <dsp:cNvPr id="0" name=""/>
        <dsp:cNvSpPr/>
      </dsp:nvSpPr>
      <dsp:spPr>
        <a:xfrm>
          <a:off x="0" y="1134981"/>
          <a:ext cx="6364224" cy="1044809"/>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Next, the data had to be cleaned. This was done by first tokenising, removing stopwords and punctuations and then lemmatizing.</a:t>
          </a:r>
          <a:endParaRPr lang="en-US" sz="1900" kern="1200"/>
        </a:p>
      </dsp:txBody>
      <dsp:txXfrm>
        <a:off x="51003" y="1185984"/>
        <a:ext cx="6262218" cy="942803"/>
      </dsp:txXfrm>
    </dsp:sp>
    <dsp:sp modelId="{849ED298-42BB-40FD-8D7E-59466180167B}">
      <dsp:nvSpPr>
        <dsp:cNvPr id="0" name=""/>
        <dsp:cNvSpPr/>
      </dsp:nvSpPr>
      <dsp:spPr>
        <a:xfrm>
          <a:off x="0" y="2234511"/>
          <a:ext cx="6364224" cy="104480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Then the data is passed to IndicBERT and MuRIL to generate word embeddings. This vector of numbers is what is passed to the ML algorithms to work with.</a:t>
          </a:r>
          <a:endParaRPr lang="en-US" sz="1900" kern="1200"/>
        </a:p>
      </dsp:txBody>
      <dsp:txXfrm>
        <a:off x="51003" y="2285514"/>
        <a:ext cx="6262218" cy="942803"/>
      </dsp:txXfrm>
    </dsp:sp>
    <dsp:sp modelId="{89902293-DC47-4F0C-90F4-38842F888563}">
      <dsp:nvSpPr>
        <dsp:cNvPr id="0" name=""/>
        <dsp:cNvSpPr/>
      </dsp:nvSpPr>
      <dsp:spPr>
        <a:xfrm>
          <a:off x="0" y="3334041"/>
          <a:ext cx="6364224" cy="1044809"/>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The ML algorithms – CNN, logistic regression, SVM are trained on these word embedding vectors and their respective labels.</a:t>
          </a:r>
          <a:endParaRPr lang="en-US" sz="1900" kern="1200"/>
        </a:p>
      </dsp:txBody>
      <dsp:txXfrm>
        <a:off x="51003" y="3385044"/>
        <a:ext cx="6262218" cy="942803"/>
      </dsp:txXfrm>
    </dsp:sp>
    <dsp:sp modelId="{C02515B4-10F1-48BA-B454-4FB2FC136ABC}">
      <dsp:nvSpPr>
        <dsp:cNvPr id="0" name=""/>
        <dsp:cNvSpPr/>
      </dsp:nvSpPr>
      <dsp:spPr>
        <a:xfrm>
          <a:off x="0" y="4433571"/>
          <a:ext cx="6364224" cy="10448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To predict whether the user’s data is true or fake we perform the above steps and run the trained ML model on the word embeddings. This model returns the predicted output.</a:t>
          </a:r>
          <a:endParaRPr lang="en-US" sz="1900" kern="1200"/>
        </a:p>
      </dsp:txBody>
      <dsp:txXfrm>
        <a:off x="51003" y="4484574"/>
        <a:ext cx="6262218" cy="942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40E7C-7C11-4557-9BFF-00FB4C1E9F17}">
      <dsp:nvSpPr>
        <dsp:cNvPr id="0" name=""/>
        <dsp:cNvSpPr/>
      </dsp:nvSpPr>
      <dsp:spPr>
        <a:xfrm>
          <a:off x="0" y="16992"/>
          <a:ext cx="6291714" cy="1784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Since not much literature and libraries are present for Indian languages, we faced issues in data cleaning and generating word embeddings.</a:t>
          </a:r>
          <a:endParaRPr lang="en-US" sz="2500" kern="1200"/>
        </a:p>
      </dsp:txBody>
      <dsp:txXfrm>
        <a:off x="87100" y="104092"/>
        <a:ext cx="6117514" cy="1610050"/>
      </dsp:txXfrm>
    </dsp:sp>
    <dsp:sp modelId="{749050FE-9FDC-45A0-93FA-B483625D1B91}">
      <dsp:nvSpPr>
        <dsp:cNvPr id="0" name=""/>
        <dsp:cNvSpPr/>
      </dsp:nvSpPr>
      <dsp:spPr>
        <a:xfrm>
          <a:off x="0" y="1873242"/>
          <a:ext cx="6291714" cy="17842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The libraries present now are not fully developed yet and are still undergoing big changes. Also, literature on how to use it is still primitive.</a:t>
          </a:r>
          <a:endParaRPr lang="en-US" sz="2500" kern="1200" dirty="0"/>
        </a:p>
      </dsp:txBody>
      <dsp:txXfrm>
        <a:off x="87100" y="1960342"/>
        <a:ext cx="6117514" cy="1610050"/>
      </dsp:txXfrm>
    </dsp:sp>
    <dsp:sp modelId="{3513E750-E785-417F-8DE8-919EEE16481A}">
      <dsp:nvSpPr>
        <dsp:cNvPr id="0" name=""/>
        <dsp:cNvSpPr/>
      </dsp:nvSpPr>
      <dsp:spPr>
        <a:xfrm>
          <a:off x="0" y="3729492"/>
          <a:ext cx="6291714" cy="17842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Each library outputs its data in a different format, therefore, normalizing all of them to feed it to the ML models was also a tedious task</a:t>
          </a:r>
          <a:endParaRPr lang="en-US" sz="2500" kern="1200" dirty="0"/>
        </a:p>
      </dsp:txBody>
      <dsp:txXfrm>
        <a:off x="87100" y="3816592"/>
        <a:ext cx="6117514" cy="1610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C7B23-A703-41E5-8FD9-5E0964742F38}">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FF3AE-B9AE-46AF-B0CB-7167F79AA1CE}">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76B281-166E-417D-90D1-34D9C11ABFF5}">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IN" sz="2400" kern="1200"/>
            <a:t>This can be extended to other regional languages which have decent NLP support. The cleaning and pre-processing steps might be different since the syntax for each language varies.</a:t>
          </a:r>
          <a:endParaRPr lang="en-US" sz="2400" kern="1200"/>
        </a:p>
      </dsp:txBody>
      <dsp:txXfrm>
        <a:off x="1509882" y="708097"/>
        <a:ext cx="9005717" cy="1307257"/>
      </dsp:txXfrm>
    </dsp:sp>
    <dsp:sp modelId="{995C0440-B3A2-4C75-8B76-919304563BCE}">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30C2D-4E85-497F-9DE4-3E20D3077F6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5275F8-29DF-4529-9FE3-A519F66F7F8D}">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IN" sz="2400" kern="1200"/>
            <a:t>The dataset can be made more complete, by manually verifying that the labels for all the news articles are correct. This will be more accurate in the real world.</a:t>
          </a:r>
          <a:endParaRPr lang="en-US" sz="2400" kern="1200"/>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3334-F7A4-4CF6-822B-FE9BF2FB25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323692-2A75-FEBF-291B-E24159141F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FB0B2D-6446-C510-21CF-03E2E35226EC}"/>
              </a:ext>
            </a:extLst>
          </p:cNvPr>
          <p:cNvSpPr>
            <a:spLocks noGrp="1"/>
          </p:cNvSpPr>
          <p:nvPr>
            <p:ph type="dt" sz="half" idx="10"/>
          </p:nvPr>
        </p:nvSpPr>
        <p:spPr/>
        <p:txBody>
          <a:bodyPr/>
          <a:lstStyle/>
          <a:p>
            <a:fld id="{C37F9F72-176F-45C1-9F29-4DCDBF2B819B}" type="datetimeFigureOut">
              <a:rPr lang="en-IN" smtClean="0"/>
              <a:t>9-6-22</a:t>
            </a:fld>
            <a:endParaRPr lang="en-IN"/>
          </a:p>
        </p:txBody>
      </p:sp>
      <p:sp>
        <p:nvSpPr>
          <p:cNvPr id="5" name="Footer Placeholder 4">
            <a:extLst>
              <a:ext uri="{FF2B5EF4-FFF2-40B4-BE49-F238E27FC236}">
                <a16:creationId xmlns:a16="http://schemas.microsoft.com/office/drawing/2014/main" id="{01486B90-B156-340A-6DB6-252337F89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C3FF74-B11A-C7FB-E0CB-CB52E2A99C92}"/>
              </a:ext>
            </a:extLst>
          </p:cNvPr>
          <p:cNvSpPr>
            <a:spLocks noGrp="1"/>
          </p:cNvSpPr>
          <p:nvPr>
            <p:ph type="sldNum" sz="quarter" idx="12"/>
          </p:nvPr>
        </p:nvSpPr>
        <p:spPr/>
        <p:txBody>
          <a:bodyPr/>
          <a:lstStyle/>
          <a:p>
            <a:fld id="{68E0017D-4495-4053-93F3-9CD1E8034BF9}" type="slidenum">
              <a:rPr lang="en-IN" smtClean="0"/>
              <a:t>‹#›</a:t>
            </a:fld>
            <a:endParaRPr lang="en-IN"/>
          </a:p>
        </p:txBody>
      </p:sp>
    </p:spTree>
    <p:extLst>
      <p:ext uri="{BB962C8B-B14F-4D97-AF65-F5344CB8AC3E}">
        <p14:creationId xmlns:p14="http://schemas.microsoft.com/office/powerpoint/2010/main" val="12623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57E7-A2F4-60FA-A8D6-551159F447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79687D-CE43-050C-2C8C-EBC7DB6B6C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F6893-8182-5A37-03AC-C16EF588E432}"/>
              </a:ext>
            </a:extLst>
          </p:cNvPr>
          <p:cNvSpPr>
            <a:spLocks noGrp="1"/>
          </p:cNvSpPr>
          <p:nvPr>
            <p:ph type="dt" sz="half" idx="10"/>
          </p:nvPr>
        </p:nvSpPr>
        <p:spPr/>
        <p:txBody>
          <a:bodyPr/>
          <a:lstStyle/>
          <a:p>
            <a:fld id="{C37F9F72-176F-45C1-9F29-4DCDBF2B819B}" type="datetimeFigureOut">
              <a:rPr lang="en-IN" smtClean="0"/>
              <a:t>9-6-22</a:t>
            </a:fld>
            <a:endParaRPr lang="en-IN"/>
          </a:p>
        </p:txBody>
      </p:sp>
      <p:sp>
        <p:nvSpPr>
          <p:cNvPr id="5" name="Footer Placeholder 4">
            <a:extLst>
              <a:ext uri="{FF2B5EF4-FFF2-40B4-BE49-F238E27FC236}">
                <a16:creationId xmlns:a16="http://schemas.microsoft.com/office/drawing/2014/main" id="{D66E94EE-08B7-4F5A-46D4-04FF1E8677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15AA52-E420-63C2-9BA6-6F5C35BBA2F3}"/>
              </a:ext>
            </a:extLst>
          </p:cNvPr>
          <p:cNvSpPr>
            <a:spLocks noGrp="1"/>
          </p:cNvSpPr>
          <p:nvPr>
            <p:ph type="sldNum" sz="quarter" idx="12"/>
          </p:nvPr>
        </p:nvSpPr>
        <p:spPr/>
        <p:txBody>
          <a:bodyPr/>
          <a:lstStyle/>
          <a:p>
            <a:fld id="{68E0017D-4495-4053-93F3-9CD1E8034BF9}" type="slidenum">
              <a:rPr lang="en-IN" smtClean="0"/>
              <a:t>‹#›</a:t>
            </a:fld>
            <a:endParaRPr lang="en-IN"/>
          </a:p>
        </p:txBody>
      </p:sp>
    </p:spTree>
    <p:extLst>
      <p:ext uri="{BB962C8B-B14F-4D97-AF65-F5344CB8AC3E}">
        <p14:creationId xmlns:p14="http://schemas.microsoft.com/office/powerpoint/2010/main" val="290863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3D5AF-ED7D-82AB-14BF-A4EE1BD2A3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0CE2F8-ECD5-58B6-7278-8A4B6BF79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BC0EE0-6508-AA95-FA0C-B8852D35A36D}"/>
              </a:ext>
            </a:extLst>
          </p:cNvPr>
          <p:cNvSpPr>
            <a:spLocks noGrp="1"/>
          </p:cNvSpPr>
          <p:nvPr>
            <p:ph type="dt" sz="half" idx="10"/>
          </p:nvPr>
        </p:nvSpPr>
        <p:spPr/>
        <p:txBody>
          <a:bodyPr/>
          <a:lstStyle/>
          <a:p>
            <a:fld id="{C37F9F72-176F-45C1-9F29-4DCDBF2B819B}" type="datetimeFigureOut">
              <a:rPr lang="en-IN" smtClean="0"/>
              <a:t>9-6-22</a:t>
            </a:fld>
            <a:endParaRPr lang="en-IN"/>
          </a:p>
        </p:txBody>
      </p:sp>
      <p:sp>
        <p:nvSpPr>
          <p:cNvPr id="5" name="Footer Placeholder 4">
            <a:extLst>
              <a:ext uri="{FF2B5EF4-FFF2-40B4-BE49-F238E27FC236}">
                <a16:creationId xmlns:a16="http://schemas.microsoft.com/office/drawing/2014/main" id="{A4696C5B-5870-5388-15B0-DACC20DE1A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CF05D2-7F19-BA34-2E71-3B503A6B76AE}"/>
              </a:ext>
            </a:extLst>
          </p:cNvPr>
          <p:cNvSpPr>
            <a:spLocks noGrp="1"/>
          </p:cNvSpPr>
          <p:nvPr>
            <p:ph type="sldNum" sz="quarter" idx="12"/>
          </p:nvPr>
        </p:nvSpPr>
        <p:spPr/>
        <p:txBody>
          <a:bodyPr/>
          <a:lstStyle/>
          <a:p>
            <a:fld id="{68E0017D-4495-4053-93F3-9CD1E8034BF9}" type="slidenum">
              <a:rPr lang="en-IN" smtClean="0"/>
              <a:t>‹#›</a:t>
            </a:fld>
            <a:endParaRPr lang="en-IN"/>
          </a:p>
        </p:txBody>
      </p:sp>
    </p:spTree>
    <p:extLst>
      <p:ext uri="{BB962C8B-B14F-4D97-AF65-F5344CB8AC3E}">
        <p14:creationId xmlns:p14="http://schemas.microsoft.com/office/powerpoint/2010/main" val="276241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5D5E-F0FB-C815-8D8F-8BE32ABBD4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41F075-F718-8EDD-656D-F837010CE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A4BBE-D2DC-F183-3C97-26AB2B641394}"/>
              </a:ext>
            </a:extLst>
          </p:cNvPr>
          <p:cNvSpPr>
            <a:spLocks noGrp="1"/>
          </p:cNvSpPr>
          <p:nvPr>
            <p:ph type="dt" sz="half" idx="10"/>
          </p:nvPr>
        </p:nvSpPr>
        <p:spPr/>
        <p:txBody>
          <a:bodyPr/>
          <a:lstStyle/>
          <a:p>
            <a:fld id="{C37F9F72-176F-45C1-9F29-4DCDBF2B819B}" type="datetimeFigureOut">
              <a:rPr lang="en-IN" smtClean="0"/>
              <a:t>9-6-22</a:t>
            </a:fld>
            <a:endParaRPr lang="en-IN"/>
          </a:p>
        </p:txBody>
      </p:sp>
      <p:sp>
        <p:nvSpPr>
          <p:cNvPr id="5" name="Footer Placeholder 4">
            <a:extLst>
              <a:ext uri="{FF2B5EF4-FFF2-40B4-BE49-F238E27FC236}">
                <a16:creationId xmlns:a16="http://schemas.microsoft.com/office/drawing/2014/main" id="{E66262ED-7856-EF0F-4FF3-7399A0FB7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457F5-A6A0-78D7-8EED-E34A556E0EB5}"/>
              </a:ext>
            </a:extLst>
          </p:cNvPr>
          <p:cNvSpPr>
            <a:spLocks noGrp="1"/>
          </p:cNvSpPr>
          <p:nvPr>
            <p:ph type="sldNum" sz="quarter" idx="12"/>
          </p:nvPr>
        </p:nvSpPr>
        <p:spPr/>
        <p:txBody>
          <a:bodyPr/>
          <a:lstStyle/>
          <a:p>
            <a:fld id="{68E0017D-4495-4053-93F3-9CD1E8034BF9}" type="slidenum">
              <a:rPr lang="en-IN" smtClean="0"/>
              <a:t>‹#›</a:t>
            </a:fld>
            <a:endParaRPr lang="en-IN"/>
          </a:p>
        </p:txBody>
      </p:sp>
    </p:spTree>
    <p:extLst>
      <p:ext uri="{BB962C8B-B14F-4D97-AF65-F5344CB8AC3E}">
        <p14:creationId xmlns:p14="http://schemas.microsoft.com/office/powerpoint/2010/main" val="373720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A41D-7306-B017-596A-97841A0801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6AADD5-3366-89D9-7541-5E69FBE004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D8690-36C0-60CC-C67D-B9942663F209}"/>
              </a:ext>
            </a:extLst>
          </p:cNvPr>
          <p:cNvSpPr>
            <a:spLocks noGrp="1"/>
          </p:cNvSpPr>
          <p:nvPr>
            <p:ph type="dt" sz="half" idx="10"/>
          </p:nvPr>
        </p:nvSpPr>
        <p:spPr/>
        <p:txBody>
          <a:bodyPr/>
          <a:lstStyle/>
          <a:p>
            <a:fld id="{C37F9F72-176F-45C1-9F29-4DCDBF2B819B}" type="datetimeFigureOut">
              <a:rPr lang="en-IN" smtClean="0"/>
              <a:t>9-6-22</a:t>
            </a:fld>
            <a:endParaRPr lang="en-IN"/>
          </a:p>
        </p:txBody>
      </p:sp>
      <p:sp>
        <p:nvSpPr>
          <p:cNvPr id="5" name="Footer Placeholder 4">
            <a:extLst>
              <a:ext uri="{FF2B5EF4-FFF2-40B4-BE49-F238E27FC236}">
                <a16:creationId xmlns:a16="http://schemas.microsoft.com/office/drawing/2014/main" id="{7A8DBF3C-765F-92DF-A8BF-A033BEEDB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F7AA7-78B6-DC26-61DD-5F6EDBACE39C}"/>
              </a:ext>
            </a:extLst>
          </p:cNvPr>
          <p:cNvSpPr>
            <a:spLocks noGrp="1"/>
          </p:cNvSpPr>
          <p:nvPr>
            <p:ph type="sldNum" sz="quarter" idx="12"/>
          </p:nvPr>
        </p:nvSpPr>
        <p:spPr/>
        <p:txBody>
          <a:bodyPr/>
          <a:lstStyle/>
          <a:p>
            <a:fld id="{68E0017D-4495-4053-93F3-9CD1E8034BF9}" type="slidenum">
              <a:rPr lang="en-IN" smtClean="0"/>
              <a:t>‹#›</a:t>
            </a:fld>
            <a:endParaRPr lang="en-IN"/>
          </a:p>
        </p:txBody>
      </p:sp>
    </p:spTree>
    <p:extLst>
      <p:ext uri="{BB962C8B-B14F-4D97-AF65-F5344CB8AC3E}">
        <p14:creationId xmlns:p14="http://schemas.microsoft.com/office/powerpoint/2010/main" val="384280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9BF2-B5AA-1700-A7EC-AAC53CF959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762985-5F36-845E-0DCD-C14C6BACC9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BED088-18E8-10E8-52DF-D38318DD69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C3B8DE-99D9-F562-B091-C9D38F820E53}"/>
              </a:ext>
            </a:extLst>
          </p:cNvPr>
          <p:cNvSpPr>
            <a:spLocks noGrp="1"/>
          </p:cNvSpPr>
          <p:nvPr>
            <p:ph type="dt" sz="half" idx="10"/>
          </p:nvPr>
        </p:nvSpPr>
        <p:spPr/>
        <p:txBody>
          <a:bodyPr/>
          <a:lstStyle/>
          <a:p>
            <a:fld id="{C37F9F72-176F-45C1-9F29-4DCDBF2B819B}" type="datetimeFigureOut">
              <a:rPr lang="en-IN" smtClean="0"/>
              <a:t>9-6-22</a:t>
            </a:fld>
            <a:endParaRPr lang="en-IN"/>
          </a:p>
        </p:txBody>
      </p:sp>
      <p:sp>
        <p:nvSpPr>
          <p:cNvPr id="6" name="Footer Placeholder 5">
            <a:extLst>
              <a:ext uri="{FF2B5EF4-FFF2-40B4-BE49-F238E27FC236}">
                <a16:creationId xmlns:a16="http://schemas.microsoft.com/office/drawing/2014/main" id="{C0E49FF2-4A0E-C49F-F6DC-D6EC2FB66A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D9245A-7B93-9428-ED71-5885EABF7C4E}"/>
              </a:ext>
            </a:extLst>
          </p:cNvPr>
          <p:cNvSpPr>
            <a:spLocks noGrp="1"/>
          </p:cNvSpPr>
          <p:nvPr>
            <p:ph type="sldNum" sz="quarter" idx="12"/>
          </p:nvPr>
        </p:nvSpPr>
        <p:spPr/>
        <p:txBody>
          <a:bodyPr/>
          <a:lstStyle/>
          <a:p>
            <a:fld id="{68E0017D-4495-4053-93F3-9CD1E8034BF9}" type="slidenum">
              <a:rPr lang="en-IN" smtClean="0"/>
              <a:t>‹#›</a:t>
            </a:fld>
            <a:endParaRPr lang="en-IN"/>
          </a:p>
        </p:txBody>
      </p:sp>
    </p:spTree>
    <p:extLst>
      <p:ext uri="{BB962C8B-B14F-4D97-AF65-F5344CB8AC3E}">
        <p14:creationId xmlns:p14="http://schemas.microsoft.com/office/powerpoint/2010/main" val="243279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0D5A-DA4C-469C-42A7-A69922F1AD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6420C7-5EA8-85B7-5E9E-FD58FEF98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96DA73-E985-DE9A-D20F-8FA59FDE40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BB5FA0-D5AB-07F7-2BD7-5300B3F4C8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A54683-1407-9BBE-5B82-6C93B2BD33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101CBB-3ED5-2D82-7EFF-22D2E0F20801}"/>
              </a:ext>
            </a:extLst>
          </p:cNvPr>
          <p:cNvSpPr>
            <a:spLocks noGrp="1"/>
          </p:cNvSpPr>
          <p:nvPr>
            <p:ph type="dt" sz="half" idx="10"/>
          </p:nvPr>
        </p:nvSpPr>
        <p:spPr/>
        <p:txBody>
          <a:bodyPr/>
          <a:lstStyle/>
          <a:p>
            <a:fld id="{C37F9F72-176F-45C1-9F29-4DCDBF2B819B}" type="datetimeFigureOut">
              <a:rPr lang="en-IN" smtClean="0"/>
              <a:t>9-6-22</a:t>
            </a:fld>
            <a:endParaRPr lang="en-IN"/>
          </a:p>
        </p:txBody>
      </p:sp>
      <p:sp>
        <p:nvSpPr>
          <p:cNvPr id="8" name="Footer Placeholder 7">
            <a:extLst>
              <a:ext uri="{FF2B5EF4-FFF2-40B4-BE49-F238E27FC236}">
                <a16:creationId xmlns:a16="http://schemas.microsoft.com/office/drawing/2014/main" id="{C11310B4-EDB2-E887-2FB1-EFC79DF6F3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4A5F95-4157-10B0-EEE8-36C93F9973E8}"/>
              </a:ext>
            </a:extLst>
          </p:cNvPr>
          <p:cNvSpPr>
            <a:spLocks noGrp="1"/>
          </p:cNvSpPr>
          <p:nvPr>
            <p:ph type="sldNum" sz="quarter" idx="12"/>
          </p:nvPr>
        </p:nvSpPr>
        <p:spPr/>
        <p:txBody>
          <a:bodyPr/>
          <a:lstStyle/>
          <a:p>
            <a:fld id="{68E0017D-4495-4053-93F3-9CD1E8034BF9}" type="slidenum">
              <a:rPr lang="en-IN" smtClean="0"/>
              <a:t>‹#›</a:t>
            </a:fld>
            <a:endParaRPr lang="en-IN"/>
          </a:p>
        </p:txBody>
      </p:sp>
    </p:spTree>
    <p:extLst>
      <p:ext uri="{BB962C8B-B14F-4D97-AF65-F5344CB8AC3E}">
        <p14:creationId xmlns:p14="http://schemas.microsoft.com/office/powerpoint/2010/main" val="226187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420-293E-2129-F764-BE1E4B83B6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07844D-0A10-613F-E70A-1FBAEBBD87AD}"/>
              </a:ext>
            </a:extLst>
          </p:cNvPr>
          <p:cNvSpPr>
            <a:spLocks noGrp="1"/>
          </p:cNvSpPr>
          <p:nvPr>
            <p:ph type="dt" sz="half" idx="10"/>
          </p:nvPr>
        </p:nvSpPr>
        <p:spPr/>
        <p:txBody>
          <a:bodyPr/>
          <a:lstStyle/>
          <a:p>
            <a:fld id="{C37F9F72-176F-45C1-9F29-4DCDBF2B819B}" type="datetimeFigureOut">
              <a:rPr lang="en-IN" smtClean="0"/>
              <a:t>9-6-22</a:t>
            </a:fld>
            <a:endParaRPr lang="en-IN"/>
          </a:p>
        </p:txBody>
      </p:sp>
      <p:sp>
        <p:nvSpPr>
          <p:cNvPr id="4" name="Footer Placeholder 3">
            <a:extLst>
              <a:ext uri="{FF2B5EF4-FFF2-40B4-BE49-F238E27FC236}">
                <a16:creationId xmlns:a16="http://schemas.microsoft.com/office/drawing/2014/main" id="{B7E1384D-A3FC-95F7-6088-D2FC4DEC27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FB00B9-5FB7-FFA7-0966-5ECB5AE57541}"/>
              </a:ext>
            </a:extLst>
          </p:cNvPr>
          <p:cNvSpPr>
            <a:spLocks noGrp="1"/>
          </p:cNvSpPr>
          <p:nvPr>
            <p:ph type="sldNum" sz="quarter" idx="12"/>
          </p:nvPr>
        </p:nvSpPr>
        <p:spPr/>
        <p:txBody>
          <a:bodyPr/>
          <a:lstStyle/>
          <a:p>
            <a:fld id="{68E0017D-4495-4053-93F3-9CD1E8034BF9}" type="slidenum">
              <a:rPr lang="en-IN" smtClean="0"/>
              <a:t>‹#›</a:t>
            </a:fld>
            <a:endParaRPr lang="en-IN"/>
          </a:p>
        </p:txBody>
      </p:sp>
    </p:spTree>
    <p:extLst>
      <p:ext uri="{BB962C8B-B14F-4D97-AF65-F5344CB8AC3E}">
        <p14:creationId xmlns:p14="http://schemas.microsoft.com/office/powerpoint/2010/main" val="171142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678C1-DBEE-733D-B6ED-B67791C1E5D5}"/>
              </a:ext>
            </a:extLst>
          </p:cNvPr>
          <p:cNvSpPr>
            <a:spLocks noGrp="1"/>
          </p:cNvSpPr>
          <p:nvPr>
            <p:ph type="dt" sz="half" idx="10"/>
          </p:nvPr>
        </p:nvSpPr>
        <p:spPr/>
        <p:txBody>
          <a:bodyPr/>
          <a:lstStyle/>
          <a:p>
            <a:fld id="{C37F9F72-176F-45C1-9F29-4DCDBF2B819B}" type="datetimeFigureOut">
              <a:rPr lang="en-IN" smtClean="0"/>
              <a:t>9-6-22</a:t>
            </a:fld>
            <a:endParaRPr lang="en-IN"/>
          </a:p>
        </p:txBody>
      </p:sp>
      <p:sp>
        <p:nvSpPr>
          <p:cNvPr id="3" name="Footer Placeholder 2">
            <a:extLst>
              <a:ext uri="{FF2B5EF4-FFF2-40B4-BE49-F238E27FC236}">
                <a16:creationId xmlns:a16="http://schemas.microsoft.com/office/drawing/2014/main" id="{CA7C60CD-8E8A-A023-2322-5C89DEBFE4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7ABD3F-C266-486F-7DB9-B911FE62EEB9}"/>
              </a:ext>
            </a:extLst>
          </p:cNvPr>
          <p:cNvSpPr>
            <a:spLocks noGrp="1"/>
          </p:cNvSpPr>
          <p:nvPr>
            <p:ph type="sldNum" sz="quarter" idx="12"/>
          </p:nvPr>
        </p:nvSpPr>
        <p:spPr/>
        <p:txBody>
          <a:bodyPr/>
          <a:lstStyle/>
          <a:p>
            <a:fld id="{68E0017D-4495-4053-93F3-9CD1E8034BF9}" type="slidenum">
              <a:rPr lang="en-IN" smtClean="0"/>
              <a:t>‹#›</a:t>
            </a:fld>
            <a:endParaRPr lang="en-IN"/>
          </a:p>
        </p:txBody>
      </p:sp>
    </p:spTree>
    <p:extLst>
      <p:ext uri="{BB962C8B-B14F-4D97-AF65-F5344CB8AC3E}">
        <p14:creationId xmlns:p14="http://schemas.microsoft.com/office/powerpoint/2010/main" val="424364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0138-185B-E65A-E804-0FFA25DB4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519EC1-BEC1-9B99-9753-C55C74793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69A571-C9A7-B14E-0AF4-0B399BB81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DFDCA-FD88-7A97-A093-42CB18B9568D}"/>
              </a:ext>
            </a:extLst>
          </p:cNvPr>
          <p:cNvSpPr>
            <a:spLocks noGrp="1"/>
          </p:cNvSpPr>
          <p:nvPr>
            <p:ph type="dt" sz="half" idx="10"/>
          </p:nvPr>
        </p:nvSpPr>
        <p:spPr/>
        <p:txBody>
          <a:bodyPr/>
          <a:lstStyle/>
          <a:p>
            <a:fld id="{C37F9F72-176F-45C1-9F29-4DCDBF2B819B}" type="datetimeFigureOut">
              <a:rPr lang="en-IN" smtClean="0"/>
              <a:t>9-6-22</a:t>
            </a:fld>
            <a:endParaRPr lang="en-IN"/>
          </a:p>
        </p:txBody>
      </p:sp>
      <p:sp>
        <p:nvSpPr>
          <p:cNvPr id="6" name="Footer Placeholder 5">
            <a:extLst>
              <a:ext uri="{FF2B5EF4-FFF2-40B4-BE49-F238E27FC236}">
                <a16:creationId xmlns:a16="http://schemas.microsoft.com/office/drawing/2014/main" id="{DA436FD5-4A43-4E56-C594-7D07A7B3B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387243-8C34-47D2-B7EE-BE49FAC55CEA}"/>
              </a:ext>
            </a:extLst>
          </p:cNvPr>
          <p:cNvSpPr>
            <a:spLocks noGrp="1"/>
          </p:cNvSpPr>
          <p:nvPr>
            <p:ph type="sldNum" sz="quarter" idx="12"/>
          </p:nvPr>
        </p:nvSpPr>
        <p:spPr/>
        <p:txBody>
          <a:bodyPr/>
          <a:lstStyle/>
          <a:p>
            <a:fld id="{68E0017D-4495-4053-93F3-9CD1E8034BF9}" type="slidenum">
              <a:rPr lang="en-IN" smtClean="0"/>
              <a:t>‹#›</a:t>
            </a:fld>
            <a:endParaRPr lang="en-IN"/>
          </a:p>
        </p:txBody>
      </p:sp>
    </p:spTree>
    <p:extLst>
      <p:ext uri="{BB962C8B-B14F-4D97-AF65-F5344CB8AC3E}">
        <p14:creationId xmlns:p14="http://schemas.microsoft.com/office/powerpoint/2010/main" val="329735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DF9E-C551-2849-2685-C95086DDA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438438-29A3-2651-C5DF-5652C362DA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40767D-8299-CC01-056E-A552F094B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B082FC-621D-2F9C-2E85-1067EFC11958}"/>
              </a:ext>
            </a:extLst>
          </p:cNvPr>
          <p:cNvSpPr>
            <a:spLocks noGrp="1"/>
          </p:cNvSpPr>
          <p:nvPr>
            <p:ph type="dt" sz="half" idx="10"/>
          </p:nvPr>
        </p:nvSpPr>
        <p:spPr/>
        <p:txBody>
          <a:bodyPr/>
          <a:lstStyle/>
          <a:p>
            <a:fld id="{C37F9F72-176F-45C1-9F29-4DCDBF2B819B}" type="datetimeFigureOut">
              <a:rPr lang="en-IN" smtClean="0"/>
              <a:t>9-6-22</a:t>
            </a:fld>
            <a:endParaRPr lang="en-IN"/>
          </a:p>
        </p:txBody>
      </p:sp>
      <p:sp>
        <p:nvSpPr>
          <p:cNvPr id="6" name="Footer Placeholder 5">
            <a:extLst>
              <a:ext uri="{FF2B5EF4-FFF2-40B4-BE49-F238E27FC236}">
                <a16:creationId xmlns:a16="http://schemas.microsoft.com/office/drawing/2014/main" id="{51535CA9-594A-EFDA-6009-C6B9524A4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CCD4FE-2F62-5666-FD26-7356023346BE}"/>
              </a:ext>
            </a:extLst>
          </p:cNvPr>
          <p:cNvSpPr>
            <a:spLocks noGrp="1"/>
          </p:cNvSpPr>
          <p:nvPr>
            <p:ph type="sldNum" sz="quarter" idx="12"/>
          </p:nvPr>
        </p:nvSpPr>
        <p:spPr/>
        <p:txBody>
          <a:bodyPr/>
          <a:lstStyle/>
          <a:p>
            <a:fld id="{68E0017D-4495-4053-93F3-9CD1E8034BF9}" type="slidenum">
              <a:rPr lang="en-IN" smtClean="0"/>
              <a:t>‹#›</a:t>
            </a:fld>
            <a:endParaRPr lang="en-IN"/>
          </a:p>
        </p:txBody>
      </p:sp>
    </p:spTree>
    <p:extLst>
      <p:ext uri="{BB962C8B-B14F-4D97-AF65-F5344CB8AC3E}">
        <p14:creationId xmlns:p14="http://schemas.microsoft.com/office/powerpoint/2010/main" val="130003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27D0D-1E29-27C7-DE45-A81230C27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EC7720-DB03-14D7-1587-7EBE34463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C73FF6-3C33-91EF-49EC-7167F32700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F9F72-176F-45C1-9F29-4DCDBF2B819B}" type="datetimeFigureOut">
              <a:rPr lang="en-IN" smtClean="0"/>
              <a:t>9-6-22</a:t>
            </a:fld>
            <a:endParaRPr lang="en-IN"/>
          </a:p>
        </p:txBody>
      </p:sp>
      <p:sp>
        <p:nvSpPr>
          <p:cNvPr id="5" name="Footer Placeholder 4">
            <a:extLst>
              <a:ext uri="{FF2B5EF4-FFF2-40B4-BE49-F238E27FC236}">
                <a16:creationId xmlns:a16="http://schemas.microsoft.com/office/drawing/2014/main" id="{77E12771-1C1F-A788-0A89-69EF752C3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E50679-40F4-F466-403B-F9D0FCA50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0017D-4495-4053-93F3-9CD1E8034BF9}" type="slidenum">
              <a:rPr lang="en-IN" smtClean="0"/>
              <a:t>‹#›</a:t>
            </a:fld>
            <a:endParaRPr lang="en-IN"/>
          </a:p>
        </p:txBody>
      </p:sp>
    </p:spTree>
    <p:extLst>
      <p:ext uri="{BB962C8B-B14F-4D97-AF65-F5344CB8AC3E}">
        <p14:creationId xmlns:p14="http://schemas.microsoft.com/office/powerpoint/2010/main" val="4241716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dicnlp.ai4bharat.org/indic-bert/" TargetMode="External"/><Relationship Id="rId2" Type="http://schemas.openxmlformats.org/officeDocument/2006/relationships/hyperlink" Target="https://huggingface.co/google/muril-base-cased#:~:text=MuRIL%20is%20a%20BERT%20model,word%20predictions)%20in%20this%20repository." TargetMode="External"/><Relationship Id="rId1" Type="http://schemas.openxmlformats.org/officeDocument/2006/relationships/slideLayout" Target="../slideLayouts/slideLayout2.xml"/><Relationship Id="rId5" Type="http://schemas.openxmlformats.org/officeDocument/2006/relationships/hyperlink" Target="https://theconversation.com/why-science-matters-so-much-in-the-era-of-fake-news-and-fallacies-113298" TargetMode="External"/><Relationship Id="rId4" Type="http://schemas.openxmlformats.org/officeDocument/2006/relationships/hyperlink" Target="https://stanfordnlp.github.io/stanza/"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Isosceles Triangle 58">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Rectangle 64">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ADC2F2B-4632-4FD9-F707-D7630DC93D7D}"/>
              </a:ext>
            </a:extLst>
          </p:cNvPr>
          <p:cNvSpPr>
            <a:spLocks noGrp="1"/>
          </p:cNvSpPr>
          <p:nvPr>
            <p:ph type="ctrTitle"/>
          </p:nvPr>
        </p:nvSpPr>
        <p:spPr>
          <a:xfrm>
            <a:off x="3204642" y="2353641"/>
            <a:ext cx="5782716" cy="2150719"/>
          </a:xfrm>
          <a:noFill/>
        </p:spPr>
        <p:txBody>
          <a:bodyPr anchor="ctr">
            <a:normAutofit/>
          </a:bodyPr>
          <a:lstStyle/>
          <a:p>
            <a:r>
              <a:rPr lang="en-IN" sz="4400">
                <a:solidFill>
                  <a:srgbClr val="080808"/>
                </a:solidFill>
              </a:rPr>
              <a:t>Fake News Detection</a:t>
            </a:r>
          </a:p>
        </p:txBody>
      </p:sp>
      <p:sp>
        <p:nvSpPr>
          <p:cNvPr id="3" name="Subtitle 2">
            <a:extLst>
              <a:ext uri="{FF2B5EF4-FFF2-40B4-BE49-F238E27FC236}">
                <a16:creationId xmlns:a16="http://schemas.microsoft.com/office/drawing/2014/main" id="{6BE4BDE3-A587-B40F-110C-A5FC99410588}"/>
              </a:ext>
            </a:extLst>
          </p:cNvPr>
          <p:cNvSpPr>
            <a:spLocks noGrp="1"/>
          </p:cNvSpPr>
          <p:nvPr>
            <p:ph type="subTitle" idx="1"/>
          </p:nvPr>
        </p:nvSpPr>
        <p:spPr>
          <a:xfrm>
            <a:off x="4155297" y="3952241"/>
            <a:ext cx="3881407" cy="2489325"/>
          </a:xfrm>
          <a:noFill/>
        </p:spPr>
        <p:txBody>
          <a:bodyPr>
            <a:normAutofit/>
          </a:bodyPr>
          <a:lstStyle/>
          <a:p>
            <a:r>
              <a:rPr lang="en-IN" sz="1600">
                <a:solidFill>
                  <a:srgbClr val="080808"/>
                </a:solidFill>
              </a:rPr>
              <a:t>Aditya Narasimhan Sampath – CB.EN.U4ELC19004</a:t>
            </a:r>
          </a:p>
          <a:p>
            <a:r>
              <a:rPr lang="en-IN" sz="1600">
                <a:solidFill>
                  <a:srgbClr val="080808"/>
                </a:solidFill>
              </a:rPr>
              <a:t>Pradhumna Guruprasad – CB.EN.U4ELC19036</a:t>
            </a:r>
          </a:p>
          <a:p>
            <a:r>
              <a:rPr lang="en-IN" sz="1600" err="1">
                <a:solidFill>
                  <a:srgbClr val="080808"/>
                </a:solidFill>
              </a:rPr>
              <a:t>Salai</a:t>
            </a:r>
            <a:r>
              <a:rPr lang="en-IN" sz="1600">
                <a:solidFill>
                  <a:srgbClr val="080808"/>
                </a:solidFill>
              </a:rPr>
              <a:t> Sanjay – CB.EN.U4ELC19047</a:t>
            </a:r>
          </a:p>
          <a:p>
            <a:r>
              <a:rPr lang="en-IN" sz="1600">
                <a:solidFill>
                  <a:srgbClr val="080808"/>
                </a:solidFill>
              </a:rPr>
              <a:t>Shreyas Nagesh - CB.EN.U4ELC19052</a:t>
            </a:r>
          </a:p>
        </p:txBody>
      </p:sp>
      <p:sp>
        <p:nvSpPr>
          <p:cNvPr id="69" name="Rectangle 68">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8125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7DB1C-41FA-FEF6-7895-55D355A42293}"/>
              </a:ext>
            </a:extLst>
          </p:cNvPr>
          <p:cNvSpPr>
            <a:spLocks noGrp="1"/>
          </p:cNvSpPr>
          <p:nvPr>
            <p:ph type="title"/>
          </p:nvPr>
        </p:nvSpPr>
        <p:spPr>
          <a:xfrm>
            <a:off x="1043631" y="809898"/>
            <a:ext cx="9942716" cy="1554480"/>
          </a:xfrm>
        </p:spPr>
        <p:txBody>
          <a:bodyPr anchor="ctr">
            <a:normAutofit/>
          </a:bodyPr>
          <a:lstStyle/>
          <a:p>
            <a:r>
              <a:rPr lang="en-IN" sz="4800"/>
              <a:t>References</a:t>
            </a:r>
          </a:p>
        </p:txBody>
      </p:sp>
      <p:sp>
        <p:nvSpPr>
          <p:cNvPr id="3" name="Content Placeholder 2">
            <a:extLst>
              <a:ext uri="{FF2B5EF4-FFF2-40B4-BE49-F238E27FC236}">
                <a16:creationId xmlns:a16="http://schemas.microsoft.com/office/drawing/2014/main" id="{5A52D1AC-1F25-ECEE-E6CF-B6C7F1001290}"/>
              </a:ext>
            </a:extLst>
          </p:cNvPr>
          <p:cNvSpPr>
            <a:spLocks noGrp="1"/>
          </p:cNvSpPr>
          <p:nvPr>
            <p:ph idx="1"/>
          </p:nvPr>
        </p:nvSpPr>
        <p:spPr>
          <a:xfrm>
            <a:off x="1045028" y="3017522"/>
            <a:ext cx="9941319" cy="3124658"/>
          </a:xfrm>
        </p:spPr>
        <p:txBody>
          <a:bodyPr anchor="ctr">
            <a:normAutofit/>
          </a:bodyPr>
          <a:lstStyle/>
          <a:p>
            <a:r>
              <a:rPr lang="en-IN" sz="2400" dirty="0" err="1"/>
              <a:t>MuRIL</a:t>
            </a:r>
            <a:r>
              <a:rPr lang="en-IN" sz="2400" dirty="0"/>
              <a:t> - </a:t>
            </a:r>
            <a:r>
              <a:rPr lang="en-IN" sz="2400" dirty="0">
                <a:hlinkClick r:id="rId2"/>
              </a:rPr>
              <a:t>https://huggingface.co/google/muril-base-cased#:~:text=MuRIL%20is%20a%20BERT%20model,word%20predictions)%20in%20this%20repository.</a:t>
            </a:r>
            <a:endParaRPr lang="en-IN" sz="2400" dirty="0"/>
          </a:p>
          <a:p>
            <a:r>
              <a:rPr lang="en-IN" sz="2400" dirty="0" err="1"/>
              <a:t>IndicBERT</a:t>
            </a:r>
            <a:r>
              <a:rPr lang="en-IN" sz="2400" dirty="0"/>
              <a:t> - </a:t>
            </a:r>
            <a:r>
              <a:rPr lang="en-IN" sz="2400" dirty="0">
                <a:hlinkClick r:id="rId3"/>
              </a:rPr>
              <a:t>https://indicnlp.ai4bharat.org/indic-bert/</a:t>
            </a:r>
            <a:endParaRPr lang="en-IN" sz="2400" dirty="0"/>
          </a:p>
          <a:p>
            <a:r>
              <a:rPr lang="en-IN" sz="2400" dirty="0"/>
              <a:t>Stanza - </a:t>
            </a:r>
            <a:r>
              <a:rPr lang="en-IN" sz="2400" dirty="0">
                <a:hlinkClick r:id="rId4"/>
              </a:rPr>
              <a:t>https://stanfordnlp.github.io/stanza/</a:t>
            </a:r>
            <a:endParaRPr lang="en-IN" sz="2400" dirty="0"/>
          </a:p>
          <a:p>
            <a:r>
              <a:rPr lang="en-IN" sz="2400" dirty="0">
                <a:hlinkClick r:id="rId5"/>
              </a:rPr>
              <a:t>https://theconversation.com/why-science-matters-so-much-in-the-era-of-fake-news-and-fallacies-113298</a:t>
            </a:r>
            <a:endParaRPr lang="en-IN"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70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8966B32A-620E-CFD9-4A0E-BFA71616FE25}"/>
              </a:ext>
            </a:extLst>
          </p:cNvPr>
          <p:cNvPicPr>
            <a:picLocks noChangeAspect="1"/>
          </p:cNvPicPr>
          <p:nvPr/>
        </p:nvPicPr>
        <p:blipFill rotWithShape="1">
          <a:blip r:embed="rId2"/>
          <a:srcRect t="11833" b="13167"/>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29FCA-074B-64A4-7314-F5464F53CDB1}"/>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Thank You</a:t>
            </a:r>
          </a:p>
        </p:txBody>
      </p:sp>
    </p:spTree>
    <p:extLst>
      <p:ext uri="{BB962C8B-B14F-4D97-AF65-F5344CB8AC3E}">
        <p14:creationId xmlns:p14="http://schemas.microsoft.com/office/powerpoint/2010/main" val="128696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5DEB-B91B-6A20-B0F7-4BB599160F0E}"/>
              </a:ext>
            </a:extLst>
          </p:cNvPr>
          <p:cNvSpPr>
            <a:spLocks noGrp="1"/>
          </p:cNvSpPr>
          <p:nvPr>
            <p:ph type="title"/>
          </p:nvPr>
        </p:nvSpPr>
        <p:spPr>
          <a:xfrm>
            <a:off x="643467" y="321734"/>
            <a:ext cx="10905066" cy="1135737"/>
          </a:xfrm>
        </p:spPr>
        <p:txBody>
          <a:bodyPr>
            <a:normAutofit/>
          </a:bodyPr>
          <a:lstStyle/>
          <a:p>
            <a:r>
              <a:rPr lang="en-IN" sz="3600"/>
              <a:t>Introduction</a:t>
            </a:r>
          </a:p>
        </p:txBody>
      </p:sp>
      <p:sp>
        <p:nvSpPr>
          <p:cNvPr id="3" name="Content Placeholder 2">
            <a:extLst>
              <a:ext uri="{FF2B5EF4-FFF2-40B4-BE49-F238E27FC236}">
                <a16:creationId xmlns:a16="http://schemas.microsoft.com/office/drawing/2014/main" id="{7F5A1D3A-B328-E6B5-D2AD-FB1B0E748B77}"/>
              </a:ext>
            </a:extLst>
          </p:cNvPr>
          <p:cNvSpPr>
            <a:spLocks noGrp="1"/>
          </p:cNvSpPr>
          <p:nvPr>
            <p:ph idx="1"/>
          </p:nvPr>
        </p:nvSpPr>
        <p:spPr>
          <a:xfrm>
            <a:off x="643469" y="1782981"/>
            <a:ext cx="4008384" cy="4393982"/>
          </a:xfrm>
        </p:spPr>
        <p:txBody>
          <a:bodyPr vert="horz" lIns="91440" tIns="45720" rIns="91440" bIns="45720" rtlCol="0" anchor="t">
            <a:normAutofit/>
          </a:bodyPr>
          <a:lstStyle/>
          <a:p>
            <a:pPr marL="0" indent="0" algn="just">
              <a:buNone/>
            </a:pPr>
            <a:r>
              <a:rPr lang="en-IN" sz="2000" dirty="0"/>
              <a:t>This project aims to predict whether the Hindi news entered by the user is fake or not. The application uses an ML model trained on around 5000 news articles taken from various websites. </a:t>
            </a:r>
          </a:p>
          <a:p>
            <a:pPr marL="0" indent="0" algn="just">
              <a:buNone/>
            </a:pPr>
            <a:r>
              <a:rPr lang="en-IN" sz="2000" dirty="0"/>
              <a:t>The application has a user-friendly GUI in which the user can input the news article to be checked for and the application predicts with a 97% accuracy whether the news is true or fake.</a:t>
            </a:r>
          </a:p>
          <a:p>
            <a:pPr marL="0" indent="0">
              <a:buNone/>
            </a:pPr>
            <a:endParaRPr lang="en-IN" sz="2000" dirty="0"/>
          </a:p>
          <a:p>
            <a:pPr marL="0" indent="0">
              <a:buNone/>
            </a:pPr>
            <a:endParaRPr lang="en-IN" sz="2000" dirty="0"/>
          </a:p>
        </p:txBody>
      </p:sp>
      <p:grpSp>
        <p:nvGrpSpPr>
          <p:cNvPr id="41" name="Group 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 website&#10;&#10;Description automatically generated">
            <a:extLst>
              <a:ext uri="{FF2B5EF4-FFF2-40B4-BE49-F238E27FC236}">
                <a16:creationId xmlns:a16="http://schemas.microsoft.com/office/drawing/2014/main" id="{A4CB8C99-6E06-CF8E-97A6-AC21B821DC6E}"/>
              </a:ext>
            </a:extLst>
          </p:cNvPr>
          <p:cNvPicPr>
            <a:picLocks noChangeAspect="1"/>
          </p:cNvPicPr>
          <p:nvPr/>
        </p:nvPicPr>
        <p:blipFill>
          <a:blip r:embed="rId2"/>
          <a:stretch>
            <a:fillRect/>
          </a:stretch>
        </p:blipFill>
        <p:spPr>
          <a:xfrm>
            <a:off x="5295320" y="2087964"/>
            <a:ext cx="6253212" cy="3751926"/>
          </a:xfrm>
          <a:prstGeom prst="rect">
            <a:avLst/>
          </a:prstGeom>
        </p:spPr>
      </p:pic>
      <p:grpSp>
        <p:nvGrpSpPr>
          <p:cNvPr id="43" name="Group 3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636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34" name="Rectangle 1033">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Isosceles Triangle 1034">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84E8C8E-8C9E-A4E0-34A5-69DE298BEBF7}"/>
              </a:ext>
            </a:extLst>
          </p:cNvPr>
          <p:cNvSpPr>
            <a:spLocks noGrp="1"/>
          </p:cNvSpPr>
          <p:nvPr>
            <p:ph type="title"/>
          </p:nvPr>
        </p:nvSpPr>
        <p:spPr>
          <a:xfrm>
            <a:off x="643467" y="321734"/>
            <a:ext cx="10905066" cy="1135737"/>
          </a:xfrm>
        </p:spPr>
        <p:txBody>
          <a:bodyPr>
            <a:normAutofit/>
          </a:bodyPr>
          <a:lstStyle/>
          <a:p>
            <a:r>
              <a:rPr lang="en-IN" sz="3600"/>
              <a:t>Application Areas</a:t>
            </a:r>
          </a:p>
        </p:txBody>
      </p:sp>
      <p:pic>
        <p:nvPicPr>
          <p:cNvPr id="1026" name="Picture 2" descr="Why science matters so much in the era of fake news and fallacies">
            <a:extLst>
              <a:ext uri="{FF2B5EF4-FFF2-40B4-BE49-F238E27FC236}">
                <a16:creationId xmlns:a16="http://schemas.microsoft.com/office/drawing/2014/main" id="{763EDCBA-76E8-4A87-EF8D-D70B3301C1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782981"/>
            <a:ext cx="6253214" cy="41612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B53977C-453C-D5B5-2563-B04A559FB8DF}"/>
              </a:ext>
            </a:extLst>
          </p:cNvPr>
          <p:cNvSpPr>
            <a:spLocks noGrp="1"/>
          </p:cNvSpPr>
          <p:nvPr>
            <p:ph idx="1"/>
          </p:nvPr>
        </p:nvSpPr>
        <p:spPr>
          <a:xfrm>
            <a:off x="7544052" y="1782981"/>
            <a:ext cx="4004479" cy="4393982"/>
          </a:xfrm>
        </p:spPr>
        <p:txBody>
          <a:bodyPr>
            <a:normAutofit/>
          </a:bodyPr>
          <a:lstStyle/>
          <a:p>
            <a:pPr marL="0" indent="0">
              <a:buNone/>
            </a:pPr>
            <a:r>
              <a:rPr lang="en-IN" sz="2000"/>
              <a:t>Fake news is becoming more prevalent with the advent of easy access to social media. This is a serious problem which needs to be tackled, so that people can differentiate between the truth and lies.</a:t>
            </a:r>
          </a:p>
          <a:p>
            <a:pPr marL="0" indent="0">
              <a:buNone/>
            </a:pPr>
            <a:r>
              <a:rPr lang="en-IN" sz="2000"/>
              <a:t> </a:t>
            </a:r>
          </a:p>
          <a:p>
            <a:pPr marL="0" indent="0">
              <a:buNone/>
            </a:pPr>
            <a:r>
              <a:rPr lang="en-IN" sz="2000"/>
              <a:t>This software can be easily installed on any PC and all the user needs to do is enter the news article and it will return whether the news is true or not. </a:t>
            </a:r>
          </a:p>
        </p:txBody>
      </p:sp>
      <p:grpSp>
        <p:nvGrpSpPr>
          <p:cNvPr id="1037" name="Group 1036">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38" name="Isosceles Triangle 1037">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722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5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6" name="Rectangle 205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7" name="Rectangle 205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5AF328-4FEB-3E87-B482-36038DF3C227}"/>
              </a:ext>
            </a:extLst>
          </p:cNvPr>
          <p:cNvSpPr>
            <a:spLocks noGrp="1"/>
          </p:cNvSpPr>
          <p:nvPr>
            <p:ph type="title"/>
          </p:nvPr>
        </p:nvSpPr>
        <p:spPr>
          <a:xfrm>
            <a:off x="1115568" y="548640"/>
            <a:ext cx="10168128" cy="1179576"/>
          </a:xfrm>
        </p:spPr>
        <p:txBody>
          <a:bodyPr>
            <a:normAutofit/>
          </a:bodyPr>
          <a:lstStyle/>
          <a:p>
            <a:r>
              <a:rPr lang="en-IN" sz="4000"/>
              <a:t>Libraries and algorithms</a:t>
            </a:r>
          </a:p>
        </p:txBody>
      </p:sp>
      <p:sp>
        <p:nvSpPr>
          <p:cNvPr id="2068" name="Rectangle 206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2D PCA projection of word embeddings. Five different word clusters are... |  Download Scientific Diagram">
            <a:extLst>
              <a:ext uri="{FF2B5EF4-FFF2-40B4-BE49-F238E27FC236}">
                <a16:creationId xmlns:a16="http://schemas.microsoft.com/office/drawing/2014/main" id="{070002A3-D045-A933-F3B5-2216293A2D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48" r="-6" b="5483"/>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64FC022-4022-976B-B8BD-8C13E99710C9}"/>
              </a:ext>
            </a:extLst>
          </p:cNvPr>
          <p:cNvSpPr>
            <a:spLocks noGrp="1"/>
          </p:cNvSpPr>
          <p:nvPr>
            <p:ph idx="1"/>
          </p:nvPr>
        </p:nvSpPr>
        <p:spPr>
          <a:xfrm>
            <a:off x="7411453" y="2478024"/>
            <a:ext cx="3872243" cy="4136136"/>
          </a:xfrm>
        </p:spPr>
        <p:txBody>
          <a:bodyPr anchor="ctr">
            <a:normAutofit fontScale="92500" lnSpcReduction="10000"/>
          </a:bodyPr>
          <a:lstStyle/>
          <a:p>
            <a:pPr marL="0" indent="0">
              <a:buNone/>
            </a:pPr>
            <a:r>
              <a:rPr lang="en-IN" sz="1800"/>
              <a:t>Since our project deals with Hindi data, the libraries and algorithms slightly vary from the ones used standardly in English.</a:t>
            </a:r>
          </a:p>
          <a:p>
            <a:pPr marL="0" indent="0">
              <a:buNone/>
            </a:pPr>
            <a:r>
              <a:rPr lang="en-IN" sz="1800"/>
              <a:t>For generating word embeddings, we used – </a:t>
            </a:r>
          </a:p>
          <a:p>
            <a:r>
              <a:rPr lang="en-IN" sz="1800"/>
              <a:t>IndicBERT</a:t>
            </a:r>
          </a:p>
          <a:p>
            <a:r>
              <a:rPr lang="en-IN" sz="1800"/>
              <a:t>MuRIL</a:t>
            </a:r>
          </a:p>
          <a:p>
            <a:endParaRPr lang="en-IN" sz="1800"/>
          </a:p>
          <a:p>
            <a:pPr marL="0" indent="0">
              <a:buNone/>
            </a:pPr>
            <a:r>
              <a:rPr lang="en-IN" sz="1800"/>
              <a:t>For making predictions, we used 3 ML techniques – </a:t>
            </a:r>
          </a:p>
          <a:p>
            <a:r>
              <a:rPr lang="en-IN" sz="1800"/>
              <a:t>Logistic Regression</a:t>
            </a:r>
          </a:p>
          <a:p>
            <a:r>
              <a:rPr lang="en-IN" sz="1800"/>
              <a:t>SVM</a:t>
            </a:r>
          </a:p>
          <a:p>
            <a:r>
              <a:rPr lang="en-IN" sz="1800"/>
              <a:t>CNN</a:t>
            </a:r>
          </a:p>
          <a:p>
            <a:pPr marL="0" indent="0">
              <a:buNone/>
            </a:pPr>
            <a:endParaRPr lang="en-IN" sz="1600"/>
          </a:p>
        </p:txBody>
      </p:sp>
    </p:spTree>
    <p:extLst>
      <p:ext uri="{BB962C8B-B14F-4D97-AF65-F5344CB8AC3E}">
        <p14:creationId xmlns:p14="http://schemas.microsoft.com/office/powerpoint/2010/main" val="319731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68A5B6-0B7C-DD90-A4AC-61FD99E59D13}"/>
              </a:ext>
            </a:extLst>
          </p:cNvPr>
          <p:cNvSpPr>
            <a:spLocks noGrp="1"/>
          </p:cNvSpPr>
          <p:nvPr>
            <p:ph type="title"/>
          </p:nvPr>
        </p:nvSpPr>
        <p:spPr>
          <a:xfrm>
            <a:off x="621792" y="1161288"/>
            <a:ext cx="3602736" cy="4526280"/>
          </a:xfrm>
        </p:spPr>
        <p:txBody>
          <a:bodyPr>
            <a:normAutofit/>
          </a:bodyPr>
          <a:lstStyle/>
          <a:p>
            <a:r>
              <a:rPr lang="en-IN" sz="4000"/>
              <a:t>Methodology</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Content Placeholder 2">
            <a:extLst>
              <a:ext uri="{FF2B5EF4-FFF2-40B4-BE49-F238E27FC236}">
                <a16:creationId xmlns:a16="http://schemas.microsoft.com/office/drawing/2014/main" id="{352F57C9-6824-C475-41EF-861FEE6F8F1D}"/>
              </a:ext>
            </a:extLst>
          </p:cNvPr>
          <p:cNvGraphicFramePr>
            <a:graphicFrameLocks noGrp="1"/>
          </p:cNvGraphicFramePr>
          <p:nvPr>
            <p:ph idx="1"/>
            <p:extLst>
              <p:ext uri="{D42A27DB-BD31-4B8C-83A1-F6EECF244321}">
                <p14:modId xmlns:p14="http://schemas.microsoft.com/office/powerpoint/2010/main" val="122889512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497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37024-5FBC-71FF-DCF0-2D5907ED001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Block diagram</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B645E9EB-C621-431B-81AC-5EC573E53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75556"/>
            <a:ext cx="7214616" cy="5479455"/>
          </a:xfrm>
          <a:prstGeom prst="rect">
            <a:avLst/>
          </a:prstGeom>
        </p:spPr>
      </p:pic>
    </p:spTree>
    <p:extLst>
      <p:ext uri="{BB962C8B-B14F-4D97-AF65-F5344CB8AC3E}">
        <p14:creationId xmlns:p14="http://schemas.microsoft.com/office/powerpoint/2010/main" val="99305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1AD1E-50CF-4FF8-647F-BCC8F263DB7B}"/>
              </a:ext>
            </a:extLst>
          </p:cNvPr>
          <p:cNvSpPr>
            <a:spLocks noGrp="1"/>
          </p:cNvSpPr>
          <p:nvPr>
            <p:ph type="title"/>
          </p:nvPr>
        </p:nvSpPr>
        <p:spPr/>
        <p:txBody>
          <a:bodyPr/>
          <a:lstStyle/>
          <a:p>
            <a:r>
              <a:rPr lang="en-IN" dirty="0"/>
              <a:t>Accuracy</a:t>
            </a:r>
          </a:p>
        </p:txBody>
      </p:sp>
      <p:graphicFrame>
        <p:nvGraphicFramePr>
          <p:cNvPr id="4" name="Table 4">
            <a:extLst>
              <a:ext uri="{FF2B5EF4-FFF2-40B4-BE49-F238E27FC236}">
                <a16:creationId xmlns:a16="http://schemas.microsoft.com/office/drawing/2014/main" id="{87B7A000-03B7-BB04-B055-9E5C8CC658E1}"/>
              </a:ext>
            </a:extLst>
          </p:cNvPr>
          <p:cNvGraphicFramePr>
            <a:graphicFrameLocks noGrp="1"/>
          </p:cNvGraphicFramePr>
          <p:nvPr>
            <p:ph idx="1"/>
            <p:extLst>
              <p:ext uri="{D42A27DB-BD31-4B8C-83A1-F6EECF244321}">
                <p14:modId xmlns:p14="http://schemas.microsoft.com/office/powerpoint/2010/main" val="69331915"/>
              </p:ext>
            </p:extLst>
          </p:nvPr>
        </p:nvGraphicFramePr>
        <p:xfrm>
          <a:off x="838200" y="1538545"/>
          <a:ext cx="6721548" cy="1991464"/>
        </p:xfrm>
        <a:graphic>
          <a:graphicData uri="http://schemas.openxmlformats.org/drawingml/2006/table">
            <a:tbl>
              <a:tblPr firstRow="1" bandRow="1">
                <a:tableStyleId>{5C22544A-7EE6-4342-B048-85BDC9FD1C3A}</a:tableStyleId>
              </a:tblPr>
              <a:tblGrid>
                <a:gridCol w="2240516">
                  <a:extLst>
                    <a:ext uri="{9D8B030D-6E8A-4147-A177-3AD203B41FA5}">
                      <a16:colId xmlns:a16="http://schemas.microsoft.com/office/drawing/2014/main" val="2919079785"/>
                    </a:ext>
                  </a:extLst>
                </a:gridCol>
                <a:gridCol w="2240516">
                  <a:extLst>
                    <a:ext uri="{9D8B030D-6E8A-4147-A177-3AD203B41FA5}">
                      <a16:colId xmlns:a16="http://schemas.microsoft.com/office/drawing/2014/main" val="4043459460"/>
                    </a:ext>
                  </a:extLst>
                </a:gridCol>
                <a:gridCol w="2240516">
                  <a:extLst>
                    <a:ext uri="{9D8B030D-6E8A-4147-A177-3AD203B41FA5}">
                      <a16:colId xmlns:a16="http://schemas.microsoft.com/office/drawing/2014/main" val="3182081677"/>
                    </a:ext>
                  </a:extLst>
                </a:gridCol>
              </a:tblGrid>
              <a:tr h="497866">
                <a:tc>
                  <a:txBody>
                    <a:bodyPr/>
                    <a:lstStyle/>
                    <a:p>
                      <a:pPr algn="ctr"/>
                      <a:endParaRPr lang="en-IN" dirty="0"/>
                    </a:p>
                  </a:txBody>
                  <a:tcPr/>
                </a:tc>
                <a:tc>
                  <a:txBody>
                    <a:bodyPr/>
                    <a:lstStyle/>
                    <a:p>
                      <a:pPr algn="ctr"/>
                      <a:r>
                        <a:rPr lang="en-IN" dirty="0" err="1"/>
                        <a:t>IndicBERT</a:t>
                      </a:r>
                      <a:endParaRPr lang="en-IN" dirty="0"/>
                    </a:p>
                  </a:txBody>
                  <a:tcPr/>
                </a:tc>
                <a:tc>
                  <a:txBody>
                    <a:bodyPr/>
                    <a:lstStyle/>
                    <a:p>
                      <a:pPr algn="ctr"/>
                      <a:r>
                        <a:rPr lang="en-IN" dirty="0" err="1"/>
                        <a:t>MuRIL</a:t>
                      </a:r>
                      <a:endParaRPr lang="en-IN" dirty="0"/>
                    </a:p>
                  </a:txBody>
                  <a:tcPr/>
                </a:tc>
                <a:extLst>
                  <a:ext uri="{0D108BD9-81ED-4DB2-BD59-A6C34878D82A}">
                    <a16:rowId xmlns:a16="http://schemas.microsoft.com/office/drawing/2014/main" val="119506765"/>
                  </a:ext>
                </a:extLst>
              </a:tr>
              <a:tr h="497866">
                <a:tc>
                  <a:txBody>
                    <a:bodyPr/>
                    <a:lstStyle/>
                    <a:p>
                      <a:r>
                        <a:rPr lang="en-IN"/>
                        <a:t>SVM</a:t>
                      </a:r>
                    </a:p>
                  </a:txBody>
                  <a:tcPr/>
                </a:tc>
                <a:tc>
                  <a:txBody>
                    <a:bodyPr/>
                    <a:lstStyle/>
                    <a:p>
                      <a:pPr algn="ctr"/>
                      <a:r>
                        <a:rPr lang="en-IN" dirty="0"/>
                        <a:t>97.6%</a:t>
                      </a:r>
                    </a:p>
                  </a:txBody>
                  <a:tcPr/>
                </a:tc>
                <a:tc>
                  <a:txBody>
                    <a:bodyPr/>
                    <a:lstStyle/>
                    <a:p>
                      <a:pPr algn="ctr"/>
                      <a:r>
                        <a:rPr lang="en-IN" dirty="0"/>
                        <a:t>98.69%</a:t>
                      </a:r>
                    </a:p>
                  </a:txBody>
                  <a:tcPr/>
                </a:tc>
                <a:extLst>
                  <a:ext uri="{0D108BD9-81ED-4DB2-BD59-A6C34878D82A}">
                    <a16:rowId xmlns:a16="http://schemas.microsoft.com/office/drawing/2014/main" val="267440963"/>
                  </a:ext>
                </a:extLst>
              </a:tr>
              <a:tr h="497866">
                <a:tc>
                  <a:txBody>
                    <a:bodyPr/>
                    <a:lstStyle/>
                    <a:p>
                      <a:r>
                        <a:rPr lang="en-IN"/>
                        <a:t>Logistic Regression</a:t>
                      </a:r>
                    </a:p>
                  </a:txBody>
                  <a:tcPr/>
                </a:tc>
                <a:tc>
                  <a:txBody>
                    <a:bodyPr/>
                    <a:lstStyle/>
                    <a:p>
                      <a:pPr algn="ctr"/>
                      <a:r>
                        <a:rPr lang="en-IN" dirty="0"/>
                        <a:t>98.15%</a:t>
                      </a:r>
                    </a:p>
                  </a:txBody>
                  <a:tcPr/>
                </a:tc>
                <a:tc>
                  <a:txBody>
                    <a:bodyPr/>
                    <a:lstStyle/>
                    <a:p>
                      <a:pPr algn="ctr"/>
                      <a:r>
                        <a:rPr lang="en-IN"/>
                        <a:t>98.04%</a:t>
                      </a:r>
                      <a:endParaRPr lang="en-IN" dirty="0"/>
                    </a:p>
                  </a:txBody>
                  <a:tcPr/>
                </a:tc>
                <a:extLst>
                  <a:ext uri="{0D108BD9-81ED-4DB2-BD59-A6C34878D82A}">
                    <a16:rowId xmlns:a16="http://schemas.microsoft.com/office/drawing/2014/main" val="526569119"/>
                  </a:ext>
                </a:extLst>
              </a:tr>
              <a:tr h="497866">
                <a:tc>
                  <a:txBody>
                    <a:bodyPr/>
                    <a:lstStyle/>
                    <a:p>
                      <a:r>
                        <a:rPr lang="en-IN"/>
                        <a:t>CNN</a:t>
                      </a:r>
                    </a:p>
                  </a:txBody>
                  <a:tcPr/>
                </a:tc>
                <a:tc>
                  <a:txBody>
                    <a:bodyPr/>
                    <a:lstStyle/>
                    <a:p>
                      <a:pPr algn="ctr"/>
                      <a:r>
                        <a:rPr lang="en-IN" dirty="0"/>
                        <a:t>96.29%</a:t>
                      </a:r>
                    </a:p>
                  </a:txBody>
                  <a:tcPr/>
                </a:tc>
                <a:tc>
                  <a:txBody>
                    <a:bodyPr/>
                    <a:lstStyle/>
                    <a:p>
                      <a:pPr algn="ctr"/>
                      <a:r>
                        <a:rPr lang="en-IN" dirty="0"/>
                        <a:t>97.82%</a:t>
                      </a:r>
                    </a:p>
                  </a:txBody>
                  <a:tcPr/>
                </a:tc>
                <a:extLst>
                  <a:ext uri="{0D108BD9-81ED-4DB2-BD59-A6C34878D82A}">
                    <a16:rowId xmlns:a16="http://schemas.microsoft.com/office/drawing/2014/main" val="78473091"/>
                  </a:ext>
                </a:extLst>
              </a:tr>
            </a:tbl>
          </a:graphicData>
        </a:graphic>
      </p:graphicFrame>
      <p:pic>
        <p:nvPicPr>
          <p:cNvPr id="5" name="Picture 4">
            <a:extLst>
              <a:ext uri="{FF2B5EF4-FFF2-40B4-BE49-F238E27FC236}">
                <a16:creationId xmlns:a16="http://schemas.microsoft.com/office/drawing/2014/main" id="{7C28FBEC-71B0-51BF-E3F5-8F710706C65E}"/>
              </a:ext>
            </a:extLst>
          </p:cNvPr>
          <p:cNvPicPr>
            <a:picLocks noChangeAspect="1"/>
          </p:cNvPicPr>
          <p:nvPr/>
        </p:nvPicPr>
        <p:blipFill>
          <a:blip r:embed="rId2"/>
          <a:stretch>
            <a:fillRect/>
          </a:stretch>
        </p:blipFill>
        <p:spPr>
          <a:xfrm>
            <a:off x="8463172" y="1027906"/>
            <a:ext cx="3347713" cy="2674088"/>
          </a:xfrm>
          <a:prstGeom prst="rect">
            <a:avLst/>
          </a:prstGeom>
        </p:spPr>
      </p:pic>
      <p:pic>
        <p:nvPicPr>
          <p:cNvPr id="6" name="Picture 5">
            <a:extLst>
              <a:ext uri="{FF2B5EF4-FFF2-40B4-BE49-F238E27FC236}">
                <a16:creationId xmlns:a16="http://schemas.microsoft.com/office/drawing/2014/main" id="{BFF168F0-B884-D587-E3FC-239E24A2CE56}"/>
              </a:ext>
            </a:extLst>
          </p:cNvPr>
          <p:cNvPicPr>
            <a:picLocks noChangeAspect="1"/>
          </p:cNvPicPr>
          <p:nvPr/>
        </p:nvPicPr>
        <p:blipFill>
          <a:blip r:embed="rId3"/>
          <a:stretch>
            <a:fillRect/>
          </a:stretch>
        </p:blipFill>
        <p:spPr>
          <a:xfrm>
            <a:off x="4561589" y="3844925"/>
            <a:ext cx="3676650" cy="2647950"/>
          </a:xfrm>
          <a:prstGeom prst="rect">
            <a:avLst/>
          </a:prstGeom>
        </p:spPr>
      </p:pic>
    </p:spTree>
    <p:extLst>
      <p:ext uri="{BB962C8B-B14F-4D97-AF65-F5344CB8AC3E}">
        <p14:creationId xmlns:p14="http://schemas.microsoft.com/office/powerpoint/2010/main" val="190320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3E868D03-C190-58C5-4A12-CF10D1499787}"/>
              </a:ext>
            </a:extLst>
          </p:cNvPr>
          <p:cNvSpPr>
            <a:spLocks noGrp="1"/>
          </p:cNvSpPr>
          <p:nvPr>
            <p:ph type="title"/>
          </p:nvPr>
        </p:nvSpPr>
        <p:spPr>
          <a:xfrm>
            <a:off x="838200" y="643467"/>
            <a:ext cx="2951205" cy="5571066"/>
          </a:xfrm>
        </p:spPr>
        <p:txBody>
          <a:bodyPr>
            <a:normAutofit/>
          </a:bodyPr>
          <a:lstStyle/>
          <a:p>
            <a:r>
              <a:rPr lang="en-IN">
                <a:solidFill>
                  <a:srgbClr val="FFFFFF"/>
                </a:solidFill>
              </a:rPr>
              <a:t>Challenges faced</a:t>
            </a:r>
          </a:p>
        </p:txBody>
      </p:sp>
      <p:graphicFrame>
        <p:nvGraphicFramePr>
          <p:cNvPr id="16" name="Content Placeholder 2">
            <a:extLst>
              <a:ext uri="{FF2B5EF4-FFF2-40B4-BE49-F238E27FC236}">
                <a16:creationId xmlns:a16="http://schemas.microsoft.com/office/drawing/2014/main" id="{F8A44620-8A97-5732-B960-60860B405B9D}"/>
              </a:ext>
            </a:extLst>
          </p:cNvPr>
          <p:cNvGraphicFramePr>
            <a:graphicFrameLocks noGrp="1"/>
          </p:cNvGraphicFramePr>
          <p:nvPr>
            <p:ph idx="1"/>
            <p:extLst>
              <p:ext uri="{D42A27DB-BD31-4B8C-83A1-F6EECF244321}">
                <p14:modId xmlns:p14="http://schemas.microsoft.com/office/powerpoint/2010/main" val="78422568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177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1738B-B24D-EB3A-C094-92F14501B743}"/>
              </a:ext>
            </a:extLst>
          </p:cNvPr>
          <p:cNvSpPr>
            <a:spLocks noGrp="1"/>
          </p:cNvSpPr>
          <p:nvPr>
            <p:ph type="title"/>
          </p:nvPr>
        </p:nvSpPr>
        <p:spPr>
          <a:xfrm>
            <a:off x="841248" y="256032"/>
            <a:ext cx="10506456" cy="1014984"/>
          </a:xfrm>
        </p:spPr>
        <p:txBody>
          <a:bodyPr anchor="b">
            <a:normAutofit/>
          </a:bodyPr>
          <a:lstStyle/>
          <a:p>
            <a:r>
              <a:rPr lang="en-IN"/>
              <a:t>Future Scope</a:t>
            </a:r>
          </a:p>
        </p:txBody>
      </p:sp>
      <p:sp>
        <p:nvSpPr>
          <p:cNvPr id="7"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0" name="Content Placeholder 2">
            <a:extLst>
              <a:ext uri="{FF2B5EF4-FFF2-40B4-BE49-F238E27FC236}">
                <a16:creationId xmlns:a16="http://schemas.microsoft.com/office/drawing/2014/main" id="{EDA0014D-A3E3-AF8C-D63E-4EBA180A95D8}"/>
              </a:ext>
            </a:extLst>
          </p:cNvPr>
          <p:cNvGraphicFramePr>
            <a:graphicFrameLocks noGrp="1"/>
          </p:cNvGraphicFramePr>
          <p:nvPr>
            <p:ph idx="1"/>
            <p:extLst>
              <p:ext uri="{D42A27DB-BD31-4B8C-83A1-F6EECF244321}">
                <p14:modId xmlns:p14="http://schemas.microsoft.com/office/powerpoint/2010/main" val="323989958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6591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5CC6145082A0C4994F585D2B1AD544E" ma:contentTypeVersion="12" ma:contentTypeDescription="Create a new document." ma:contentTypeScope="" ma:versionID="2d5a20bd99ae051f666acafdfbd465e0">
  <xsd:schema xmlns:xsd="http://www.w3.org/2001/XMLSchema" xmlns:xs="http://www.w3.org/2001/XMLSchema" xmlns:p="http://schemas.microsoft.com/office/2006/metadata/properties" xmlns:ns3="e4817490-37a5-4de9-a5b8-e6c0f9dee814" xmlns:ns4="7d235604-a15d-4c91-9086-4a87cc0780f3" targetNamespace="http://schemas.microsoft.com/office/2006/metadata/properties" ma:root="true" ma:fieldsID="fee11669dac7da493048ea320a87f6ce" ns3:_="" ns4:_="">
    <xsd:import namespace="e4817490-37a5-4de9-a5b8-e6c0f9dee814"/>
    <xsd:import namespace="7d235604-a15d-4c91-9086-4a87cc0780f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17490-37a5-4de9-a5b8-e6c0f9dee8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d235604-a15d-4c91-9086-4a87cc0780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84CCA5-497F-4512-9844-18870D67B913}">
  <ds:schemaRefs>
    <ds:schemaRef ds:uri="http://schemas.microsoft.com/sharepoint/v3/contenttype/forms"/>
  </ds:schemaRefs>
</ds:datastoreItem>
</file>

<file path=customXml/itemProps2.xml><?xml version="1.0" encoding="utf-8"?>
<ds:datastoreItem xmlns:ds="http://schemas.openxmlformats.org/officeDocument/2006/customXml" ds:itemID="{1274916E-A024-4A69-8EE4-A64702681CC4}">
  <ds:schemaRefs>
    <ds:schemaRef ds:uri="http://purl.org/dc/dcmitype/"/>
    <ds:schemaRef ds:uri="http://schemas.openxmlformats.org/package/2006/metadata/core-properties"/>
    <ds:schemaRef ds:uri="http://purl.org/dc/terms/"/>
    <ds:schemaRef ds:uri="http://www.w3.org/XML/1998/namespace"/>
    <ds:schemaRef ds:uri="http://purl.org/dc/elements/1.1/"/>
    <ds:schemaRef ds:uri="http://schemas.microsoft.com/office/2006/documentManagement/types"/>
    <ds:schemaRef ds:uri="e4817490-37a5-4de9-a5b8-e6c0f9dee814"/>
    <ds:schemaRef ds:uri="http://schemas.microsoft.com/office/infopath/2007/PartnerControls"/>
    <ds:schemaRef ds:uri="7d235604-a15d-4c91-9086-4a87cc0780f3"/>
    <ds:schemaRef ds:uri="http://schemas.microsoft.com/office/2006/metadata/properties"/>
  </ds:schemaRefs>
</ds:datastoreItem>
</file>

<file path=customXml/itemProps3.xml><?xml version="1.0" encoding="utf-8"?>
<ds:datastoreItem xmlns:ds="http://schemas.openxmlformats.org/officeDocument/2006/customXml" ds:itemID="{0B3756A2-C6EA-45E7-9291-A3497DCF21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817490-37a5-4de9-a5b8-e6c0f9dee814"/>
    <ds:schemaRef ds:uri="7d235604-a15d-4c91-9086-4a87cc0780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TotalTime>
  <Words>604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Fake News Detection</vt:lpstr>
      <vt:lpstr>Introduction</vt:lpstr>
      <vt:lpstr>Application Areas</vt:lpstr>
      <vt:lpstr>Libraries and algorithms</vt:lpstr>
      <vt:lpstr>Methodology</vt:lpstr>
      <vt:lpstr>Block diagram</vt:lpstr>
      <vt:lpstr>Accuracy</vt:lpstr>
      <vt:lpstr>Challenges faced</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Shreyas Nagesh</dc:creator>
  <cp:lastModifiedBy>Shreyas Nagesh</cp:lastModifiedBy>
  <cp:revision>4</cp:revision>
  <dcterms:created xsi:type="dcterms:W3CDTF">2022-06-08T14:34:18Z</dcterms:created>
  <dcterms:modified xsi:type="dcterms:W3CDTF">2022-06-09T05:24:38Z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0x01010015CC6145082A0C4994F585D2B1AD544E</vt:lpwstr>
  </property>
</Properties>
</file>