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2" r:id="rId2"/>
    <p:sldId id="271" r:id="rId3"/>
    <p:sldId id="257" r:id="rId4"/>
    <p:sldId id="258" r:id="rId5"/>
    <p:sldId id="273" r:id="rId6"/>
    <p:sldId id="259" r:id="rId7"/>
    <p:sldId id="260" r:id="rId8"/>
    <p:sldId id="261" r:id="rId9"/>
    <p:sldId id="262" r:id="rId10"/>
    <p:sldId id="264" r:id="rId11"/>
    <p:sldId id="274" r:id="rId12"/>
    <p:sldId id="275" r:id="rId13"/>
    <p:sldId id="266" r:id="rId14"/>
    <p:sldId id="277" r:id="rId15"/>
    <p:sldId id="268" r:id="rId16"/>
    <p:sldId id="27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44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0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31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762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58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465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37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2712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7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66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98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63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48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96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5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93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07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76310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9219-2164-B7CC-DAA0-0893A50F3288}"/>
              </a:ext>
            </a:extLst>
          </p:cNvPr>
          <p:cNvSpPr>
            <a:spLocks noGrp="1"/>
          </p:cNvSpPr>
          <p:nvPr>
            <p:ph type="ctrTitle"/>
          </p:nvPr>
        </p:nvSpPr>
        <p:spPr>
          <a:xfrm>
            <a:off x="2692398" y="1622066"/>
            <a:ext cx="6815669" cy="3419061"/>
          </a:xfrm>
        </p:spPr>
        <p:txBody>
          <a:bodyPr/>
          <a:lstStyle/>
          <a:p>
            <a:pPr marL="685800" indent="-685800">
              <a:buFont typeface="Arial" panose="020B0604020202020204" pitchFamily="34" charset="0"/>
              <a:buChar char="•"/>
            </a:pPr>
            <a:r>
              <a:rPr lang="en-US" sz="4400" dirty="0">
                <a:solidFill>
                  <a:schemeClr val="accent2">
                    <a:lumMod val="75000"/>
                  </a:schemeClr>
                </a:solidFill>
              </a:rPr>
              <a:t>STOCKS PREDICTION AND VISUALIZATION USING MACHINE LEARNING</a:t>
            </a:r>
            <a:endParaRPr lang="en-IN" sz="4400" dirty="0">
              <a:solidFill>
                <a:schemeClr val="accent2">
                  <a:lumMod val="75000"/>
                </a:schemeClr>
              </a:solidFill>
            </a:endParaRPr>
          </a:p>
        </p:txBody>
      </p:sp>
      <p:sp>
        <p:nvSpPr>
          <p:cNvPr id="3" name="Subtitle 2">
            <a:extLst>
              <a:ext uri="{FF2B5EF4-FFF2-40B4-BE49-F238E27FC236}">
                <a16:creationId xmlns:a16="http://schemas.microsoft.com/office/drawing/2014/main" id="{B1021284-F9DF-E07B-DDE6-D7B8917C39E7}"/>
              </a:ext>
            </a:extLst>
          </p:cNvPr>
          <p:cNvSpPr>
            <a:spLocks noGrp="1"/>
          </p:cNvSpPr>
          <p:nvPr>
            <p:ph type="subTitle" idx="1"/>
          </p:nvPr>
        </p:nvSpPr>
        <p:spPr>
          <a:xfrm>
            <a:off x="2692398" y="5732890"/>
            <a:ext cx="6815669" cy="962107"/>
          </a:xfrm>
        </p:spPr>
        <p:txBody>
          <a:bodyPr/>
          <a:lstStyle/>
          <a:p>
            <a:endParaRPr lang="en-IN" dirty="0"/>
          </a:p>
        </p:txBody>
      </p:sp>
      <p:pic>
        <p:nvPicPr>
          <p:cNvPr id="5" name="Picture 4">
            <a:extLst>
              <a:ext uri="{FF2B5EF4-FFF2-40B4-BE49-F238E27FC236}">
                <a16:creationId xmlns:a16="http://schemas.microsoft.com/office/drawing/2014/main" id="{2F02AA1A-8E61-8501-0F36-30E9E714ECCA}"/>
              </a:ext>
            </a:extLst>
          </p:cNvPr>
          <p:cNvPicPr>
            <a:picLocks noChangeAspect="1"/>
          </p:cNvPicPr>
          <p:nvPr/>
        </p:nvPicPr>
        <p:blipFill>
          <a:blip r:embed="rId2"/>
          <a:stretch>
            <a:fillRect/>
          </a:stretch>
        </p:blipFill>
        <p:spPr>
          <a:xfrm>
            <a:off x="0" y="0"/>
            <a:ext cx="1819373" cy="1819373"/>
          </a:xfrm>
          <a:prstGeom prst="rect">
            <a:avLst/>
          </a:prstGeom>
        </p:spPr>
      </p:pic>
      <p:pic>
        <p:nvPicPr>
          <p:cNvPr id="7" name="Picture 6">
            <a:extLst>
              <a:ext uri="{FF2B5EF4-FFF2-40B4-BE49-F238E27FC236}">
                <a16:creationId xmlns:a16="http://schemas.microsoft.com/office/drawing/2014/main" id="{894120F9-12F1-677A-14F1-A6108E66DEBC}"/>
              </a:ext>
            </a:extLst>
          </p:cNvPr>
          <p:cNvPicPr>
            <a:picLocks noChangeAspect="1"/>
          </p:cNvPicPr>
          <p:nvPr/>
        </p:nvPicPr>
        <p:blipFill>
          <a:blip r:embed="rId3"/>
          <a:stretch>
            <a:fillRect/>
          </a:stretch>
        </p:blipFill>
        <p:spPr>
          <a:xfrm>
            <a:off x="10248900" y="0"/>
            <a:ext cx="1943100" cy="1828800"/>
          </a:xfrm>
          <a:prstGeom prst="rect">
            <a:avLst/>
          </a:prstGeom>
        </p:spPr>
      </p:pic>
    </p:spTree>
    <p:extLst>
      <p:ext uri="{BB962C8B-B14F-4D97-AF65-F5344CB8AC3E}">
        <p14:creationId xmlns:p14="http://schemas.microsoft.com/office/powerpoint/2010/main" val="2850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A082-D9C7-6C55-11BC-51E6EC7ECA00}"/>
              </a:ext>
            </a:extLst>
          </p:cNvPr>
          <p:cNvSpPr>
            <a:spLocks noGrp="1"/>
          </p:cNvSpPr>
          <p:nvPr>
            <p:ph type="title"/>
          </p:nvPr>
        </p:nvSpPr>
        <p:spPr/>
        <p:txBody>
          <a:bodyPr/>
          <a:lstStyle/>
          <a:p>
            <a:r>
              <a:rPr lang="en-IN" sz="4000" b="1" u="sng" dirty="0">
                <a:solidFill>
                  <a:schemeClr val="accent5">
                    <a:lumMod val="75000"/>
                  </a:schemeClr>
                </a:solidFill>
              </a:rPr>
              <a:t>Web Application Development-</a:t>
            </a:r>
            <a:r>
              <a:rPr lang="en-IN" sz="4000" b="1" u="sng" dirty="0" err="1">
                <a:solidFill>
                  <a:schemeClr val="accent5">
                    <a:lumMod val="75000"/>
                  </a:schemeClr>
                </a:solidFill>
              </a:rPr>
              <a:t>Streamlit</a:t>
            </a:r>
            <a:r>
              <a:rPr lang="en-IN" sz="4000" dirty="0">
                <a:solidFill>
                  <a:schemeClr val="accent5">
                    <a:lumMod val="75000"/>
                  </a:schemeClr>
                </a:solidFill>
              </a:rPr>
              <a:t> </a:t>
            </a:r>
          </a:p>
        </p:txBody>
      </p:sp>
      <p:sp>
        <p:nvSpPr>
          <p:cNvPr id="3" name="Content Placeholder 2">
            <a:extLst>
              <a:ext uri="{FF2B5EF4-FFF2-40B4-BE49-F238E27FC236}">
                <a16:creationId xmlns:a16="http://schemas.microsoft.com/office/drawing/2014/main" id="{8BE04E2E-F32D-94C9-873F-6F6057CC95B2}"/>
              </a:ext>
            </a:extLst>
          </p:cNvPr>
          <p:cNvSpPr>
            <a:spLocks noGrp="1"/>
          </p:cNvSpPr>
          <p:nvPr>
            <p:ph idx="1"/>
          </p:nvPr>
        </p:nvSpPr>
        <p:spPr/>
        <p:txBody>
          <a:bodyPr>
            <a:noAutofit/>
          </a:bodyPr>
          <a:lstStyle/>
          <a:p>
            <a:r>
              <a:rPr lang="en-US" dirty="0">
                <a:solidFill>
                  <a:schemeClr val="accent2">
                    <a:lumMod val="75000"/>
                  </a:schemeClr>
                </a:solidFill>
              </a:rPr>
              <a:t>The user interface, or what the user interacts with, is usually referred to as the front end of a stock prediction project. </a:t>
            </a:r>
          </a:p>
          <a:p>
            <a:r>
              <a:rPr lang="en-US" dirty="0">
                <a:solidFill>
                  <a:schemeClr val="accent2">
                    <a:lumMod val="75000"/>
                  </a:schemeClr>
                </a:solidFill>
              </a:rPr>
              <a:t>In our application, we have used </a:t>
            </a:r>
            <a:r>
              <a:rPr lang="en-US" b="1" u="sng" dirty="0" err="1">
                <a:solidFill>
                  <a:schemeClr val="accent2">
                    <a:lumMod val="75000"/>
                  </a:schemeClr>
                </a:solidFill>
              </a:rPr>
              <a:t>Streamlit</a:t>
            </a:r>
            <a:r>
              <a:rPr lang="en-US">
                <a:solidFill>
                  <a:schemeClr val="accent2">
                    <a:lumMod val="75000"/>
                  </a:schemeClr>
                </a:solidFill>
              </a:rPr>
              <a:t> Library </a:t>
            </a:r>
            <a:r>
              <a:rPr lang="en-US" dirty="0">
                <a:solidFill>
                  <a:schemeClr val="accent2">
                    <a:lumMod val="75000"/>
                  </a:schemeClr>
                </a:solidFill>
              </a:rPr>
              <a:t>for developing the web application.</a:t>
            </a:r>
          </a:p>
          <a:p>
            <a:r>
              <a:rPr lang="en-US" dirty="0" err="1">
                <a:solidFill>
                  <a:schemeClr val="accent2">
                    <a:lumMod val="75000"/>
                  </a:schemeClr>
                </a:solidFill>
              </a:rPr>
              <a:t>Streamlit</a:t>
            </a:r>
            <a:r>
              <a:rPr lang="en-US" dirty="0">
                <a:solidFill>
                  <a:schemeClr val="accent2">
                    <a:lumMod val="75000"/>
                  </a:schemeClr>
                </a:solidFill>
              </a:rPr>
              <a:t> lets you transform Python scripts, especially related to ML and data science, into interactive web apps rapidly and effectively.</a:t>
            </a:r>
          </a:p>
          <a:p>
            <a:r>
              <a:rPr lang="en-US" dirty="0">
                <a:solidFill>
                  <a:schemeClr val="accent2">
                    <a:lumMod val="75000"/>
                  </a:schemeClr>
                </a:solidFill>
              </a:rPr>
              <a:t>Once we have created the application, we can use </a:t>
            </a:r>
            <a:r>
              <a:rPr lang="en-US" dirty="0" err="1">
                <a:solidFill>
                  <a:schemeClr val="accent2">
                    <a:lumMod val="75000"/>
                  </a:schemeClr>
                </a:solidFill>
              </a:rPr>
              <a:t>Streamlit</a:t>
            </a:r>
            <a:r>
              <a:rPr lang="en-US" dirty="0">
                <a:solidFill>
                  <a:schemeClr val="accent2">
                    <a:lumMod val="75000"/>
                  </a:schemeClr>
                </a:solidFill>
              </a:rPr>
              <a:t> Community Cloud platform to deploy, manage and share our app. </a:t>
            </a:r>
          </a:p>
          <a:p>
            <a:endParaRPr lang="en-US" sz="1800" dirty="0">
              <a:solidFill>
                <a:schemeClr val="accent2">
                  <a:lumMod val="75000"/>
                </a:schemeClr>
              </a:solidFill>
            </a:endParaRPr>
          </a:p>
        </p:txBody>
      </p:sp>
    </p:spTree>
    <p:extLst>
      <p:ext uri="{BB962C8B-B14F-4D97-AF65-F5344CB8AC3E}">
        <p14:creationId xmlns:p14="http://schemas.microsoft.com/office/powerpoint/2010/main" val="331367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146D-EDF3-E995-7F73-ABF28034CB14}"/>
              </a:ext>
            </a:extLst>
          </p:cNvPr>
          <p:cNvSpPr>
            <a:spLocks noGrp="1"/>
          </p:cNvSpPr>
          <p:nvPr>
            <p:ph type="title"/>
          </p:nvPr>
        </p:nvSpPr>
        <p:spPr>
          <a:xfrm>
            <a:off x="1295402" y="576449"/>
            <a:ext cx="9601196" cy="45719"/>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939EEF7B-7BE2-36C0-89C3-51BDE1F870B0}"/>
              </a:ext>
            </a:extLst>
          </p:cNvPr>
          <p:cNvPicPr>
            <a:picLocks noGrp="1" noChangeAspect="1"/>
          </p:cNvPicPr>
          <p:nvPr>
            <p:ph sz="half" idx="1"/>
          </p:nvPr>
        </p:nvPicPr>
        <p:blipFill>
          <a:blip r:embed="rId2"/>
          <a:stretch>
            <a:fillRect/>
          </a:stretch>
        </p:blipFill>
        <p:spPr>
          <a:xfrm>
            <a:off x="782425" y="1404594"/>
            <a:ext cx="5234200" cy="4065473"/>
          </a:xfrm>
        </p:spPr>
      </p:pic>
      <p:pic>
        <p:nvPicPr>
          <p:cNvPr id="8" name="Content Placeholder 7">
            <a:extLst>
              <a:ext uri="{FF2B5EF4-FFF2-40B4-BE49-F238E27FC236}">
                <a16:creationId xmlns:a16="http://schemas.microsoft.com/office/drawing/2014/main" id="{635EB6A6-5840-35C0-514B-0041CC467FBE}"/>
              </a:ext>
            </a:extLst>
          </p:cNvPr>
          <p:cNvPicPr>
            <a:picLocks noGrp="1" noChangeAspect="1"/>
          </p:cNvPicPr>
          <p:nvPr>
            <p:ph sz="half" idx="2"/>
          </p:nvPr>
        </p:nvPicPr>
        <p:blipFill>
          <a:blip r:embed="rId3"/>
          <a:stretch>
            <a:fillRect/>
          </a:stretch>
        </p:blipFill>
        <p:spPr>
          <a:xfrm>
            <a:off x="6181725" y="1404594"/>
            <a:ext cx="5234200" cy="4065473"/>
          </a:xfrm>
        </p:spPr>
      </p:pic>
    </p:spTree>
    <p:extLst>
      <p:ext uri="{BB962C8B-B14F-4D97-AF65-F5344CB8AC3E}">
        <p14:creationId xmlns:p14="http://schemas.microsoft.com/office/powerpoint/2010/main" val="178164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F75-C95A-D3C1-CB92-64B559FA705A}"/>
              </a:ext>
            </a:extLst>
          </p:cNvPr>
          <p:cNvSpPr>
            <a:spLocks noGrp="1"/>
          </p:cNvSpPr>
          <p:nvPr>
            <p:ph type="title"/>
          </p:nvPr>
        </p:nvSpPr>
        <p:spPr>
          <a:xfrm flipV="1">
            <a:off x="1295402" y="509047"/>
            <a:ext cx="9601196" cy="65988"/>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1E90E70D-AEC9-E091-483D-17561CB36801}"/>
              </a:ext>
            </a:extLst>
          </p:cNvPr>
          <p:cNvPicPr>
            <a:picLocks noGrp="1" noChangeAspect="1"/>
          </p:cNvPicPr>
          <p:nvPr>
            <p:ph sz="half" idx="1"/>
          </p:nvPr>
        </p:nvPicPr>
        <p:blipFill>
          <a:blip r:embed="rId2"/>
          <a:stretch>
            <a:fillRect/>
          </a:stretch>
        </p:blipFill>
        <p:spPr>
          <a:xfrm>
            <a:off x="754144" y="933254"/>
            <a:ext cx="5262481" cy="4536813"/>
          </a:xfrm>
        </p:spPr>
      </p:pic>
      <p:pic>
        <p:nvPicPr>
          <p:cNvPr id="8" name="Content Placeholder 7">
            <a:extLst>
              <a:ext uri="{FF2B5EF4-FFF2-40B4-BE49-F238E27FC236}">
                <a16:creationId xmlns:a16="http://schemas.microsoft.com/office/drawing/2014/main" id="{6D741DE3-8363-C8B6-0408-E7BA1DF3B59B}"/>
              </a:ext>
            </a:extLst>
          </p:cNvPr>
          <p:cNvPicPr>
            <a:picLocks noGrp="1" noChangeAspect="1"/>
          </p:cNvPicPr>
          <p:nvPr>
            <p:ph sz="half" idx="2"/>
          </p:nvPr>
        </p:nvPicPr>
        <p:blipFill>
          <a:blip r:embed="rId3"/>
          <a:stretch>
            <a:fillRect/>
          </a:stretch>
        </p:blipFill>
        <p:spPr>
          <a:xfrm>
            <a:off x="6181724" y="933254"/>
            <a:ext cx="5256131" cy="4536813"/>
          </a:xfrm>
        </p:spPr>
      </p:pic>
    </p:spTree>
    <p:extLst>
      <p:ext uri="{BB962C8B-B14F-4D97-AF65-F5344CB8AC3E}">
        <p14:creationId xmlns:p14="http://schemas.microsoft.com/office/powerpoint/2010/main" val="208956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CC19-FDD2-1657-CC0C-0E350CD51D8C}"/>
              </a:ext>
            </a:extLst>
          </p:cNvPr>
          <p:cNvSpPr>
            <a:spLocks noGrp="1"/>
          </p:cNvSpPr>
          <p:nvPr>
            <p:ph type="title"/>
          </p:nvPr>
        </p:nvSpPr>
        <p:spPr/>
        <p:txBody>
          <a:bodyPr/>
          <a:lstStyle/>
          <a:p>
            <a:r>
              <a:rPr lang="en-IN" b="1" u="sng" dirty="0">
                <a:solidFill>
                  <a:schemeClr val="accent5">
                    <a:lumMod val="75000"/>
                  </a:schemeClr>
                </a:solidFill>
              </a:rPr>
              <a:t>Software Specification</a:t>
            </a:r>
          </a:p>
        </p:txBody>
      </p:sp>
      <p:sp>
        <p:nvSpPr>
          <p:cNvPr id="3" name="Content Placeholder 2">
            <a:extLst>
              <a:ext uri="{FF2B5EF4-FFF2-40B4-BE49-F238E27FC236}">
                <a16:creationId xmlns:a16="http://schemas.microsoft.com/office/drawing/2014/main" id="{7A8CEE09-8039-47C3-F58C-D0905B873FB7}"/>
              </a:ext>
            </a:extLst>
          </p:cNvPr>
          <p:cNvSpPr>
            <a:spLocks noGrp="1"/>
          </p:cNvSpPr>
          <p:nvPr>
            <p:ph idx="1"/>
          </p:nvPr>
        </p:nvSpPr>
        <p:spPr>
          <a:xfrm>
            <a:off x="685801" y="2393343"/>
            <a:ext cx="10131425" cy="4363057"/>
          </a:xfrm>
        </p:spPr>
        <p:txBody>
          <a:bodyPr>
            <a:normAutofit/>
          </a:bodyPr>
          <a:lstStyle/>
          <a:p>
            <a:pPr marL="0" indent="0">
              <a:buNone/>
            </a:pPr>
            <a:r>
              <a:rPr lang="en-IN" sz="2800" dirty="0">
                <a:solidFill>
                  <a:schemeClr val="accent2">
                    <a:lumMod val="75000"/>
                  </a:schemeClr>
                </a:solidFill>
              </a:rPr>
              <a:t>1. </a:t>
            </a:r>
            <a:r>
              <a:rPr lang="en-IN" sz="2800" b="1" u="sng" dirty="0">
                <a:solidFill>
                  <a:schemeClr val="accent2">
                    <a:lumMod val="75000"/>
                  </a:schemeClr>
                </a:solidFill>
              </a:rPr>
              <a:t>Programming Languages: </a:t>
            </a:r>
          </a:p>
          <a:p>
            <a:r>
              <a:rPr lang="en-US" sz="2800" dirty="0">
                <a:solidFill>
                  <a:schemeClr val="accent2">
                    <a:lumMod val="75000"/>
                  </a:schemeClr>
                </a:solidFill>
              </a:rPr>
              <a:t>We have used Python for developing this web application.</a:t>
            </a:r>
            <a:endParaRPr lang="en-IN" sz="2800" dirty="0">
              <a:solidFill>
                <a:schemeClr val="accent2">
                  <a:lumMod val="75000"/>
                </a:schemeClr>
              </a:solidFill>
            </a:endParaRPr>
          </a:p>
          <a:p>
            <a:pPr marL="0" indent="0">
              <a:buNone/>
            </a:pPr>
            <a:r>
              <a:rPr lang="en-IN" sz="2800" dirty="0">
                <a:solidFill>
                  <a:schemeClr val="accent2">
                    <a:lumMod val="75000"/>
                  </a:schemeClr>
                </a:solidFill>
              </a:rPr>
              <a:t>2. </a:t>
            </a:r>
            <a:r>
              <a:rPr lang="en-IN" sz="2800" b="1" u="sng" dirty="0">
                <a:solidFill>
                  <a:schemeClr val="accent2">
                    <a:lumMod val="75000"/>
                  </a:schemeClr>
                </a:solidFill>
              </a:rPr>
              <a:t>Web frameworks: </a:t>
            </a:r>
          </a:p>
          <a:p>
            <a:r>
              <a:rPr lang="en-US" sz="2800" dirty="0" err="1">
                <a:solidFill>
                  <a:schemeClr val="accent2">
                    <a:lumMod val="75000"/>
                  </a:schemeClr>
                </a:solidFill>
              </a:rPr>
              <a:t>Streamlit</a:t>
            </a:r>
            <a:r>
              <a:rPr lang="en-US" sz="2800" dirty="0">
                <a:solidFill>
                  <a:schemeClr val="accent2">
                    <a:lumMod val="75000"/>
                  </a:schemeClr>
                </a:solidFill>
              </a:rPr>
              <a:t> library has been used for frontend as well as backend.</a:t>
            </a:r>
          </a:p>
          <a:p>
            <a:pPr marL="0" indent="0">
              <a:buNone/>
            </a:pPr>
            <a:r>
              <a:rPr lang="en-IN" sz="2800" dirty="0">
                <a:solidFill>
                  <a:schemeClr val="accent2">
                    <a:lumMod val="75000"/>
                  </a:schemeClr>
                </a:solidFill>
              </a:rPr>
              <a:t>3.</a:t>
            </a:r>
            <a:r>
              <a:rPr lang="en-US" sz="2800" dirty="0">
                <a:solidFill>
                  <a:schemeClr val="accent2">
                    <a:lumMod val="75000"/>
                  </a:schemeClr>
                </a:solidFill>
              </a:rPr>
              <a:t> </a:t>
            </a:r>
            <a:r>
              <a:rPr lang="en-US" sz="2800" b="1" u="sng" dirty="0">
                <a:solidFill>
                  <a:schemeClr val="accent2">
                    <a:lumMod val="75000"/>
                  </a:schemeClr>
                </a:solidFill>
              </a:rPr>
              <a:t>Data: </a:t>
            </a:r>
          </a:p>
          <a:p>
            <a:r>
              <a:rPr lang="en-US" sz="2800" dirty="0">
                <a:solidFill>
                  <a:schemeClr val="accent2">
                    <a:lumMod val="75000"/>
                  </a:schemeClr>
                </a:solidFill>
              </a:rPr>
              <a:t>The data we use is scraped from Yahoo finance using </a:t>
            </a:r>
            <a:r>
              <a:rPr lang="en-US" sz="2800" dirty="0" err="1">
                <a:solidFill>
                  <a:schemeClr val="accent2">
                    <a:lumMod val="75000"/>
                  </a:schemeClr>
                </a:solidFill>
              </a:rPr>
              <a:t>yfinance</a:t>
            </a:r>
            <a:r>
              <a:rPr lang="en-US" sz="2800" dirty="0">
                <a:solidFill>
                  <a:schemeClr val="accent2">
                    <a:lumMod val="75000"/>
                  </a:schemeClr>
                </a:solidFill>
              </a:rPr>
              <a:t> </a:t>
            </a:r>
            <a:r>
              <a:rPr lang="en-US" sz="2800" dirty="0" err="1">
                <a:solidFill>
                  <a:schemeClr val="accent2">
                    <a:lumMod val="75000"/>
                  </a:schemeClr>
                </a:solidFill>
              </a:rPr>
              <a:t>libraray</a:t>
            </a:r>
            <a:r>
              <a:rPr lang="en-US" sz="2800" dirty="0">
                <a:solidFill>
                  <a:schemeClr val="accent2">
                    <a:lumMod val="75000"/>
                  </a:schemeClr>
                </a:solidFill>
              </a:rPr>
              <a:t>.</a:t>
            </a:r>
          </a:p>
          <a:p>
            <a:pPr marL="0" indent="0">
              <a:buNone/>
            </a:pPr>
            <a:endParaRPr lang="en-US" sz="3300" dirty="0">
              <a:solidFill>
                <a:schemeClr val="accent2">
                  <a:lumMod val="75000"/>
                </a:schemeClr>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2654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30B1-FC75-3215-1E1F-7DD3242359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FF1417-BFCA-DFF9-43E2-4648533579C0}"/>
              </a:ext>
            </a:extLst>
          </p:cNvPr>
          <p:cNvSpPr>
            <a:spLocks noGrp="1"/>
          </p:cNvSpPr>
          <p:nvPr>
            <p:ph idx="1"/>
          </p:nvPr>
        </p:nvSpPr>
        <p:spPr/>
        <p:txBody>
          <a:bodyPr>
            <a:normAutofit fontScale="92500" lnSpcReduction="20000"/>
          </a:bodyPr>
          <a:lstStyle/>
          <a:p>
            <a:pPr marL="0" indent="0">
              <a:buNone/>
            </a:pPr>
            <a:r>
              <a:rPr lang="en-US" sz="2400" dirty="0">
                <a:solidFill>
                  <a:schemeClr val="accent2">
                    <a:lumMod val="75000"/>
                  </a:schemeClr>
                </a:solidFill>
              </a:rPr>
              <a:t>4. </a:t>
            </a:r>
            <a:r>
              <a:rPr lang="en-US" sz="2400" b="1" u="sng" dirty="0">
                <a:solidFill>
                  <a:schemeClr val="accent2">
                    <a:lumMod val="75000"/>
                  </a:schemeClr>
                </a:solidFill>
              </a:rPr>
              <a:t>Machine learning libraries: </a:t>
            </a:r>
          </a:p>
          <a:p>
            <a:r>
              <a:rPr lang="en-US" sz="2400" dirty="0">
                <a:solidFill>
                  <a:schemeClr val="accent2">
                    <a:lumMod val="75000"/>
                  </a:schemeClr>
                </a:solidFill>
              </a:rPr>
              <a:t>Pandas, </a:t>
            </a:r>
            <a:r>
              <a:rPr lang="en-US" sz="2400" dirty="0" err="1">
                <a:solidFill>
                  <a:schemeClr val="accent2">
                    <a:lumMod val="75000"/>
                  </a:schemeClr>
                </a:solidFill>
              </a:rPr>
              <a:t>Numpy</a:t>
            </a:r>
            <a:r>
              <a:rPr lang="en-US" sz="2400" dirty="0">
                <a:solidFill>
                  <a:schemeClr val="accent2">
                    <a:lumMod val="75000"/>
                  </a:schemeClr>
                </a:solidFill>
              </a:rPr>
              <a:t>, Matplotlib, </a:t>
            </a:r>
            <a:r>
              <a:rPr lang="en-US" sz="2400" dirty="0" err="1">
                <a:solidFill>
                  <a:schemeClr val="accent2">
                    <a:lumMod val="75000"/>
                  </a:schemeClr>
                </a:solidFill>
              </a:rPr>
              <a:t>yfinance</a:t>
            </a:r>
            <a:r>
              <a:rPr lang="en-US" sz="2400" dirty="0">
                <a:solidFill>
                  <a:schemeClr val="accent2">
                    <a:lumMod val="75000"/>
                  </a:schemeClr>
                </a:solidFill>
              </a:rPr>
              <a:t>, </a:t>
            </a:r>
            <a:r>
              <a:rPr lang="en-US" sz="2400" dirty="0" err="1">
                <a:solidFill>
                  <a:schemeClr val="accent2">
                    <a:lumMod val="75000"/>
                  </a:schemeClr>
                </a:solidFill>
              </a:rPr>
              <a:t>streamlit</a:t>
            </a:r>
            <a:r>
              <a:rPr lang="en-US" sz="2400" dirty="0">
                <a:solidFill>
                  <a:schemeClr val="accent2">
                    <a:lumMod val="75000"/>
                  </a:schemeClr>
                </a:solidFill>
              </a:rPr>
              <a:t>, </a:t>
            </a:r>
            <a:r>
              <a:rPr lang="en-US" sz="2400" dirty="0" err="1">
                <a:solidFill>
                  <a:schemeClr val="accent2">
                    <a:lumMod val="75000"/>
                  </a:schemeClr>
                </a:solidFill>
              </a:rPr>
              <a:t>pandas_datareader</a:t>
            </a:r>
            <a:r>
              <a:rPr lang="en-US" dirty="0">
                <a:solidFill>
                  <a:schemeClr val="accent2">
                    <a:lumMod val="75000"/>
                  </a:schemeClr>
                </a:solidFill>
              </a:rPr>
              <a:t> have been used.</a:t>
            </a:r>
            <a:endParaRPr lang="en-US" sz="2400" dirty="0">
              <a:solidFill>
                <a:schemeClr val="accent2">
                  <a:lumMod val="75000"/>
                </a:schemeClr>
              </a:solidFill>
            </a:endParaRPr>
          </a:p>
          <a:p>
            <a:pPr marL="0" indent="0">
              <a:buNone/>
            </a:pPr>
            <a:r>
              <a:rPr lang="en-US" sz="2400" dirty="0">
                <a:solidFill>
                  <a:schemeClr val="accent2">
                    <a:lumMod val="75000"/>
                  </a:schemeClr>
                </a:solidFill>
              </a:rPr>
              <a:t>5.</a:t>
            </a:r>
            <a:r>
              <a:rPr lang="en-US" sz="2400" b="1" u="sng" dirty="0">
                <a:solidFill>
                  <a:schemeClr val="accent2">
                    <a:lumMod val="75000"/>
                  </a:schemeClr>
                </a:solidFill>
              </a:rPr>
              <a:t>Deployment and management</a:t>
            </a:r>
            <a:r>
              <a:rPr lang="en-US" sz="2400" dirty="0">
                <a:solidFill>
                  <a:schemeClr val="accent2">
                    <a:lumMod val="75000"/>
                  </a:schemeClr>
                </a:solidFill>
              </a:rPr>
              <a:t>:</a:t>
            </a:r>
          </a:p>
          <a:p>
            <a:r>
              <a:rPr lang="en-US" dirty="0">
                <a:solidFill>
                  <a:schemeClr val="accent2">
                    <a:lumMod val="75000"/>
                  </a:schemeClr>
                </a:solidFill>
              </a:rPr>
              <a:t>Once we have created the application, we can use </a:t>
            </a:r>
            <a:r>
              <a:rPr lang="en-US" dirty="0" err="1">
                <a:solidFill>
                  <a:schemeClr val="accent2">
                    <a:lumMod val="75000"/>
                  </a:schemeClr>
                </a:solidFill>
              </a:rPr>
              <a:t>Streamlit</a:t>
            </a:r>
            <a:r>
              <a:rPr lang="en-US" dirty="0">
                <a:solidFill>
                  <a:schemeClr val="accent2">
                    <a:lumMod val="75000"/>
                  </a:schemeClr>
                </a:solidFill>
              </a:rPr>
              <a:t> Community Cloud platform to deploy it on services like Azure, Amazon EC2, Google App Engine, manage and share our app. </a:t>
            </a:r>
          </a:p>
          <a:p>
            <a:r>
              <a:rPr lang="en-US" dirty="0" err="1">
                <a:solidFill>
                  <a:schemeClr val="accent2">
                    <a:lumMod val="75000"/>
                  </a:schemeClr>
                </a:solidFill>
              </a:rPr>
              <a:t>Streamlit</a:t>
            </a:r>
            <a:r>
              <a:rPr lang="en-US" dirty="0">
                <a:solidFill>
                  <a:schemeClr val="accent2">
                    <a:lumMod val="75000"/>
                  </a:schemeClr>
                </a:solidFill>
              </a:rPr>
              <a:t> Documentation provides guide to deploy our </a:t>
            </a:r>
            <a:r>
              <a:rPr lang="en-US" dirty="0" err="1">
                <a:solidFill>
                  <a:schemeClr val="accent2">
                    <a:lumMod val="75000"/>
                  </a:schemeClr>
                </a:solidFill>
              </a:rPr>
              <a:t>streamlit</a:t>
            </a:r>
            <a:r>
              <a:rPr lang="en-US" dirty="0">
                <a:solidFill>
                  <a:schemeClr val="accent2">
                    <a:lumMod val="75000"/>
                  </a:schemeClr>
                </a:solidFill>
              </a:rPr>
              <a:t> application for various cloud services and platforms, e.g. </a:t>
            </a:r>
            <a:r>
              <a:rPr lang="en-US" dirty="0" err="1">
                <a:solidFill>
                  <a:schemeClr val="accent2">
                    <a:lumMod val="75000"/>
                  </a:schemeClr>
                </a:solidFill>
              </a:rPr>
              <a:t>Streamlit</a:t>
            </a:r>
            <a:r>
              <a:rPr lang="en-US" dirty="0">
                <a:solidFill>
                  <a:schemeClr val="accent2">
                    <a:lumMod val="75000"/>
                  </a:schemeClr>
                </a:solidFill>
              </a:rPr>
              <a:t> Community Cloud, Docker, Kubernetes.</a:t>
            </a:r>
          </a:p>
          <a:p>
            <a:pPr marL="0" indent="0">
              <a:buNone/>
            </a:pPr>
            <a:endParaRPr lang="en-US" sz="2400" dirty="0">
              <a:solidFill>
                <a:schemeClr val="accent2">
                  <a:lumMod val="75000"/>
                </a:schemeClr>
              </a:solidFill>
            </a:endParaRPr>
          </a:p>
          <a:p>
            <a:pPr>
              <a:buFont typeface="Arial" panose="020B0604020202020204" pitchFamily="34" charset="0"/>
              <a:buChar char="•"/>
            </a:pPr>
            <a:endParaRPr lang="en-US" sz="2400" dirty="0">
              <a:solidFill>
                <a:schemeClr val="accent2">
                  <a:lumMod val="75000"/>
                </a:schemeClr>
              </a:solidFill>
            </a:endParaRPr>
          </a:p>
          <a:p>
            <a:endParaRPr lang="en-IN" dirty="0"/>
          </a:p>
        </p:txBody>
      </p:sp>
    </p:spTree>
    <p:extLst>
      <p:ext uri="{BB962C8B-B14F-4D97-AF65-F5344CB8AC3E}">
        <p14:creationId xmlns:p14="http://schemas.microsoft.com/office/powerpoint/2010/main" val="238061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7398-2E6B-21DB-6220-6412655FB608}"/>
              </a:ext>
            </a:extLst>
          </p:cNvPr>
          <p:cNvSpPr>
            <a:spLocks noGrp="1"/>
          </p:cNvSpPr>
          <p:nvPr>
            <p:ph type="title"/>
          </p:nvPr>
        </p:nvSpPr>
        <p:spPr/>
        <p:txBody>
          <a:bodyPr/>
          <a:lstStyle/>
          <a:p>
            <a:r>
              <a:rPr lang="en-IN" dirty="0"/>
              <a:t>	</a:t>
            </a:r>
            <a:r>
              <a:rPr lang="en-IN" b="1" u="sng" dirty="0">
                <a:solidFill>
                  <a:schemeClr val="accent5">
                    <a:lumMod val="75000"/>
                  </a:schemeClr>
                </a:solidFill>
              </a:rPr>
              <a:t>Hardware Specification</a:t>
            </a:r>
          </a:p>
        </p:txBody>
      </p:sp>
      <p:sp>
        <p:nvSpPr>
          <p:cNvPr id="3" name="Content Placeholder 2">
            <a:extLst>
              <a:ext uri="{FF2B5EF4-FFF2-40B4-BE49-F238E27FC236}">
                <a16:creationId xmlns:a16="http://schemas.microsoft.com/office/drawing/2014/main" id="{2C5BB708-F18F-F8A7-865B-CE2C46C03216}"/>
              </a:ext>
            </a:extLst>
          </p:cNvPr>
          <p:cNvSpPr>
            <a:spLocks noGrp="1"/>
          </p:cNvSpPr>
          <p:nvPr>
            <p:ph idx="1"/>
          </p:nvPr>
        </p:nvSpPr>
        <p:spPr/>
        <p:txBody>
          <a:bodyPr>
            <a:normAutofit/>
          </a:bodyPr>
          <a:lstStyle/>
          <a:p>
            <a:pPr marL="0" indent="0" algn="l">
              <a:buNone/>
            </a:pPr>
            <a:r>
              <a:rPr lang="en-IN" sz="2000" b="1" i="0" u="sng" dirty="0">
                <a:solidFill>
                  <a:schemeClr val="accent2">
                    <a:lumMod val="75000"/>
                  </a:schemeClr>
                </a:solidFill>
                <a:effectLst/>
                <a:latin typeface="Inter-Variable"/>
              </a:rPr>
              <a:t>Development and Testing Environment</a:t>
            </a:r>
          </a:p>
          <a:p>
            <a:r>
              <a:rPr lang="en-IN" sz="2000" b="0" i="0" dirty="0">
                <a:solidFill>
                  <a:schemeClr val="accent2">
                    <a:lumMod val="75000"/>
                  </a:schemeClr>
                </a:solidFill>
                <a:effectLst/>
                <a:latin typeface="Inter-Variable"/>
              </a:rPr>
              <a:t>For development and testing purposes, a basic setup can suffice:</a:t>
            </a:r>
          </a:p>
          <a:p>
            <a:r>
              <a:rPr lang="en-IN" sz="2000" b="1" i="0" u="sng" dirty="0">
                <a:solidFill>
                  <a:schemeClr val="accent2">
                    <a:lumMod val="75000"/>
                  </a:schemeClr>
                </a:solidFill>
                <a:effectLst/>
                <a:latin typeface="Inter-Variable"/>
              </a:rPr>
              <a:t>Processor</a:t>
            </a:r>
            <a:r>
              <a:rPr lang="en-IN" sz="2000" b="0" i="0" dirty="0">
                <a:solidFill>
                  <a:schemeClr val="accent2">
                    <a:lumMod val="75000"/>
                  </a:schemeClr>
                </a:solidFill>
                <a:effectLst/>
                <a:latin typeface="Inter-Variable"/>
              </a:rPr>
              <a:t>: Intel Core i5 or AMD </a:t>
            </a:r>
            <a:r>
              <a:rPr lang="en-IN" sz="2000" b="0" i="0" dirty="0" err="1">
                <a:solidFill>
                  <a:schemeClr val="accent2">
                    <a:lumMod val="75000"/>
                  </a:schemeClr>
                </a:solidFill>
                <a:effectLst/>
                <a:latin typeface="Inter-Variable"/>
              </a:rPr>
              <a:t>Ryzen</a:t>
            </a:r>
            <a:r>
              <a:rPr lang="en-IN" sz="2000" b="0" i="0" dirty="0">
                <a:solidFill>
                  <a:schemeClr val="accent2">
                    <a:lumMod val="75000"/>
                  </a:schemeClr>
                </a:solidFill>
                <a:effectLst/>
                <a:latin typeface="Inter-Variable"/>
              </a:rPr>
              <a:t> 5 processor.</a:t>
            </a:r>
          </a:p>
          <a:p>
            <a:r>
              <a:rPr lang="en-IN" sz="2000" b="1" i="0" u="sng" dirty="0">
                <a:solidFill>
                  <a:schemeClr val="accent2">
                    <a:lumMod val="75000"/>
                  </a:schemeClr>
                </a:solidFill>
                <a:effectLst/>
                <a:latin typeface="Inter-Variable"/>
              </a:rPr>
              <a:t>RAM</a:t>
            </a:r>
            <a:r>
              <a:rPr lang="en-IN" sz="2000" b="0" i="0" u="sng" dirty="0">
                <a:solidFill>
                  <a:schemeClr val="accent2">
                    <a:lumMod val="75000"/>
                  </a:schemeClr>
                </a:solidFill>
                <a:effectLst/>
                <a:latin typeface="Inter-Variable"/>
              </a:rPr>
              <a:t>:</a:t>
            </a:r>
            <a:r>
              <a:rPr lang="en-IN" sz="2000" b="0" i="0" dirty="0">
                <a:solidFill>
                  <a:schemeClr val="accent2">
                    <a:lumMod val="75000"/>
                  </a:schemeClr>
                </a:solidFill>
                <a:effectLst/>
                <a:latin typeface="Inter-Variable"/>
              </a:rPr>
              <a:t> 8GB of RAM.</a:t>
            </a:r>
          </a:p>
          <a:p>
            <a:r>
              <a:rPr lang="en-IN" sz="2000" b="1" i="0" u="sng" dirty="0">
                <a:solidFill>
                  <a:schemeClr val="accent2">
                    <a:lumMod val="75000"/>
                  </a:schemeClr>
                </a:solidFill>
                <a:effectLst/>
                <a:latin typeface="Inter-Variable"/>
              </a:rPr>
              <a:t>Storage</a:t>
            </a:r>
            <a:r>
              <a:rPr lang="en-IN" sz="2000" b="0" i="0" dirty="0">
                <a:solidFill>
                  <a:schemeClr val="accent2">
                    <a:lumMod val="75000"/>
                  </a:schemeClr>
                </a:solidFill>
                <a:effectLst/>
                <a:latin typeface="Inter-Variable"/>
              </a:rPr>
              <a:t>: 256GB SSD for faster data access.</a:t>
            </a:r>
          </a:p>
          <a:p>
            <a:r>
              <a:rPr lang="en-IN" sz="2000" b="1" i="0" u="sng" dirty="0">
                <a:solidFill>
                  <a:schemeClr val="accent2">
                    <a:lumMod val="75000"/>
                  </a:schemeClr>
                </a:solidFill>
                <a:effectLst/>
                <a:latin typeface="Inter-Variable"/>
              </a:rPr>
              <a:t>Operating System</a:t>
            </a:r>
            <a:r>
              <a:rPr lang="en-IN" sz="2000" b="0" i="0" dirty="0">
                <a:solidFill>
                  <a:schemeClr val="accent2">
                    <a:lumMod val="75000"/>
                  </a:schemeClr>
                </a:solidFill>
                <a:effectLst/>
                <a:latin typeface="Inter-Variable"/>
              </a:rPr>
              <a:t>: Windows, macOS, or Linux.</a:t>
            </a:r>
          </a:p>
          <a:p>
            <a:endParaRPr lang="en-IN" dirty="0"/>
          </a:p>
        </p:txBody>
      </p:sp>
    </p:spTree>
    <p:extLst>
      <p:ext uri="{BB962C8B-B14F-4D97-AF65-F5344CB8AC3E}">
        <p14:creationId xmlns:p14="http://schemas.microsoft.com/office/powerpoint/2010/main" val="255467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0506-44AA-285A-7333-907E7D50EC27}"/>
              </a:ext>
            </a:extLst>
          </p:cNvPr>
          <p:cNvSpPr>
            <a:spLocks noGrp="1"/>
          </p:cNvSpPr>
          <p:nvPr>
            <p:ph type="title"/>
          </p:nvPr>
        </p:nvSpPr>
        <p:spPr/>
        <p:txBody>
          <a:bodyPr/>
          <a:lstStyle/>
          <a:p>
            <a:r>
              <a:rPr lang="en-IN" dirty="0">
                <a:solidFill>
                  <a:srgbClr val="C00000"/>
                </a:solidFill>
              </a:rPr>
              <a:t>Conclusion</a:t>
            </a:r>
          </a:p>
        </p:txBody>
      </p:sp>
      <p:sp>
        <p:nvSpPr>
          <p:cNvPr id="3" name="Content Placeholder 2">
            <a:extLst>
              <a:ext uri="{FF2B5EF4-FFF2-40B4-BE49-F238E27FC236}">
                <a16:creationId xmlns:a16="http://schemas.microsoft.com/office/drawing/2014/main" id="{1CAC1B3D-4847-2367-4FDC-2E82252A4000}"/>
              </a:ext>
            </a:extLst>
          </p:cNvPr>
          <p:cNvSpPr>
            <a:spLocks noGrp="1"/>
          </p:cNvSpPr>
          <p:nvPr>
            <p:ph idx="1"/>
          </p:nvPr>
        </p:nvSpPr>
        <p:spPr/>
        <p:txBody>
          <a:bodyPr/>
          <a:lstStyle/>
          <a:p>
            <a:r>
              <a:rPr lang="en-IN" dirty="0"/>
              <a:t>In today’s age of </a:t>
            </a:r>
            <a:r>
              <a:rPr lang="en-IN" dirty="0" err="1"/>
              <a:t>evergrowing</a:t>
            </a:r>
            <a:r>
              <a:rPr lang="en-IN" dirty="0"/>
              <a:t> businesses and markets, one must be </a:t>
            </a:r>
            <a:r>
              <a:rPr lang="en-IN" dirty="0" err="1"/>
              <a:t>knowledgable</a:t>
            </a:r>
            <a:r>
              <a:rPr lang="en-IN" dirty="0"/>
              <a:t> on how to participate </a:t>
            </a:r>
            <a:r>
              <a:rPr lang="en-IN" dirty="0" err="1"/>
              <a:t>i.e</a:t>
            </a:r>
            <a:r>
              <a:rPr lang="en-IN" dirty="0"/>
              <a:t>, invest in them. Here we have used  linear regression model and </a:t>
            </a:r>
            <a:r>
              <a:rPr lang="en-IN" dirty="0" err="1"/>
              <a:t>yfinance</a:t>
            </a:r>
            <a:r>
              <a:rPr lang="en-IN" dirty="0"/>
              <a:t> datasets, to efficiently predict prices of stocks with a good accuracy. It will enable investors to make informed decisions regarding investment. Data visualization has been provided for better understanding and experience. We aim to </a:t>
            </a:r>
            <a:r>
              <a:rPr lang="en-IN" dirty="0" err="1"/>
              <a:t>continously</a:t>
            </a:r>
            <a:r>
              <a:rPr lang="en-IN" dirty="0"/>
              <a:t> add new better features to the application for  improved user experience.</a:t>
            </a:r>
          </a:p>
        </p:txBody>
      </p:sp>
    </p:spTree>
    <p:extLst>
      <p:ext uri="{BB962C8B-B14F-4D97-AF65-F5344CB8AC3E}">
        <p14:creationId xmlns:p14="http://schemas.microsoft.com/office/powerpoint/2010/main" val="73766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5EAE-E320-AC12-2DCE-C6E77A752240}"/>
              </a:ext>
            </a:extLst>
          </p:cNvPr>
          <p:cNvSpPr>
            <a:spLocks noGrp="1"/>
          </p:cNvSpPr>
          <p:nvPr>
            <p:ph type="title"/>
          </p:nvPr>
        </p:nvSpPr>
        <p:spPr>
          <a:xfrm>
            <a:off x="685802" y="1788161"/>
            <a:ext cx="10131425" cy="2052320"/>
          </a:xfrm>
        </p:spPr>
        <p:txBody>
          <a:bodyPr/>
          <a:lstStyle/>
          <a:p>
            <a:r>
              <a:rPr lang="en-IN" dirty="0"/>
              <a:t>						   </a:t>
            </a:r>
            <a:r>
              <a:rPr lang="en-IN" sz="6600" b="1" i="1" dirty="0">
                <a:solidFill>
                  <a:schemeClr val="accent5">
                    <a:lumMod val="75000"/>
                  </a:schemeClr>
                </a:solidFill>
              </a:rPr>
              <a:t>THANK YOU</a:t>
            </a:r>
          </a:p>
        </p:txBody>
      </p:sp>
      <p:sp>
        <p:nvSpPr>
          <p:cNvPr id="3" name="Text Placeholder 2">
            <a:extLst>
              <a:ext uri="{FF2B5EF4-FFF2-40B4-BE49-F238E27FC236}">
                <a16:creationId xmlns:a16="http://schemas.microsoft.com/office/drawing/2014/main" id="{8970C3DC-1501-50A2-5631-42706E8AA7F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389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3BF9-9E40-F7C1-22A8-5C16A946AB96}"/>
              </a:ext>
            </a:extLst>
          </p:cNvPr>
          <p:cNvSpPr>
            <a:spLocks noGrp="1"/>
          </p:cNvSpPr>
          <p:nvPr>
            <p:ph type="title"/>
          </p:nvPr>
        </p:nvSpPr>
        <p:spPr/>
        <p:txBody>
          <a:bodyPr/>
          <a:lstStyle/>
          <a:p>
            <a:r>
              <a:rPr lang="en-IN" b="1" u="sng" dirty="0">
                <a:solidFill>
                  <a:schemeClr val="accent5">
                    <a:lumMod val="75000"/>
                  </a:schemeClr>
                </a:solidFill>
              </a:rPr>
              <a:t>Guide Name and Team Members</a:t>
            </a:r>
          </a:p>
        </p:txBody>
      </p:sp>
      <p:sp>
        <p:nvSpPr>
          <p:cNvPr id="3" name="Content Placeholder 2">
            <a:extLst>
              <a:ext uri="{FF2B5EF4-FFF2-40B4-BE49-F238E27FC236}">
                <a16:creationId xmlns:a16="http://schemas.microsoft.com/office/drawing/2014/main" id="{EA5E4DEB-78F6-755A-A5B7-D6E1146B508B}"/>
              </a:ext>
            </a:extLst>
          </p:cNvPr>
          <p:cNvSpPr>
            <a:spLocks noGrp="1"/>
          </p:cNvSpPr>
          <p:nvPr>
            <p:ph idx="1"/>
          </p:nvPr>
        </p:nvSpPr>
        <p:spPr/>
        <p:txBody>
          <a:bodyPr>
            <a:normAutofit lnSpcReduction="10000"/>
          </a:bodyPr>
          <a:lstStyle/>
          <a:p>
            <a:r>
              <a:rPr lang="en-IN" b="1" dirty="0">
                <a:solidFill>
                  <a:schemeClr val="accent2">
                    <a:lumMod val="75000"/>
                  </a:schemeClr>
                </a:solidFill>
              </a:rPr>
              <a:t>Guide Name :- Prof. Avani Ray</a:t>
            </a:r>
          </a:p>
          <a:p>
            <a:r>
              <a:rPr lang="en-IN" sz="2400" b="1" dirty="0">
                <a:solidFill>
                  <a:schemeClr val="accent2">
                    <a:lumMod val="75000"/>
                  </a:schemeClr>
                </a:solidFill>
              </a:rPr>
              <a:t>Team Members :-</a:t>
            </a:r>
          </a:p>
          <a:p>
            <a:pPr marL="0" indent="0">
              <a:buNone/>
            </a:pPr>
            <a:r>
              <a:rPr lang="en-IN" sz="2400" b="1" dirty="0">
                <a:solidFill>
                  <a:schemeClr val="accent2">
                    <a:lumMod val="75000"/>
                  </a:schemeClr>
                </a:solidFill>
              </a:rPr>
              <a:t>	1. OM SHARAD SHINDE</a:t>
            </a:r>
          </a:p>
          <a:p>
            <a:pPr marL="0" indent="0">
              <a:buNone/>
            </a:pPr>
            <a:r>
              <a:rPr lang="en-IN" sz="2400" b="1" dirty="0">
                <a:solidFill>
                  <a:schemeClr val="accent2">
                    <a:lumMod val="75000"/>
                  </a:schemeClr>
                </a:solidFill>
              </a:rPr>
              <a:t>	2. ADITYA NITIN PATIL				</a:t>
            </a:r>
          </a:p>
          <a:p>
            <a:pPr marL="0" indent="0">
              <a:buNone/>
            </a:pPr>
            <a:r>
              <a:rPr lang="en-IN" sz="2400" b="1" dirty="0">
                <a:solidFill>
                  <a:schemeClr val="accent2">
                    <a:lumMod val="75000"/>
                  </a:schemeClr>
                </a:solidFill>
              </a:rPr>
              <a:t>	3. MAYUR BHARAMBE</a:t>
            </a:r>
          </a:p>
          <a:p>
            <a:pPr marL="0" indent="0">
              <a:buNone/>
            </a:pPr>
            <a:r>
              <a:rPr lang="en-IN" sz="2400" b="1" dirty="0">
                <a:solidFill>
                  <a:schemeClr val="accent2">
                    <a:lumMod val="75000"/>
                  </a:schemeClr>
                </a:solidFill>
              </a:rPr>
              <a:t>	4. TANMAY MULAY</a:t>
            </a:r>
          </a:p>
          <a:p>
            <a:pPr marL="0" indent="0">
              <a:buNone/>
            </a:pPr>
            <a:r>
              <a:rPr lang="en-IN" sz="2400" b="1" dirty="0">
                <a:solidFill>
                  <a:schemeClr val="accent2">
                    <a:lumMod val="75000"/>
                  </a:schemeClr>
                </a:solidFill>
              </a:rPr>
              <a:t>	5. ATHARVA SHETE </a:t>
            </a:r>
          </a:p>
        </p:txBody>
      </p:sp>
    </p:spTree>
    <p:extLst>
      <p:ext uri="{BB962C8B-B14F-4D97-AF65-F5344CB8AC3E}">
        <p14:creationId xmlns:p14="http://schemas.microsoft.com/office/powerpoint/2010/main" val="324010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2ACC-5898-ED97-CBA1-CED7D974EADE}"/>
              </a:ext>
            </a:extLst>
          </p:cNvPr>
          <p:cNvSpPr>
            <a:spLocks noGrp="1"/>
          </p:cNvSpPr>
          <p:nvPr>
            <p:ph type="title"/>
          </p:nvPr>
        </p:nvSpPr>
        <p:spPr/>
        <p:txBody>
          <a:bodyPr/>
          <a:lstStyle/>
          <a:p>
            <a:r>
              <a:rPr lang="en-IN" b="1" u="sng" dirty="0">
                <a:solidFill>
                  <a:schemeClr val="accent5">
                    <a:lumMod val="75000"/>
                  </a:schemeClr>
                </a:solidFill>
              </a:rPr>
              <a:t>Introduction</a:t>
            </a:r>
          </a:p>
        </p:txBody>
      </p:sp>
      <p:sp>
        <p:nvSpPr>
          <p:cNvPr id="3" name="Content Placeholder 2">
            <a:extLst>
              <a:ext uri="{FF2B5EF4-FFF2-40B4-BE49-F238E27FC236}">
                <a16:creationId xmlns:a16="http://schemas.microsoft.com/office/drawing/2014/main" id="{7721D8A6-E9C9-EB26-4F6C-84ACB88B6A4C}"/>
              </a:ext>
            </a:extLst>
          </p:cNvPr>
          <p:cNvSpPr>
            <a:spLocks noGrp="1"/>
          </p:cNvSpPr>
          <p:nvPr>
            <p:ph idx="1"/>
          </p:nvPr>
        </p:nvSpPr>
        <p:spPr/>
        <p:txBody>
          <a:bodyPr>
            <a:normAutofit/>
          </a:bodyPr>
          <a:lstStyle/>
          <a:p>
            <a:r>
              <a:rPr lang="en-US" sz="3200" dirty="0">
                <a:solidFill>
                  <a:schemeClr val="accent2">
                    <a:lumMod val="75000"/>
                  </a:schemeClr>
                </a:solidFill>
              </a:rPr>
              <a:t>Welcome to the presentation on Stock Prediction and Visualization! We'll explore the fascinating world of data visualization and predictive analytics as they relate to stock markets in this project. Our project's goal is to find meaningful patterns in stock data and use ML forecasting methods to predict future changes in the market. </a:t>
            </a:r>
            <a:endParaRPr lang="en-IN" sz="3200" dirty="0">
              <a:solidFill>
                <a:schemeClr val="accent2">
                  <a:lumMod val="75000"/>
                </a:schemeClr>
              </a:solidFill>
            </a:endParaRPr>
          </a:p>
        </p:txBody>
      </p:sp>
    </p:spTree>
    <p:extLst>
      <p:ext uri="{BB962C8B-B14F-4D97-AF65-F5344CB8AC3E}">
        <p14:creationId xmlns:p14="http://schemas.microsoft.com/office/powerpoint/2010/main" val="40063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515C-E4B6-51E6-C011-A48707DBFE20}"/>
              </a:ext>
            </a:extLst>
          </p:cNvPr>
          <p:cNvSpPr>
            <a:spLocks noGrp="1"/>
          </p:cNvSpPr>
          <p:nvPr>
            <p:ph type="title"/>
          </p:nvPr>
        </p:nvSpPr>
        <p:spPr/>
        <p:txBody>
          <a:bodyPr/>
          <a:lstStyle/>
          <a:p>
            <a:r>
              <a:rPr lang="en-IN" dirty="0"/>
              <a:t>	</a:t>
            </a:r>
            <a:r>
              <a:rPr lang="en-IN" b="1" u="sng" dirty="0">
                <a:solidFill>
                  <a:schemeClr val="accent5">
                    <a:lumMod val="75000"/>
                  </a:schemeClr>
                </a:solidFill>
              </a:rPr>
              <a:t>Problem Statement</a:t>
            </a:r>
          </a:p>
        </p:txBody>
      </p:sp>
      <p:sp>
        <p:nvSpPr>
          <p:cNvPr id="3" name="Content Placeholder 2">
            <a:extLst>
              <a:ext uri="{FF2B5EF4-FFF2-40B4-BE49-F238E27FC236}">
                <a16:creationId xmlns:a16="http://schemas.microsoft.com/office/drawing/2014/main" id="{729E8AD5-371E-7601-10EA-1C3B5E570B48}"/>
              </a:ext>
            </a:extLst>
          </p:cNvPr>
          <p:cNvSpPr>
            <a:spLocks noGrp="1"/>
          </p:cNvSpPr>
          <p:nvPr>
            <p:ph idx="1"/>
          </p:nvPr>
        </p:nvSpPr>
        <p:spPr/>
        <p:txBody>
          <a:bodyPr>
            <a:noAutofit/>
          </a:bodyPr>
          <a:lstStyle/>
          <a:p>
            <a:r>
              <a:rPr lang="en-US" sz="4000" dirty="0">
                <a:solidFill>
                  <a:schemeClr val="accent2">
                    <a:lumMod val="75000"/>
                  </a:schemeClr>
                </a:solidFill>
              </a:rPr>
              <a:t>Development of software to predict value of stocks using various parameters, and providing further visualization.</a:t>
            </a:r>
          </a:p>
        </p:txBody>
      </p:sp>
    </p:spTree>
    <p:extLst>
      <p:ext uri="{BB962C8B-B14F-4D97-AF65-F5344CB8AC3E}">
        <p14:creationId xmlns:p14="http://schemas.microsoft.com/office/powerpoint/2010/main" val="128759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AE7E-6AA3-AE7E-D8BF-BB7F734E0998}"/>
              </a:ext>
            </a:extLst>
          </p:cNvPr>
          <p:cNvSpPr>
            <a:spLocks noGrp="1"/>
          </p:cNvSpPr>
          <p:nvPr>
            <p:ph type="title"/>
          </p:nvPr>
        </p:nvSpPr>
        <p:spPr>
          <a:xfrm>
            <a:off x="1295402" y="982132"/>
            <a:ext cx="9601196" cy="457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C49601C-BD2E-257F-619E-A72A1F193F05}"/>
              </a:ext>
            </a:extLst>
          </p:cNvPr>
          <p:cNvPicPr>
            <a:picLocks noGrp="1" noChangeAspect="1"/>
          </p:cNvPicPr>
          <p:nvPr>
            <p:ph idx="1"/>
          </p:nvPr>
        </p:nvPicPr>
        <p:blipFill>
          <a:blip r:embed="rId2"/>
          <a:stretch>
            <a:fillRect/>
          </a:stretch>
        </p:blipFill>
        <p:spPr>
          <a:xfrm>
            <a:off x="833756" y="1838961"/>
            <a:ext cx="5490573" cy="4036908"/>
          </a:xfrm>
        </p:spPr>
      </p:pic>
      <p:pic>
        <p:nvPicPr>
          <p:cNvPr id="7" name="Picture 6">
            <a:extLst>
              <a:ext uri="{FF2B5EF4-FFF2-40B4-BE49-F238E27FC236}">
                <a16:creationId xmlns:a16="http://schemas.microsoft.com/office/drawing/2014/main" id="{5DBBAB12-59DE-BCF8-8B17-AFBE248C1DD0}"/>
              </a:ext>
            </a:extLst>
          </p:cNvPr>
          <p:cNvPicPr>
            <a:picLocks noChangeAspect="1"/>
          </p:cNvPicPr>
          <p:nvPr/>
        </p:nvPicPr>
        <p:blipFill>
          <a:blip r:embed="rId3"/>
          <a:stretch>
            <a:fillRect/>
          </a:stretch>
        </p:blipFill>
        <p:spPr>
          <a:xfrm>
            <a:off x="6324330" y="1838961"/>
            <a:ext cx="5235660" cy="4175759"/>
          </a:xfrm>
          <a:prstGeom prst="rect">
            <a:avLst/>
          </a:prstGeom>
        </p:spPr>
      </p:pic>
    </p:spTree>
    <p:extLst>
      <p:ext uri="{BB962C8B-B14F-4D97-AF65-F5344CB8AC3E}">
        <p14:creationId xmlns:p14="http://schemas.microsoft.com/office/powerpoint/2010/main" val="248968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C845-DCC4-D82E-DB09-6E08C8AF64BA}"/>
              </a:ext>
            </a:extLst>
          </p:cNvPr>
          <p:cNvSpPr>
            <a:spLocks noGrp="1"/>
          </p:cNvSpPr>
          <p:nvPr>
            <p:ph type="title"/>
          </p:nvPr>
        </p:nvSpPr>
        <p:spPr/>
        <p:txBody>
          <a:bodyPr>
            <a:normAutofit/>
          </a:bodyPr>
          <a:lstStyle/>
          <a:p>
            <a:r>
              <a:rPr lang="en-IN" sz="4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000" b="1" u="sng"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Scope of the Project</a:t>
            </a:r>
            <a:endParaRPr lang="en-IN" sz="4000"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id="{2E4A702C-425A-614C-3985-6C6EFF3F655E}"/>
              </a:ext>
            </a:extLst>
          </p:cNvPr>
          <p:cNvSpPr>
            <a:spLocks noGrp="1"/>
          </p:cNvSpPr>
          <p:nvPr>
            <p:ph idx="1"/>
          </p:nvPr>
        </p:nvSpPr>
        <p:spPr/>
        <p:txBody>
          <a:bodyPr>
            <a:noAutofit/>
          </a:bodyPr>
          <a:lstStyle/>
          <a:p>
            <a:r>
              <a:rPr lang="en-US" sz="2000" b="1" u="sng" dirty="0">
                <a:solidFill>
                  <a:schemeClr val="accent2">
                    <a:lumMod val="75000"/>
                  </a:schemeClr>
                </a:solidFill>
              </a:rPr>
              <a:t>Prediction Timeframe: </a:t>
            </a:r>
            <a:r>
              <a:rPr lang="en-US" sz="2000" dirty="0">
                <a:solidFill>
                  <a:schemeClr val="accent2">
                    <a:lumMod val="75000"/>
                  </a:schemeClr>
                </a:solidFill>
              </a:rPr>
              <a:t>Select the timeframe of which the data values will be used to train the model for price prediction.</a:t>
            </a:r>
          </a:p>
          <a:p>
            <a:r>
              <a:rPr lang="en-US" sz="2000" b="1" u="sng" dirty="0">
                <a:solidFill>
                  <a:schemeClr val="accent2">
                    <a:lumMod val="75000"/>
                  </a:schemeClr>
                </a:solidFill>
              </a:rPr>
              <a:t>Stock Selection</a:t>
            </a:r>
            <a:r>
              <a:rPr lang="en-US" sz="2000" dirty="0">
                <a:solidFill>
                  <a:schemeClr val="accent2">
                    <a:lumMod val="75000"/>
                  </a:schemeClr>
                </a:solidFill>
              </a:rPr>
              <a:t>: Choose the stocks that your model can forecast. It may be specific equities or even market indices.</a:t>
            </a:r>
          </a:p>
          <a:p>
            <a:r>
              <a:rPr lang="en-US" sz="2000" b="1" u="sng" dirty="0">
                <a:solidFill>
                  <a:schemeClr val="accent2">
                    <a:lumMod val="75000"/>
                  </a:schemeClr>
                </a:solidFill>
              </a:rPr>
              <a:t>Data Sources: </a:t>
            </a:r>
            <a:r>
              <a:rPr lang="en-US" sz="2000" dirty="0">
                <a:solidFill>
                  <a:schemeClr val="accent2">
                    <a:lumMod val="75000"/>
                  </a:schemeClr>
                </a:solidFill>
              </a:rPr>
              <a:t>Locate and gather data sources so the model can be trained. In this project we are using Yahoo Finance.</a:t>
            </a:r>
          </a:p>
          <a:p>
            <a:r>
              <a:rPr lang="en-US" sz="2000" b="1" u="sng" dirty="0">
                <a:solidFill>
                  <a:schemeClr val="accent2">
                    <a:lumMod val="75000"/>
                  </a:schemeClr>
                </a:solidFill>
              </a:rPr>
              <a:t>Model Evaluation: </a:t>
            </a:r>
            <a:r>
              <a:rPr lang="en-US" sz="2000" dirty="0">
                <a:solidFill>
                  <a:schemeClr val="accent2">
                    <a:lumMod val="75000"/>
                  </a:schemeClr>
                </a:solidFill>
              </a:rPr>
              <a:t>Choosing a method for assessing the model's effectiveness. It is possible to employ metrics such as accuracy scores, mean squared error (MSE), and mean absolute error (MAE).</a:t>
            </a:r>
            <a:endParaRPr lang="en-IN" sz="2000" dirty="0">
              <a:solidFill>
                <a:schemeClr val="accent2">
                  <a:lumMod val="75000"/>
                </a:schemeClr>
              </a:solidFill>
            </a:endParaRPr>
          </a:p>
        </p:txBody>
      </p:sp>
    </p:spTree>
    <p:extLst>
      <p:ext uri="{BB962C8B-B14F-4D97-AF65-F5344CB8AC3E}">
        <p14:creationId xmlns:p14="http://schemas.microsoft.com/office/powerpoint/2010/main" val="352310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EB29-809E-829D-8A1B-A4DD07B28807}"/>
              </a:ext>
            </a:extLst>
          </p:cNvPr>
          <p:cNvSpPr>
            <a:spLocks noGrp="1"/>
          </p:cNvSpPr>
          <p:nvPr>
            <p:ph type="title"/>
          </p:nvPr>
        </p:nvSpPr>
        <p:spPr>
          <a:xfrm>
            <a:off x="685801" y="1192695"/>
            <a:ext cx="10131425" cy="1240403"/>
          </a:xfrm>
        </p:spPr>
        <p:txBody>
          <a:bodyPr>
            <a:normAutofit/>
          </a:bodyPr>
          <a:lstStyle/>
          <a:p>
            <a:r>
              <a:rPr lang="en-IN" b="1" u="sng" dirty="0">
                <a:solidFill>
                  <a:schemeClr val="accent5">
                    <a:lumMod val="75000"/>
                  </a:schemeClr>
                </a:solidFill>
              </a:rPr>
              <a:t>Objective of the Project</a:t>
            </a:r>
          </a:p>
        </p:txBody>
      </p:sp>
      <p:sp>
        <p:nvSpPr>
          <p:cNvPr id="3" name="Content Placeholder 2">
            <a:extLst>
              <a:ext uri="{FF2B5EF4-FFF2-40B4-BE49-F238E27FC236}">
                <a16:creationId xmlns:a16="http://schemas.microsoft.com/office/drawing/2014/main" id="{87A1D4D2-B5C7-38EB-A698-0E9DE68CD13A}"/>
              </a:ext>
            </a:extLst>
          </p:cNvPr>
          <p:cNvSpPr>
            <a:spLocks noGrp="1"/>
          </p:cNvSpPr>
          <p:nvPr>
            <p:ph idx="1"/>
          </p:nvPr>
        </p:nvSpPr>
        <p:spPr/>
        <p:txBody>
          <a:bodyPr>
            <a:noAutofit/>
          </a:bodyPr>
          <a:lstStyle/>
          <a:p>
            <a:r>
              <a:rPr lang="en-US" sz="2000" b="1" u="sng" dirty="0">
                <a:solidFill>
                  <a:schemeClr val="accent2">
                    <a:lumMod val="75000"/>
                  </a:schemeClr>
                </a:solidFill>
              </a:rPr>
              <a:t>Predictive Accuracy: </a:t>
            </a:r>
            <a:r>
              <a:rPr lang="en-US" sz="2000" dirty="0">
                <a:solidFill>
                  <a:schemeClr val="accent2">
                    <a:lumMod val="75000"/>
                  </a:schemeClr>
                </a:solidFill>
              </a:rPr>
              <a:t>Our website's main goal is to make accurate predictions about stock values. To reduce prediction errors and gradually increase accuracy, this entails training our model.</a:t>
            </a:r>
          </a:p>
          <a:p>
            <a:r>
              <a:rPr lang="en-US" sz="2000" b="1" u="sng" dirty="0">
                <a:solidFill>
                  <a:schemeClr val="accent2">
                    <a:lumMod val="75000"/>
                  </a:schemeClr>
                </a:solidFill>
              </a:rPr>
              <a:t>User Interface (UI): </a:t>
            </a:r>
            <a:r>
              <a:rPr lang="en-US" sz="2000" dirty="0">
                <a:solidFill>
                  <a:schemeClr val="accent2">
                    <a:lumMod val="75000"/>
                  </a:schemeClr>
                </a:solidFill>
              </a:rPr>
              <a:t>Create an intuitive and user-friendly UI so that users can engage with our website. To ensure that the data the end user receives is simple to visualize and comprehend, we will display the results both statistically and graphically (using a variety of comparing graphs).</a:t>
            </a:r>
          </a:p>
          <a:p>
            <a:r>
              <a:rPr lang="en-US" sz="2000" b="1" u="sng" dirty="0">
                <a:solidFill>
                  <a:schemeClr val="accent2">
                    <a:lumMod val="75000"/>
                  </a:schemeClr>
                </a:solidFill>
              </a:rPr>
              <a:t>Extra Information</a:t>
            </a:r>
            <a:r>
              <a:rPr lang="en-US" sz="2000" dirty="0">
                <a:solidFill>
                  <a:schemeClr val="accent2">
                    <a:lumMod val="75000"/>
                  </a:schemeClr>
                </a:solidFill>
              </a:rPr>
              <a:t>: Offer articles regarding technical analysis, the stock market, and the constraints of stock prediction algorithms. This can assist users in making sensible financial decisions.</a:t>
            </a:r>
          </a:p>
        </p:txBody>
      </p:sp>
    </p:spTree>
    <p:extLst>
      <p:ext uri="{BB962C8B-B14F-4D97-AF65-F5344CB8AC3E}">
        <p14:creationId xmlns:p14="http://schemas.microsoft.com/office/powerpoint/2010/main" val="28415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5097-1018-62B2-E178-2AEE577044D6}"/>
              </a:ext>
            </a:extLst>
          </p:cNvPr>
          <p:cNvSpPr>
            <a:spLocks noGrp="1"/>
          </p:cNvSpPr>
          <p:nvPr>
            <p:ph type="title"/>
          </p:nvPr>
        </p:nvSpPr>
        <p:spPr/>
        <p:txBody>
          <a:bodyPr/>
          <a:lstStyle/>
          <a:p>
            <a:r>
              <a:rPr lang="en-IN" b="1" u="sng" dirty="0">
                <a:solidFill>
                  <a:schemeClr val="accent5">
                    <a:lumMod val="75000"/>
                  </a:schemeClr>
                </a:solidFill>
              </a:rPr>
              <a:t>Proposed System</a:t>
            </a:r>
          </a:p>
        </p:txBody>
      </p:sp>
      <p:sp>
        <p:nvSpPr>
          <p:cNvPr id="3" name="Content Placeholder 2">
            <a:extLst>
              <a:ext uri="{FF2B5EF4-FFF2-40B4-BE49-F238E27FC236}">
                <a16:creationId xmlns:a16="http://schemas.microsoft.com/office/drawing/2014/main" id="{822AE0E6-ACEC-BD19-AE8D-DA711F4F8F14}"/>
              </a:ext>
            </a:extLst>
          </p:cNvPr>
          <p:cNvSpPr>
            <a:spLocks noGrp="1"/>
          </p:cNvSpPr>
          <p:nvPr>
            <p:ph idx="1"/>
          </p:nvPr>
        </p:nvSpPr>
        <p:spPr>
          <a:xfrm>
            <a:off x="848361" y="2409245"/>
            <a:ext cx="10131425" cy="3633746"/>
          </a:xfrm>
        </p:spPr>
        <p:txBody>
          <a:bodyPr>
            <a:noAutofit/>
          </a:bodyPr>
          <a:lstStyle/>
          <a:p>
            <a:pPr marL="0" indent="0">
              <a:buNone/>
            </a:pPr>
            <a:r>
              <a:rPr lang="en-US" dirty="0">
                <a:solidFill>
                  <a:schemeClr val="accent2">
                    <a:lumMod val="75000"/>
                  </a:schemeClr>
                </a:solidFill>
              </a:rPr>
              <a:t>1. </a:t>
            </a:r>
            <a:r>
              <a:rPr lang="en-US" b="1" u="sng" dirty="0">
                <a:solidFill>
                  <a:schemeClr val="accent2">
                    <a:lumMod val="75000"/>
                  </a:schemeClr>
                </a:solidFill>
              </a:rPr>
              <a:t>Data collection: </a:t>
            </a:r>
          </a:p>
          <a:p>
            <a:r>
              <a:rPr lang="en-US" dirty="0">
                <a:solidFill>
                  <a:schemeClr val="accent2">
                    <a:lumMod val="75000"/>
                  </a:schemeClr>
                </a:solidFill>
              </a:rPr>
              <a:t> Compile past stock market data from </a:t>
            </a:r>
            <a:r>
              <a:rPr lang="en-US" dirty="0" err="1">
                <a:solidFill>
                  <a:schemeClr val="accent2">
                    <a:lumMod val="75000"/>
                  </a:schemeClr>
                </a:solidFill>
              </a:rPr>
              <a:t>Yfinance</a:t>
            </a:r>
            <a:r>
              <a:rPr lang="en-US" dirty="0">
                <a:solidFill>
                  <a:schemeClr val="accent2">
                    <a:lumMod val="75000"/>
                  </a:schemeClr>
                </a:solidFill>
              </a:rPr>
              <a:t> Library.</a:t>
            </a:r>
          </a:p>
          <a:p>
            <a:r>
              <a:rPr lang="en-US" dirty="0">
                <a:solidFill>
                  <a:schemeClr val="accent2">
                    <a:lumMod val="75000"/>
                  </a:schemeClr>
                </a:solidFill>
              </a:rPr>
              <a:t>A wide range of features, including moving averages, price history, trading volume, technical indicators 	and macroeconomic indicators, should be taken into consideration.</a:t>
            </a:r>
          </a:p>
          <a:p>
            <a:pPr marL="0" indent="0">
              <a:buNone/>
            </a:pPr>
            <a:r>
              <a:rPr lang="en-US" dirty="0">
                <a:solidFill>
                  <a:schemeClr val="accent2">
                    <a:lumMod val="75000"/>
                  </a:schemeClr>
                </a:solidFill>
              </a:rPr>
              <a:t>2. </a:t>
            </a:r>
            <a:r>
              <a:rPr lang="en-US" b="1" u="sng" dirty="0">
                <a:solidFill>
                  <a:schemeClr val="accent2">
                    <a:lumMod val="75000"/>
                  </a:schemeClr>
                </a:solidFill>
              </a:rPr>
              <a:t>Model Selection:</a:t>
            </a:r>
          </a:p>
          <a:p>
            <a:r>
              <a:rPr lang="en-US" dirty="0">
                <a:solidFill>
                  <a:schemeClr val="accent2">
                    <a:lumMod val="75000"/>
                  </a:schemeClr>
                </a:solidFill>
              </a:rPr>
              <a:t>Conduct trials using ML model - linear regression.</a:t>
            </a:r>
          </a:p>
          <a:p>
            <a:pPr marL="0" indent="0">
              <a:buNone/>
            </a:pPr>
            <a:endParaRPr lang="en-US" sz="1800" dirty="0">
              <a:solidFill>
                <a:schemeClr val="accent2">
                  <a:lumMod val="75000"/>
                </a:schemeClr>
              </a:solidFill>
            </a:endParaRPr>
          </a:p>
        </p:txBody>
      </p:sp>
    </p:spTree>
    <p:extLst>
      <p:ext uri="{BB962C8B-B14F-4D97-AF65-F5344CB8AC3E}">
        <p14:creationId xmlns:p14="http://schemas.microsoft.com/office/powerpoint/2010/main" val="60527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5097-1018-62B2-E178-2AEE577044D6}"/>
              </a:ext>
            </a:extLst>
          </p:cNvPr>
          <p:cNvSpPr>
            <a:spLocks noGrp="1"/>
          </p:cNvSpPr>
          <p:nvPr>
            <p:ph type="title"/>
          </p:nvPr>
        </p:nvSpPr>
        <p:spPr>
          <a:xfrm>
            <a:off x="685801" y="906449"/>
            <a:ext cx="10131425" cy="1494846"/>
          </a:xfrm>
        </p:spPr>
        <p:txBody>
          <a:bodyPr/>
          <a:lstStyle/>
          <a:p>
            <a:r>
              <a:rPr lang="en-IN" b="1" u="sng" dirty="0">
                <a:solidFill>
                  <a:schemeClr val="accent5">
                    <a:lumMod val="75000"/>
                  </a:schemeClr>
                </a:solidFill>
              </a:rPr>
              <a:t>Proposed System</a:t>
            </a:r>
          </a:p>
        </p:txBody>
      </p:sp>
      <p:sp>
        <p:nvSpPr>
          <p:cNvPr id="3" name="Content Placeholder 2">
            <a:extLst>
              <a:ext uri="{FF2B5EF4-FFF2-40B4-BE49-F238E27FC236}">
                <a16:creationId xmlns:a16="http://schemas.microsoft.com/office/drawing/2014/main" id="{822AE0E6-ACEC-BD19-AE8D-DA711F4F8F14}"/>
              </a:ext>
            </a:extLst>
          </p:cNvPr>
          <p:cNvSpPr>
            <a:spLocks noGrp="1"/>
          </p:cNvSpPr>
          <p:nvPr>
            <p:ph idx="1"/>
          </p:nvPr>
        </p:nvSpPr>
        <p:spPr>
          <a:xfrm>
            <a:off x="1295401" y="2401295"/>
            <a:ext cx="9521825" cy="4031310"/>
          </a:xfrm>
        </p:spPr>
        <p:txBody>
          <a:bodyPr>
            <a:noAutofit/>
          </a:bodyPr>
          <a:lstStyle/>
          <a:p>
            <a:pPr marL="0" indent="0">
              <a:buNone/>
            </a:pPr>
            <a:r>
              <a:rPr lang="en-US" sz="2000" dirty="0">
                <a:solidFill>
                  <a:schemeClr val="accent2">
                    <a:lumMod val="75000"/>
                  </a:schemeClr>
                </a:solidFill>
              </a:rPr>
              <a:t>3. </a:t>
            </a:r>
            <a:r>
              <a:rPr lang="en-US" sz="2000" b="1" u="sng" dirty="0">
                <a:solidFill>
                  <a:schemeClr val="accent2">
                    <a:lumMod val="75000"/>
                  </a:schemeClr>
                </a:solidFill>
              </a:rPr>
              <a:t>Training and Testing</a:t>
            </a:r>
            <a:r>
              <a:rPr lang="en-US" sz="2000" dirty="0">
                <a:solidFill>
                  <a:schemeClr val="accent2">
                    <a:lumMod val="75000"/>
                  </a:schemeClr>
                </a:solidFill>
              </a:rPr>
              <a:t>: </a:t>
            </a:r>
          </a:p>
          <a:p>
            <a:r>
              <a:rPr lang="en-US" sz="2000" dirty="0">
                <a:solidFill>
                  <a:schemeClr val="accent2">
                    <a:lumMod val="75000"/>
                  </a:schemeClr>
                </a:solidFill>
              </a:rPr>
              <a:t> Divide the historical data into training and testing sets, making sure the testing set includes 	previously unknown data to examine the generalization performance of the model.</a:t>
            </a:r>
          </a:p>
          <a:p>
            <a:pPr marL="0" indent="0">
              <a:buNone/>
            </a:pPr>
            <a:r>
              <a:rPr lang="en-US" sz="2000" dirty="0">
                <a:solidFill>
                  <a:schemeClr val="accent2">
                    <a:lumMod val="75000"/>
                  </a:schemeClr>
                </a:solidFill>
              </a:rPr>
              <a:t>4. </a:t>
            </a:r>
            <a:r>
              <a:rPr lang="en-US" sz="2000" b="1" u="sng" dirty="0">
                <a:solidFill>
                  <a:schemeClr val="accent2">
                    <a:lumMod val="75000"/>
                  </a:schemeClr>
                </a:solidFill>
              </a:rPr>
              <a:t>Assessment and Implementation: </a:t>
            </a:r>
          </a:p>
          <a:p>
            <a:r>
              <a:rPr lang="en-US" sz="2000" dirty="0">
                <a:solidFill>
                  <a:schemeClr val="accent2">
                    <a:lumMod val="75000"/>
                  </a:schemeClr>
                </a:solidFill>
              </a:rPr>
              <a:t> Determine the models' suitability for real-time implementation, computational efficiency, and 	predicted accuracy.</a:t>
            </a:r>
          </a:p>
          <a:p>
            <a:pPr marL="0" indent="0">
              <a:buNone/>
            </a:pPr>
            <a:r>
              <a:rPr lang="en-US" sz="2000" b="1" u="sng" dirty="0">
                <a:solidFill>
                  <a:schemeClr val="accent2">
                    <a:lumMod val="75000"/>
                  </a:schemeClr>
                </a:solidFill>
              </a:rPr>
              <a:t>5.External References and documentation of stocks:</a:t>
            </a:r>
          </a:p>
          <a:p>
            <a:r>
              <a:rPr lang="en-US" sz="2000" dirty="0">
                <a:solidFill>
                  <a:schemeClr val="accent2">
                    <a:lumMod val="75000"/>
                  </a:schemeClr>
                </a:solidFill>
              </a:rPr>
              <a:t>Provide valuable articles to help the user, and provide </a:t>
            </a:r>
            <a:r>
              <a:rPr lang="en-US" sz="2000" dirty="0" err="1">
                <a:solidFill>
                  <a:schemeClr val="accent2">
                    <a:lumMod val="75000"/>
                  </a:schemeClr>
                </a:solidFill>
              </a:rPr>
              <a:t>Yfinance</a:t>
            </a:r>
            <a:r>
              <a:rPr lang="en-US" sz="2000" dirty="0">
                <a:solidFill>
                  <a:schemeClr val="accent2">
                    <a:lumMod val="75000"/>
                  </a:schemeClr>
                </a:solidFill>
              </a:rPr>
              <a:t> link for reference</a:t>
            </a:r>
          </a:p>
        </p:txBody>
      </p:sp>
    </p:spTree>
    <p:extLst>
      <p:ext uri="{BB962C8B-B14F-4D97-AF65-F5344CB8AC3E}">
        <p14:creationId xmlns:p14="http://schemas.microsoft.com/office/powerpoint/2010/main" val="3468437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375</TotalTime>
  <Words>884</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Garamond</vt:lpstr>
      <vt:lpstr>Inter-Variable</vt:lpstr>
      <vt:lpstr>Organic</vt:lpstr>
      <vt:lpstr>STOCKS PREDICTION AND VISUALIZATION USING MACHINE LEARNING</vt:lpstr>
      <vt:lpstr>Guide Name and Team Members</vt:lpstr>
      <vt:lpstr>Introduction</vt:lpstr>
      <vt:lpstr> Problem Statement</vt:lpstr>
      <vt:lpstr>PowerPoint Presentation</vt:lpstr>
      <vt:lpstr> Scope of the Project</vt:lpstr>
      <vt:lpstr>Objective of the Project</vt:lpstr>
      <vt:lpstr>Proposed System</vt:lpstr>
      <vt:lpstr>Proposed System</vt:lpstr>
      <vt:lpstr>Web Application Development-Streamlit </vt:lpstr>
      <vt:lpstr>PowerPoint Presentation</vt:lpstr>
      <vt:lpstr>PowerPoint Presentation</vt:lpstr>
      <vt:lpstr>Software Specification</vt:lpstr>
      <vt:lpstr>PowerPoint Presentation</vt:lpstr>
      <vt:lpstr> Hardware Specification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predicting and        visualising using        machine Learning</dc:title>
  <dc:creator>Om Shinde</dc:creator>
  <cp:lastModifiedBy>Adi P</cp:lastModifiedBy>
  <cp:revision>11</cp:revision>
  <dcterms:created xsi:type="dcterms:W3CDTF">2024-03-12T13:28:03Z</dcterms:created>
  <dcterms:modified xsi:type="dcterms:W3CDTF">2024-04-04T07:40:02Z</dcterms:modified>
</cp:coreProperties>
</file>