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3" r:id="rId8"/>
    <p:sldId id="265" r:id="rId9"/>
    <p:sldId id="273" r:id="rId10"/>
    <p:sldId id="264" r:id="rId11"/>
    <p:sldId id="266" r:id="rId12"/>
    <p:sldId id="274" r:id="rId13"/>
    <p:sldId id="275" r:id="rId14"/>
    <p:sldId id="267" r:id="rId15"/>
    <p:sldId id="268" r:id="rId16"/>
    <p:sldId id="271" r:id="rId17"/>
    <p:sldId id="272" r:id="rId18"/>
    <p:sldId id="276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2C4"/>
    <a:srgbClr val="595959"/>
    <a:srgbClr val="92D050"/>
    <a:srgbClr val="52CBBE"/>
    <a:srgbClr val="03A1A4"/>
    <a:srgbClr val="00A0A8"/>
    <a:srgbClr val="5B9BD5"/>
    <a:srgbClr val="E6E6E6"/>
    <a:srgbClr val="FEC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89" d="100"/>
          <a:sy n="89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459D9-6B93-4F55-9129-6D8BD55A7008}" type="doc">
      <dgm:prSet loTypeId="urn:microsoft.com/office/officeart/2005/8/layout/chevron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EE8E5A8-E378-445E-BCFA-9A376A23F899}">
      <dgm:prSet phldrT="[Text]" custT="1"/>
      <dgm:spPr/>
      <dgm:t>
        <a:bodyPr/>
        <a:lstStyle/>
        <a:p>
          <a:pPr>
            <a:lnSpc>
              <a:spcPct val="100000"/>
            </a:lnSpc>
          </a:pP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Conv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layer</a:t>
          </a:r>
        </a:p>
      </dgm:t>
    </dgm:pt>
    <dgm:pt modelId="{211EB9A8-869A-46E3-BD3C-9B92CC98A674}" cxnId="{42E23EC6-47CD-4506-AA54-70141DD3F873}" type="parTrans">
      <dgm:prSet/>
      <dgm:spPr/>
      <dgm:t>
        <a:bodyPr/>
        <a:lstStyle/>
        <a:p>
          <a:endParaRPr lang="en-IN"/>
        </a:p>
      </dgm:t>
    </dgm:pt>
    <dgm:pt modelId="{EC9F4DBD-F860-471E-AB5B-824F45D1786A}" cxnId="{42E23EC6-47CD-4506-AA54-70141DD3F873}" type="sibTrans">
      <dgm:prSet/>
      <dgm:spPr/>
      <dgm:t>
        <a:bodyPr/>
        <a:lstStyle/>
        <a:p>
          <a:endParaRPr lang="en-IN"/>
        </a:p>
      </dgm:t>
    </dgm:pt>
    <dgm:pt modelId="{18628859-51F8-417A-8070-43413C5E4FB7}">
      <dgm:prSet phldrT="[Text]" custT="1"/>
      <dgm:spPr/>
      <dgm:t>
        <a:bodyPr/>
        <a:lstStyle/>
        <a:p>
          <a:r>
            <a:rPr lang="en-IN" sz="1600" dirty="0">
              <a:latin typeface="+mn-lt"/>
            </a:rPr>
            <a:t>Number of filters = 32 , Filter size= 3X3, </a:t>
          </a:r>
        </a:p>
      </dgm:t>
    </dgm:pt>
    <dgm:pt modelId="{101675ED-F2FC-46BD-80E5-39A02C33EF36}" cxnId="{C2C0000B-48D9-4C05-8880-1C2D2D1D17E0}" type="parTrans">
      <dgm:prSet/>
      <dgm:spPr/>
      <dgm:t>
        <a:bodyPr/>
        <a:lstStyle/>
        <a:p>
          <a:endParaRPr lang="en-IN"/>
        </a:p>
      </dgm:t>
    </dgm:pt>
    <dgm:pt modelId="{F5E7D0BF-21D4-4707-A579-6F749A74A475}" cxnId="{C2C0000B-48D9-4C05-8880-1C2D2D1D17E0}" type="sibTrans">
      <dgm:prSet/>
      <dgm:spPr/>
      <dgm:t>
        <a:bodyPr/>
        <a:lstStyle/>
        <a:p>
          <a:endParaRPr lang="en-IN"/>
        </a:p>
      </dgm:t>
    </dgm:pt>
    <dgm:pt modelId="{4D75AA82-0B61-44F9-93EA-5AF92938E2D9}">
      <dgm:prSet phldrT="[Text]" custT="1"/>
      <dgm:spPr/>
      <dgm:t>
        <a:bodyPr/>
        <a:lstStyle/>
        <a:p>
          <a:r>
            <a:rPr lang="en-IN" sz="1400" b="1" dirty="0">
              <a:latin typeface="Tw Cen MT" panose="020B0602020104020603" pitchFamily="34" charset="0"/>
            </a:rPr>
            <a:t>Max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Pooling </a:t>
          </a:r>
        </a:p>
      </dgm:t>
    </dgm:pt>
    <dgm:pt modelId="{9DA2D9D9-2E55-4874-B3F9-1BFBC158FF8B}" cxnId="{3B9384AC-5A61-4001-8E12-4C3A6BF7AD2D}" type="parTrans">
      <dgm:prSet/>
      <dgm:spPr/>
      <dgm:t>
        <a:bodyPr/>
        <a:lstStyle/>
        <a:p>
          <a:endParaRPr lang="en-IN"/>
        </a:p>
      </dgm:t>
    </dgm:pt>
    <dgm:pt modelId="{FCE046FB-01DC-4725-910A-AC0A9F0FB273}" cxnId="{3B9384AC-5A61-4001-8E12-4C3A6BF7AD2D}" type="sibTrans">
      <dgm:prSet/>
      <dgm:spPr/>
      <dgm:t>
        <a:bodyPr/>
        <a:lstStyle/>
        <a:p>
          <a:endParaRPr lang="en-IN"/>
        </a:p>
      </dgm:t>
    </dgm:pt>
    <dgm:pt modelId="{34924155-4C82-4646-8487-51DD0FBC8BB1}">
      <dgm:prSet phldrT="[Text]" custT="1"/>
      <dgm:spPr/>
      <dgm:t>
        <a:bodyPr/>
        <a:lstStyle/>
        <a:p>
          <a:r>
            <a:rPr lang="en-IN" sz="1600" dirty="0">
              <a:latin typeface="+mn-lt"/>
            </a:rPr>
            <a:t>Window of size 2X2</a:t>
          </a:r>
        </a:p>
      </dgm:t>
    </dgm:pt>
    <dgm:pt modelId="{4A8D71C5-D347-4AEC-B7AA-14C674522CCE}" cxnId="{F9D7F768-2355-4693-AFCA-312A8B02A443}" type="parTrans">
      <dgm:prSet/>
      <dgm:spPr/>
      <dgm:t>
        <a:bodyPr/>
        <a:lstStyle/>
        <a:p>
          <a:endParaRPr lang="en-IN"/>
        </a:p>
      </dgm:t>
    </dgm:pt>
    <dgm:pt modelId="{35F8710F-8782-4065-9DE2-3A44256D5A95}" cxnId="{F9D7F768-2355-4693-AFCA-312A8B02A443}" type="sibTrans">
      <dgm:prSet/>
      <dgm:spPr/>
      <dgm:t>
        <a:bodyPr/>
        <a:lstStyle/>
        <a:p>
          <a:endParaRPr lang="en-IN"/>
        </a:p>
      </dgm:t>
    </dgm:pt>
    <dgm:pt modelId="{3D321016-0AC8-4A52-8858-18409F2D761C}">
      <dgm:prSet phldrT="[Text]" custT="1"/>
      <dgm:spPr/>
      <dgm:t>
        <a:bodyPr/>
        <a:lstStyle/>
        <a:p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Conv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Layer</a:t>
          </a:r>
        </a:p>
      </dgm:t>
    </dgm:pt>
    <dgm:pt modelId="{E9F96355-EF13-4653-99CE-47689D553147}" cxnId="{2F299280-276D-4E88-8475-29BC23C6CF43}" type="parTrans">
      <dgm:prSet/>
      <dgm:spPr/>
      <dgm:t>
        <a:bodyPr/>
        <a:lstStyle/>
        <a:p>
          <a:endParaRPr lang="en-IN"/>
        </a:p>
      </dgm:t>
    </dgm:pt>
    <dgm:pt modelId="{FE2A0C0A-60C3-4523-BF6D-33B424DCEBCF}" cxnId="{2F299280-276D-4E88-8475-29BC23C6CF43}" type="sibTrans">
      <dgm:prSet/>
      <dgm:spPr/>
      <dgm:t>
        <a:bodyPr/>
        <a:lstStyle/>
        <a:p>
          <a:endParaRPr lang="en-IN"/>
        </a:p>
      </dgm:t>
    </dgm:pt>
    <dgm:pt modelId="{51DBD320-5438-4850-99D4-12533C6C4D55}">
      <dgm:prSet phldrT="[Text]" custT="1"/>
      <dgm:spPr/>
      <dgm:t>
        <a:bodyPr/>
        <a:lstStyle/>
        <a:p>
          <a:r>
            <a:rPr lang="en-IN" sz="1600" dirty="0">
              <a:latin typeface="+mn-lt"/>
              <a:ea typeface="Cambria" panose="02040503050406030204" pitchFamily="18" charset="0"/>
            </a:rPr>
            <a:t>Number of filter =64,</a:t>
          </a:r>
          <a:r>
            <a:rPr lang="pt-BR" sz="1600" b="0" dirty="0">
              <a:latin typeface="+mn-lt"/>
              <a:ea typeface="Cambria" panose="02040503050406030204" pitchFamily="18" charset="0"/>
            </a:rPr>
            <a:t> activation=rectified liner units</a:t>
          </a:r>
          <a:endParaRPr lang="en-IN" sz="1600" dirty="0">
            <a:latin typeface="+mn-lt"/>
            <a:ea typeface="Cambria" panose="02040503050406030204" pitchFamily="18" charset="0"/>
          </a:endParaRPr>
        </a:p>
      </dgm:t>
    </dgm:pt>
    <dgm:pt modelId="{AD219AFB-F5A3-44EE-8B18-0526E99E5C17}" cxnId="{B94FE816-BB0E-4893-8435-6266C1DD0B5E}" type="parTrans">
      <dgm:prSet/>
      <dgm:spPr/>
      <dgm:t>
        <a:bodyPr/>
        <a:lstStyle/>
        <a:p>
          <a:endParaRPr lang="en-IN"/>
        </a:p>
      </dgm:t>
    </dgm:pt>
    <dgm:pt modelId="{E78D8741-05A2-4A48-BB9D-C06BEF3C01E5}" cxnId="{B94FE816-BB0E-4893-8435-6266C1DD0B5E}" type="sibTrans">
      <dgm:prSet/>
      <dgm:spPr/>
      <dgm:t>
        <a:bodyPr/>
        <a:lstStyle/>
        <a:p>
          <a:endParaRPr lang="en-IN"/>
        </a:p>
      </dgm:t>
    </dgm:pt>
    <dgm:pt modelId="{26240AE9-CE72-4CC3-8C38-AC95A1DD4D0D}">
      <dgm:prSet custT="1"/>
      <dgm:spPr/>
      <dgm:t>
        <a:bodyPr/>
        <a:lstStyle/>
        <a:p>
          <a:r>
            <a:rPr lang="en-IN" sz="1400" b="1" dirty="0">
              <a:latin typeface="Tw Cen MT" panose="020B0602020104020603" pitchFamily="34" charset="0"/>
            </a:rPr>
            <a:t>Max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pooling</a:t>
          </a:r>
        </a:p>
      </dgm:t>
    </dgm:pt>
    <dgm:pt modelId="{6A7F76F1-B10D-4E95-8273-04EA00520B9B}" cxnId="{696CBFAA-FE49-498F-8334-4EB6E30E408B}" type="parTrans">
      <dgm:prSet/>
      <dgm:spPr/>
      <dgm:t>
        <a:bodyPr/>
        <a:lstStyle/>
        <a:p>
          <a:endParaRPr lang="en-IN"/>
        </a:p>
      </dgm:t>
    </dgm:pt>
    <dgm:pt modelId="{D17F28C6-794D-4D37-B496-F1BF37162004}" cxnId="{696CBFAA-FE49-498F-8334-4EB6E30E408B}" type="sibTrans">
      <dgm:prSet/>
      <dgm:spPr/>
      <dgm:t>
        <a:bodyPr/>
        <a:lstStyle/>
        <a:p>
          <a:endParaRPr lang="en-IN"/>
        </a:p>
      </dgm:t>
    </dgm:pt>
    <dgm:pt modelId="{EA956742-E6E8-4470-BA6B-F2C3DF969253}">
      <dgm:prSet phldrT="[Text]" custT="1"/>
      <dgm:spPr/>
      <dgm:t>
        <a:bodyPr/>
        <a:lstStyle/>
        <a:p>
          <a:r>
            <a:rPr lang="en-IN" sz="1600" dirty="0">
              <a:latin typeface="+mn-lt"/>
            </a:rPr>
            <a:t>Input shape= 32X32 , L2 regularise factor=0.001</a:t>
          </a:r>
        </a:p>
      </dgm:t>
    </dgm:pt>
    <dgm:pt modelId="{D619BDF6-EC7C-462C-8736-727C2F01B123}" cxnId="{0937F097-5A0C-460F-9ADF-75AA15E29641}" type="parTrans">
      <dgm:prSet/>
      <dgm:spPr/>
      <dgm:t>
        <a:bodyPr/>
        <a:lstStyle/>
        <a:p>
          <a:endParaRPr lang="en-IN"/>
        </a:p>
      </dgm:t>
    </dgm:pt>
    <dgm:pt modelId="{127F1EE9-34B6-41A5-97AA-465F35584DF1}" cxnId="{0937F097-5A0C-460F-9ADF-75AA15E29641}" type="sibTrans">
      <dgm:prSet/>
      <dgm:spPr/>
      <dgm:t>
        <a:bodyPr/>
        <a:lstStyle/>
        <a:p>
          <a:endParaRPr lang="en-IN"/>
        </a:p>
      </dgm:t>
    </dgm:pt>
    <dgm:pt modelId="{4DDA75F9-E499-4C1C-924B-FA7AA2801A2B}">
      <dgm:prSet custT="1"/>
      <dgm:spPr/>
      <dgm:t>
        <a:bodyPr/>
        <a:lstStyle/>
        <a:p>
          <a:r>
            <a:rPr lang="en-IN" sz="1600" dirty="0">
              <a:latin typeface="+mn-lt"/>
            </a:rPr>
            <a:t>Window of size 2X2</a:t>
          </a:r>
        </a:p>
      </dgm:t>
    </dgm:pt>
    <dgm:pt modelId="{0103DABE-CCF3-4543-915D-4C545558B65B}" cxnId="{F09D779F-A80C-44E1-81A3-45100B6635BA}" type="parTrans">
      <dgm:prSet/>
      <dgm:spPr/>
      <dgm:t>
        <a:bodyPr/>
        <a:lstStyle/>
        <a:p>
          <a:endParaRPr lang="en-IN"/>
        </a:p>
      </dgm:t>
    </dgm:pt>
    <dgm:pt modelId="{EA1A42DA-AF2C-45E6-9C4E-A25458BFB838}" cxnId="{F09D779F-A80C-44E1-81A3-45100B6635BA}" type="sibTrans">
      <dgm:prSet/>
      <dgm:spPr/>
      <dgm:t>
        <a:bodyPr/>
        <a:lstStyle/>
        <a:p>
          <a:endParaRPr lang="en-IN"/>
        </a:p>
      </dgm:t>
    </dgm:pt>
    <dgm:pt modelId="{310BB944-E33B-4ADD-BEC3-594A72DBE13F}">
      <dgm:prSet custT="1"/>
      <dgm:spPr/>
      <dgm:t>
        <a:bodyPr/>
        <a:lstStyle/>
        <a:p>
          <a:r>
            <a:rPr lang="en-IN" sz="1400" b="1" dirty="0">
              <a:latin typeface="Tw Cen MT" panose="020B0602020104020603" pitchFamily="34" charset="0"/>
            </a:rPr>
            <a:t>Dense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 Layer</a:t>
          </a:r>
        </a:p>
      </dgm:t>
    </dgm:pt>
    <dgm:pt modelId="{2734998D-FEF9-4060-920E-6FB2A280972C}" cxnId="{285F25C3-4F12-459F-AAF9-7B27DCC4C6D7}" type="parTrans">
      <dgm:prSet/>
      <dgm:spPr/>
      <dgm:t>
        <a:bodyPr/>
        <a:lstStyle/>
        <a:p>
          <a:endParaRPr lang="en-IN"/>
        </a:p>
      </dgm:t>
    </dgm:pt>
    <dgm:pt modelId="{8ED1ECBF-55BB-4F7A-867A-0D9ABDE056F6}" cxnId="{285F25C3-4F12-459F-AAF9-7B27DCC4C6D7}" type="sibTrans">
      <dgm:prSet/>
      <dgm:spPr/>
      <dgm:t>
        <a:bodyPr/>
        <a:lstStyle/>
        <a:p>
          <a:endParaRPr lang="en-IN"/>
        </a:p>
      </dgm:t>
    </dgm:pt>
    <dgm:pt modelId="{2ED8F495-6372-4165-9B04-F808A9278902}">
      <dgm:prSet custT="1"/>
      <dgm:spPr/>
      <dgm:t>
        <a:bodyPr/>
        <a:lstStyle/>
        <a:p>
          <a:r>
            <a:rPr lang="en-IN" sz="1600" dirty="0">
              <a:latin typeface="+mn-lt"/>
            </a:rPr>
            <a:t>128 neurons,</a:t>
          </a:r>
          <a:r>
            <a:rPr lang="pt-BR" sz="1600" b="0" dirty="0">
              <a:latin typeface="+mn-lt"/>
            </a:rPr>
            <a:t> activation=rectified linear units</a:t>
          </a:r>
          <a:endParaRPr lang="en-IN" sz="1600" dirty="0">
            <a:latin typeface="+mn-lt"/>
          </a:endParaRPr>
        </a:p>
      </dgm:t>
    </dgm:pt>
    <dgm:pt modelId="{421D068F-1B4D-4A85-8CB4-9393EB94EC4C}" cxnId="{AE510753-BC7B-4941-8166-D2D264D2F1B8}" type="parTrans">
      <dgm:prSet/>
      <dgm:spPr/>
      <dgm:t>
        <a:bodyPr/>
        <a:lstStyle/>
        <a:p>
          <a:endParaRPr lang="en-IN"/>
        </a:p>
      </dgm:t>
    </dgm:pt>
    <dgm:pt modelId="{AE967186-B80F-4BD3-86D8-FDAF8BA8EE8E}" cxnId="{AE510753-BC7B-4941-8166-D2D264D2F1B8}" type="sibTrans">
      <dgm:prSet/>
      <dgm:spPr/>
      <dgm:t>
        <a:bodyPr/>
        <a:lstStyle/>
        <a:p>
          <a:endParaRPr lang="en-IN"/>
        </a:p>
      </dgm:t>
    </dgm:pt>
    <dgm:pt modelId="{0E8C7B98-FD7E-4913-9D1F-D99F69FF41D8}">
      <dgm:prSet phldrT="[Text]" custT="1"/>
      <dgm:spPr/>
      <dgm:t>
        <a:bodyPr/>
        <a:lstStyle/>
        <a:p>
          <a:r>
            <a:rPr lang="pt-BR" sz="1600" b="0" dirty="0">
              <a:latin typeface="+mn-lt"/>
              <a:ea typeface="Cambria" panose="02040503050406030204" pitchFamily="18" charset="0"/>
            </a:rPr>
            <a:t> L</a:t>
          </a:r>
          <a:r>
            <a:rPr lang="en-IN" sz="1600" dirty="0">
              <a:latin typeface="+mn-lt"/>
              <a:ea typeface="Cambria" panose="02040503050406030204" pitchFamily="18" charset="0"/>
            </a:rPr>
            <a:t>2 regularise factor=0.001</a:t>
          </a:r>
        </a:p>
      </dgm:t>
    </dgm:pt>
    <dgm:pt modelId="{70184521-F7E5-41A1-A43C-D16D82A552A9}" cxnId="{CF0B0EB4-9FA9-41B4-8559-22AD19714E05}" type="parTrans">
      <dgm:prSet/>
      <dgm:spPr/>
      <dgm:t>
        <a:bodyPr/>
        <a:lstStyle/>
        <a:p>
          <a:endParaRPr lang="en-IN"/>
        </a:p>
      </dgm:t>
    </dgm:pt>
    <dgm:pt modelId="{C0BD0006-7349-45A0-AAEF-ABC1F415CB3B}" cxnId="{CF0B0EB4-9FA9-41B4-8559-22AD19714E05}" type="sibTrans">
      <dgm:prSet/>
      <dgm:spPr/>
      <dgm:t>
        <a:bodyPr/>
        <a:lstStyle/>
        <a:p>
          <a:endParaRPr lang="en-IN"/>
        </a:p>
      </dgm:t>
    </dgm:pt>
    <dgm:pt modelId="{2B4ABEE2-74EE-4813-894D-12A50F9C6512}">
      <dgm:prSet custT="1"/>
      <dgm:spPr/>
      <dgm:t>
        <a:bodyPr/>
        <a:lstStyle/>
        <a:p>
          <a:r>
            <a:rPr lang="pt-BR" sz="1600" b="0" dirty="0">
              <a:latin typeface="+mn-lt"/>
            </a:rPr>
            <a:t>L</a:t>
          </a:r>
          <a:r>
            <a:rPr lang="en-IN" sz="1600" dirty="0">
              <a:latin typeface="+mn-lt"/>
            </a:rPr>
            <a:t>2 regularise factor=0.001</a:t>
          </a:r>
        </a:p>
      </dgm:t>
    </dgm:pt>
    <dgm:pt modelId="{1CE9A708-8074-4484-A6B5-E9ADD40D3735}" cxnId="{946D5E7E-ECB8-4527-92FC-BE2491A77CC6}" type="parTrans">
      <dgm:prSet/>
      <dgm:spPr/>
      <dgm:t>
        <a:bodyPr/>
        <a:lstStyle/>
        <a:p>
          <a:endParaRPr lang="en-IN"/>
        </a:p>
      </dgm:t>
    </dgm:pt>
    <dgm:pt modelId="{D95326F0-147D-4C5B-9A99-363A704BD6D4}" cxnId="{946D5E7E-ECB8-4527-92FC-BE2491A77CC6}" type="sibTrans">
      <dgm:prSet/>
      <dgm:spPr/>
      <dgm:t>
        <a:bodyPr/>
        <a:lstStyle/>
        <a:p>
          <a:endParaRPr lang="en-IN"/>
        </a:p>
      </dgm:t>
    </dgm:pt>
    <dgm:pt modelId="{2CD5C2AE-D8F4-4510-92AC-1C8AD1A29205}">
      <dgm:prSet custT="1"/>
      <dgm:spPr/>
      <dgm:t>
        <a:bodyPr/>
        <a:lstStyle/>
        <a:p>
          <a:r>
            <a:rPr lang="en-IN" sz="1400" b="1" dirty="0">
              <a:latin typeface="Tw Cen MT" panose="020B0602020104020603" pitchFamily="34" charset="0"/>
            </a:rPr>
            <a:t>Dense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 Layer</a:t>
          </a:r>
        </a:p>
      </dgm:t>
    </dgm:pt>
    <dgm:pt modelId="{805D6836-C00C-4859-9A0C-B9616F254F6B}" cxnId="{D6B214C1-CD0F-4F9F-BB57-95EB7DDE8FFA}" type="parTrans">
      <dgm:prSet/>
      <dgm:spPr/>
      <dgm:t>
        <a:bodyPr/>
        <a:lstStyle/>
        <a:p>
          <a:endParaRPr lang="en-IN"/>
        </a:p>
      </dgm:t>
    </dgm:pt>
    <dgm:pt modelId="{86B23C6B-387A-4ED4-BC43-B83731230D0C}" cxnId="{D6B214C1-CD0F-4F9F-BB57-95EB7DDE8FFA}" type="sibTrans">
      <dgm:prSet/>
      <dgm:spPr/>
      <dgm:t>
        <a:bodyPr/>
        <a:lstStyle/>
        <a:p>
          <a:endParaRPr lang="en-IN"/>
        </a:p>
      </dgm:t>
    </dgm:pt>
    <dgm:pt modelId="{95DFD80D-8320-49EC-8E1C-4829186F43F9}">
      <dgm:prSet custT="1"/>
      <dgm:spPr/>
      <dgm:t>
        <a:bodyPr/>
        <a:lstStyle/>
        <a:p>
          <a:r>
            <a:rPr lang="en-IN" sz="1600" dirty="0">
              <a:latin typeface="+mn-lt"/>
            </a:rPr>
            <a:t>Number of neurons = length of class</a:t>
          </a:r>
        </a:p>
      </dgm:t>
    </dgm:pt>
    <dgm:pt modelId="{FA24FA2B-6C1A-4FEC-8E12-3CF5B77CB585}" cxnId="{086991FA-CDDD-4D3F-BE68-67C776F00097}" type="parTrans">
      <dgm:prSet/>
      <dgm:spPr/>
      <dgm:t>
        <a:bodyPr/>
        <a:lstStyle/>
        <a:p>
          <a:endParaRPr lang="en-IN"/>
        </a:p>
      </dgm:t>
    </dgm:pt>
    <dgm:pt modelId="{4CC94A6F-C129-419A-AEB5-9B21D29110B1}" cxnId="{086991FA-CDDD-4D3F-BE68-67C776F00097}" type="sibTrans">
      <dgm:prSet/>
      <dgm:spPr/>
      <dgm:t>
        <a:bodyPr/>
        <a:lstStyle/>
        <a:p>
          <a:endParaRPr lang="en-IN"/>
        </a:p>
      </dgm:t>
    </dgm:pt>
    <dgm:pt modelId="{775E162C-A1AC-4FCF-8B98-40E0AC5FC023}">
      <dgm:prSet custT="1"/>
      <dgm:spPr/>
      <dgm:t>
        <a:bodyPr/>
        <a:lstStyle/>
        <a:p>
          <a:r>
            <a:rPr lang="en-IN" sz="1600" dirty="0">
              <a:latin typeface="+mn-lt"/>
            </a:rPr>
            <a:t>Activation= </a:t>
          </a:r>
          <a:r>
            <a:rPr lang="en-IN" sz="1600" dirty="0" err="1">
              <a:latin typeface="+mn-lt"/>
            </a:rPr>
            <a:t>softmax</a:t>
          </a:r>
          <a:endParaRPr lang="en-IN" sz="1600" dirty="0">
            <a:latin typeface="+mn-lt"/>
          </a:endParaRPr>
        </a:p>
      </dgm:t>
    </dgm:pt>
    <dgm:pt modelId="{4F475D1F-FDF4-4763-B6C5-811250184DB7}" cxnId="{0AEAF936-8920-4F31-8DF9-4A1E3F7ECF49}" type="parTrans">
      <dgm:prSet/>
      <dgm:spPr/>
      <dgm:t>
        <a:bodyPr/>
        <a:lstStyle/>
        <a:p>
          <a:endParaRPr lang="en-IN"/>
        </a:p>
      </dgm:t>
    </dgm:pt>
    <dgm:pt modelId="{1EF6DD08-2C22-48ED-85A9-32F84E9C5CE1}" cxnId="{0AEAF936-8920-4F31-8DF9-4A1E3F7ECF49}" type="sibTrans">
      <dgm:prSet/>
      <dgm:spPr/>
      <dgm:t>
        <a:bodyPr/>
        <a:lstStyle/>
        <a:p>
          <a:endParaRPr lang="en-IN"/>
        </a:p>
      </dgm:t>
    </dgm:pt>
    <dgm:pt modelId="{E4B2E084-E015-417C-9D02-F4335E08DC47}" type="pres">
      <dgm:prSet presAssocID="{4F8459D9-6B93-4F55-9129-6D8BD55A7008}" presName="linearFlow" presStyleCnt="0">
        <dgm:presLayoutVars>
          <dgm:dir/>
          <dgm:animLvl val="lvl"/>
          <dgm:resizeHandles val="exact"/>
        </dgm:presLayoutVars>
      </dgm:prSet>
      <dgm:spPr/>
    </dgm:pt>
    <dgm:pt modelId="{9871D1EC-F583-4CE1-AA2B-D72BB4286253}" type="pres">
      <dgm:prSet presAssocID="{1EE8E5A8-E378-445E-BCFA-9A376A23F899}" presName="composite" presStyleCnt="0"/>
      <dgm:spPr/>
    </dgm:pt>
    <dgm:pt modelId="{8D9E463A-3195-4BCB-803F-AB62FF11B13A}" type="pres">
      <dgm:prSet presAssocID="{1EE8E5A8-E378-445E-BCFA-9A376A23F89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6565C91-6968-4EDE-904C-AEC5FE0EFC86}" type="pres">
      <dgm:prSet presAssocID="{1EE8E5A8-E378-445E-BCFA-9A376A23F899}" presName="descendantText" presStyleLbl="alignAcc1" presStyleIdx="0" presStyleCnt="6">
        <dgm:presLayoutVars>
          <dgm:bulletEnabled val="1"/>
        </dgm:presLayoutVars>
      </dgm:prSet>
      <dgm:spPr/>
    </dgm:pt>
    <dgm:pt modelId="{70F16E35-5E8A-4C69-B585-C7F2693F256D}" type="pres">
      <dgm:prSet presAssocID="{EC9F4DBD-F860-471E-AB5B-824F45D1786A}" presName="sp" presStyleCnt="0"/>
      <dgm:spPr/>
    </dgm:pt>
    <dgm:pt modelId="{CC8DF274-8756-4E8B-A303-C858FB54E49F}" type="pres">
      <dgm:prSet presAssocID="{4D75AA82-0B61-44F9-93EA-5AF92938E2D9}" presName="composite" presStyleCnt="0"/>
      <dgm:spPr/>
    </dgm:pt>
    <dgm:pt modelId="{F977AB73-47DC-41FD-BE84-72AEF437E8AA}" type="pres">
      <dgm:prSet presAssocID="{4D75AA82-0B61-44F9-93EA-5AF92938E2D9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D7C43E1F-C3DB-4E9A-A9C1-ECF3106D8CCA}" type="pres">
      <dgm:prSet presAssocID="{4D75AA82-0B61-44F9-93EA-5AF92938E2D9}" presName="descendantText" presStyleLbl="alignAcc1" presStyleIdx="1" presStyleCnt="6">
        <dgm:presLayoutVars>
          <dgm:bulletEnabled val="1"/>
        </dgm:presLayoutVars>
      </dgm:prSet>
      <dgm:spPr/>
    </dgm:pt>
    <dgm:pt modelId="{1BDBD234-6EDC-4AD5-B57C-D9E4C2271B22}" type="pres">
      <dgm:prSet presAssocID="{FCE046FB-01DC-4725-910A-AC0A9F0FB273}" presName="sp" presStyleCnt="0"/>
      <dgm:spPr/>
    </dgm:pt>
    <dgm:pt modelId="{65793254-FC43-405F-BC82-EB2EDE2F46D9}" type="pres">
      <dgm:prSet presAssocID="{3D321016-0AC8-4A52-8858-18409F2D761C}" presName="composite" presStyleCnt="0"/>
      <dgm:spPr/>
    </dgm:pt>
    <dgm:pt modelId="{F67660B0-3EDF-49D9-A9E0-8EE6DF534BDE}" type="pres">
      <dgm:prSet presAssocID="{3D321016-0AC8-4A52-8858-18409F2D761C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7FF23CA-F578-4280-B3C6-D9F3142B1253}" type="pres">
      <dgm:prSet presAssocID="{3D321016-0AC8-4A52-8858-18409F2D761C}" presName="descendantText" presStyleLbl="alignAcc1" presStyleIdx="2" presStyleCnt="6">
        <dgm:presLayoutVars>
          <dgm:bulletEnabled val="1"/>
        </dgm:presLayoutVars>
      </dgm:prSet>
      <dgm:spPr/>
    </dgm:pt>
    <dgm:pt modelId="{CD359733-0EFC-4BAA-90D0-4923944EF472}" type="pres">
      <dgm:prSet presAssocID="{FE2A0C0A-60C3-4523-BF6D-33B424DCEBCF}" presName="sp" presStyleCnt="0"/>
      <dgm:spPr/>
    </dgm:pt>
    <dgm:pt modelId="{7F84E73E-43C4-4FB8-833D-9A399EF83528}" type="pres">
      <dgm:prSet presAssocID="{26240AE9-CE72-4CC3-8C38-AC95A1DD4D0D}" presName="composite" presStyleCnt="0"/>
      <dgm:spPr/>
    </dgm:pt>
    <dgm:pt modelId="{A4344D39-B0F6-404D-80E2-30872B4587A8}" type="pres">
      <dgm:prSet presAssocID="{26240AE9-CE72-4CC3-8C38-AC95A1DD4D0D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5FB94F33-7C84-4231-B16F-2F2DAFC0C228}" type="pres">
      <dgm:prSet presAssocID="{26240AE9-CE72-4CC3-8C38-AC95A1DD4D0D}" presName="descendantText" presStyleLbl="alignAcc1" presStyleIdx="3" presStyleCnt="6">
        <dgm:presLayoutVars>
          <dgm:bulletEnabled val="1"/>
        </dgm:presLayoutVars>
      </dgm:prSet>
      <dgm:spPr/>
    </dgm:pt>
    <dgm:pt modelId="{BD30EFAB-D308-435F-A887-A293D2CC1877}" type="pres">
      <dgm:prSet presAssocID="{D17F28C6-794D-4D37-B496-F1BF37162004}" presName="sp" presStyleCnt="0"/>
      <dgm:spPr/>
    </dgm:pt>
    <dgm:pt modelId="{408C8578-CB8C-403C-B493-D72F2A1A5068}" type="pres">
      <dgm:prSet presAssocID="{310BB944-E33B-4ADD-BEC3-594A72DBE13F}" presName="composite" presStyleCnt="0"/>
      <dgm:spPr/>
    </dgm:pt>
    <dgm:pt modelId="{EEC8803D-ADAE-4453-828E-967BB7AA16CF}" type="pres">
      <dgm:prSet presAssocID="{310BB944-E33B-4ADD-BEC3-594A72DBE13F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4EAE3E9A-489C-4CE8-9925-BDFB5DEB2E5D}" type="pres">
      <dgm:prSet presAssocID="{310BB944-E33B-4ADD-BEC3-594A72DBE13F}" presName="descendantText" presStyleLbl="alignAcc1" presStyleIdx="4" presStyleCnt="6">
        <dgm:presLayoutVars>
          <dgm:bulletEnabled val="1"/>
        </dgm:presLayoutVars>
      </dgm:prSet>
      <dgm:spPr/>
    </dgm:pt>
    <dgm:pt modelId="{97AC3EE6-5BB1-44A6-9D6D-9E2394B6411D}" type="pres">
      <dgm:prSet presAssocID="{8ED1ECBF-55BB-4F7A-867A-0D9ABDE056F6}" presName="sp" presStyleCnt="0"/>
      <dgm:spPr/>
    </dgm:pt>
    <dgm:pt modelId="{95A47FB1-237E-4FE2-86EF-B358BF0EE276}" type="pres">
      <dgm:prSet presAssocID="{2CD5C2AE-D8F4-4510-92AC-1C8AD1A29205}" presName="composite" presStyleCnt="0"/>
      <dgm:spPr/>
    </dgm:pt>
    <dgm:pt modelId="{8E0780FF-29B1-4CC8-915C-9B73489CFE75}" type="pres">
      <dgm:prSet presAssocID="{2CD5C2AE-D8F4-4510-92AC-1C8AD1A29205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557AFBCB-5945-496C-A3EA-B3340D2AFCD8}" type="pres">
      <dgm:prSet presAssocID="{2CD5C2AE-D8F4-4510-92AC-1C8AD1A29205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7D58EC06-00C1-49D1-878C-C69FBC4892E4}" type="presOf" srcId="{2B4ABEE2-74EE-4813-894D-12A50F9C6512}" destId="{4EAE3E9A-489C-4CE8-9925-BDFB5DEB2E5D}" srcOrd="0" destOrd="1" presId="urn:microsoft.com/office/officeart/2005/8/layout/chevron2"/>
    <dgm:cxn modelId="{C2C0000B-48D9-4C05-8880-1C2D2D1D17E0}" srcId="{1EE8E5A8-E378-445E-BCFA-9A376A23F899}" destId="{18628859-51F8-417A-8070-43413C5E4FB7}" srcOrd="0" destOrd="0" parTransId="{101675ED-F2FC-46BD-80E5-39A02C33EF36}" sibTransId="{F5E7D0BF-21D4-4707-A579-6F749A74A475}"/>
    <dgm:cxn modelId="{459E190C-0C32-49EF-85E9-A1AFCE6A1033}" type="presOf" srcId="{1EE8E5A8-E378-445E-BCFA-9A376A23F899}" destId="{8D9E463A-3195-4BCB-803F-AB62FF11B13A}" srcOrd="0" destOrd="0" presId="urn:microsoft.com/office/officeart/2005/8/layout/chevron2"/>
    <dgm:cxn modelId="{B94FE816-BB0E-4893-8435-6266C1DD0B5E}" srcId="{3D321016-0AC8-4A52-8858-18409F2D761C}" destId="{51DBD320-5438-4850-99D4-12533C6C4D55}" srcOrd="0" destOrd="0" parTransId="{AD219AFB-F5A3-44EE-8B18-0526E99E5C17}" sibTransId="{E78D8741-05A2-4A48-BB9D-C06BEF3C01E5}"/>
    <dgm:cxn modelId="{8125402B-67A6-44E2-8DDE-8F8F2FDA4A68}" type="presOf" srcId="{0E8C7B98-FD7E-4913-9D1F-D99F69FF41D8}" destId="{77FF23CA-F578-4280-B3C6-D9F3142B1253}" srcOrd="0" destOrd="1" presId="urn:microsoft.com/office/officeart/2005/8/layout/chevron2"/>
    <dgm:cxn modelId="{50327234-A544-40B8-B457-E529AF4700C4}" type="presOf" srcId="{775E162C-A1AC-4FCF-8B98-40E0AC5FC023}" destId="{557AFBCB-5945-496C-A3EA-B3340D2AFCD8}" srcOrd="0" destOrd="1" presId="urn:microsoft.com/office/officeart/2005/8/layout/chevron2"/>
    <dgm:cxn modelId="{0AEAF936-8920-4F31-8DF9-4A1E3F7ECF49}" srcId="{2CD5C2AE-D8F4-4510-92AC-1C8AD1A29205}" destId="{775E162C-A1AC-4FCF-8B98-40E0AC5FC023}" srcOrd="1" destOrd="0" parTransId="{4F475D1F-FDF4-4763-B6C5-811250184DB7}" sibTransId="{1EF6DD08-2C22-48ED-85A9-32F84E9C5CE1}"/>
    <dgm:cxn modelId="{70B4E839-2D85-4FFE-A5E8-6819E109E30B}" type="presOf" srcId="{4D75AA82-0B61-44F9-93EA-5AF92938E2D9}" destId="{F977AB73-47DC-41FD-BE84-72AEF437E8AA}" srcOrd="0" destOrd="0" presId="urn:microsoft.com/office/officeart/2005/8/layout/chevron2"/>
    <dgm:cxn modelId="{84276547-E1E5-43A5-A479-33CE4D92F161}" type="presOf" srcId="{4F8459D9-6B93-4F55-9129-6D8BD55A7008}" destId="{E4B2E084-E015-417C-9D02-F4335E08DC47}" srcOrd="0" destOrd="0" presId="urn:microsoft.com/office/officeart/2005/8/layout/chevron2"/>
    <dgm:cxn modelId="{F9D7F768-2355-4693-AFCA-312A8B02A443}" srcId="{4D75AA82-0B61-44F9-93EA-5AF92938E2D9}" destId="{34924155-4C82-4646-8487-51DD0FBC8BB1}" srcOrd="0" destOrd="0" parTransId="{4A8D71C5-D347-4AEC-B7AA-14C674522CCE}" sibTransId="{35F8710F-8782-4065-9DE2-3A44256D5A95}"/>
    <dgm:cxn modelId="{AE510753-BC7B-4941-8166-D2D264D2F1B8}" srcId="{310BB944-E33B-4ADD-BEC3-594A72DBE13F}" destId="{2ED8F495-6372-4165-9B04-F808A9278902}" srcOrd="0" destOrd="0" parTransId="{421D068F-1B4D-4A85-8CB4-9393EB94EC4C}" sibTransId="{AE967186-B80F-4BD3-86D8-FDAF8BA8EE8E}"/>
    <dgm:cxn modelId="{E4A3E577-787E-408C-AD6B-7F3BD9BCFC81}" type="presOf" srcId="{310BB944-E33B-4ADD-BEC3-594A72DBE13F}" destId="{EEC8803D-ADAE-4453-828E-967BB7AA16CF}" srcOrd="0" destOrd="0" presId="urn:microsoft.com/office/officeart/2005/8/layout/chevron2"/>
    <dgm:cxn modelId="{B18F2E59-C5B4-4095-A56E-0DEBDA457F99}" type="presOf" srcId="{3D321016-0AC8-4A52-8858-18409F2D761C}" destId="{F67660B0-3EDF-49D9-A9E0-8EE6DF534BDE}" srcOrd="0" destOrd="0" presId="urn:microsoft.com/office/officeart/2005/8/layout/chevron2"/>
    <dgm:cxn modelId="{946D5E7E-ECB8-4527-92FC-BE2491A77CC6}" srcId="{310BB944-E33B-4ADD-BEC3-594A72DBE13F}" destId="{2B4ABEE2-74EE-4813-894D-12A50F9C6512}" srcOrd="1" destOrd="0" parTransId="{1CE9A708-8074-4484-A6B5-E9ADD40D3735}" sibTransId="{D95326F0-147D-4C5B-9A99-363A704BD6D4}"/>
    <dgm:cxn modelId="{2F299280-276D-4E88-8475-29BC23C6CF43}" srcId="{4F8459D9-6B93-4F55-9129-6D8BD55A7008}" destId="{3D321016-0AC8-4A52-8858-18409F2D761C}" srcOrd="2" destOrd="0" parTransId="{E9F96355-EF13-4653-99CE-47689D553147}" sibTransId="{FE2A0C0A-60C3-4523-BF6D-33B424DCEBCF}"/>
    <dgm:cxn modelId="{0937F097-5A0C-460F-9ADF-75AA15E29641}" srcId="{1EE8E5A8-E378-445E-BCFA-9A376A23F899}" destId="{EA956742-E6E8-4470-BA6B-F2C3DF969253}" srcOrd="1" destOrd="0" parTransId="{D619BDF6-EC7C-462C-8736-727C2F01B123}" sibTransId="{127F1EE9-34B6-41A5-97AA-465F35584DF1}"/>
    <dgm:cxn modelId="{A41FE598-4445-4400-BADB-760294F6D72E}" type="presOf" srcId="{2CD5C2AE-D8F4-4510-92AC-1C8AD1A29205}" destId="{8E0780FF-29B1-4CC8-915C-9B73489CFE75}" srcOrd="0" destOrd="0" presId="urn:microsoft.com/office/officeart/2005/8/layout/chevron2"/>
    <dgm:cxn modelId="{96C00F9C-5E3A-4775-B7F5-825E3A70E6CE}" type="presOf" srcId="{2ED8F495-6372-4165-9B04-F808A9278902}" destId="{4EAE3E9A-489C-4CE8-9925-BDFB5DEB2E5D}" srcOrd="0" destOrd="0" presId="urn:microsoft.com/office/officeart/2005/8/layout/chevron2"/>
    <dgm:cxn modelId="{2AE0529D-33F7-40CE-A1BE-146D1D722B83}" type="presOf" srcId="{51DBD320-5438-4850-99D4-12533C6C4D55}" destId="{77FF23CA-F578-4280-B3C6-D9F3142B1253}" srcOrd="0" destOrd="0" presId="urn:microsoft.com/office/officeart/2005/8/layout/chevron2"/>
    <dgm:cxn modelId="{F09D779F-A80C-44E1-81A3-45100B6635BA}" srcId="{26240AE9-CE72-4CC3-8C38-AC95A1DD4D0D}" destId="{4DDA75F9-E499-4C1C-924B-FA7AA2801A2B}" srcOrd="0" destOrd="0" parTransId="{0103DABE-CCF3-4543-915D-4C545558B65B}" sibTransId="{EA1A42DA-AF2C-45E6-9C4E-A25458BFB838}"/>
    <dgm:cxn modelId="{696CBFAA-FE49-498F-8334-4EB6E30E408B}" srcId="{4F8459D9-6B93-4F55-9129-6D8BD55A7008}" destId="{26240AE9-CE72-4CC3-8C38-AC95A1DD4D0D}" srcOrd="3" destOrd="0" parTransId="{6A7F76F1-B10D-4E95-8273-04EA00520B9B}" sibTransId="{D17F28C6-794D-4D37-B496-F1BF37162004}"/>
    <dgm:cxn modelId="{3B9384AC-5A61-4001-8E12-4C3A6BF7AD2D}" srcId="{4F8459D9-6B93-4F55-9129-6D8BD55A7008}" destId="{4D75AA82-0B61-44F9-93EA-5AF92938E2D9}" srcOrd="1" destOrd="0" parTransId="{9DA2D9D9-2E55-4874-B3F9-1BFBC158FF8B}" sibTransId="{FCE046FB-01DC-4725-910A-AC0A9F0FB273}"/>
    <dgm:cxn modelId="{CF0B0EB4-9FA9-41B4-8559-22AD19714E05}" srcId="{3D321016-0AC8-4A52-8858-18409F2D761C}" destId="{0E8C7B98-FD7E-4913-9D1F-D99F69FF41D8}" srcOrd="1" destOrd="0" parTransId="{70184521-F7E5-41A1-A43C-D16D82A552A9}" sibTransId="{C0BD0006-7349-45A0-AAEF-ABC1F415CB3B}"/>
    <dgm:cxn modelId="{87E6F9B4-6D80-4B19-B5D1-E8B6E63E32BB}" type="presOf" srcId="{26240AE9-CE72-4CC3-8C38-AC95A1DD4D0D}" destId="{A4344D39-B0F6-404D-80E2-30872B4587A8}" srcOrd="0" destOrd="0" presId="urn:microsoft.com/office/officeart/2005/8/layout/chevron2"/>
    <dgm:cxn modelId="{D6B214C1-CD0F-4F9F-BB57-95EB7DDE8FFA}" srcId="{4F8459D9-6B93-4F55-9129-6D8BD55A7008}" destId="{2CD5C2AE-D8F4-4510-92AC-1C8AD1A29205}" srcOrd="5" destOrd="0" parTransId="{805D6836-C00C-4859-9A0C-B9616F254F6B}" sibTransId="{86B23C6B-387A-4ED4-BC43-B83731230D0C}"/>
    <dgm:cxn modelId="{285F25C3-4F12-459F-AAF9-7B27DCC4C6D7}" srcId="{4F8459D9-6B93-4F55-9129-6D8BD55A7008}" destId="{310BB944-E33B-4ADD-BEC3-594A72DBE13F}" srcOrd="4" destOrd="0" parTransId="{2734998D-FEF9-4060-920E-6FB2A280972C}" sibTransId="{8ED1ECBF-55BB-4F7A-867A-0D9ABDE056F6}"/>
    <dgm:cxn modelId="{42E23EC6-47CD-4506-AA54-70141DD3F873}" srcId="{4F8459D9-6B93-4F55-9129-6D8BD55A7008}" destId="{1EE8E5A8-E378-445E-BCFA-9A376A23F899}" srcOrd="0" destOrd="0" parTransId="{211EB9A8-869A-46E3-BD3C-9B92CC98A674}" sibTransId="{EC9F4DBD-F860-471E-AB5B-824F45D1786A}"/>
    <dgm:cxn modelId="{751271D1-81BB-4D86-8F84-F4836556C01C}" type="presOf" srcId="{34924155-4C82-4646-8487-51DD0FBC8BB1}" destId="{D7C43E1F-C3DB-4E9A-A9C1-ECF3106D8CCA}" srcOrd="0" destOrd="0" presId="urn:microsoft.com/office/officeart/2005/8/layout/chevron2"/>
    <dgm:cxn modelId="{B856FCD3-FDBC-427A-8D3D-C24B8FA391A4}" type="presOf" srcId="{18628859-51F8-417A-8070-43413C5E4FB7}" destId="{96565C91-6968-4EDE-904C-AEC5FE0EFC86}" srcOrd="0" destOrd="0" presId="urn:microsoft.com/office/officeart/2005/8/layout/chevron2"/>
    <dgm:cxn modelId="{E62C98DA-EC17-4E2F-89AB-1EB54041DA7C}" type="presOf" srcId="{95DFD80D-8320-49EC-8E1C-4829186F43F9}" destId="{557AFBCB-5945-496C-A3EA-B3340D2AFCD8}" srcOrd="0" destOrd="0" presId="urn:microsoft.com/office/officeart/2005/8/layout/chevron2"/>
    <dgm:cxn modelId="{DC7D2EE7-45C9-45C3-846A-B42FB3BB405B}" type="presOf" srcId="{EA956742-E6E8-4470-BA6B-F2C3DF969253}" destId="{96565C91-6968-4EDE-904C-AEC5FE0EFC86}" srcOrd="0" destOrd="1" presId="urn:microsoft.com/office/officeart/2005/8/layout/chevron2"/>
    <dgm:cxn modelId="{086991FA-CDDD-4D3F-BE68-67C776F00097}" srcId="{2CD5C2AE-D8F4-4510-92AC-1C8AD1A29205}" destId="{95DFD80D-8320-49EC-8E1C-4829186F43F9}" srcOrd="0" destOrd="0" parTransId="{FA24FA2B-6C1A-4FEC-8E12-3CF5B77CB585}" sibTransId="{4CC94A6F-C129-419A-AEB5-9B21D29110B1}"/>
    <dgm:cxn modelId="{21FE56FF-DDBD-4E25-BFD0-42EC4B7F87C1}" type="presOf" srcId="{4DDA75F9-E499-4C1C-924B-FA7AA2801A2B}" destId="{5FB94F33-7C84-4231-B16F-2F2DAFC0C228}" srcOrd="0" destOrd="0" presId="urn:microsoft.com/office/officeart/2005/8/layout/chevron2"/>
    <dgm:cxn modelId="{AA5D6DF6-1F17-4D61-A961-89A8668E3D9E}" type="presParOf" srcId="{E4B2E084-E015-417C-9D02-F4335E08DC47}" destId="{9871D1EC-F583-4CE1-AA2B-D72BB4286253}" srcOrd="0" destOrd="0" presId="urn:microsoft.com/office/officeart/2005/8/layout/chevron2"/>
    <dgm:cxn modelId="{D166AE2F-BB60-4D30-9A77-FE87A7A4F79A}" type="presParOf" srcId="{9871D1EC-F583-4CE1-AA2B-D72BB4286253}" destId="{8D9E463A-3195-4BCB-803F-AB62FF11B13A}" srcOrd="0" destOrd="0" presId="urn:microsoft.com/office/officeart/2005/8/layout/chevron2"/>
    <dgm:cxn modelId="{15A36BB7-B3A0-4A2F-833A-1652AD65CDE4}" type="presParOf" srcId="{9871D1EC-F583-4CE1-AA2B-D72BB4286253}" destId="{96565C91-6968-4EDE-904C-AEC5FE0EFC86}" srcOrd="1" destOrd="0" presId="urn:microsoft.com/office/officeart/2005/8/layout/chevron2"/>
    <dgm:cxn modelId="{71215FE1-88BD-45E4-9B72-A273C0A82FFC}" type="presParOf" srcId="{E4B2E084-E015-417C-9D02-F4335E08DC47}" destId="{70F16E35-5E8A-4C69-B585-C7F2693F256D}" srcOrd="1" destOrd="0" presId="urn:microsoft.com/office/officeart/2005/8/layout/chevron2"/>
    <dgm:cxn modelId="{F41C52C6-0945-421E-B792-7615DE752D5B}" type="presParOf" srcId="{E4B2E084-E015-417C-9D02-F4335E08DC47}" destId="{CC8DF274-8756-4E8B-A303-C858FB54E49F}" srcOrd="2" destOrd="0" presId="urn:microsoft.com/office/officeart/2005/8/layout/chevron2"/>
    <dgm:cxn modelId="{402BF8D2-6DA4-4F92-BEFA-971C98CBB0CF}" type="presParOf" srcId="{CC8DF274-8756-4E8B-A303-C858FB54E49F}" destId="{F977AB73-47DC-41FD-BE84-72AEF437E8AA}" srcOrd="0" destOrd="0" presId="urn:microsoft.com/office/officeart/2005/8/layout/chevron2"/>
    <dgm:cxn modelId="{A649C0DC-0B3B-4CB9-97E3-A001CC62EB5B}" type="presParOf" srcId="{CC8DF274-8756-4E8B-A303-C858FB54E49F}" destId="{D7C43E1F-C3DB-4E9A-A9C1-ECF3106D8CCA}" srcOrd="1" destOrd="0" presId="urn:microsoft.com/office/officeart/2005/8/layout/chevron2"/>
    <dgm:cxn modelId="{D87A3228-335C-4941-91A9-D52A2FA594C2}" type="presParOf" srcId="{E4B2E084-E015-417C-9D02-F4335E08DC47}" destId="{1BDBD234-6EDC-4AD5-B57C-D9E4C2271B22}" srcOrd="3" destOrd="0" presId="urn:microsoft.com/office/officeart/2005/8/layout/chevron2"/>
    <dgm:cxn modelId="{4E9BB2A6-CE42-42B1-9784-D9CB61950994}" type="presParOf" srcId="{E4B2E084-E015-417C-9D02-F4335E08DC47}" destId="{65793254-FC43-405F-BC82-EB2EDE2F46D9}" srcOrd="4" destOrd="0" presId="urn:microsoft.com/office/officeart/2005/8/layout/chevron2"/>
    <dgm:cxn modelId="{651FC8C1-D842-4657-BA09-35EBA721C721}" type="presParOf" srcId="{65793254-FC43-405F-BC82-EB2EDE2F46D9}" destId="{F67660B0-3EDF-49D9-A9E0-8EE6DF534BDE}" srcOrd="0" destOrd="0" presId="urn:microsoft.com/office/officeart/2005/8/layout/chevron2"/>
    <dgm:cxn modelId="{AF6BE155-9C34-4FE5-99A1-5ADA1EF4F7FD}" type="presParOf" srcId="{65793254-FC43-405F-BC82-EB2EDE2F46D9}" destId="{77FF23CA-F578-4280-B3C6-D9F3142B1253}" srcOrd="1" destOrd="0" presId="urn:microsoft.com/office/officeart/2005/8/layout/chevron2"/>
    <dgm:cxn modelId="{CA3F4E26-56EF-4D43-A5E1-05DEA1586E6B}" type="presParOf" srcId="{E4B2E084-E015-417C-9D02-F4335E08DC47}" destId="{CD359733-0EFC-4BAA-90D0-4923944EF472}" srcOrd="5" destOrd="0" presId="urn:microsoft.com/office/officeart/2005/8/layout/chevron2"/>
    <dgm:cxn modelId="{2CCCCF44-9F52-4D1C-B437-93C8B4C6D6D2}" type="presParOf" srcId="{E4B2E084-E015-417C-9D02-F4335E08DC47}" destId="{7F84E73E-43C4-4FB8-833D-9A399EF83528}" srcOrd="6" destOrd="0" presId="urn:microsoft.com/office/officeart/2005/8/layout/chevron2"/>
    <dgm:cxn modelId="{8EE2D4AB-E5E6-4B68-9D78-80C365CDA2CA}" type="presParOf" srcId="{7F84E73E-43C4-4FB8-833D-9A399EF83528}" destId="{A4344D39-B0F6-404D-80E2-30872B4587A8}" srcOrd="0" destOrd="0" presId="urn:microsoft.com/office/officeart/2005/8/layout/chevron2"/>
    <dgm:cxn modelId="{46AAF52F-BB4F-459A-A48F-FEE1BC1A4279}" type="presParOf" srcId="{7F84E73E-43C4-4FB8-833D-9A399EF83528}" destId="{5FB94F33-7C84-4231-B16F-2F2DAFC0C228}" srcOrd="1" destOrd="0" presId="urn:microsoft.com/office/officeart/2005/8/layout/chevron2"/>
    <dgm:cxn modelId="{B1BD8F90-B3B0-4FBF-A91F-E69CAE37EF3A}" type="presParOf" srcId="{E4B2E084-E015-417C-9D02-F4335E08DC47}" destId="{BD30EFAB-D308-435F-A887-A293D2CC1877}" srcOrd="7" destOrd="0" presId="urn:microsoft.com/office/officeart/2005/8/layout/chevron2"/>
    <dgm:cxn modelId="{CCC7645C-9D2B-4606-AF64-2AA998A119D6}" type="presParOf" srcId="{E4B2E084-E015-417C-9D02-F4335E08DC47}" destId="{408C8578-CB8C-403C-B493-D72F2A1A5068}" srcOrd="8" destOrd="0" presId="urn:microsoft.com/office/officeart/2005/8/layout/chevron2"/>
    <dgm:cxn modelId="{08CE7679-433D-4CE2-8AB9-0272BC09BD4D}" type="presParOf" srcId="{408C8578-CB8C-403C-B493-D72F2A1A5068}" destId="{EEC8803D-ADAE-4453-828E-967BB7AA16CF}" srcOrd="0" destOrd="0" presId="urn:microsoft.com/office/officeart/2005/8/layout/chevron2"/>
    <dgm:cxn modelId="{F0C2836A-8C4B-4CA0-BF54-DDC9174A89FC}" type="presParOf" srcId="{408C8578-CB8C-403C-B493-D72F2A1A5068}" destId="{4EAE3E9A-489C-4CE8-9925-BDFB5DEB2E5D}" srcOrd="1" destOrd="0" presId="urn:microsoft.com/office/officeart/2005/8/layout/chevron2"/>
    <dgm:cxn modelId="{0B86F6D9-1E70-4D31-AF1F-7927E724186D}" type="presParOf" srcId="{E4B2E084-E015-417C-9D02-F4335E08DC47}" destId="{97AC3EE6-5BB1-44A6-9D6D-9E2394B6411D}" srcOrd="9" destOrd="0" presId="urn:microsoft.com/office/officeart/2005/8/layout/chevron2"/>
    <dgm:cxn modelId="{DA788A20-D624-4440-AFE0-3F3478BDDA71}" type="presParOf" srcId="{E4B2E084-E015-417C-9D02-F4335E08DC47}" destId="{95A47FB1-237E-4FE2-86EF-B358BF0EE276}" srcOrd="10" destOrd="0" presId="urn:microsoft.com/office/officeart/2005/8/layout/chevron2"/>
    <dgm:cxn modelId="{6180B2DA-7B24-4CCC-AD49-BFD71A44FF8C}" type="presParOf" srcId="{95A47FB1-237E-4FE2-86EF-B358BF0EE276}" destId="{8E0780FF-29B1-4CC8-915C-9B73489CFE75}" srcOrd="0" destOrd="0" presId="urn:microsoft.com/office/officeart/2005/8/layout/chevron2"/>
    <dgm:cxn modelId="{93859137-A55C-4717-9822-B304538DD6EE}" type="presParOf" srcId="{95A47FB1-237E-4FE2-86EF-B358BF0EE276}" destId="{557AFBCB-5945-496C-A3EA-B3340D2AFCD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27922"/>
        <a:chOff x="0" y="0"/>
        <a:chExt cx="8128000" cy="5427922"/>
      </a:xfrm>
    </dsp:grpSpPr>
    <dsp:sp modelId="{8D9E463A-3195-4BCB-803F-AB62FF11B13A}">
      <dsp:nvSpPr>
        <dsp:cNvPr id="3" name="Chevron 2"/>
        <dsp:cNvSpPr/>
      </dsp:nvSpPr>
      <dsp:spPr bwMode="white">
        <a:xfrm rot="5400000">
          <a:off x="-147858" y="147858"/>
          <a:ext cx="985721" cy="690005"/>
        </a:xfrm>
        <a:prstGeom prst="chevron">
          <a:avLst/>
        </a:prstGeom>
      </dsp:spPr>
      <dsp:style>
        <a:lnRef idx="1">
          <a:schemeClr val="accent5">
            <a:hueOff val="0"/>
            <a:satOff val="0"/>
            <a:lumOff val="0"/>
            <a:alpha val="100000"/>
          </a:schemeClr>
        </a:lnRef>
        <a:fillRef idx="2">
          <a:schemeClr val="accent5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Conv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layer</a:t>
          </a:r>
        </a:p>
      </dsp:txBody>
      <dsp:txXfrm rot="5400000">
        <a:off x="-147858" y="147858"/>
        <a:ext cx="985721" cy="690005"/>
      </dsp:txXfrm>
    </dsp:sp>
    <dsp:sp modelId="{96565C91-6968-4EDE-904C-AEC5FE0EFC86}">
      <dsp:nvSpPr>
        <dsp:cNvPr id="4" name="Round Same Side Corner Rectangle 3"/>
        <dsp:cNvSpPr/>
      </dsp:nvSpPr>
      <dsp:spPr bwMode="white">
        <a:xfrm rot="5400000">
          <a:off x="4088643" y="-3398639"/>
          <a:ext cx="640718" cy="7437995"/>
        </a:xfrm>
        <a:prstGeom prst="round2SameRect">
          <a:avLst/>
        </a:prstGeom>
      </dsp:spPr>
      <dsp:style>
        <a:lnRef idx="1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13792" tIns="10160" rIns="10160" bIns="1016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dirty="0">
              <a:solidFill>
                <a:schemeClr val="dk1"/>
              </a:solidFill>
              <a:latin typeface="+mn-lt"/>
            </a:rPr>
            <a:t>Number of filters = 32 , Filter size= 3X3, </a:t>
          </a:r>
          <a:endParaRPr lang="en-IN" sz="1600" dirty="0">
            <a:solidFill>
              <a:schemeClr val="dk1"/>
            </a:solidFill>
            <a:latin typeface="+mn-lt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dirty="0">
              <a:solidFill>
                <a:schemeClr val="dk1"/>
              </a:solidFill>
              <a:latin typeface="+mn-lt"/>
            </a:rPr>
            <a:t>Input shape= 32X32 , L2 regularise factor=0.001</a:t>
          </a:r>
          <a:endParaRPr>
            <a:solidFill>
              <a:schemeClr val="dk1"/>
            </a:solidFill>
          </a:endParaRPr>
        </a:p>
      </dsp:txBody>
      <dsp:txXfrm rot="5400000">
        <a:off x="4088643" y="-3398639"/>
        <a:ext cx="640718" cy="7437995"/>
      </dsp:txXfrm>
    </dsp:sp>
    <dsp:sp modelId="{F977AB73-47DC-41FD-BE84-72AEF437E8AA}">
      <dsp:nvSpPr>
        <dsp:cNvPr id="5" name="Chevron 4"/>
        <dsp:cNvSpPr/>
      </dsp:nvSpPr>
      <dsp:spPr bwMode="white">
        <a:xfrm rot="5400000">
          <a:off x="-147858" y="1036298"/>
          <a:ext cx="985721" cy="690005"/>
        </a:xfrm>
        <a:prstGeom prst="chevron">
          <a:avLst/>
        </a:prstGeom>
      </dsp:spPr>
      <dsp:style>
        <a:lnRef idx="1">
          <a:schemeClr val="accent5">
            <a:hueOff val="-1356000"/>
            <a:satOff val="-3450"/>
            <a:lumOff val="-2352"/>
            <a:alpha val="100000"/>
          </a:schemeClr>
        </a:lnRef>
        <a:fillRef idx="2">
          <a:schemeClr val="accent5">
            <a:hueOff val="-1356000"/>
            <a:satOff val="-3450"/>
            <a:lumOff val="-2352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>
              <a:latin typeface="Tw Cen MT" panose="020B0602020104020603" pitchFamily="34" charset="0"/>
            </a:rPr>
            <a:t>Max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Pooling </a:t>
          </a:r>
        </a:p>
      </dsp:txBody>
      <dsp:txXfrm rot="5400000">
        <a:off x="-147858" y="1036298"/>
        <a:ext cx="985721" cy="690005"/>
      </dsp:txXfrm>
    </dsp:sp>
    <dsp:sp modelId="{D7C43E1F-C3DB-4E9A-A9C1-ECF3106D8CCA}">
      <dsp:nvSpPr>
        <dsp:cNvPr id="6" name="Round Same Side Corner Rectangle 5"/>
        <dsp:cNvSpPr/>
      </dsp:nvSpPr>
      <dsp:spPr bwMode="white">
        <a:xfrm rot="5400000">
          <a:off x="4088643" y="-2510198"/>
          <a:ext cx="640718" cy="7437995"/>
        </a:xfrm>
        <a:prstGeom prst="round2SameRect">
          <a:avLst/>
        </a:prstGeom>
      </dsp:spPr>
      <dsp:style>
        <a:lnRef idx="1">
          <a:schemeClr val="accent5">
            <a:hueOff val="-1356000"/>
            <a:satOff val="-3450"/>
            <a:lumOff val="-235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13792" tIns="10160" rIns="10160" bIns="1016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dirty="0">
              <a:solidFill>
                <a:schemeClr val="dk1"/>
              </a:solidFill>
              <a:latin typeface="+mn-lt"/>
            </a:rPr>
            <a:t>Window of size 2X2</a:t>
          </a:r>
          <a:endParaRPr>
            <a:solidFill>
              <a:schemeClr val="dk1"/>
            </a:solidFill>
          </a:endParaRPr>
        </a:p>
      </dsp:txBody>
      <dsp:txXfrm rot="5400000">
        <a:off x="4088643" y="-2510198"/>
        <a:ext cx="640718" cy="7437995"/>
      </dsp:txXfrm>
    </dsp:sp>
    <dsp:sp modelId="{F67660B0-3EDF-49D9-A9E0-8EE6DF534BDE}">
      <dsp:nvSpPr>
        <dsp:cNvPr id="7" name="Chevron 6"/>
        <dsp:cNvSpPr/>
      </dsp:nvSpPr>
      <dsp:spPr bwMode="white">
        <a:xfrm rot="5400000">
          <a:off x="-147858" y="1924739"/>
          <a:ext cx="985721" cy="690005"/>
        </a:xfrm>
        <a:prstGeom prst="chevron">
          <a:avLst/>
        </a:prstGeom>
      </dsp:spPr>
      <dsp:style>
        <a:lnRef idx="1">
          <a:schemeClr val="accent5">
            <a:hueOff val="-2712000"/>
            <a:satOff val="-6901"/>
            <a:lumOff val="-4705"/>
            <a:alpha val="100000"/>
          </a:schemeClr>
        </a:lnRef>
        <a:fillRef idx="2">
          <a:schemeClr val="accent5">
            <a:hueOff val="-2712000"/>
            <a:satOff val="-6901"/>
            <a:lumOff val="-4705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Conv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Layer</a:t>
          </a:r>
        </a:p>
      </dsp:txBody>
      <dsp:txXfrm rot="5400000">
        <a:off x="-147858" y="1924739"/>
        <a:ext cx="985721" cy="690005"/>
      </dsp:txXfrm>
    </dsp:sp>
    <dsp:sp modelId="{77FF23CA-F578-4280-B3C6-D9F3142B1253}">
      <dsp:nvSpPr>
        <dsp:cNvPr id="8" name="Round Same Side Corner Rectangle 7"/>
        <dsp:cNvSpPr/>
      </dsp:nvSpPr>
      <dsp:spPr bwMode="white">
        <a:xfrm rot="5400000">
          <a:off x="4088643" y="-1621758"/>
          <a:ext cx="640718" cy="7437995"/>
        </a:xfrm>
        <a:prstGeom prst="round2SameRect">
          <a:avLst/>
        </a:prstGeom>
      </dsp:spPr>
      <dsp:style>
        <a:lnRef idx="1">
          <a:schemeClr val="accent5">
            <a:hueOff val="-2712000"/>
            <a:satOff val="-6901"/>
            <a:lumOff val="-4705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13792" tIns="10160" rIns="10160" bIns="1016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dirty="0">
              <a:solidFill>
                <a:schemeClr val="dk1"/>
              </a:solidFill>
              <a:latin typeface="+mn-lt"/>
              <a:ea typeface="Cambria" panose="02040503050406030204" pitchFamily="18" charset="0"/>
            </a:rPr>
            <a:t>Number of filter =64,</a:t>
          </a:r>
          <a:r>
            <a:rPr lang="pt-BR" sz="1600" b="0" dirty="0">
              <a:solidFill>
                <a:schemeClr val="dk1"/>
              </a:solidFill>
              <a:latin typeface="+mn-lt"/>
              <a:ea typeface="Cambria" panose="02040503050406030204" pitchFamily="18" charset="0"/>
            </a:rPr>
            <a:t> activation=rectified liner units</a:t>
          </a:r>
          <a:endParaRPr lang="en-IN" sz="1600" dirty="0">
            <a:solidFill>
              <a:schemeClr val="dk1"/>
            </a:solidFill>
            <a:latin typeface="+mn-lt"/>
            <a:ea typeface="Cambria" panose="02040503050406030204" pitchFamily="18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dirty="0">
              <a:solidFill>
                <a:schemeClr val="dk1"/>
              </a:solidFill>
              <a:latin typeface="+mn-lt"/>
              <a:ea typeface="Cambria" panose="02040503050406030204" pitchFamily="18" charset="0"/>
            </a:rPr>
            <a:t> L</a:t>
          </a:r>
          <a:r>
            <a:rPr lang="en-IN" sz="1600" dirty="0">
              <a:solidFill>
                <a:schemeClr val="dk1"/>
              </a:solidFill>
              <a:latin typeface="+mn-lt"/>
              <a:ea typeface="Cambria" panose="02040503050406030204" pitchFamily="18" charset="0"/>
            </a:rPr>
            <a:t>2 regularise factor=0.001</a:t>
          </a:r>
          <a:endParaRPr>
            <a:solidFill>
              <a:schemeClr val="dk1"/>
            </a:solidFill>
          </a:endParaRPr>
        </a:p>
      </dsp:txBody>
      <dsp:txXfrm rot="5400000">
        <a:off x="4088643" y="-1621758"/>
        <a:ext cx="640718" cy="7437995"/>
      </dsp:txXfrm>
    </dsp:sp>
    <dsp:sp modelId="{A4344D39-B0F6-404D-80E2-30872B4587A8}">
      <dsp:nvSpPr>
        <dsp:cNvPr id="9" name="Chevron 8"/>
        <dsp:cNvSpPr/>
      </dsp:nvSpPr>
      <dsp:spPr bwMode="white">
        <a:xfrm rot="5400000">
          <a:off x="-147858" y="2813179"/>
          <a:ext cx="985721" cy="690005"/>
        </a:xfrm>
        <a:prstGeom prst="chevron">
          <a:avLst/>
        </a:prstGeom>
      </dsp:spPr>
      <dsp:style>
        <a:lnRef idx="1">
          <a:schemeClr val="accent5">
            <a:hueOff val="-4068000"/>
            <a:satOff val="-10352"/>
            <a:lumOff val="-7058"/>
            <a:alpha val="100000"/>
          </a:schemeClr>
        </a:lnRef>
        <a:fillRef idx="2">
          <a:schemeClr val="accent5">
            <a:hueOff val="-4068000"/>
            <a:satOff val="-10352"/>
            <a:lumOff val="-7058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>
              <a:latin typeface="Tw Cen MT" panose="020B0602020104020603" pitchFamily="34" charset="0"/>
            </a:rPr>
            <a:t>Max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pooling</a:t>
          </a:r>
        </a:p>
      </dsp:txBody>
      <dsp:txXfrm rot="5400000">
        <a:off x="-147858" y="2813179"/>
        <a:ext cx="985721" cy="690005"/>
      </dsp:txXfrm>
    </dsp:sp>
    <dsp:sp modelId="{5FB94F33-7C84-4231-B16F-2F2DAFC0C228}">
      <dsp:nvSpPr>
        <dsp:cNvPr id="10" name="Round Same Side Corner Rectangle 9"/>
        <dsp:cNvSpPr/>
      </dsp:nvSpPr>
      <dsp:spPr bwMode="white">
        <a:xfrm rot="5400000">
          <a:off x="4088643" y="-733318"/>
          <a:ext cx="640718" cy="7437995"/>
        </a:xfrm>
        <a:prstGeom prst="round2SameRect">
          <a:avLst/>
        </a:prstGeom>
      </dsp:spPr>
      <dsp:style>
        <a:lnRef idx="1">
          <a:schemeClr val="accent5">
            <a:hueOff val="-4068000"/>
            <a:satOff val="-10352"/>
            <a:lumOff val="-7058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13792" tIns="10160" rIns="10160" bIns="1016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dirty="0">
              <a:solidFill>
                <a:schemeClr val="dk1"/>
              </a:solidFill>
              <a:latin typeface="+mn-lt"/>
            </a:rPr>
            <a:t>Window of size 2X2</a:t>
          </a:r>
          <a:endParaRPr>
            <a:solidFill>
              <a:schemeClr val="dk1"/>
            </a:solidFill>
          </a:endParaRPr>
        </a:p>
      </dsp:txBody>
      <dsp:txXfrm rot="5400000">
        <a:off x="4088643" y="-733318"/>
        <a:ext cx="640718" cy="7437995"/>
      </dsp:txXfrm>
    </dsp:sp>
    <dsp:sp modelId="{EEC8803D-ADAE-4453-828E-967BB7AA16CF}">
      <dsp:nvSpPr>
        <dsp:cNvPr id="11" name="Chevron 10"/>
        <dsp:cNvSpPr/>
      </dsp:nvSpPr>
      <dsp:spPr bwMode="white">
        <a:xfrm rot="5400000">
          <a:off x="-147858" y="3701619"/>
          <a:ext cx="985721" cy="690005"/>
        </a:xfrm>
        <a:prstGeom prst="chevron">
          <a:avLst/>
        </a:prstGeom>
      </dsp:spPr>
      <dsp:style>
        <a:lnRef idx="1">
          <a:schemeClr val="accent5">
            <a:hueOff val="-5424000"/>
            <a:satOff val="-13803"/>
            <a:lumOff val="-9411"/>
            <a:alpha val="100000"/>
          </a:schemeClr>
        </a:lnRef>
        <a:fillRef idx="2">
          <a:schemeClr val="accent5">
            <a:hueOff val="-5424000"/>
            <a:satOff val="-13803"/>
            <a:lumOff val="-9411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>
              <a:latin typeface="Tw Cen MT" panose="020B0602020104020603" pitchFamily="34" charset="0"/>
            </a:rPr>
            <a:t>Dense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 Layer</a:t>
          </a:r>
        </a:p>
      </dsp:txBody>
      <dsp:txXfrm rot="5400000">
        <a:off x="-147858" y="3701619"/>
        <a:ext cx="985721" cy="690005"/>
      </dsp:txXfrm>
    </dsp:sp>
    <dsp:sp modelId="{4EAE3E9A-489C-4CE8-9925-BDFB5DEB2E5D}">
      <dsp:nvSpPr>
        <dsp:cNvPr id="12" name="Round Same Side Corner Rectangle 11"/>
        <dsp:cNvSpPr/>
      </dsp:nvSpPr>
      <dsp:spPr bwMode="white">
        <a:xfrm rot="5400000">
          <a:off x="4088643" y="155123"/>
          <a:ext cx="640718" cy="7437995"/>
        </a:xfrm>
        <a:prstGeom prst="round2SameRect">
          <a:avLst/>
        </a:prstGeom>
      </dsp:spPr>
      <dsp:style>
        <a:lnRef idx="1">
          <a:schemeClr val="accent5">
            <a:hueOff val="-5424000"/>
            <a:satOff val="-13803"/>
            <a:lumOff val="-941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13792" tIns="10160" rIns="10160" bIns="1016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dirty="0">
              <a:solidFill>
                <a:schemeClr val="dk1"/>
              </a:solidFill>
              <a:latin typeface="+mn-lt"/>
            </a:rPr>
            <a:t>128 neurons,</a:t>
          </a:r>
          <a:r>
            <a:rPr lang="pt-BR" sz="1600" b="0" dirty="0">
              <a:solidFill>
                <a:schemeClr val="dk1"/>
              </a:solidFill>
              <a:latin typeface="+mn-lt"/>
            </a:rPr>
            <a:t> activation=rectified linear units</a:t>
          </a:r>
          <a:endParaRPr lang="en-IN" sz="1600" dirty="0">
            <a:solidFill>
              <a:schemeClr val="dk1"/>
            </a:solidFill>
            <a:latin typeface="+mn-lt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dirty="0">
              <a:solidFill>
                <a:schemeClr val="dk1"/>
              </a:solidFill>
              <a:latin typeface="+mn-lt"/>
            </a:rPr>
            <a:t>L</a:t>
          </a:r>
          <a:r>
            <a:rPr lang="en-IN" sz="1600" dirty="0">
              <a:solidFill>
                <a:schemeClr val="dk1"/>
              </a:solidFill>
              <a:latin typeface="+mn-lt"/>
            </a:rPr>
            <a:t>2 regularise factor=0.001</a:t>
          </a:r>
          <a:endParaRPr>
            <a:solidFill>
              <a:schemeClr val="dk1"/>
            </a:solidFill>
          </a:endParaRPr>
        </a:p>
      </dsp:txBody>
      <dsp:txXfrm rot="5400000">
        <a:off x="4088643" y="155123"/>
        <a:ext cx="640718" cy="7437995"/>
      </dsp:txXfrm>
    </dsp:sp>
    <dsp:sp modelId="{8E0780FF-29B1-4CC8-915C-9B73489CFE75}">
      <dsp:nvSpPr>
        <dsp:cNvPr id="13" name="Chevron 12"/>
        <dsp:cNvSpPr/>
      </dsp:nvSpPr>
      <dsp:spPr bwMode="white">
        <a:xfrm rot="5400000">
          <a:off x="-147858" y="4590059"/>
          <a:ext cx="985721" cy="690005"/>
        </a:xfrm>
        <a:prstGeom prst="chevron">
          <a:avLst/>
        </a:prstGeom>
      </dsp:spPr>
      <dsp:style>
        <a:lnRef idx="1">
          <a:schemeClr val="accent5">
            <a:hueOff val="-6780000"/>
            <a:satOff val="-17254"/>
            <a:lumOff val="-11764"/>
            <a:alpha val="100000"/>
          </a:schemeClr>
        </a:lnRef>
        <a:fillRef idx="2">
          <a:schemeClr val="accent5">
            <a:hueOff val="-6780000"/>
            <a:satOff val="-17254"/>
            <a:lumOff val="-11764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rot="-5400000" lIns="8890" tIns="8890" rIns="8890" bIns="889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>
              <a:latin typeface="Tw Cen MT" panose="020B0602020104020603" pitchFamily="34" charset="0"/>
            </a:rPr>
            <a:t>Dense</a:t>
          </a:r>
          <a:br>
            <a:rPr lang="en-IN" sz="1400" b="1" dirty="0">
              <a:latin typeface="Tw Cen MT" panose="020B0602020104020603" pitchFamily="34" charset="0"/>
            </a:rPr>
          </a:br>
          <a:r>
            <a:rPr lang="en-IN" sz="1400" b="1" dirty="0">
              <a:latin typeface="Tw Cen MT" panose="020B0602020104020603" pitchFamily="34" charset="0"/>
            </a:rPr>
            <a:t> Layer</a:t>
          </a:r>
        </a:p>
      </dsp:txBody>
      <dsp:txXfrm rot="5400000">
        <a:off x="-147858" y="4590059"/>
        <a:ext cx="985721" cy="690005"/>
      </dsp:txXfrm>
    </dsp:sp>
    <dsp:sp modelId="{557AFBCB-5945-496C-A3EA-B3340D2AFCD8}">
      <dsp:nvSpPr>
        <dsp:cNvPr id="14" name="Round Same Side Corner Rectangle 13"/>
        <dsp:cNvSpPr/>
      </dsp:nvSpPr>
      <dsp:spPr bwMode="white">
        <a:xfrm rot="5400000">
          <a:off x="4088643" y="1043563"/>
          <a:ext cx="640718" cy="7437995"/>
        </a:xfrm>
        <a:prstGeom prst="round2SameRect">
          <a:avLst/>
        </a:prstGeom>
      </dsp:spPr>
      <dsp:style>
        <a:lnRef idx="1">
          <a:schemeClr val="accent5">
            <a:hueOff val="-6780000"/>
            <a:satOff val="-17254"/>
            <a:lumOff val="-11764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13792" tIns="10160" rIns="10160" bIns="1016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dirty="0">
              <a:solidFill>
                <a:schemeClr val="dk1"/>
              </a:solidFill>
              <a:latin typeface="+mn-lt"/>
            </a:rPr>
            <a:t>Number of neurons = length of class</a:t>
          </a:r>
          <a:endParaRPr lang="en-IN" sz="1600" dirty="0">
            <a:solidFill>
              <a:schemeClr val="dk1"/>
            </a:solidFill>
            <a:latin typeface="+mn-lt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dirty="0">
              <a:solidFill>
                <a:schemeClr val="dk1"/>
              </a:solidFill>
              <a:latin typeface="+mn-lt"/>
            </a:rPr>
            <a:t>Activation= </a:t>
          </a:r>
          <a:r>
            <a:rPr lang="en-IN" sz="1600" dirty="0" err="1">
              <a:solidFill>
                <a:schemeClr val="dk1"/>
              </a:solidFill>
              <a:latin typeface="+mn-lt"/>
            </a:rPr>
            <a:t>softmax</a:t>
          </a:r>
          <a:endParaRPr lang="en-IN" sz="1600" dirty="0">
            <a:solidFill>
              <a:schemeClr val="dk1"/>
            </a:solidFill>
            <a:latin typeface="+mn-lt"/>
          </a:endParaRPr>
        </a:p>
      </dsp:txBody>
      <dsp:txXfrm rot="5400000">
        <a:off x="4088643" y="1043563"/>
        <a:ext cx="640718" cy="7437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B745-4458-4710-BCF8-CA513F9A0C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B745-4458-4710-BCF8-CA513F9A0C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www.researchgate.net/publication/354330561_Handwritten_Character_Recognition_using_Deep_Learning" TargetMode="External"/><Relationship Id="rId6" Type="http://schemas.openxmlformats.org/officeDocument/2006/relationships/hyperlink" Target="https://ieeexplore.ieee.org/document/8991403/authors#authors" TargetMode="External"/><Relationship Id="rId5" Type="http://schemas.openxmlformats.org/officeDocument/2006/relationships/hyperlink" Target="https://www.researchgate.net/publication/332114646_Handwritten_Hindi_Character_Recognition_using_Deep_Learning_Techniques" TargetMode="External"/><Relationship Id="rId4" Type="http://schemas.openxmlformats.org/officeDocument/2006/relationships/hyperlink" Target="https://aigents.co/data-science-blog/publication/introduction-to-convolutional-neural-networks-cnns" TargetMode="External"/><Relationship Id="rId3" Type="http://schemas.openxmlformats.org/officeDocument/2006/relationships/hyperlink" Target="https://risx3.github.io/hindi-handwriting/" TargetMode="External"/><Relationship Id="rId2" Type="http://schemas.openxmlformats.org/officeDocument/2006/relationships/hyperlink" Target="https://www.sciencedirect.com/science/article/pii/S1877050919306854" TargetMode="External"/><Relationship Id="rId1" Type="http://schemas.openxmlformats.org/officeDocument/2006/relationships/hyperlink" Target="https://www.bing.com/search?q=hindi+handwritten+text+recognition+using+cnn&amp;qs=n&amp;form=QBRE&amp;sp=-1&amp;ghc=1&amp;lq=0&amp;pq=hindi+handwritten+text+recognition+using+cn&amp;sc=10-43&amp;sk=&amp;cvid=54CAA7101EBA4033ACD6540133A3566E&amp;ghsh=0&amp;ghacc=0&amp;ghpl=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ieeexplore.ieee.org/document/8991403/authors#authors" TargetMode="External"/><Relationship Id="rId1" Type="http://schemas.openxmlformats.org/officeDocument/2006/relationships/hyperlink" Target="https://www.researchgate.net/publication/332114646_Handwritten_Hindi_Character_Recognition_using_Deep_Learning_Techniqu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6082" y="1514761"/>
            <a:ext cx="11099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A0A8"/>
                </a:solidFill>
                <a:latin typeface="Tw Cen MT" panose="020B0602020104020603" pitchFamily="34" charset="0"/>
              </a:rPr>
              <a:t>Hindi Handwritten Character Recognition Using Convolutional Neural Network</a:t>
            </a:r>
            <a:endParaRPr lang="en-US" sz="60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485981" y="5629685"/>
            <a:ext cx="221879" cy="212116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848383" y="5629685"/>
            <a:ext cx="221879" cy="212116"/>
          </a:xfrm>
          <a:prstGeom prst="ellipse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210360" y="5629685"/>
            <a:ext cx="221879" cy="212116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572338" y="5629685"/>
            <a:ext cx="221879" cy="212116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934876" y="5629685"/>
            <a:ext cx="221879" cy="21211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297415" y="5629685"/>
            <a:ext cx="221879" cy="212116"/>
          </a:xfrm>
          <a:prstGeom prst="ellipse">
            <a:avLst/>
          </a:pr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30804" y="5778541"/>
            <a:ext cx="727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95959"/>
                </a:solidFill>
                <a:latin typeface="Tw Cen MT" panose="020B0602020104020603" pitchFamily="34" charset="0"/>
              </a:rPr>
              <a:t> KALAGA V S K ADITYA</a:t>
            </a:r>
            <a:endParaRPr lang="en-US" sz="3200" dirty="0">
              <a:solidFill>
                <a:srgbClr val="595959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1702" y="6300055"/>
            <a:ext cx="727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125004390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4469" y="4415633"/>
            <a:ext cx="9003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ICT304 – Soft Computing Techniques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CNN – Architecture: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072" y="1286915"/>
            <a:ext cx="107738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sz="2800" b="0" i="0" u="sng" dirty="0">
                <a:effectLst/>
                <a:latin typeface="Tw Cen MT" panose="020B0602020104020603" pitchFamily="34" charset="0"/>
              </a:rPr>
              <a:t>Convolutional Layer 2</a:t>
            </a:r>
            <a:r>
              <a:rPr lang="en-US" sz="2800" b="0" i="0" dirty="0">
                <a:effectLst/>
                <a:latin typeface="Tw Cen MT" panose="020B0602020104020603" pitchFamily="34" charset="0"/>
              </a:rPr>
              <a:t>: </a:t>
            </a:r>
            <a:endParaRPr lang="en-US" sz="2800" b="0" i="0" dirty="0">
              <a:effectLst/>
              <a:latin typeface="Tw Cen MT" panose="020B0602020104020603" pitchFamily="34" charset="0"/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Similar to the first convolutional layer, this layer applies 64 filters of size (3,3)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buFont typeface="+mj-lt"/>
              <a:buAutoNum type="arabicPeriod" startAt="3"/>
            </a:pPr>
            <a:r>
              <a:rPr lang="en-US" sz="2800" b="0" i="0" u="sng" dirty="0">
                <a:effectLst/>
                <a:latin typeface="Tw Cen MT" panose="020B0602020104020603" pitchFamily="34" charset="0"/>
              </a:rPr>
              <a:t>Max-Pooling Layer 2</a:t>
            </a:r>
            <a:r>
              <a:rPr lang="en-US" sz="2800" b="0" i="0" dirty="0">
                <a:effectLst/>
                <a:latin typeface="Tw Cen MT" panose="020B0602020104020603" pitchFamily="34" charset="0"/>
              </a:rPr>
              <a:t>: </a:t>
            </a:r>
            <a:endParaRPr lang="en-US" sz="2800" b="0" i="0" dirty="0">
              <a:effectLst/>
              <a:latin typeface="Tw Cen MT" panose="020B0602020104020603" pitchFamily="34" charset="0"/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layer performs max pooling with a pool size of (2,2) on the output of the second convolutional layer,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buFont typeface="+mj-lt"/>
              <a:buAutoNum type="arabicPeriod" startAt="3"/>
            </a:pPr>
            <a:r>
              <a:rPr lang="en-US" sz="2800" b="0" i="0" u="sng" dirty="0">
                <a:effectLst/>
                <a:latin typeface="Tw Cen MT" panose="020B0602020104020603" pitchFamily="34" charset="0"/>
              </a:rPr>
              <a:t>Flatten Layer</a:t>
            </a:r>
            <a:r>
              <a:rPr lang="en-US" sz="2800" b="0" i="0" dirty="0">
                <a:effectLst/>
                <a:latin typeface="Tw Cen MT" panose="020B0602020104020603" pitchFamily="34" charset="0"/>
              </a:rPr>
              <a:t>: </a:t>
            </a:r>
            <a:endParaRPr lang="en-US" sz="2800" b="0" i="0" dirty="0">
              <a:effectLst/>
              <a:latin typeface="Tw Cen MT" panose="020B0602020104020603" pitchFamily="34" charset="0"/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layer flattens the output of the previous layer into a 1-dimensional vector. 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reshapes the feature maps into a single long vector, preparing the data for the subsequent fully connected layers.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CNN – Architecture: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072" y="1166842"/>
            <a:ext cx="107738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 startAt="6"/>
            </a:pPr>
            <a:r>
              <a:rPr lang="en-US" sz="2800" b="0" i="0" u="sng" dirty="0">
                <a:effectLst/>
                <a:latin typeface="Tw Cen MT" panose="020B0602020104020603" pitchFamily="34" charset="0"/>
              </a:rPr>
              <a:t>Dense Layer 1</a:t>
            </a:r>
            <a:r>
              <a:rPr lang="en-US" sz="2800" b="0" i="0" dirty="0">
                <a:effectLst/>
                <a:latin typeface="Tw Cen MT" panose="020B0602020104020603" pitchFamily="34" charset="0"/>
              </a:rPr>
              <a:t>: </a:t>
            </a:r>
            <a:endParaRPr lang="en-US" sz="2800" b="0" i="0" dirty="0">
              <a:effectLst/>
              <a:latin typeface="Tw Cen MT" panose="020B0602020104020603" pitchFamily="34" charset="0"/>
            </a:endParaRPr>
          </a:p>
          <a:p>
            <a:pPr marL="1200150" lvl="1" indent="-7429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layer consists of 128 neurons and applies the '</a:t>
            </a:r>
            <a:r>
              <a:rPr lang="en-US" sz="2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 activation function. 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00150" lvl="1" indent="-7429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performs a linear transformation on the input and introduces non-linearity using the activation function. 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00150" lvl="1" indent="-7429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Kernel regularization is used for regularization.</a:t>
            </a:r>
            <a:endParaRPr lang="en-US" sz="2400" b="0" i="0" u="sng" dirty="0">
              <a:effectLst/>
              <a:latin typeface="Tw Cen MT" panose="020B0602020104020603" pitchFamily="34" charset="0"/>
            </a:endParaRPr>
          </a:p>
          <a:p>
            <a:pPr marL="514350" indent="-514350" algn="just">
              <a:buFont typeface="+mj-lt"/>
              <a:buAutoNum type="arabicPeriod" startAt="7"/>
            </a:pPr>
            <a:r>
              <a:rPr lang="en-US" sz="2800" b="0" i="0" u="sng" dirty="0">
                <a:effectLst/>
                <a:latin typeface="Tw Cen MT" panose="020B0602020104020603" pitchFamily="34" charset="0"/>
              </a:rPr>
              <a:t>Dense Layer 2 (Output Layer):</a:t>
            </a:r>
            <a:r>
              <a:rPr lang="en-US" sz="2800" b="0" i="0" dirty="0">
                <a:effectLst/>
                <a:latin typeface="Tw Cen MT" panose="020B0602020104020603" pitchFamily="34" charset="0"/>
              </a:rPr>
              <a:t> </a:t>
            </a:r>
            <a:endParaRPr lang="en-US" sz="2800" b="0" i="0" dirty="0">
              <a:effectLst/>
              <a:latin typeface="Tw Cen MT" panose="020B0602020104020603" pitchFamily="34" charset="0"/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layer consists of neurons equal to the number of classes in the classification task. 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 uses the '</a:t>
            </a:r>
            <a:r>
              <a:rPr lang="en-US" sz="2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softmax</a:t>
            </a: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 activation function to produce class probabilities. 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output represents the predicted probabilities of the input belonging to each class.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CNN – Architecture: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072" y="1166842"/>
            <a:ext cx="1077385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0" i="0" dirty="0">
                <a:effectLst/>
                <a:latin typeface="Tw Cen MT" panose="020B0602020104020603" pitchFamily="34" charset="0"/>
                <a:ea typeface="Cambria" panose="02040503050406030204" pitchFamily="18" charset="0"/>
              </a:rPr>
              <a:t>L2 regularization:</a:t>
            </a:r>
            <a:endParaRPr lang="en-US" sz="3600" b="0" i="0" dirty="0">
              <a:effectLst/>
              <a:latin typeface="Tw Cen MT" panose="020B0602020104020603" pitchFamily="34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  <a:ea typeface="Cambria" panose="02040503050406030204" pitchFamily="18" charset="0"/>
              </a:rPr>
              <a:t>Known as weight decay.</a:t>
            </a:r>
            <a:endParaRPr lang="en-US" sz="3200" b="0" i="0" dirty="0">
              <a:effectLst/>
              <a:latin typeface="Tw Cen MT" panose="020B0602020104020603" pitchFamily="34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  <a:ea typeface="Cambria" panose="02040503050406030204" pitchFamily="18" charset="0"/>
              </a:rPr>
              <a:t>Technique used to prevent overfitting by adding regularization terms to the loss function during training to penalize the large weights.</a:t>
            </a:r>
            <a:endParaRPr lang="en-US" sz="3200" dirty="0">
              <a:latin typeface="Tw Cen MT" panose="020B0602020104020603" pitchFamily="34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  <a:ea typeface="Cambria" panose="02040503050406030204" pitchFamily="18" charset="0"/>
              </a:rPr>
              <a:t>Instead of learning , the model will memories the samples it is called overfitting.</a:t>
            </a:r>
            <a:endParaRPr lang="en-US" sz="3200" b="0" i="0" dirty="0">
              <a:effectLst/>
              <a:latin typeface="Tw Cen MT" panose="020B0602020104020603" pitchFamily="34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  <a:ea typeface="Cambria" panose="02040503050406030204" pitchFamily="18" charset="0"/>
              </a:rPr>
              <a:t>It encourages the network to find a balance between fitting and training the data well and keeping the weights small.</a:t>
            </a:r>
            <a:endParaRPr lang="en-US" sz="3200" b="0" i="0" dirty="0">
              <a:effectLst/>
              <a:latin typeface="Tw Cen MT" panose="020B0602020104020603" pitchFamily="34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Dataset and results: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072" y="1166842"/>
            <a:ext cx="10773856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Dataset source– Kaggle.</a:t>
            </a:r>
            <a:endParaRPr lang="en-US" sz="3200" b="0" i="0" dirty="0">
              <a:solidFill>
                <a:srgbClr val="333333"/>
              </a:solidFill>
              <a:effectLst/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Tw Cen MT" panose="020B0602020104020603" pitchFamily="34" charset="0"/>
              </a:rPr>
              <a:t>Contains 92,000 images of 45 classes (35 letters and 10 digits ) black and white images.</a:t>
            </a:r>
            <a:endParaRPr lang="en-US" sz="3200" dirty="0">
              <a:solidFill>
                <a:srgbClr val="333333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33333"/>
                </a:solidFill>
                <a:latin typeface="Tw Cen MT" panose="020B0602020104020603" pitchFamily="34" charset="0"/>
              </a:rPr>
              <a:t> using 78,200 for train and 13,800 for testing.</a:t>
            </a:r>
            <a:endParaRPr lang="en-US" sz="3200" dirty="0">
              <a:solidFill>
                <a:srgbClr val="333333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u="sng" dirty="0"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Accuracy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 : 	</a:t>
            </a:r>
            <a:endParaRPr lang="en-US" sz="3200" b="0" i="0" dirty="0">
              <a:solidFill>
                <a:srgbClr val="333333"/>
              </a:solidFill>
              <a:effectLst/>
              <a:latin typeface="Tw Cen MT" panose="020B0602020104020603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333333"/>
                </a:solidFill>
                <a:latin typeface="Tw Cen MT" panose="020B0602020104020603" pitchFamily="34" charset="0"/>
              </a:rPr>
              <a:t> Training : 9</a:t>
            </a:r>
            <a:r>
              <a:rPr lang="en-IN" altLang="en-US" sz="3200" dirty="0">
                <a:solidFill>
                  <a:srgbClr val="333333"/>
                </a:solidFill>
                <a:latin typeface="Tw Cen MT" panose="020B0602020104020603" pitchFamily="34" charset="0"/>
              </a:rPr>
              <a:t>7.38</a:t>
            </a:r>
            <a:r>
              <a:rPr lang="en-US" sz="3200" dirty="0">
                <a:solidFill>
                  <a:srgbClr val="333333"/>
                </a:solidFill>
                <a:latin typeface="Tw Cen MT" panose="020B0602020104020603" pitchFamily="34" charset="0"/>
              </a:rPr>
              <a:t>%</a:t>
            </a:r>
            <a:endParaRPr lang="en-US" sz="3200" dirty="0">
              <a:solidFill>
                <a:srgbClr val="333333"/>
              </a:solidFill>
              <a:latin typeface="Tw Cen MT" panose="020B0602020104020603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Validation : </a:t>
            </a:r>
            <a:r>
              <a:rPr lang="en-IN" altLang="en-US" sz="3200" b="0" i="0" dirty="0"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98.49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Tw Cen MT" panose="020B0602020104020603" pitchFamily="34" charset="0"/>
              </a:rPr>
              <a:t>%</a:t>
            </a:r>
            <a:endParaRPr lang="en-US" sz="3200" b="0" i="0" dirty="0">
              <a:solidFill>
                <a:srgbClr val="333333"/>
              </a:solidFill>
              <a:effectLst/>
              <a:latin typeface="Tw Cen MT" panose="020B0602020104020603" pitchFamily="34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33333"/>
              </a:solidFill>
              <a:effectLst/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0" y="293900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Graphs :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7090" y="1276350"/>
            <a:ext cx="5417820" cy="430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Sample Outputs: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16" y="1434353"/>
            <a:ext cx="7609567" cy="4256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Sample Outputs: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2400" y="2405643"/>
            <a:ext cx="4853709" cy="2393632"/>
            <a:chOff x="1247943" y="1918523"/>
            <a:chExt cx="5562918" cy="240792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2" t="27658" r="15808" b="33742"/>
            <a:stretch>
              <a:fillRect/>
            </a:stretch>
          </p:blipFill>
          <p:spPr bwMode="auto">
            <a:xfrm>
              <a:off x="1247943" y="1918523"/>
              <a:ext cx="2649855" cy="24079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" name="Group 3"/>
            <p:cNvGrpSpPr/>
            <p:nvPr/>
          </p:nvGrpSpPr>
          <p:grpSpPr>
            <a:xfrm>
              <a:off x="2572870" y="2519643"/>
              <a:ext cx="4237991" cy="1047750"/>
              <a:chOff x="0" y="0"/>
              <a:chExt cx="4238088" cy="104775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42713" y="0"/>
                <a:ext cx="1095375" cy="10477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0" y="341022"/>
                <a:ext cx="405953" cy="347998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>
                <a:off x="405953" y="507374"/>
                <a:ext cx="2608160" cy="0"/>
              </a:xfrm>
              <a:prstGeom prst="straightConnector1">
                <a:avLst/>
              </a:prstGeom>
              <a:ln w="34925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815" y="1613535"/>
            <a:ext cx="7935595" cy="3925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" y="2261235"/>
            <a:ext cx="2454275" cy="253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0" y="308951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Future Scope: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072" y="1166842"/>
            <a:ext cx="10773856" cy="2967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  <a:ea typeface="Cambria" panose="02040503050406030204" pitchFamily="18" charset="0"/>
              </a:rPr>
              <a:t>Multilingual recognition.</a:t>
            </a:r>
            <a:endParaRPr lang="en-US" sz="3200" b="0" i="0" dirty="0">
              <a:effectLst/>
              <a:latin typeface="Tw Cen MT" panose="020B0602020104020603" pitchFamily="34" charset="0"/>
              <a:ea typeface="Cambria" panose="02040503050406030204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  <a:ea typeface="Cambria" panose="02040503050406030204" pitchFamily="18" charset="0"/>
              </a:rPr>
              <a:t>Word recognition.</a:t>
            </a:r>
            <a:endParaRPr lang="en-US" sz="3200" b="0" i="0" dirty="0">
              <a:effectLst/>
              <a:latin typeface="Tw Cen MT" panose="020B0602020104020603" pitchFamily="34" charset="0"/>
              <a:ea typeface="Cambria" panose="02040503050406030204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  <a:ea typeface="Cambria" panose="02040503050406030204" pitchFamily="18" charset="0"/>
              </a:rPr>
              <a:t>Text extraction from handwritten documents.</a:t>
            </a:r>
            <a:endParaRPr lang="en-US" sz="3200" dirty="0">
              <a:latin typeface="Tw Cen MT" panose="020B0602020104020603" pitchFamily="34" charset="0"/>
              <a:ea typeface="Cambria" panose="02040503050406030204" pitchFamily="18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  <a:ea typeface="Cambria" panose="02040503050406030204" pitchFamily="18" charset="0"/>
              </a:rPr>
              <a:t>Recognition and translation.</a:t>
            </a:r>
            <a:endParaRPr lang="en-US" sz="3200" b="0" i="0" dirty="0">
              <a:effectLst/>
              <a:latin typeface="Tw Cen MT" panose="020B0602020104020603" pitchFamily="34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References: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072" y="1166842"/>
            <a:ext cx="10773856" cy="514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w Cen MT" panose="020B0602020104020603" pitchFamily="34" charset="0"/>
                <a:hlinkClick r:id="rId1"/>
              </a:rPr>
              <a:t>https://www.bing.com/search?q=hindi+handwritten+text+recognition+using+cnn&amp;qs=n&amp;form=QBRE&amp;sp=-1&amp;ghc=1&amp;lq=0&amp;pq=hindi+handwritten+text+recognition+using+cn&amp;sc=10-43&amp;sk=&amp;cvid=54CAA7101EBA4033ACD6540133A3566E&amp;ghsh=0&amp;ghacc=0&amp;ghpl=</a:t>
            </a:r>
            <a:endParaRPr lang="en-US" sz="1600" b="0" i="0" dirty="0">
              <a:solidFill>
                <a:srgbClr val="333333"/>
              </a:solidFill>
              <a:effectLst/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An efficient Devanagari character classification in printed and handwritten documents using SVM – ScienceDirect</a:t>
            </a:r>
            <a:endParaRPr lang="en-US" sz="1600" dirty="0">
              <a:solidFill>
                <a:srgbClr val="333333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hlinkClick r:id="rId3"/>
              </a:rPr>
              <a:t>Hindi Handwriting Recognition - Rishabh </a:t>
            </a:r>
            <a:r>
              <a:rPr lang="en-IN" sz="1600" dirty="0" err="1">
                <a:hlinkClick r:id="rId3"/>
              </a:rPr>
              <a:t>Nimje</a:t>
            </a:r>
            <a:r>
              <a:rPr lang="en-IN" sz="1600" dirty="0">
                <a:hlinkClick r:id="rId3"/>
              </a:rPr>
              <a:t> (risx3.github.io)</a:t>
            </a:r>
            <a:endParaRPr lang="en-US" sz="1600" dirty="0">
              <a:solidFill>
                <a:srgbClr val="333333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Introduction to Convolutional Neural Networks CNNs (aigents.co)</a:t>
            </a:r>
            <a:endParaRPr lang="en-US" sz="16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Tw Cen MT" panose="020B0602020104020603" pitchFamily="34" charset="0"/>
                <a:hlinkClick r:id="rId1"/>
              </a:rPr>
              <a:t>https://www.bing.com/search?q=hindi+handwritten+text+recognition+using+cnn&amp;qs=n&amp;form=QBRE&amp;sp=-1&amp;ghc=1&amp;lq=0&amp;pq=hindi+handwritten+text+recognition+using+cn&amp;sc=10-43&amp;sk=&amp;cvid=54CAA7101EBA4033ACD6540133A3566E&amp;ghsh=0&amp;ghacc=0&amp;ghpl=</a:t>
            </a:r>
            <a:endParaRPr lang="en-US" sz="1600" b="0" i="0" dirty="0">
              <a:solidFill>
                <a:srgbClr val="333333"/>
              </a:solidFill>
              <a:effectLst/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accent1"/>
                </a:solidFill>
                <a:latin typeface="Tw Cen MT" panose="020B0602020104020603" pitchFamily="34" charset="0"/>
                <a:hlinkClick r:id="rId5"/>
              </a:rPr>
              <a:t>(PDF) Handwritten Hindi Character Recognition using Deep Learning Techniques (researchgate.net)</a:t>
            </a:r>
            <a:endParaRPr lang="en-US" sz="1600" b="0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chemeClr val="accent1"/>
                </a:solidFill>
                <a:latin typeface="Tw Cen MT" panose="020B0602020104020603" pitchFamily="34" charset="0"/>
                <a:hlinkClick r:id="rId6"/>
              </a:rPr>
              <a:t>Hindi Handwritten Character Recognition using Deep Convolution Neural Network | IEEE Conference Publication | IEEE Xplore</a:t>
            </a:r>
            <a:endParaRPr lang="en-IN" sz="1600" b="0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u="sng" dirty="0">
                <a:solidFill>
                  <a:schemeClr val="accent1"/>
                </a:solidFill>
                <a:latin typeface="Tw Cen MT" panose="020B0602020104020603" pitchFamily="34" charset="0"/>
                <a:hlinkClick r:id="rId7"/>
              </a:rPr>
              <a:t>https://www.researchgate.net/publication/354330561_Handwritten_Character_Recognition_using_Deep_Learning</a:t>
            </a:r>
            <a:endParaRPr lang="en-US" sz="1600" b="0" u="sng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0" u="sng" dirty="0">
                <a:solidFill>
                  <a:schemeClr val="accent1"/>
                </a:solidFill>
                <a:latin typeface="Tw Cen MT" panose="020B0602020104020603" pitchFamily="34" charset="0"/>
              </a:rPr>
              <a:t>https://www.researchgate.net/publication/298808334_Handwritten_Text_Recognition_System_based_on_Neural_Network</a:t>
            </a:r>
            <a:endParaRPr lang="en-IN" sz="1200" b="0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200" b="0" i="0" dirty="0">
              <a:solidFill>
                <a:srgbClr val="333333"/>
              </a:solidFill>
              <a:effectLst/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067926" y="2598003"/>
            <a:ext cx="10056147" cy="132343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3A1A4"/>
                </a:solidFill>
                <a:latin typeface="Tw Cen MT" panose="020B0602020104020603" pitchFamily="34" charset="0"/>
              </a:rPr>
              <a:t>Thank You</a:t>
            </a:r>
            <a:endParaRPr lang="en-US" sz="80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1" y="335845"/>
            <a:ext cx="5502619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Problem statement: 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New technologies are emerging like a light and making our lives much easier.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With the increasing digitization of documents and data, there is a growing need for automated systems that can recognize and process handwritten text.</a:t>
            </a:r>
            <a:endParaRPr lang="en-US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S</a:t>
            </a:r>
            <a:r>
              <a:rPr lang="en-US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till many people who are more comfortable writing by hand than typing or using digital devices.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1" y="335845"/>
            <a:ext cx="5502619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Objective: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T</a:t>
            </a:r>
            <a:r>
              <a:rPr lang="en-US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o develop an efficient system that can accurately identify and classify handwritten characters in Hindi script.</a:t>
            </a:r>
            <a:endParaRPr lang="en-US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No need of human’s efforts in recognition.</a:t>
            </a:r>
            <a:endParaRPr lang="en-US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Can aut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omate the recognition for text for data entry, which can reduce human error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Recognition is basic step for translation of language.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1" y="335845"/>
            <a:ext cx="5502619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Why Hindi..?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F</a:t>
            </a:r>
            <a:r>
              <a:rPr lang="en-US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ourth most spoken language in the world, with over 600 million speakers.</a:t>
            </a:r>
            <a:endParaRPr lang="en-US" sz="3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Official language of INDIA.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R</a:t>
            </a:r>
            <a:r>
              <a:rPr lang="en-IN" sz="3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w Cen MT" panose="020B0602020104020603" pitchFamily="34" charset="0"/>
              </a:rPr>
              <a:t>ich literary tradition.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1" y="335845"/>
            <a:ext cx="5502619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Literature Survey: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343949" y="1166841"/>
          <a:ext cx="11618751" cy="555693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872917"/>
                <a:gridCol w="3872917"/>
                <a:gridCol w="3872917"/>
              </a:tblGrid>
              <a:tr h="52773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0"/>
                        </a:rPr>
                        <a:t>Author</a:t>
                      </a:r>
                      <a:endParaRPr lang="en-IN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0"/>
                        </a:rPr>
                        <a:t>Title</a:t>
                      </a:r>
                      <a:endParaRPr lang="en-IN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w Cen MT" panose="020B0602020104020603" pitchFamily="34" charset="0"/>
                        </a:rPr>
                        <a:t>Source link</a:t>
                      </a:r>
                      <a:endParaRPr lang="en-IN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139774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R. Vijaya Kumar Reddy</a:t>
                      </a: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U. Ravi Babu</a:t>
                      </a:r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Handwritten Hindi Character Recognition using Deep Learning 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Techniques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accent1"/>
                          </a:solidFill>
                          <a:latin typeface="Tw Cen MT" panose="020B0602020104020603" pitchFamily="34" charset="0"/>
                          <a:hlinkClick r:id="rId1"/>
                        </a:rPr>
                        <a:t>(PDF) Handwritten Hindi Character Recognition using Deep Learning Techniques (researchgate.net)</a:t>
                      </a:r>
                      <a:endParaRPr lang="en-US" b="0" dirty="0">
                        <a:solidFill>
                          <a:schemeClr val="accent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With accuracy – 97.33%</a:t>
                      </a:r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139774">
                <a:tc>
                  <a:txBody>
                    <a:bodyPr/>
                    <a:lstStyle/>
                    <a:p>
                      <a:pPr algn="ctr"/>
                      <a:r>
                        <a:rPr lang="en-IN" b="0" u="none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Kaushal Sharma</a:t>
                      </a:r>
                      <a:endParaRPr lang="en-IN" b="0" u="none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ctr"/>
                      <a:r>
                        <a:rPr lang="en-IN" b="0" u="none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Deepak Chaudhary</a:t>
                      </a:r>
                      <a:endParaRPr lang="en-IN" b="0" u="none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Hindi Handwritten Character Recognition using Deep Convolution Neural Network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accent1"/>
                          </a:solidFill>
                          <a:latin typeface="Tw Cen MT" panose="020B0602020104020603" pitchFamily="34" charset="0"/>
                          <a:hlinkClick r:id="rId2"/>
                        </a:rPr>
                        <a:t>Hindi Handwritten Character Recognition using Deep Convolution Neural Network | IEEE Conference Publication | IEEE Xplore</a:t>
                      </a:r>
                      <a:endParaRPr lang="en-IN" b="0" dirty="0">
                        <a:solidFill>
                          <a:schemeClr val="accent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With accuracy – 95.72%</a:t>
                      </a:r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13977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Bhargav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Rajyagor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Rajnish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Rakholia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b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</a:br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Handwritten Character Recognition using Deep Learning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u="sng" dirty="0">
                          <a:solidFill>
                            <a:schemeClr val="accent1"/>
                          </a:solidFill>
                          <a:latin typeface="Tw Cen MT" panose="020B0602020104020603" pitchFamily="34" charset="0"/>
                        </a:rPr>
                        <a:t>https://www.researchgate.net/publication/354330561_Handwritten_Character_Recognition_using_Deep_Learning</a:t>
                      </a:r>
                      <a:endParaRPr lang="en-IN" b="0" u="sng" dirty="0">
                        <a:solidFill>
                          <a:schemeClr val="accent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Hazem M El-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Bakry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Abdulaziz Shehab</a:t>
                      </a:r>
                      <a:endParaRPr lang="en-IN" sz="1800" b="0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b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</a:br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Handwritten Text Recognition System based on Neural Network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u="sng" dirty="0">
                          <a:solidFill>
                            <a:schemeClr val="accent1"/>
                          </a:solidFill>
                          <a:latin typeface="Tw Cen MT" panose="020B0602020104020603" pitchFamily="34" charset="0"/>
                        </a:rPr>
                        <a:t>https://www.researchgate.net/publication/298808334_Handwritten_Text_Recognition_System_based_on_Neural_Network</a:t>
                      </a:r>
                      <a:endParaRPr lang="en-IN" b="0" u="sng" dirty="0">
                        <a:solidFill>
                          <a:schemeClr val="accent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1" y="335845"/>
            <a:ext cx="6703346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Methodology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1379853" y="1513325"/>
            <a:ext cx="2399360" cy="1014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Load the Dataset</a:t>
            </a:r>
            <a:endParaRPr lang="en-IN" sz="2000" dirty="0">
              <a:latin typeface="Tw Cen MT" panose="020B0602020104020603" pitchFamily="34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4833479" y="1513324"/>
            <a:ext cx="2399360" cy="101417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Starting pre processing by</a:t>
            </a:r>
            <a:endParaRPr lang="en-IN" sz="2000" dirty="0">
              <a:latin typeface="Tw Cen MT" panose="020B0602020104020603" pitchFamily="34" charset="0"/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283945" y="1513323"/>
            <a:ext cx="2399360" cy="1014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Resizing the images &amp; converting images to arrays</a:t>
            </a:r>
            <a:endParaRPr lang="en-IN" sz="2000" dirty="0">
              <a:latin typeface="Tw Cen MT" panose="020B0602020104020603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287106" y="3483644"/>
            <a:ext cx="2399360" cy="101417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Scaling pixel values between 0 and 1</a:t>
            </a:r>
            <a:endParaRPr lang="en-IN" sz="2000" dirty="0">
              <a:latin typeface="Tw Cen MT" panose="020B0602020104020603" pitchFamily="34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833479" y="3483644"/>
            <a:ext cx="2399360" cy="1014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Splitting data set to train and test part</a:t>
            </a:r>
            <a:endParaRPr lang="en-IN" sz="2000" dirty="0">
              <a:latin typeface="Tw Cen MT" panose="020B0602020104020603" pitchFamily="34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1379853" y="3483643"/>
            <a:ext cx="2399360" cy="101417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Defining CNN architecture</a:t>
            </a:r>
            <a:endParaRPr lang="en-IN" sz="2000" dirty="0">
              <a:latin typeface="Tw Cen MT" panose="020B0602020104020603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1379853" y="5349681"/>
            <a:ext cx="2399360" cy="1014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Compiling model by loss function and optimisers</a:t>
            </a:r>
            <a:endParaRPr lang="en-IN" sz="2000" dirty="0">
              <a:latin typeface="Tw Cen MT" panose="020B0602020104020603" pitchFamily="34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831899" y="5349682"/>
            <a:ext cx="2399360" cy="1014175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Training the model</a:t>
            </a:r>
            <a:endParaRPr lang="en-IN" sz="2000" dirty="0">
              <a:latin typeface="Tw Cen MT" panose="020B0602020104020603" pitchFamily="34" charset="0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283945" y="5349681"/>
            <a:ext cx="2399360" cy="10141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w Cen MT" panose="020B0602020104020603" pitchFamily="34" charset="0"/>
              </a:rPr>
              <a:t>Evaluating model and saving model</a:t>
            </a:r>
            <a:endParaRPr lang="en-IN" sz="2000" dirty="0">
              <a:latin typeface="Tw Cen MT" panose="020B06020201040206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79213" y="1930687"/>
            <a:ext cx="1054266" cy="1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232839" y="2018705"/>
            <a:ext cx="105110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483625" y="2525792"/>
            <a:ext cx="3161" cy="956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232840" y="3989026"/>
            <a:ext cx="10542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779213" y="3989025"/>
            <a:ext cx="105426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9" idx="0"/>
          </p:cNvCxnSpPr>
          <p:nvPr/>
        </p:nvCxnSpPr>
        <p:spPr>
          <a:xfrm>
            <a:off x="2579533" y="4497818"/>
            <a:ext cx="0" cy="851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0" idx="1"/>
          </p:cNvCxnSpPr>
          <p:nvPr/>
        </p:nvCxnSpPr>
        <p:spPr>
          <a:xfrm>
            <a:off x="3779213" y="5856769"/>
            <a:ext cx="105268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1" idx="1"/>
          </p:cNvCxnSpPr>
          <p:nvPr/>
        </p:nvCxnSpPr>
        <p:spPr>
          <a:xfrm flipV="1">
            <a:off x="7231259" y="5856769"/>
            <a:ext cx="10526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1" y="335845"/>
            <a:ext cx="973346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CNN ( Convolutional Neural network )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480748"/>
            <a:ext cx="107738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Convolutional Neural Networks (CNNs) are a type of artificial neural network inspired by the human visual system. </a:t>
            </a:r>
            <a:endParaRPr lang="en-US" sz="3200" b="0" i="0" dirty="0">
              <a:effectLst/>
              <a:latin typeface="Tw Cen MT" panose="020B06020201040206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Kind of feed forward neural network widely used for analyzing and processing visual data, such as images.</a:t>
            </a:r>
            <a:endParaRPr lang="en-US" sz="3200" b="0" i="0" dirty="0">
              <a:effectLst/>
              <a:latin typeface="Tw Cen MT" panose="020B06020201040206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w Cen MT" panose="020B0602020104020603" pitchFamily="34" charset="0"/>
              </a:rPr>
              <a:t>B</a:t>
            </a:r>
            <a:r>
              <a:rPr lang="en-US" sz="3200" b="0" i="0" dirty="0">
                <a:effectLst/>
                <a:latin typeface="Tw Cen MT" panose="020B0602020104020603" pitchFamily="34" charset="0"/>
              </a:rPr>
              <a:t>ecause the information flows through the network in a forward direction, from the input layer to the output layer</a:t>
            </a:r>
            <a:endParaRPr lang="en-US" sz="3200" b="0" i="0" dirty="0">
              <a:effectLst/>
              <a:latin typeface="Tw Cen MT" panose="020B06020201040206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The key idea behind CNNs is the use of convolutional layers, which perform convolutions on the input data.</a:t>
            </a:r>
            <a:endParaRPr lang="en-US" sz="3200" b="0" i="0" dirty="0">
              <a:effectLst/>
              <a:latin typeface="Tw Cen MT" panose="020B06020201040206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w Cen MT" panose="020B0602020104020603" pitchFamily="34" charset="0"/>
              </a:rPr>
              <a:t>It can automatically learn and extract meaningful features from images</a:t>
            </a:r>
            <a:endParaRPr lang="en-US" sz="3200" b="0" i="0" dirty="0">
              <a:effectLst/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1" y="335845"/>
            <a:ext cx="973346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CNN - Architecture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198848" y="1253030"/>
          <a:ext cx="8128000" cy="5427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93380" y="335845"/>
            <a:ext cx="10056147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3A1A4"/>
                </a:solidFill>
                <a:latin typeface="Tw Cen MT" panose="020B0602020104020603" pitchFamily="34" charset="0"/>
              </a:rPr>
              <a:t>CNN – Architecture:</a:t>
            </a:r>
            <a:endParaRPr lang="en-US" sz="48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072" y="1166842"/>
            <a:ext cx="10773856" cy="75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9071" y="1166842"/>
            <a:ext cx="1111347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u="sng" dirty="0">
                <a:latin typeface="Tw Cen MT" panose="020B0602020104020603" pitchFamily="34" charset="0"/>
              </a:rPr>
              <a:t>Convolutional layer</a:t>
            </a:r>
            <a:r>
              <a:rPr lang="en-US" sz="2800" dirty="0">
                <a:latin typeface="Tw Cen MT" panose="020B0602020104020603" pitchFamily="34" charset="0"/>
              </a:rPr>
              <a:t>: </a:t>
            </a:r>
            <a:endParaRPr lang="en-US" sz="2800" dirty="0">
              <a:latin typeface="Tw Cen MT" panose="020B06020201040206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layer applies 32 filters of size (3,3) to the input data.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Each filter performs a convolution operation, extracting local patterns or features.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activation function '</a:t>
            </a:r>
            <a:r>
              <a:rPr lang="en-US" sz="2400" b="0" i="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' is applied element-wise to the output feature maps. 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L2 regularization with a coefficient of 0.001 helps prevent overfitting by adding a penalty term to the loss function.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u="sng" dirty="0">
                <a:latin typeface="Tw Cen MT" panose="020B0602020104020603" pitchFamily="34" charset="0"/>
              </a:rPr>
              <a:t>Pooling layer:</a:t>
            </a:r>
            <a:endParaRPr lang="en-US" sz="2800" u="sng" dirty="0">
              <a:latin typeface="Tw Cen MT" panose="020B0602020104020603" pitchFamily="34" charset="0"/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performs max pooling with a pool size of (2,2) on the output of the first convolutional layer.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reduces the spatial dimensions of the feature maps while retaining the most important information by selecting the maximum value within each pooling region.</a:t>
            </a:r>
            <a:endParaRPr lang="en-US" sz="24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6277</Words>
  <Application>WPS Presentation</Application>
  <PresentationFormat>Widescreen</PresentationFormat>
  <Paragraphs>180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Tw Cen MT</vt:lpstr>
      <vt:lpstr>Cambria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adity</cp:lastModifiedBy>
  <cp:revision>20</cp:revision>
  <dcterms:created xsi:type="dcterms:W3CDTF">2018-05-09T09:19:00Z</dcterms:created>
  <dcterms:modified xsi:type="dcterms:W3CDTF">2024-04-28T20:40:48Z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E6849295E60E4AF9806DBC8594AAE9FB_12</vt:lpwstr>
  </property>
  <property fmtid="{D5CDD505-2E9C-101B-9397-08002B2CF9AE}" pid="3" name="KSOProductBuildVer">
    <vt:lpwstr>1033-12.2.0.16731</vt:lpwstr>
  </property>
</Properties>
</file>