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4" r:id="rId6"/>
    <p:sldId id="272" r:id="rId7"/>
    <p:sldId id="285" r:id="rId8"/>
    <p:sldId id="265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288" r:id="rId17"/>
    <p:sldId id="283" r:id="rId18"/>
    <p:sldId id="301" r:id="rId19"/>
    <p:sldId id="289" r:id="rId20"/>
    <p:sldId id="302" r:id="rId21"/>
    <p:sldId id="291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5/30/2023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5/30/2023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1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9260718307818" TargetMode="External"/><Relationship Id="rId2" Type="http://schemas.openxmlformats.org/officeDocument/2006/relationships/hyperlink" Target="https://link.springer.com/article/10.1007/s12046-022-01936-w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abstract/document/1282003" TargetMode="External"/><Relationship Id="rId4" Type="http://schemas.openxmlformats.org/officeDocument/2006/relationships/hyperlink" Target="https://www.sciencedirect.com/science/article/pii/S08956111183023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10201198" cy="3200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Retinal blood vessel segmentation using </a:t>
            </a:r>
            <a:b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staircase-net architecture</a:t>
            </a:r>
            <a:b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772" y="5373216"/>
            <a:ext cx="8458200" cy="1371600"/>
          </a:xfrm>
        </p:spPr>
        <p:txBody>
          <a:bodyPr/>
          <a:lstStyle/>
          <a:p>
            <a:r>
              <a:rPr lang="en-US" dirty="0"/>
              <a:t>NAME	: A SHYAM SAI RAJ</a:t>
            </a:r>
          </a:p>
          <a:p>
            <a:r>
              <a:rPr lang="en-US" dirty="0"/>
              <a:t>REG   : 124004294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621804" y="548680"/>
            <a:ext cx="111612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Georgia" panose="02040502050405020303" pitchFamily="18" charset="0"/>
              </a:rPr>
              <a:t>Green channel extraction: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Extracting the green channel information form RGB.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It will enhance the contrast of the image in grayscale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and reduce noise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Provides better contrast between the blood vessels and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background of the fundus images.</a:t>
            </a:r>
          </a:p>
          <a:p>
            <a:pPr algn="just"/>
            <a:endParaRPr lang="en-IN" sz="1900" dirty="0">
              <a:latin typeface="Georgia" panose="02040502050405020303" pitchFamily="18" charset="0"/>
            </a:endParaRPr>
          </a:p>
          <a:p>
            <a:pPr algn="just"/>
            <a:endParaRPr lang="en-IN" sz="1900" dirty="0"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Applying the </a:t>
            </a:r>
            <a:r>
              <a:rPr lang="en-IN" sz="1900" dirty="0" err="1">
                <a:latin typeface="Georgia" panose="02040502050405020303" pitchFamily="18" charset="0"/>
              </a:rPr>
              <a:t>Clahe</a:t>
            </a:r>
            <a:r>
              <a:rPr lang="en-IN" sz="1900" dirty="0">
                <a:latin typeface="Georgia" panose="02040502050405020303" pitchFamily="18" charset="0"/>
              </a:rPr>
              <a:t> algorithm will increase the contrast of the blood vessels alone.</a:t>
            </a:r>
          </a:p>
          <a:p>
            <a:pPr algn="just"/>
            <a:endParaRPr lang="en-IN" sz="1900" dirty="0"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9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6D08-CDB1-D5AD-487A-DAA9C44D2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7953" y="796413"/>
            <a:ext cx="1686239" cy="1686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25CB1-FB3A-8EC7-B3CD-006D6F502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548" y="764704"/>
            <a:ext cx="1710328" cy="17103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AC8A65-F554-7844-3B0B-9DFB979D3AFF}"/>
              </a:ext>
            </a:extLst>
          </p:cNvPr>
          <p:cNvCxnSpPr>
            <a:cxnSpLocks/>
          </p:cNvCxnSpPr>
          <p:nvPr/>
        </p:nvCxnSpPr>
        <p:spPr>
          <a:xfrm>
            <a:off x="9334772" y="1520718"/>
            <a:ext cx="3372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D9177-5E65-067C-7590-95CFC83F3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357328"/>
            <a:ext cx="3024000" cy="30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ADBE12-FF1C-2750-56DD-CC8B45A3AA96}"/>
              </a:ext>
            </a:extLst>
          </p:cNvPr>
          <p:cNvSpPr txBox="1"/>
          <p:nvPr/>
        </p:nvSpPr>
        <p:spPr>
          <a:xfrm>
            <a:off x="6886500" y="4581128"/>
            <a:ext cx="2827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dirty="0">
                <a:latin typeface="Georgia" panose="02040502050405020303" pitchFamily="18" charset="0"/>
              </a:rPr>
              <a:t>Final pre-processed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68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621804" y="962719"/>
            <a:ext cx="111612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900" b="1" dirty="0">
                <a:latin typeface="Georgia" panose="02040502050405020303" pitchFamily="18" charset="0"/>
              </a:rPr>
              <a:t>CONVOLUTION NEURAL NETWORK: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CNN is a type of deep learning algorithm that is widely used for image classification.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It consists of convolution layers , pooling layers and fully connected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In convolution layers the input image is convolved with set of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filters with two dimensional size.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This filters produce a set of feature maps which captures the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 certain feauters of the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Nonlinearity in CNN enables to learn complex relationships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and patterns in the input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Pooling layers reduce the spatial dimensionality of the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feauters maps  by down sampling which helps to reduce the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computation and prevent overfitting.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Staircase-Net architecture is a type CNN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 slight modification of a famous model called U-Net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E289F-9AFA-F443-FBB5-5DDC5753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89" y="1917256"/>
            <a:ext cx="3954579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333772" y="404664"/>
            <a:ext cx="111612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Georgia" panose="02040502050405020303" pitchFamily="18" charset="0"/>
              </a:rPr>
              <a:t>STAIRCASE-NET:</a:t>
            </a:r>
          </a:p>
          <a:p>
            <a:pPr algn="just"/>
            <a:endParaRPr lang="en-IN" sz="2400" b="1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In  this staircase-net CNN there are total of 36 convolutional layers of filter size 3*3</a:t>
            </a:r>
          </a:p>
          <a:p>
            <a:pPr lvl="1" algn="just"/>
            <a:r>
              <a:rPr lang="en-IN" sz="1900" dirty="0">
                <a:latin typeface="Georgia" panose="02040502050405020303" pitchFamily="18" charset="0"/>
              </a:rPr>
              <a:t>      with activation function as ReLu 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The architecture is followed by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Convolution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Up sampling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Down sampling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Concatenation – combine feature maps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The model is more efficient because due to concatenation of feature maps with past layers.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After concatenation feature maps are followed by fully connected layers with filter size as 1*1 and activation function as sigmoid</a:t>
            </a:r>
          </a:p>
          <a:p>
            <a:pPr lvl="1" algn="just"/>
            <a:endParaRPr lang="en-IN" sz="1900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 err="1">
                <a:latin typeface="Georgia" panose="02040502050405020303" pitchFamily="18" charset="0"/>
              </a:rPr>
              <a:t>Relu</a:t>
            </a:r>
            <a:r>
              <a:rPr lang="en-IN" sz="1900" dirty="0">
                <a:latin typeface="Georgia" panose="02040502050405020303" pitchFamily="18" charset="0"/>
              </a:rPr>
              <a:t> – rectified linear unit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Introduces nonlinearity between the layer.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F(x) = max(0,x)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For negative values the F(x) is zero.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IN" sz="1900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Sigmoid activation function maps any value between 1 and  0.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Can be interpreted as probability.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F(x) = 1/(1+e^(-x))</a:t>
            </a:r>
          </a:p>
        </p:txBody>
      </p:sp>
    </p:spTree>
    <p:extLst>
      <p:ext uri="{BB962C8B-B14F-4D97-AF65-F5344CB8AC3E}">
        <p14:creationId xmlns:p14="http://schemas.microsoft.com/office/powerpoint/2010/main" val="12401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CC6C0F1E-F005-5B8C-B970-6B47B70E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" y="27384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51DBD-41E4-E773-4ABE-17AF1FA33A62}"/>
              </a:ext>
            </a:extLst>
          </p:cNvPr>
          <p:cNvSpPr txBox="1"/>
          <p:nvPr/>
        </p:nvSpPr>
        <p:spPr>
          <a:xfrm>
            <a:off x="621804" y="548680"/>
            <a:ext cx="328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Summary of my model used </a:t>
            </a:r>
          </a:p>
          <a:p>
            <a:r>
              <a:rPr lang="en-IN" b="1" dirty="0"/>
              <a:t>	in project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EA9ED4-74A8-4513-554E-353B04E9A061}"/>
              </a:ext>
            </a:extLst>
          </p:cNvPr>
          <p:cNvCxnSpPr>
            <a:cxnSpLocks/>
          </p:cNvCxnSpPr>
          <p:nvPr/>
        </p:nvCxnSpPr>
        <p:spPr>
          <a:xfrm flipH="1">
            <a:off x="4093116" y="908720"/>
            <a:ext cx="12812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AC21C0-49B8-7AFF-EBA1-811261FAED5A}"/>
              </a:ext>
            </a:extLst>
          </p:cNvPr>
          <p:cNvSpPr txBox="1"/>
          <p:nvPr/>
        </p:nvSpPr>
        <p:spPr>
          <a:xfrm>
            <a:off x="549796" y="1195124"/>
            <a:ext cx="4824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Batch normalization is a powerful technique that can significantly improve the performance of Our model.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None : Represents the any number of samples can be processed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(512,512):It represents the spatial dimensions of the output feature maps.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Input size (512,512)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Filter size  3.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No of parameters = Weights + baises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Weights =(fs*no of inputs*no of o/p)</a:t>
            </a:r>
          </a:p>
          <a:p>
            <a:pPr lvl="2"/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5741A-F6A9-34E6-8777-5761FC531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8" y="142122"/>
            <a:ext cx="6692469" cy="6573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798D0C-8696-EB8D-85AF-43D2ACAB6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0" y="5196900"/>
            <a:ext cx="4915586" cy="1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C72F0E-B88E-2BD8-8974-D6566503F765}"/>
              </a:ext>
            </a:extLst>
          </p:cNvPr>
          <p:cNvSpPr txBox="1"/>
          <p:nvPr/>
        </p:nvSpPr>
        <p:spPr>
          <a:xfrm>
            <a:off x="1269876" y="476672"/>
            <a:ext cx="10225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Metrics used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eorgia" panose="02040502050405020303" pitchFamily="18" charset="0"/>
              </a:rPr>
              <a:t>Sensitivity</a:t>
            </a:r>
            <a:r>
              <a:rPr lang="en-IN" dirty="0">
                <a:latin typeface="Georgia" panose="02040502050405020303" pitchFamily="18" charset="0"/>
              </a:rPr>
              <a:t> : Also known as True positive rate : (TP)/(TP+FN)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Performance metric that measure proportion of actual positive instances classified as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eorgia" panose="02040502050405020303" pitchFamily="18" charset="0"/>
              </a:rPr>
              <a:t>Specificity</a:t>
            </a:r>
            <a:r>
              <a:rPr lang="en-IN" dirty="0">
                <a:latin typeface="Georgia" panose="02040502050405020303" pitchFamily="18" charset="0"/>
              </a:rPr>
              <a:t> : Also known as TNR:(TN)/(TN+FP)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Proportion of actual negative instances correctly classified as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eorgia" panose="02040502050405020303" pitchFamily="18" charset="0"/>
              </a:rPr>
              <a:t>Area under curve</a:t>
            </a:r>
            <a:r>
              <a:rPr lang="en-IN" dirty="0">
                <a:latin typeface="Georgia" panose="02040502050405020303" pitchFamily="18" charset="0"/>
              </a:rPr>
              <a:t>:</a:t>
            </a:r>
            <a:r>
              <a:rPr lang="en-US" dirty="0">
                <a:latin typeface="Georgia" panose="02040502050405020303" pitchFamily="18" charset="0"/>
              </a:rPr>
              <a:t> The AUC measures the probability that a randomly chosen positive instance will be ranked higher than a randomly chosen negative instance according to the model's predicted probabilities</a:t>
            </a: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eorgia" panose="02040502050405020303" pitchFamily="18" charset="0"/>
              </a:rPr>
              <a:t>Binary Cross Entropy: </a:t>
            </a:r>
            <a:r>
              <a:rPr lang="en-IN" dirty="0">
                <a:latin typeface="Georgia" panose="02040502050405020303" pitchFamily="18" charset="0"/>
              </a:rPr>
              <a:t>Used as measure of loss function in model training..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measures the dissimilarity between the predicted probabilities and the true binary labels of a classification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BCE = </a:t>
            </a:r>
            <a:r>
              <a:rPr lang="es-ES" dirty="0">
                <a:latin typeface="Georgia" panose="02040502050405020303" pitchFamily="18" charset="0"/>
              </a:rPr>
              <a:t>- [y * log(p) + (1 - y) * log(1 - p)]</a:t>
            </a:r>
          </a:p>
          <a:p>
            <a:pPr lvl="2"/>
            <a:endParaRPr lang="es-ES" dirty="0">
              <a:latin typeface="Georgia" panose="02040502050405020303" pitchFamily="18" charset="0"/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ADB4BB1F-3353-ACC2-30D4-468DF4BA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4149080"/>
            <a:ext cx="8568952" cy="25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29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20DC5-D3E1-04DB-EC15-2A67C04BB82E}"/>
              </a:ext>
            </a:extLst>
          </p:cNvPr>
          <p:cNvSpPr txBox="1"/>
          <p:nvPr/>
        </p:nvSpPr>
        <p:spPr>
          <a:xfrm>
            <a:off x="909836" y="116632"/>
            <a:ext cx="10729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Georgia" panose="02040502050405020303" pitchFamily="18" charset="0"/>
              </a:rPr>
              <a:t>Results:</a:t>
            </a:r>
          </a:p>
          <a:p>
            <a:endParaRPr lang="en-IN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The Test dataset used for this project is showing  95.32%accuracy.</a:t>
            </a:r>
          </a:p>
          <a:p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53D55-A2E1-0E60-B5FC-E62FAEE6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5" y="1556792"/>
            <a:ext cx="9865097" cy="16927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2BBAC-7F23-467C-8D69-DE4AB0774CB3}"/>
              </a:ext>
            </a:extLst>
          </p:cNvPr>
          <p:cNvSpPr txBox="1"/>
          <p:nvPr/>
        </p:nvSpPr>
        <p:spPr>
          <a:xfrm>
            <a:off x="1413892" y="3332311"/>
            <a:ext cx="89289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900" dirty="0">
                <a:latin typeface="Georgia" panose="02040502050405020303" pitchFamily="18" charset="0"/>
              </a:rPr>
              <a:t>Drive dataset test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7A26A-B238-76B4-31A8-1D93D481C214}"/>
              </a:ext>
            </a:extLst>
          </p:cNvPr>
          <p:cNvSpPr txBox="1"/>
          <p:nvPr/>
        </p:nvSpPr>
        <p:spPr>
          <a:xfrm>
            <a:off x="1413892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794EC-7476-E5E0-7738-9D19D3FCCE57}"/>
              </a:ext>
            </a:extLst>
          </p:cNvPr>
          <p:cNvSpPr txBox="1"/>
          <p:nvPr/>
        </p:nvSpPr>
        <p:spPr>
          <a:xfrm>
            <a:off x="3862164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PREPROCESSED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46878-B951-B7B9-A51A-8562FC80D576}"/>
              </a:ext>
            </a:extLst>
          </p:cNvPr>
          <p:cNvSpPr txBox="1"/>
          <p:nvPr/>
        </p:nvSpPr>
        <p:spPr>
          <a:xfrm>
            <a:off x="6310436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GROUNDTRUTH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E107-805B-4FC3-7098-DF9461701F47}"/>
              </a:ext>
            </a:extLst>
          </p:cNvPr>
          <p:cNvSpPr txBox="1"/>
          <p:nvPr/>
        </p:nvSpPr>
        <p:spPr>
          <a:xfrm>
            <a:off x="8758708" y="11874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CCBD4-88D4-133C-FD51-4BD8DC2C8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861048"/>
            <a:ext cx="9433048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D73AB-0E05-5B1B-F0FD-A423526DE7B0}"/>
              </a:ext>
            </a:extLst>
          </p:cNvPr>
          <p:cNvSpPr txBox="1"/>
          <p:nvPr/>
        </p:nvSpPr>
        <p:spPr>
          <a:xfrm>
            <a:off x="1413892" y="5704220"/>
            <a:ext cx="8928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900" dirty="0">
                <a:latin typeface="Georgia" panose="02040502050405020303" pitchFamily="18" charset="0"/>
              </a:rPr>
              <a:t>HRF dataset test results(Not used for training)</a:t>
            </a:r>
          </a:p>
          <a:p>
            <a:pPr lvl="1" algn="ctr"/>
            <a:endParaRPr lang="en-IN" sz="1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8C74E-889D-DE5C-C327-1CDA498A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0244"/>
            <a:ext cx="5500370" cy="330009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81E4A8-D771-8842-3152-DDA33C413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59068"/>
              </p:ext>
            </p:extLst>
          </p:nvPr>
        </p:nvGraphicFramePr>
        <p:xfrm>
          <a:off x="405781" y="44624"/>
          <a:ext cx="5112567" cy="3062505"/>
        </p:xfrm>
        <a:graphic>
          <a:graphicData uri="http://schemas.openxmlformats.org/drawingml/2006/table">
            <a:tbl>
              <a:tblPr firstRow="1" firstCol="1" bandRow="1"/>
              <a:tblGrid>
                <a:gridCol w="941361">
                  <a:extLst>
                    <a:ext uri="{9D8B030D-6E8A-4147-A177-3AD203B41FA5}">
                      <a16:colId xmlns:a16="http://schemas.microsoft.com/office/drawing/2014/main" val="4276329575"/>
                    </a:ext>
                  </a:extLst>
                </a:gridCol>
                <a:gridCol w="1049162">
                  <a:extLst>
                    <a:ext uri="{9D8B030D-6E8A-4147-A177-3AD203B41FA5}">
                      <a16:colId xmlns:a16="http://schemas.microsoft.com/office/drawing/2014/main" val="1021546626"/>
                    </a:ext>
                  </a:extLst>
                </a:gridCol>
                <a:gridCol w="1039602">
                  <a:extLst>
                    <a:ext uri="{9D8B030D-6E8A-4147-A177-3AD203B41FA5}">
                      <a16:colId xmlns:a16="http://schemas.microsoft.com/office/drawing/2014/main" val="1768906290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3191849515"/>
                    </a:ext>
                  </a:extLst>
                </a:gridCol>
                <a:gridCol w="1068085">
                  <a:extLst>
                    <a:ext uri="{9D8B030D-6E8A-4147-A177-3AD203B41FA5}">
                      <a16:colId xmlns:a16="http://schemas.microsoft.com/office/drawing/2014/main" val="1565931790"/>
                    </a:ext>
                  </a:extLst>
                </a:gridCol>
              </a:tblGrid>
              <a:tr h="851531"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Dataset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F1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196850" indent="-6350">
                        <a:lnSpc>
                          <a:spcPct val="104000"/>
                        </a:lnSpc>
                        <a:spcAft>
                          <a:spcPts val="154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JACCARD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RECALL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PRECISION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21406"/>
                  </a:ext>
                </a:extLst>
              </a:tr>
              <a:tr h="1406641"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Drive</a:t>
                      </a:r>
                      <a:b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</a:b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+</a:t>
                      </a:r>
                      <a:b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</a:b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Chasedb1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0.55096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0.38036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0.8907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0.39838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950738"/>
                  </a:ext>
                </a:extLst>
              </a:tr>
              <a:tr h="694156"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HRF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0.7307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196850" indent="-6350">
                        <a:lnSpc>
                          <a:spcPct val="104000"/>
                        </a:lnSpc>
                        <a:spcAft>
                          <a:spcPts val="154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0.5792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196850" indent="-6350">
                        <a:lnSpc>
                          <a:spcPct val="104000"/>
                        </a:lnSpc>
                        <a:spcAft>
                          <a:spcPts val="154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0.8540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8790" indent="-6350" algn="ctr">
                        <a:lnSpc>
                          <a:spcPct val="110000"/>
                        </a:lnSpc>
                        <a:spcAft>
                          <a:spcPts val="1480"/>
                        </a:spcAft>
                      </a:pPr>
                      <a:r>
                        <a:rPr lang="en-IN" sz="12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 </a:t>
                      </a:r>
                      <a:endParaRPr lang="en-IN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  <a:p>
                      <a:pPr marL="196850" indent="-6350">
                        <a:lnSpc>
                          <a:spcPct val="104000"/>
                        </a:lnSpc>
                        <a:spcAft>
                          <a:spcPts val="154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0.64798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0575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1A1831-4F61-4D58-F3B6-D8677E0A56B7}"/>
              </a:ext>
            </a:extLst>
          </p:cNvPr>
          <p:cNvSpPr txBox="1"/>
          <p:nvPr/>
        </p:nvSpPr>
        <p:spPr>
          <a:xfrm>
            <a:off x="5518348" y="3323876"/>
            <a:ext cx="6840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Georgia" panose="02040502050405020303" pitchFamily="18" charset="0"/>
              </a:rPr>
              <a:t>Graph for accuracy and F1scores of DRIVE + CHASEDB1 &amp; HRF 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16D16-24FD-DBD9-D67A-265CDF971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-23983"/>
            <a:ext cx="5500370" cy="3300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55027-C751-AAB8-0264-4882C919CD1E}"/>
              </a:ext>
            </a:extLst>
          </p:cNvPr>
          <p:cNvSpPr txBox="1"/>
          <p:nvPr/>
        </p:nvSpPr>
        <p:spPr>
          <a:xfrm>
            <a:off x="831845" y="3076218"/>
            <a:ext cx="3678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Georgia" panose="02040502050405020303" pitchFamily="18" charset="0"/>
              </a:rPr>
              <a:t>Table showing values of Jaccard, recall, precision of DRIVE AND HRF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175BA-77D3-9A98-0F82-C79ACB66686F}"/>
              </a:ext>
            </a:extLst>
          </p:cNvPr>
          <p:cNvSpPr txBox="1"/>
          <p:nvPr/>
        </p:nvSpPr>
        <p:spPr>
          <a:xfrm>
            <a:off x="261765" y="3861048"/>
            <a:ext cx="110952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Georgia" panose="02040502050405020303" pitchFamily="18" charset="0"/>
              </a:rPr>
              <a:t>CONCLUSION &amp; FEAUTRE PLANS</a:t>
            </a:r>
          </a:p>
          <a:p>
            <a:pPr algn="just"/>
            <a:endParaRPr lang="en-IN" b="1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Created a simple model for  segmentation of blood vessels by seeing sensitivity specificity the model is good but concentrate on loss.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FEAUTRE PLANS: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Determine Arteriole to veniole ratio (grade of hypertensive retinopathy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Determine the arteries occlusion.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Determine the diabetic retinopathy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37F2C-DA09-65CA-68CF-9A065CA564D0}"/>
              </a:ext>
            </a:extLst>
          </p:cNvPr>
          <p:cNvSpPr txBox="1"/>
          <p:nvPr/>
        </p:nvSpPr>
        <p:spPr>
          <a:xfrm>
            <a:off x="801824" y="260648"/>
            <a:ext cx="1098122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eorgia" panose="02040502050405020303" pitchFamily="18" charset="0"/>
              </a:rPr>
              <a:t>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Georgia" panose="02040502050405020303" pitchFamily="18" charset="0"/>
              </a:rPr>
              <a:t>SRIVARADHARAJAN </a:t>
            </a:r>
            <a:r>
              <a:rPr lang="en-US" sz="190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SETHURAMAN 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Neue Regular"/>
              </a:rPr>
              <a:t>and VARUN GOPI</a:t>
            </a:r>
            <a:r>
              <a:rPr lang="en-US" sz="2000" dirty="0">
                <a:solidFill>
                  <a:srgbClr val="333333"/>
                </a:solidFill>
                <a:latin typeface="HelveticaNeue Regular"/>
              </a:rPr>
              <a:t>, ”</a:t>
            </a:r>
            <a:r>
              <a:rPr lang="en-US" sz="19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Staircase-Net: a deep learning based architecture for retinal blood vessel segmentation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" </a:t>
            </a:r>
            <a:r>
              <a:rPr lang="en-US" sz="2000" b="0" i="1" u="sng" dirty="0">
                <a:solidFill>
                  <a:srgbClr val="333333"/>
                </a:solidFill>
                <a:effectLst/>
                <a:latin typeface="HelveticaNeue Regular"/>
                <a:hlinkClick r:id="rId2"/>
              </a:rPr>
              <a:t>https://link.springer.com/article/10.1007/s12046-022-01936-w</a:t>
            </a:r>
            <a:endParaRPr lang="en-US" sz="2000" b="0" i="1" u="sng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Neue Regular"/>
              </a:rPr>
              <a:t>Guo Y, Budak Ü and Şengür A 2018 A novel retinal vessel detection approach based on multiple deep convolution neural networks. Comput. Methods Programs Biomed. 167: 43–48</a:t>
            </a:r>
            <a:r>
              <a:rPr lang="en-US" sz="2000" u="sng" dirty="0">
                <a:solidFill>
                  <a:srgbClr val="333333"/>
                </a:solidFill>
                <a:latin typeface="HelveticaNeue Regular"/>
              </a:rPr>
              <a:t>   </a:t>
            </a:r>
            <a:r>
              <a:rPr lang="en-US" sz="2000" u="sng" dirty="0">
                <a:solidFill>
                  <a:srgbClr val="333333"/>
                </a:solidFill>
                <a:latin typeface="HelveticaNeue Regular"/>
                <a:hlinkClick r:id="rId3"/>
              </a:rPr>
              <a:t>https://www.sciencedirect.com/science/article/pii/S0169260718307818</a:t>
            </a:r>
            <a:endParaRPr lang="en-US" sz="2000" u="sng" dirty="0">
              <a:solidFill>
                <a:srgbClr val="333333"/>
              </a:solidFill>
              <a:latin typeface="HelveticaNeue Regular"/>
            </a:endParaRPr>
          </a:p>
          <a:p>
            <a:pPr algn="just"/>
            <a:endParaRPr lang="en-US" sz="2000" i="1" u="sng" dirty="0">
              <a:solidFill>
                <a:srgbClr val="333333"/>
              </a:solidFill>
              <a:latin typeface="HelveticaNeue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Wang X and Jiang X 2019 Retinal vessel segmentation by a divide-and-conquer funnel-structured classification framework.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Signal Process.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165: 104–114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IN" sz="2000" i="1" u="sng" dirty="0">
                <a:solidFill>
                  <a:srgbClr val="333333"/>
                </a:solidFill>
                <a:effectLst/>
                <a:latin typeface="Georgia" panose="02040502050405020303" pitchFamily="18" charset="0"/>
                <a:hlinkClick r:id="rId3"/>
              </a:rPr>
              <a:t>https://www.sciencedirect.com/science/article/pii/S0169260718307818</a:t>
            </a:r>
            <a:endParaRPr lang="en-IN" sz="2000" i="1" u="sng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i="1" u="sng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Jiang Z, Zhang H, Wang Y and Ko S B 2018 Retinal blood vessel segmentation using fully convolutional network with transfer learning. </a:t>
            </a:r>
            <a:r>
              <a:rPr lang="en-IN" sz="20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Comput. Med. Imaging Gr.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68: 1–15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  <a:hlinkClick r:id="rId4"/>
              </a:rPr>
              <a:t>https://www.sciencedirect.com/science/article/pii/S0895611118302313</a:t>
            </a:r>
            <a:endParaRPr lang="en-IN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u="sng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Staal J, Abràmoff M D, Niemeijer M, Viergever M A and Van Ginneken B 2004 Ridge-based vessel segmentation in colour images of the retina. </a:t>
            </a:r>
            <a:r>
              <a:rPr lang="en-IN" sz="20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IEEE Trans. Med. Imaging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23(4): 501–509</a:t>
            </a:r>
            <a:r>
              <a:rPr lang="en-IN" sz="2000" u="sng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IN" sz="2000" i="1" u="sng" dirty="0">
                <a:solidFill>
                  <a:srgbClr val="333333"/>
                </a:solidFill>
                <a:effectLst/>
                <a:latin typeface="HelveticaNeue Regular"/>
                <a:hlinkClick r:id="rId5"/>
              </a:rPr>
              <a:t>https://ieeexplore.ieee.org/abstract/document/1282003</a:t>
            </a:r>
            <a:endParaRPr lang="en-IN" sz="2000" i="1" u="sng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just"/>
            <a:endParaRPr lang="en-IN" sz="2000" i="1" u="sng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just"/>
            <a:endParaRPr lang="en-IN" sz="2000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D096-9DC1-CB75-A5B4-6F6F8703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55" y="332656"/>
            <a:ext cx="7727715" cy="118872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575B-9264-4A30-9FE5-DCCAD0B2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772817"/>
            <a:ext cx="9577065" cy="39672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latin typeface="Georgia" panose="02040502050405020303" pitchFamily="18" charset="0"/>
              </a:rPr>
              <a:t>Retinal fundus images play an essential role in diagnosing and treatment of several eye diseases 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main challenging factors regarding the fundus images are low contrast and an inhomogeneous illumination of the background.</a:t>
            </a:r>
          </a:p>
          <a:p>
            <a:pPr algn="just"/>
            <a:r>
              <a:rPr lang="en-IN" sz="2400" dirty="0">
                <a:latin typeface="Georgia" panose="02040502050405020303" pitchFamily="18" charset="0"/>
              </a:rPr>
              <a:t>Due to retinal vascular problems can cause  blindness and disease like hyper-tensive retinopathy.</a:t>
            </a:r>
          </a:p>
          <a:p>
            <a:pPr algn="just"/>
            <a:r>
              <a:rPr lang="en-US" sz="2400" dirty="0">
                <a:latin typeface="Georgia" panose="02040502050405020303" pitchFamily="18" charset="0"/>
              </a:rPr>
              <a:t>Hence, the study of these retinal blood vessels can be of great use to ophthalmologists , making their work easier. </a:t>
            </a:r>
            <a:endParaRPr lang="en-IN" sz="2400" dirty="0">
              <a:latin typeface="Georgia" panose="02040502050405020303" pitchFamily="18" charset="0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analysis of the width, length and tortuosity attributes of the  vessels can  aid in the diagnosis.</a:t>
            </a:r>
          </a:p>
          <a:p>
            <a:pPr algn="just"/>
            <a:r>
              <a:rPr lang="en-US" sz="2400" dirty="0">
                <a:latin typeface="Georgia" panose="02040502050405020303" pitchFamily="18" charset="0"/>
              </a:rPr>
              <a:t>So it is vital for developing an automatic segmentation of retinal fundus images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30555" y="620688"/>
            <a:ext cx="7727715" cy="864096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5860" y="1676400"/>
            <a:ext cx="10489231" cy="456091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Georgia" panose="02040502050405020303" pitchFamily="18" charset="0"/>
              </a:rPr>
              <a:t>The main objective of this project to segmentation of retinal blood vessels of fundus images using a proposed convolutional neural network architecture called staircase net architecture for early diagnosis of diseases like hypertensive retinopathy , diabetic retinopathy.</a:t>
            </a:r>
          </a:p>
          <a:p>
            <a:pPr algn="just"/>
            <a:endParaRPr lang="en-US" sz="2400" dirty="0">
              <a:latin typeface="Georgia" panose="02040502050405020303" pitchFamily="18" charset="0"/>
            </a:endParaRPr>
          </a:p>
          <a:p>
            <a:pPr algn="just"/>
            <a:endParaRPr lang="en-US" sz="24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D68FC-7962-9D4F-65E9-CAF6CDFA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3717032"/>
            <a:ext cx="2880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FC663-6F1C-8A70-E664-7BBC030E8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17032"/>
            <a:ext cx="2844000" cy="2844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C09DEF-CFFB-2CB0-CCF7-6CD9A9C51D89}"/>
              </a:ext>
            </a:extLst>
          </p:cNvPr>
          <p:cNvCxnSpPr>
            <a:cxnSpLocks/>
          </p:cNvCxnSpPr>
          <p:nvPr/>
        </p:nvCxnSpPr>
        <p:spPr>
          <a:xfrm>
            <a:off x="5086300" y="5157032"/>
            <a:ext cx="1800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0CC-5F78-1A2D-3415-674F70E3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53" y="260648"/>
            <a:ext cx="7727715" cy="118872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F5E31-9E27-90B2-EBE6-D86281BA8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20224"/>
              </p:ext>
            </p:extLst>
          </p:nvPr>
        </p:nvGraphicFramePr>
        <p:xfrm>
          <a:off x="2072984" y="1424820"/>
          <a:ext cx="8125884" cy="5244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3555870274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998727508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390174102"/>
                    </a:ext>
                  </a:extLst>
                </a:gridCol>
              </a:tblGrid>
              <a:tr h="7308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SRIVARADHARAJAN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STAIRCASE-NET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97.76%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POWEL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82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GUO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 MDCNN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95.9%</a:t>
                      </a:r>
                    </a:p>
                    <a:p>
                      <a:pPr algn="ctr"/>
                      <a:endParaRPr lang="en-IN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XIOHONG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multiplex vessel partition (MVP)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95.47%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5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MIAO BINGYI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UNET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KISHORE BALASUBRAMANIAN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95.36%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7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ATLI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SINE-NET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96.35%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799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YILONG YIN</a:t>
                      </a:r>
                      <a:endParaRPr lang="en-IN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RF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97.10%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HAO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29100"/>
                  </a:ext>
                </a:extLst>
              </a:tr>
              <a:tr h="3683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YAN PEI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PRE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Georgia" panose="02040502050405020303" pitchFamily="18" charset="0"/>
                        </a:rPr>
                        <a:t>95.4%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0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05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972" y="329640"/>
            <a:ext cx="7727715" cy="1188720"/>
          </a:xfrm>
        </p:spPr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56BD-0924-1D22-3AD3-3E3E4007A827}"/>
              </a:ext>
            </a:extLst>
          </p:cNvPr>
          <p:cNvSpPr txBox="1"/>
          <p:nvPr/>
        </p:nvSpPr>
        <p:spPr>
          <a:xfrm>
            <a:off x="981844" y="256490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8A809-5B54-B44C-3BEB-9E793021DDB4}"/>
              </a:ext>
            </a:extLst>
          </p:cNvPr>
          <p:cNvSpPr/>
          <p:nvPr/>
        </p:nvSpPr>
        <p:spPr>
          <a:xfrm>
            <a:off x="549795" y="2652614"/>
            <a:ext cx="2088232" cy="72008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A17E5-F4FD-DAB5-A9A2-7E6B6B93A504}"/>
              </a:ext>
            </a:extLst>
          </p:cNvPr>
          <p:cNvSpPr/>
          <p:nvPr/>
        </p:nvSpPr>
        <p:spPr>
          <a:xfrm>
            <a:off x="3757525" y="2648812"/>
            <a:ext cx="3117331" cy="703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200" dirty="0"/>
          </a:p>
          <a:p>
            <a:pPr algn="ctr"/>
            <a:r>
              <a:rPr lang="en-IN" sz="2200" dirty="0"/>
              <a:t>Data Augmentation</a:t>
            </a:r>
          </a:p>
          <a:p>
            <a:pPr algn="ctr"/>
            <a:endParaRPr lang="en-IN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6AB90-70C2-3EE7-0A24-3E35A8C5307C}"/>
              </a:ext>
            </a:extLst>
          </p:cNvPr>
          <p:cNvSpPr/>
          <p:nvPr/>
        </p:nvSpPr>
        <p:spPr>
          <a:xfrm>
            <a:off x="8089649" y="2648812"/>
            <a:ext cx="3117331" cy="703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/>
              <a:t>Image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39D85-62F1-907E-5A88-2B7469D963D9}"/>
              </a:ext>
            </a:extLst>
          </p:cNvPr>
          <p:cNvSpPr/>
          <p:nvPr/>
        </p:nvSpPr>
        <p:spPr>
          <a:xfrm>
            <a:off x="8074197" y="4688552"/>
            <a:ext cx="3276799" cy="118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/>
              <a:t>Staircase-net architecture</a:t>
            </a:r>
          </a:p>
          <a:p>
            <a:pPr algn="ctr"/>
            <a:r>
              <a:rPr lang="en-IN" sz="2200" dirty="0">
                <a:latin typeface="Georgia" panose="02040502050405020303" pitchFamily="18" charset="0"/>
              </a:rPr>
              <a:t>(CNN MODEL)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257219-9A11-30BB-8EA1-DE96810647C3}"/>
              </a:ext>
            </a:extLst>
          </p:cNvPr>
          <p:cNvCxnSpPr>
            <a:cxnSpLocks/>
          </p:cNvCxnSpPr>
          <p:nvPr/>
        </p:nvCxnSpPr>
        <p:spPr>
          <a:xfrm>
            <a:off x="2829253" y="3012654"/>
            <a:ext cx="7842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052EE-19F7-B8BC-47FC-ADDFD36CBE36}"/>
              </a:ext>
            </a:extLst>
          </p:cNvPr>
          <p:cNvCxnSpPr>
            <a:cxnSpLocks/>
          </p:cNvCxnSpPr>
          <p:nvPr/>
        </p:nvCxnSpPr>
        <p:spPr>
          <a:xfrm>
            <a:off x="2854052" y="3012654"/>
            <a:ext cx="7842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07C8FA-54EF-1146-8E1C-8C0DD93DAF07}"/>
              </a:ext>
            </a:extLst>
          </p:cNvPr>
          <p:cNvCxnSpPr>
            <a:cxnSpLocks/>
          </p:cNvCxnSpPr>
          <p:nvPr/>
        </p:nvCxnSpPr>
        <p:spPr>
          <a:xfrm>
            <a:off x="7110355" y="3012654"/>
            <a:ext cx="7842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CD58F-2981-EA4A-021A-BD569A43D5B3}"/>
              </a:ext>
            </a:extLst>
          </p:cNvPr>
          <p:cNvCxnSpPr>
            <a:cxnSpLocks/>
          </p:cNvCxnSpPr>
          <p:nvPr/>
        </p:nvCxnSpPr>
        <p:spPr>
          <a:xfrm>
            <a:off x="9478788" y="3717032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E124DAA-CB84-ED77-CB82-72454B6C9597}"/>
              </a:ext>
            </a:extLst>
          </p:cNvPr>
          <p:cNvSpPr/>
          <p:nvPr/>
        </p:nvSpPr>
        <p:spPr>
          <a:xfrm>
            <a:off x="4654252" y="4941167"/>
            <a:ext cx="2088232" cy="72008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Segmented image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538BB4-1857-131C-CDF3-EF0A9A15DF9F}"/>
              </a:ext>
            </a:extLst>
          </p:cNvPr>
          <p:cNvCxnSpPr>
            <a:cxnSpLocks/>
          </p:cNvCxnSpPr>
          <p:nvPr/>
        </p:nvCxnSpPr>
        <p:spPr>
          <a:xfrm flipH="1">
            <a:off x="6970152" y="5229200"/>
            <a:ext cx="780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621804" y="548680"/>
            <a:ext cx="1116124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eorgia" panose="02040502050405020303" pitchFamily="18" charset="0"/>
              </a:rPr>
              <a:t>DATA: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DRIVE Dataset (Digital Retinal Images For Vessel Extraction)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Contains  fundus image and their respective ground truth named as mask.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Publicly available dataset .This images are acquired from DR patients study in nether lands.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Size : 564 * 564 pixels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latin typeface="Georgia" panose="02040502050405020303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Chase DB1  data set (CHILD HEART AND HEALTH STUDY).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Contains both 28 total images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14 right eye images and 14 left eye images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Size: 999 * 960 pixels</a:t>
            </a:r>
          </a:p>
          <a:p>
            <a:pPr lvl="1" algn="just"/>
            <a:endParaRPr lang="en-IN" dirty="0">
              <a:latin typeface="Georgia" panose="02040502050405020303" pitchFamily="18" charset="0"/>
            </a:endParaRPr>
          </a:p>
          <a:p>
            <a:pPr lvl="1" algn="just"/>
            <a:r>
              <a:rPr lang="en-IN" dirty="0">
                <a:latin typeface="Georgia" panose="02040502050405020303" pitchFamily="18" charset="0"/>
              </a:rPr>
              <a:t>DATA DIVISION:</a:t>
            </a:r>
          </a:p>
          <a:p>
            <a:pPr lvl="1" algn="just"/>
            <a:endParaRPr lang="en-IN" dirty="0">
              <a:latin typeface="Georgia" panose="02040502050405020303" pitchFamily="18" charset="0"/>
            </a:endParaRPr>
          </a:p>
          <a:p>
            <a:pPr lvl="1" algn="just"/>
            <a:r>
              <a:rPr lang="en-IN" sz="2200" dirty="0">
                <a:latin typeface="Georgia" panose="02040502050405020303" pitchFamily="18" charset="0"/>
              </a:rPr>
              <a:t> </a:t>
            </a:r>
          </a:p>
          <a:p>
            <a:r>
              <a:rPr lang="en-IN" sz="2400" dirty="0">
                <a:latin typeface="Georgia" panose="02040502050405020303" pitchFamily="18" charset="0"/>
              </a:rPr>
              <a:t>	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2D10A2-EDB9-026C-E1CA-E5FAEC475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08947"/>
              </p:ext>
            </p:extLst>
          </p:nvPr>
        </p:nvGraphicFramePr>
        <p:xfrm>
          <a:off x="1197869" y="2132856"/>
          <a:ext cx="5400600" cy="1264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86798657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4697765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115936378"/>
                    </a:ext>
                  </a:extLst>
                </a:gridCol>
              </a:tblGrid>
              <a:tr h="309268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51570"/>
                  </a:ext>
                </a:extLst>
              </a:tr>
              <a:tr h="5335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Fundus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02968"/>
                  </a:ext>
                </a:extLst>
              </a:tr>
              <a:tr h="30926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097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FA9B665-5F85-3819-B1AF-7DFED83AB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6837"/>
              </p:ext>
            </p:extLst>
          </p:nvPr>
        </p:nvGraphicFramePr>
        <p:xfrm>
          <a:off x="1197869" y="5157192"/>
          <a:ext cx="5400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5074094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9500531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78402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5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Fundus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20+14(R&amp;L)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20+14(R&amp;L)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0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Georgia" panose="02040502050405020303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985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A37D79-BF12-9FAF-D65E-9D70F2A3B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19" y="1953016"/>
            <a:ext cx="1635121" cy="16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DE3CE-AC78-E308-1477-17DB22D21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4185264"/>
            <a:ext cx="1685811" cy="16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A868E-D20B-5F24-1615-7A1C8FE47386}"/>
              </a:ext>
            </a:extLst>
          </p:cNvPr>
          <p:cNvSpPr txBox="1"/>
          <p:nvPr/>
        </p:nvSpPr>
        <p:spPr>
          <a:xfrm>
            <a:off x="8542684" y="37077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Dive and Chase_db1 dataset</a:t>
            </a:r>
          </a:p>
        </p:txBody>
      </p:sp>
    </p:spTree>
    <p:extLst>
      <p:ext uri="{BB962C8B-B14F-4D97-AF65-F5344CB8AC3E}">
        <p14:creationId xmlns:p14="http://schemas.microsoft.com/office/powerpoint/2010/main" val="10296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621804" y="548680"/>
            <a:ext cx="11161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Georgia" panose="02040502050405020303" pitchFamily="18" charset="0"/>
              </a:rPr>
              <a:t>DATA AUGMENTATION: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To increase the training dataset and avoid overfitting of model due to limited 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Data Augmentation techniques used in this project are: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Resizing testing and training data to 512,512.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Horizontal Flip.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Vertical Flip.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Elastic Transform.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Grid  Distortion.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Optical Distortion.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Rotate.</a:t>
            </a:r>
          </a:p>
          <a:p>
            <a:pPr lvl="2" algn="just"/>
            <a:endParaRPr lang="en-IN" sz="2200" dirty="0">
              <a:latin typeface="Georgia" panose="02040502050405020303" pitchFamily="18" charset="0"/>
            </a:endParaRPr>
          </a:p>
          <a:p>
            <a:pPr lvl="2" algn="just"/>
            <a:r>
              <a:rPr lang="en-IN" sz="2200" dirty="0">
                <a:latin typeface="Georgia" panose="02040502050405020303" pitchFamily="18" charset="0"/>
              </a:rPr>
              <a:t>	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eorgia" panose="02040502050405020303" pitchFamily="18" charset="0"/>
              </a:rPr>
              <a:t>Training data after augmentation is total with 272 funds images with their respective masks</a:t>
            </a:r>
            <a:r>
              <a:rPr lang="en-IN" sz="2400" dirty="0"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0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621804" y="548680"/>
            <a:ext cx="1116124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Georgia" panose="02040502050405020303" pitchFamily="18" charset="0"/>
              </a:rPr>
              <a:t>IMAGE PRE PROCESSING: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latin typeface="Georgia" panose="02040502050405020303" pitchFamily="18" charset="0"/>
              </a:rPr>
              <a:t>RGB TO LAB CONVERSION: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Splitting of Red ,  Green, Blue into A,B  Colour </a:t>
            </a:r>
          </a:p>
          <a:p>
            <a:pPr lvl="1" algn="just"/>
            <a:r>
              <a:rPr lang="en-IN" sz="1900" dirty="0">
                <a:latin typeface="Georgia" panose="02040502050405020303" pitchFamily="18" charset="0"/>
              </a:rPr>
              <a:t>      channels where : A  -  green-red </a:t>
            </a:r>
          </a:p>
          <a:p>
            <a:pPr lvl="1" algn="just"/>
            <a:r>
              <a:rPr lang="en-IN" sz="1900" dirty="0">
                <a:latin typeface="Georgia" panose="02040502050405020303" pitchFamily="18" charset="0"/>
              </a:rPr>
              <a:t>					B   -  Blue yellow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device independent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Colour correction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Colour segmentation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Reduce problems during contrasting .</a:t>
            </a:r>
          </a:p>
          <a:p>
            <a:pPr lvl="1" algn="just"/>
            <a:r>
              <a:rPr lang="en-IN" sz="2000" b="1" dirty="0">
                <a:latin typeface="Georgia" panose="02040502050405020303" pitchFamily="18" charset="0"/>
              </a:rPr>
              <a:t>OUPUT: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6F382-87A9-4996-3D0F-3392D0DA4BE9}"/>
              </a:ext>
            </a:extLst>
          </p:cNvPr>
          <p:cNvSpPr txBox="1"/>
          <p:nvPr/>
        </p:nvSpPr>
        <p:spPr>
          <a:xfrm>
            <a:off x="7606580" y="54868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PRE-PROCESSING TECHNIQUES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705550-1ECF-C043-ABA2-43DD080B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0196" y="4118888"/>
            <a:ext cx="2520000" cy="252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9D24A5-460E-8713-6A58-8FF2CE3E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6" y="4118888"/>
            <a:ext cx="2556000" cy="2556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72C687-B93E-CB46-27D0-C705C2842C34}"/>
              </a:ext>
            </a:extLst>
          </p:cNvPr>
          <p:cNvCxnSpPr/>
          <p:nvPr/>
        </p:nvCxnSpPr>
        <p:spPr>
          <a:xfrm>
            <a:off x="3502124" y="5373216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BC000BA-8746-4FDF-5E2E-44BBCC19E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02" y="1216418"/>
            <a:ext cx="2609314" cy="52369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63F486-4D7E-4839-8515-B584F8CBE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270" y="5445224"/>
            <a:ext cx="15851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9698-85DF-1965-64C8-99970A92904F}"/>
              </a:ext>
            </a:extLst>
          </p:cNvPr>
          <p:cNvSpPr txBox="1"/>
          <p:nvPr/>
        </p:nvSpPr>
        <p:spPr>
          <a:xfrm>
            <a:off x="621804" y="548680"/>
            <a:ext cx="1116124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Georgia" panose="02040502050405020303" pitchFamily="18" charset="0"/>
              </a:rPr>
              <a:t>L Channel extraction: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L channel represents the grayscale image and contains</a:t>
            </a:r>
          </a:p>
          <a:p>
            <a:pPr algn="just"/>
            <a:r>
              <a:rPr lang="en-IN" dirty="0">
                <a:latin typeface="Georgia" panose="02040502050405020303" pitchFamily="18" charset="0"/>
              </a:rPr>
              <a:t>      information about luminance.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Extraction of L channel from A B components for further</a:t>
            </a:r>
          </a:p>
          <a:p>
            <a:pPr algn="just"/>
            <a:r>
              <a:rPr lang="en-IN" dirty="0">
                <a:latin typeface="Georgia" panose="02040502050405020303" pitchFamily="18" charset="0"/>
              </a:rPr>
              <a:t>       image processing techniques</a:t>
            </a: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endParaRPr lang="en-IN" dirty="0">
              <a:latin typeface="Georgia" panose="02040502050405020303" pitchFamily="18" charset="0"/>
            </a:endParaRPr>
          </a:p>
          <a:p>
            <a:pPr algn="just"/>
            <a:r>
              <a:rPr lang="en-IN" sz="2400" b="1" dirty="0">
                <a:latin typeface="Georgia" panose="02040502050405020303" pitchFamily="18" charset="0"/>
              </a:rPr>
              <a:t>CLAHE: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Contrast Limited Adaptive Histogram Equalisation.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Applied to improve contrast of the image by modifying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the intensity distribution of the image.(Tiles)</a:t>
            </a:r>
          </a:p>
          <a:p>
            <a:pPr algn="just"/>
            <a:endParaRPr lang="en-IN" sz="1900" dirty="0">
              <a:latin typeface="Georgia" panose="02040502050405020303" pitchFamily="18" charset="0"/>
            </a:endParaRPr>
          </a:p>
          <a:p>
            <a:pPr algn="just"/>
            <a:endParaRPr lang="en-IN" sz="1900" dirty="0"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900" dirty="0">
              <a:latin typeface="Georgia" panose="02040502050405020303" pitchFamily="18" charset="0"/>
            </a:endParaRPr>
          </a:p>
          <a:p>
            <a:pPr algn="just"/>
            <a:r>
              <a:rPr lang="en-IN" sz="2400" b="1" dirty="0">
                <a:latin typeface="Georgia" panose="02040502050405020303" pitchFamily="18" charset="0"/>
              </a:rPr>
              <a:t>RECOMBINATION AND CONVERSION</a:t>
            </a:r>
          </a:p>
          <a:p>
            <a:pPr algn="just"/>
            <a:r>
              <a:rPr lang="en-IN" sz="2400" b="1" dirty="0">
                <a:latin typeface="Georgia" panose="02040502050405020303" pitchFamily="18" charset="0"/>
              </a:rPr>
              <a:t>BACK TO RGB: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Georgia" panose="02040502050405020303" pitchFamily="18" charset="0"/>
              </a:rPr>
              <a:t>To get green channel back which are present in the A B</a:t>
            </a:r>
          </a:p>
          <a:p>
            <a:pPr algn="just"/>
            <a:r>
              <a:rPr lang="en-IN" sz="1900" dirty="0">
                <a:latin typeface="Georgia" panose="02040502050405020303" pitchFamily="18" charset="0"/>
              </a:rPr>
              <a:t>      components</a:t>
            </a:r>
          </a:p>
          <a:p>
            <a:pPr algn="just"/>
            <a:endParaRPr lang="en-IN" sz="19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A9ED8-1A4F-50C8-F617-645B746479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7953" y="460403"/>
            <a:ext cx="1686239" cy="171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7A081-7198-549C-2C79-887F86A67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548" y="440738"/>
            <a:ext cx="1710328" cy="17103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C7C0E9-A898-A23B-DCE5-51ED6206235B}"/>
              </a:ext>
            </a:extLst>
          </p:cNvPr>
          <p:cNvCxnSpPr>
            <a:cxnSpLocks/>
          </p:cNvCxnSpPr>
          <p:nvPr/>
        </p:nvCxnSpPr>
        <p:spPr>
          <a:xfrm>
            <a:off x="9334772" y="1196752"/>
            <a:ext cx="3372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895EB0-EA57-C95E-F82F-77EFC5F72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7953" y="2740629"/>
            <a:ext cx="1686239" cy="1686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EAD0C-4052-B99A-D20A-143C880DF1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548" y="2708920"/>
            <a:ext cx="1710328" cy="17103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6E6FA-5805-ACA0-57BE-315B1BB4B879}"/>
              </a:ext>
            </a:extLst>
          </p:cNvPr>
          <p:cNvCxnSpPr>
            <a:cxnSpLocks/>
          </p:cNvCxnSpPr>
          <p:nvPr/>
        </p:nvCxnSpPr>
        <p:spPr>
          <a:xfrm>
            <a:off x="9334772" y="3464934"/>
            <a:ext cx="3372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A9F03D2-6878-1BD6-55DE-745C62361D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7953" y="4971076"/>
            <a:ext cx="1686239" cy="1686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AA9C7D-7538-0B85-EDEB-78C81A5A7F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548" y="4939367"/>
            <a:ext cx="1710328" cy="171032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59C63E-902E-4943-4272-D1304CE09A18}"/>
              </a:ext>
            </a:extLst>
          </p:cNvPr>
          <p:cNvCxnSpPr>
            <a:cxnSpLocks/>
          </p:cNvCxnSpPr>
          <p:nvPr/>
        </p:nvCxnSpPr>
        <p:spPr>
          <a:xfrm>
            <a:off x="9334772" y="5695381"/>
            <a:ext cx="3372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F93215-1B89-3B24-3D1A-0F24C7B0AC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548" y="4936080"/>
            <a:ext cx="1710328" cy="17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2109</TotalTime>
  <Words>1459</Words>
  <Application>Microsoft Office PowerPoint</Application>
  <PresentationFormat>Custom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Yu Gothic UI Semilight</vt:lpstr>
      <vt:lpstr>Arial</vt:lpstr>
      <vt:lpstr>Calibri</vt:lpstr>
      <vt:lpstr>Euphemia</vt:lpstr>
      <vt:lpstr>Georgia</vt:lpstr>
      <vt:lpstr>Gill Sans MT</vt:lpstr>
      <vt:lpstr>HelveticaNeue Regular</vt:lpstr>
      <vt:lpstr>Times New Roman</vt:lpstr>
      <vt:lpstr>Parcel</vt:lpstr>
      <vt:lpstr>Retinal blood vessel segmentation using  staircase-net architecture </vt:lpstr>
      <vt:lpstr>Problem statement</vt:lpstr>
      <vt:lpstr>OBJECTIVE</vt:lpstr>
      <vt:lpstr>Literature survey</vt:lpstr>
      <vt:lpstr>PROPOSED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PROTCOL (USING PYTHON)</dc:title>
  <dc:creator>shyam</dc:creator>
  <cp:lastModifiedBy>shyamsairaj@gmail.com</cp:lastModifiedBy>
  <cp:revision>42</cp:revision>
  <dcterms:created xsi:type="dcterms:W3CDTF">2022-11-17T18:46:21Z</dcterms:created>
  <dcterms:modified xsi:type="dcterms:W3CDTF">2023-05-30T06:44:26Z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