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23"/>
  </p:notesMasterIdLst>
  <p:sldIdLst>
    <p:sldId id="256" r:id="rId2"/>
    <p:sldId id="258" r:id="rId3"/>
    <p:sldId id="259" r:id="rId4"/>
    <p:sldId id="260" r:id="rId5"/>
    <p:sldId id="261" r:id="rId6"/>
    <p:sldId id="262" r:id="rId7"/>
    <p:sldId id="265" r:id="rId8"/>
    <p:sldId id="263" r:id="rId9"/>
    <p:sldId id="264" r:id="rId10"/>
    <p:sldId id="267" r:id="rId11"/>
    <p:sldId id="268" r:id="rId12"/>
    <p:sldId id="269" r:id="rId13"/>
    <p:sldId id="270" r:id="rId14"/>
    <p:sldId id="271" r:id="rId15"/>
    <p:sldId id="272" r:id="rId16"/>
    <p:sldId id="273" r:id="rId17"/>
    <p:sldId id="274" r:id="rId18"/>
    <p:sldId id="275" r:id="rId19"/>
    <p:sldId id="266"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7F663-DD62-4A07-891A-E836E5257A19}" type="datetimeFigureOut">
              <a:rPr lang="en-IN" smtClean="0"/>
              <a:t>09-05-2024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BB072-E099-4654-944C-8DB16F44B71B}" type="slidenum">
              <a:rPr lang="en-IN" smtClean="0"/>
              <a:t>‹#›</a:t>
            </a:fld>
            <a:endParaRPr lang="en-IN"/>
          </a:p>
        </p:txBody>
      </p:sp>
    </p:spTree>
    <p:extLst>
      <p:ext uri="{BB962C8B-B14F-4D97-AF65-F5344CB8AC3E}">
        <p14:creationId xmlns:p14="http://schemas.microsoft.com/office/powerpoint/2010/main" val="1360880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5CD586D-24D4-4E89-9433-7E71050F9AEC}" type="datetime1">
              <a:rPr lang="en-US" smtClean="0"/>
              <a:t>5/9/2024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66108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55C07A-C08C-4550-AFCD-B75995773A3A}" type="datetime1">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954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4B0457-73AA-4E51-AD38-C7CDD65106E9}" type="datetime1">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9902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242164-EABB-45C6-AF59-04D7877F6D34}" type="datetime1">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321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D3958-72C2-40B4-9F48-84BC085FD236}" type="datetime1">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2841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5DBD49-E92A-45B9-A1EB-4219D12F23B8}" type="datetime1">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4077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B82084-C65D-48E9-BB84-0156A5B41958}" type="datetime1">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704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7B622-D0B9-4422-A4FA-AAC6A2D6F38A}" type="datetime1">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755806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580379-6E86-486C-9231-08FA93DB3E06}" type="datetime1">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8746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843BE-CFF0-48EB-9981-BD909A1F3818}" type="datetime1">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3309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B23E73-2477-493F-9A10-11342F93CABC}" type="datetime1">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796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BC79A7-4A4E-4DA7-9601-315E94904836}" type="datetime1">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76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3EC1F6-825A-41E4-83C0-4AABE6583C7B}" type="datetime1">
              <a:rPr lang="en-US" smtClean="0"/>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3424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980E87-0657-41F9-9CF2-8FDCE023A757}" type="datetime1">
              <a:rPr lang="en-US" smtClean="0"/>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595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426A0D9-F073-4EDF-A55A-FB7F34664509}" type="datetime1">
              <a:rPr lang="en-US" smtClean="0"/>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6363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42D057-85BE-4844-A65A-DAE5D0FA34F7}" type="datetime1">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2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AC3F4C-1F96-4D2F-997B-C75000FE86B5}" type="datetime1">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66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5B144C-69F2-48A6-9E40-A75A1A3049DF}" type="datetime1">
              <a:rPr lang="en-US" smtClean="0"/>
              <a:t>5/9/2024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4253806"/>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16/j.cosrev.2021.100439"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1B57-4628-BAC1-0609-A51BB0455F51}"/>
              </a:ext>
            </a:extLst>
          </p:cNvPr>
          <p:cNvSpPr>
            <a:spLocks noGrp="1"/>
          </p:cNvSpPr>
          <p:nvPr>
            <p:ph type="ctrTitle"/>
          </p:nvPr>
        </p:nvSpPr>
        <p:spPr>
          <a:xfrm>
            <a:off x="1174399" y="2937937"/>
            <a:ext cx="9843201" cy="1403497"/>
          </a:xfrm>
        </p:spPr>
        <p:txBody>
          <a:bodyPr>
            <a:normAutofit/>
          </a:bodyPr>
          <a:lstStyle/>
          <a:p>
            <a:pPr algn="ctr"/>
            <a:r>
              <a:rPr lang="en-US" sz="2700" b="1" dirty="0">
                <a:latin typeface="Times New Roman" panose="02020603050405020304" pitchFamily="18" charset="0"/>
                <a:cs typeface="Times New Roman" panose="02020603050405020304" pitchFamily="18" charset="0"/>
              </a:rPr>
              <a:t>BOOK RECOMMENDER SYSTEM WITH BLOCKCHAIN TECHNOLOGY</a:t>
            </a:r>
            <a:br>
              <a:rPr lang="en-US" sz="2500" b="1" dirty="0">
                <a:latin typeface="Times New Roman" panose="02020603050405020304" pitchFamily="18" charset="0"/>
                <a:cs typeface="Times New Roman" panose="02020603050405020304" pitchFamily="18" charset="0"/>
              </a:rPr>
            </a:br>
            <a:endParaRPr lang="en-IN" sz="2500" dirty="0"/>
          </a:p>
        </p:txBody>
      </p:sp>
      <p:sp>
        <p:nvSpPr>
          <p:cNvPr id="3" name="Title 1">
            <a:extLst>
              <a:ext uri="{FF2B5EF4-FFF2-40B4-BE49-F238E27FC236}">
                <a16:creationId xmlns:a16="http://schemas.microsoft.com/office/drawing/2014/main" id="{A6E93425-98CC-E699-9CBF-D1FDC5D20306}"/>
              </a:ext>
            </a:extLst>
          </p:cNvPr>
          <p:cNvSpPr txBox="1">
            <a:spLocks/>
          </p:cNvSpPr>
          <p:nvPr/>
        </p:nvSpPr>
        <p:spPr>
          <a:xfrm>
            <a:off x="1606402" y="304728"/>
            <a:ext cx="9327803" cy="457198"/>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AJAY KUMAR GARG ENGINEERING COLLEGE, GHAZIABAD</a:t>
            </a:r>
            <a:endParaRPr lang="en-IN" sz="2400"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052383DD-B07F-0683-8701-7E28D833BE9E}"/>
              </a:ext>
            </a:extLst>
          </p:cNvPr>
          <p:cNvSpPr>
            <a:spLocks noGrp="1"/>
          </p:cNvSpPr>
          <p:nvPr>
            <p:ph type="subTitle" idx="1"/>
          </p:nvPr>
        </p:nvSpPr>
        <p:spPr>
          <a:xfrm>
            <a:off x="1606402" y="2669580"/>
            <a:ext cx="8915399" cy="268357"/>
          </a:xfrm>
        </p:spPr>
        <p:txBody>
          <a:bodyPr>
            <a:noAutofit/>
          </a:bodyPr>
          <a:lstStyle/>
          <a:p>
            <a:pPr algn="ctr"/>
            <a:r>
              <a:rPr lang="en-US" sz="1800" dirty="0">
                <a:latin typeface="Times New Roman" panose="02020603050405020304" pitchFamily="18" charset="0"/>
                <a:cs typeface="Times New Roman" panose="02020603050405020304" pitchFamily="18" charset="0"/>
              </a:rPr>
              <a:t>Project Presentation on</a:t>
            </a:r>
            <a:endParaRPr lang="en-IN" sz="1800" dirty="0">
              <a:latin typeface="Times New Roman" panose="02020603050405020304" pitchFamily="18" charset="0"/>
              <a:cs typeface="Times New Roman" panose="02020603050405020304" pitchFamily="18" charset="0"/>
            </a:endParaRPr>
          </a:p>
        </p:txBody>
      </p:sp>
      <p:pic>
        <p:nvPicPr>
          <p:cNvPr id="5" name="Picture 4" descr="Ajay Kumar Garg Engineering College - AKGEC | Ghaziabad">
            <a:extLst>
              <a:ext uri="{FF2B5EF4-FFF2-40B4-BE49-F238E27FC236}">
                <a16:creationId xmlns:a16="http://schemas.microsoft.com/office/drawing/2014/main" id="{A8CE1BC4-8458-F3E7-46E7-164481D5C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5779" y="830331"/>
            <a:ext cx="1665384" cy="1628701"/>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537285E4-BAED-AF8C-86FF-B4712D80D8EE}"/>
              </a:ext>
            </a:extLst>
          </p:cNvPr>
          <p:cNvSpPr txBox="1">
            <a:spLocks/>
          </p:cNvSpPr>
          <p:nvPr/>
        </p:nvSpPr>
        <p:spPr>
          <a:xfrm>
            <a:off x="6270303" y="4267273"/>
            <a:ext cx="4620308" cy="27573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b="1" dirty="0">
                <a:latin typeface="Times New Roman" panose="02020603050405020304" pitchFamily="18" charset="0"/>
                <a:cs typeface="Times New Roman" panose="02020603050405020304" pitchFamily="18" charset="0"/>
              </a:rPr>
              <a:t>Presented By,</a:t>
            </a:r>
          </a:p>
          <a:p>
            <a:pPr algn="r"/>
            <a:r>
              <a:rPr lang="en-US" sz="1800" dirty="0">
                <a:latin typeface="Times New Roman" panose="02020603050405020304" pitchFamily="18" charset="0"/>
                <a:cs typeface="Times New Roman" panose="02020603050405020304" pitchFamily="18" charset="0"/>
              </a:rPr>
              <a:t>Aditya Shukla (2000270130011)</a:t>
            </a:r>
          </a:p>
          <a:p>
            <a:pPr algn="r"/>
            <a:r>
              <a:rPr lang="en-US" sz="1800" dirty="0">
                <a:latin typeface="Times New Roman" panose="02020603050405020304" pitchFamily="18" charset="0"/>
                <a:cs typeface="Times New Roman" panose="02020603050405020304" pitchFamily="18" charset="0"/>
              </a:rPr>
              <a:t>Aman Kumar Yadav (2000270310018)</a:t>
            </a:r>
          </a:p>
          <a:p>
            <a:pPr algn="r"/>
            <a:r>
              <a:rPr lang="en-US" sz="1800" dirty="0">
                <a:latin typeface="Times New Roman" panose="02020603050405020304" pitchFamily="18" charset="0"/>
                <a:cs typeface="Times New Roman" panose="02020603050405020304" pitchFamily="18" charset="0"/>
              </a:rPr>
              <a:t>Dhruv Porwal (2000270130053)</a:t>
            </a:r>
          </a:p>
          <a:p>
            <a:pPr algn="r"/>
            <a:r>
              <a:rPr lang="en-US" sz="1800" dirty="0">
                <a:latin typeface="Times New Roman" panose="02020603050405020304" pitchFamily="18" charset="0"/>
                <a:cs typeface="Times New Roman" panose="02020603050405020304" pitchFamily="18" charset="0"/>
              </a:rPr>
              <a:t>Somya Singh (2100270139008)</a:t>
            </a:r>
          </a:p>
        </p:txBody>
      </p:sp>
      <p:sp>
        <p:nvSpPr>
          <p:cNvPr id="9" name="Subtitle 2">
            <a:extLst>
              <a:ext uri="{FF2B5EF4-FFF2-40B4-BE49-F238E27FC236}">
                <a16:creationId xmlns:a16="http://schemas.microsoft.com/office/drawing/2014/main" id="{07D984F5-1695-3D6B-A6B5-35C75E320EC1}"/>
              </a:ext>
            </a:extLst>
          </p:cNvPr>
          <p:cNvSpPr txBox="1">
            <a:spLocks/>
          </p:cNvSpPr>
          <p:nvPr/>
        </p:nvSpPr>
        <p:spPr>
          <a:xfrm>
            <a:off x="1029508" y="4336349"/>
            <a:ext cx="4216271" cy="8818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latin typeface="Times New Roman" panose="02020603050405020304" pitchFamily="18" charset="0"/>
                <a:cs typeface="Times New Roman" panose="02020603050405020304" pitchFamily="18" charset="0"/>
              </a:rPr>
              <a:t>Guided By</a:t>
            </a:r>
          </a:p>
          <a:p>
            <a:pPr algn="l"/>
            <a:r>
              <a:rPr lang="en-US" sz="1800" dirty="0">
                <a:latin typeface="Times New Roman" panose="02020603050405020304" pitchFamily="18" charset="0"/>
                <a:cs typeface="Times New Roman" panose="02020603050405020304" pitchFamily="18" charset="0"/>
              </a:rPr>
              <a:t>Mr. Pankaj Singh</a:t>
            </a:r>
          </a:p>
        </p:txBody>
      </p:sp>
      <p:sp>
        <p:nvSpPr>
          <p:cNvPr id="6" name="Slide Number Placeholder 5">
            <a:extLst>
              <a:ext uri="{FF2B5EF4-FFF2-40B4-BE49-F238E27FC236}">
                <a16:creationId xmlns:a16="http://schemas.microsoft.com/office/drawing/2014/main" id="{24BA5CEC-86C0-D1F1-6846-04F2095FB7EA}"/>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58128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42791" y="595423"/>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818707" y="2062717"/>
            <a:ext cx="8617687" cy="4114800"/>
          </a:xfrm>
        </p:spPr>
        <p:txBody>
          <a:bodyPr>
            <a:noAutofit/>
          </a:bodyPr>
          <a:lstStyle/>
          <a:p>
            <a:pPr marL="0" indent="0" algn="just">
              <a:buNone/>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While talking about methodology, it </a:t>
            </a:r>
            <a:r>
              <a:rPr lang="en-US" b="0" i="0" dirty="0" err="1">
                <a:effectLst/>
                <a:latin typeface="Times New Roman" panose="02020603050405020304" pitchFamily="18" charset="0"/>
                <a:ea typeface="Tahoma" panose="020B0604030504040204" pitchFamily="34" charset="0"/>
                <a:cs typeface="Times New Roman" panose="02020603050405020304" pitchFamily="18" charset="0"/>
              </a:rPr>
              <a:t>devided</a:t>
            </a:r>
            <a:r>
              <a:rPr lang="en-US" b="0" i="0" dirty="0">
                <a:effectLst/>
                <a:latin typeface="Times New Roman" panose="02020603050405020304" pitchFamily="18" charset="0"/>
                <a:ea typeface="Tahoma" panose="020B0604030504040204" pitchFamily="34" charset="0"/>
                <a:cs typeface="Times New Roman" panose="02020603050405020304" pitchFamily="18" charset="0"/>
              </a:rPr>
              <a:t> as per the modules</a:t>
            </a:r>
          </a:p>
          <a:p>
            <a:pPr marL="342900" indent="-342900" algn="just">
              <a:buAutoNum type="arabicPeriod"/>
            </a:pPr>
            <a:r>
              <a:rPr lang="en-US" b="1" dirty="0">
                <a:latin typeface="Times New Roman" panose="02020603050405020304" pitchFamily="18" charset="0"/>
                <a:ea typeface="Tahoma" panose="020B0604030504040204" pitchFamily="34" charset="0"/>
                <a:cs typeface="Times New Roman" panose="02020603050405020304" pitchFamily="18" charset="0"/>
              </a:rPr>
              <a:t>Data collection and </a:t>
            </a:r>
            <a:r>
              <a:rPr lang="en-US" b="1" dirty="0" err="1">
                <a:latin typeface="Times New Roman" panose="02020603050405020304" pitchFamily="18" charset="0"/>
                <a:ea typeface="Tahoma" panose="020B0604030504040204" pitchFamily="34" charset="0"/>
                <a:cs typeface="Times New Roman" panose="02020603050405020304" pitchFamily="18" charset="0"/>
              </a:rPr>
              <a:t>Preprocesing</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b="0" i="0" dirty="0">
                <a:effectLst/>
                <a:latin typeface="Times New Roman" panose="02020603050405020304" pitchFamily="18" charset="0"/>
                <a:ea typeface="Tahoma" panose="020B0604030504040204" pitchFamily="34" charset="0"/>
                <a:cs typeface="Times New Roman" panose="02020603050405020304" pitchFamily="18" charset="0"/>
              </a:rPr>
              <a:t>Pandas</a:t>
            </a:r>
          </a:p>
          <a:p>
            <a:pPr algn="just"/>
            <a:r>
              <a:rPr lang="en-US" b="0" i="0" dirty="0">
                <a:effectLst/>
                <a:latin typeface="Times New Roman" panose="02020603050405020304" pitchFamily="18" charset="0"/>
                <a:ea typeface="Tahoma" panose="020B0604030504040204" pitchFamily="34" charset="0"/>
                <a:cs typeface="Times New Roman" panose="02020603050405020304" pitchFamily="18" charset="0"/>
              </a:rPr>
              <a:t>NumPy and Matplot</a:t>
            </a:r>
            <a:r>
              <a:rPr lang="en-US" dirty="0">
                <a:latin typeface="Times New Roman" panose="02020603050405020304" pitchFamily="18" charset="0"/>
                <a:ea typeface="Tahoma" panose="020B0604030504040204" pitchFamily="34" charset="0"/>
                <a:cs typeface="Times New Roman" panose="02020603050405020304" pitchFamily="18" charset="0"/>
              </a:rPr>
              <a:t>lib</a:t>
            </a:r>
          </a:p>
          <a:p>
            <a:pPr marL="0" indent="0" algn="just">
              <a:buNone/>
            </a:pPr>
            <a:r>
              <a:rPr lang="en-US" b="1" i="0" dirty="0">
                <a:effectLst/>
                <a:latin typeface="Times New Roman" panose="02020603050405020304" pitchFamily="18" charset="0"/>
                <a:ea typeface="Tahoma" panose="020B0604030504040204" pitchFamily="34" charset="0"/>
                <a:cs typeface="Times New Roman" panose="02020603050405020304" pitchFamily="18" charset="0"/>
              </a:rPr>
              <a:t>2. Content Based Filtering Recommender</a:t>
            </a:r>
          </a:p>
          <a:p>
            <a:pPr algn="just"/>
            <a:r>
              <a:rPr lang="en-US" i="0" dirty="0">
                <a:effectLst/>
                <a:latin typeface="Times New Roman" panose="02020603050405020304" pitchFamily="18" charset="0"/>
                <a:ea typeface="Tahoma" panose="020B0604030504040204" pitchFamily="34" charset="0"/>
                <a:cs typeface="Times New Roman" panose="02020603050405020304" pitchFamily="18" charset="0"/>
              </a:rPr>
              <a:t>Cosine similarity</a:t>
            </a:r>
          </a:p>
          <a:p>
            <a:pPr marL="0" indent="0" algn="just">
              <a:buNone/>
            </a:pPr>
            <a:r>
              <a:rPr lang="en-US" b="1" dirty="0">
                <a:latin typeface="Times New Roman" panose="02020603050405020304" pitchFamily="18" charset="0"/>
                <a:ea typeface="Tahoma" panose="020B0604030504040204" pitchFamily="34" charset="0"/>
                <a:cs typeface="Times New Roman" panose="02020603050405020304" pitchFamily="18" charset="0"/>
              </a:rPr>
              <a:t>3. Blockchain Integration</a:t>
            </a:r>
          </a:p>
          <a:p>
            <a:pPr algn="just"/>
            <a:r>
              <a:rPr lang="en-US" i="0" dirty="0">
                <a:effectLst/>
                <a:latin typeface="Times New Roman" panose="02020603050405020304" pitchFamily="18" charset="0"/>
                <a:ea typeface="Tahoma" panose="020B0604030504040204" pitchFamily="34" charset="0"/>
                <a:cs typeface="Times New Roman" panose="02020603050405020304" pitchFamily="18" charset="0"/>
              </a:rPr>
              <a:t>Ethereum</a:t>
            </a:r>
          </a:p>
          <a:p>
            <a:pPr marL="0" indent="0" algn="just">
              <a:buNone/>
            </a:pPr>
            <a:r>
              <a:rPr lang="en-US" b="1" dirty="0">
                <a:latin typeface="Times New Roman" panose="02020603050405020304" pitchFamily="18" charset="0"/>
                <a:ea typeface="Tahoma" panose="020B0604030504040204" pitchFamily="34" charset="0"/>
                <a:cs typeface="Times New Roman" panose="02020603050405020304" pitchFamily="18" charset="0"/>
              </a:rPr>
              <a:t>4. Web GUI </a:t>
            </a:r>
          </a:p>
          <a:p>
            <a:pPr algn="just"/>
            <a:r>
              <a:rPr lang="en-US" i="0" dirty="0">
                <a:effectLst/>
                <a:latin typeface="Times New Roman" panose="02020603050405020304" pitchFamily="18" charset="0"/>
                <a:ea typeface="Tahoma" panose="020B0604030504040204" pitchFamily="34" charset="0"/>
                <a:cs typeface="Times New Roman" panose="02020603050405020304" pitchFamily="18" charset="0"/>
              </a:rPr>
              <a:t>HTML, CS</a:t>
            </a:r>
            <a:r>
              <a:rPr lang="en-US" dirty="0">
                <a:latin typeface="Times New Roman" panose="02020603050405020304" pitchFamily="18" charset="0"/>
                <a:ea typeface="Tahoma" panose="020B0604030504040204" pitchFamily="34" charset="0"/>
                <a:cs typeface="Times New Roman" panose="02020603050405020304" pitchFamily="18" charset="0"/>
              </a:rPr>
              <a:t>S</a:t>
            </a:r>
          </a:p>
          <a:p>
            <a:pPr algn="just"/>
            <a:r>
              <a:rPr lang="en-US" i="0" dirty="0">
                <a:effectLst/>
                <a:latin typeface="Times New Roman" panose="02020603050405020304" pitchFamily="18" charset="0"/>
                <a:ea typeface="Tahoma" panose="020B0604030504040204" pitchFamily="34" charset="0"/>
                <a:cs typeface="Times New Roman" panose="02020603050405020304" pitchFamily="18" charset="0"/>
              </a:rPr>
              <a:t>Bootstrap</a:t>
            </a:r>
          </a:p>
          <a:p>
            <a:pPr algn="just"/>
            <a:r>
              <a:rPr lang="en-US" dirty="0" err="1">
                <a:latin typeface="Times New Roman" panose="02020603050405020304" pitchFamily="18" charset="0"/>
                <a:ea typeface="Tahoma" panose="020B0604030504040204" pitchFamily="34" charset="0"/>
                <a:cs typeface="Times New Roman" panose="02020603050405020304" pitchFamily="18" charset="0"/>
              </a:rPr>
              <a:t>Jquery</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b="1" dirty="0">
                <a:latin typeface="Times New Roman" panose="02020603050405020304" pitchFamily="18" charset="0"/>
                <a:ea typeface="Tahoma" panose="020B0604030504040204" pitchFamily="34" charset="0"/>
                <a:cs typeface="Times New Roman" panose="02020603050405020304" pitchFamily="18" charset="0"/>
              </a:rPr>
              <a:t>5. Data Management</a:t>
            </a:r>
          </a:p>
          <a:p>
            <a:pPr algn="just"/>
            <a:r>
              <a:rPr lang="en-US" dirty="0" err="1">
                <a:latin typeface="Times New Roman" panose="02020603050405020304" pitchFamily="18" charset="0"/>
                <a:ea typeface="Tahoma" panose="020B0604030504040204" pitchFamily="34" charset="0"/>
                <a:cs typeface="Times New Roman" panose="02020603050405020304" pitchFamily="18" charset="0"/>
              </a:rPr>
              <a:t>Mysql</a:t>
            </a:r>
            <a:r>
              <a:rPr lang="en-US" dirty="0">
                <a:latin typeface="Times New Roman" panose="02020603050405020304" pitchFamily="18" charset="0"/>
                <a:ea typeface="Tahoma" panose="020B0604030504040204" pitchFamily="34" charset="0"/>
                <a:cs typeface="Times New Roman" panose="02020603050405020304" pitchFamily="18" charset="0"/>
              </a:rPr>
              <a:t> Database</a:t>
            </a:r>
          </a:p>
          <a:p>
            <a:pPr marL="0" indent="0" algn="just">
              <a:buNone/>
            </a:pPr>
            <a:endParaRPr lang="en-US" b="1" i="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METHODOLGIES USED</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A8F90E8-FAC3-AB04-5CEE-75B4F1F7E934}"/>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4" name="Picture 3" descr="Ajay Kumar Garg Engineering College - AKGEC | Ghaziabad">
            <a:extLst>
              <a:ext uri="{FF2B5EF4-FFF2-40B4-BE49-F238E27FC236}">
                <a16:creationId xmlns:a16="http://schemas.microsoft.com/office/drawing/2014/main" id="{AB118885-FC44-9E5D-9400-268015199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2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42791" y="595423"/>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956931" y="1371600"/>
            <a:ext cx="8617687" cy="1690577"/>
          </a:xfrm>
        </p:spPr>
        <p:txBody>
          <a:bodyPr>
            <a:noAutofit/>
          </a:bodyPr>
          <a:lstStyle/>
          <a:p>
            <a:pPr marL="0" indent="0" algn="just">
              <a:buNone/>
            </a:pPr>
            <a:r>
              <a:rPr lang="en-US" i="0" dirty="0">
                <a:effectLst/>
                <a:latin typeface="Times New Roman" panose="02020603050405020304" pitchFamily="18" charset="0"/>
                <a:ea typeface="Tahoma" panose="020B0604030504040204" pitchFamily="34" charset="0"/>
                <a:cs typeface="Times New Roman" panose="02020603050405020304" pitchFamily="18" charset="0"/>
              </a:rPr>
              <a:t>Until this day we have concentrated on preprocess the data and developing the recommender system. We have analyzed the data we have considered and some of the things are explained in the upcoming slides</a:t>
            </a:r>
          </a:p>
        </p:txBody>
      </p:sp>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progress</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FD8CC2D-CFC7-C20C-493D-933A341AC99E}"/>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4" name="Picture 3" descr="Ajay Kumar Garg Engineering College - AKGEC | Ghaziabad">
            <a:extLst>
              <a:ext uri="{FF2B5EF4-FFF2-40B4-BE49-F238E27FC236}">
                <a16:creationId xmlns:a16="http://schemas.microsoft.com/office/drawing/2014/main" id="{520F19D9-FD05-74A0-F9D9-5B54BE6EE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7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42791" y="595423"/>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956931" y="1371600"/>
            <a:ext cx="8617687" cy="5146157"/>
          </a:xfrm>
        </p:spPr>
        <p:txBody>
          <a:bodyPr>
            <a:noAutofit/>
          </a:bodyPr>
          <a:lstStyle/>
          <a:p>
            <a:pPr marL="0" indent="0" algn="just">
              <a:buNone/>
            </a:pPr>
            <a:r>
              <a:rPr lang="en-US" i="0" dirty="0">
                <a:effectLst/>
                <a:latin typeface="Times New Roman" panose="02020603050405020304" pitchFamily="18" charset="0"/>
                <a:ea typeface="Tahoma" panose="020B0604030504040204" pitchFamily="34" charset="0"/>
                <a:cs typeface="Times New Roman" panose="02020603050405020304" pitchFamily="18" charset="0"/>
              </a:rPr>
              <a:t>The data has been downloaded from the Kaggle data portal[7]. </a:t>
            </a:r>
            <a:r>
              <a:rPr lang="en-US" dirty="0">
                <a:effectLst/>
                <a:latin typeface="Times New Roman" panose="02020603050405020304" pitchFamily="18" charset="0"/>
                <a:ea typeface="Tahoma" panose="020B0604030504040204" pitchFamily="34" charset="0"/>
                <a:cs typeface="Times New Roman" panose="02020603050405020304" pitchFamily="18" charset="0"/>
              </a:rPr>
              <a:t>The number of data available in the dataset are</a:t>
            </a:r>
          </a:p>
          <a:p>
            <a:pPr marL="0" indent="0" algn="just">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i="0" dirty="0">
                <a:effectLst/>
                <a:latin typeface="Times New Roman" panose="02020603050405020304" pitchFamily="18" charset="0"/>
                <a:ea typeface="Tahoma" panose="020B0604030504040204" pitchFamily="34" charset="0"/>
                <a:cs typeface="Times New Roman" panose="02020603050405020304" pitchFamily="18" charset="0"/>
              </a:rPr>
              <a:t>User Data – 1149780 Rows</a:t>
            </a:r>
          </a:p>
          <a:p>
            <a:pPr marL="0" indent="0" algn="just">
              <a:buNone/>
            </a:pPr>
            <a:r>
              <a:rPr lang="en-US" dirty="0">
                <a:latin typeface="Times New Roman" panose="02020603050405020304" pitchFamily="18" charset="0"/>
                <a:ea typeface="Tahoma" panose="020B0604030504040204" pitchFamily="34" charset="0"/>
                <a:cs typeface="Times New Roman" panose="02020603050405020304" pitchFamily="18" charset="0"/>
              </a:rPr>
              <a:t>Ratings Data – 271360  Rows</a:t>
            </a:r>
          </a:p>
          <a:p>
            <a:pPr marL="0" indent="0" algn="just">
              <a:buNone/>
            </a:pPr>
            <a:r>
              <a:rPr lang="en-US" i="0" dirty="0">
                <a:effectLst/>
                <a:latin typeface="Times New Roman" panose="02020603050405020304" pitchFamily="18" charset="0"/>
                <a:ea typeface="Tahoma" panose="020B0604030504040204" pitchFamily="34" charset="0"/>
                <a:cs typeface="Times New Roman" panose="02020603050405020304" pitchFamily="18" charset="0"/>
              </a:rPr>
              <a:t>Book data – 278858 Rows</a:t>
            </a:r>
          </a:p>
          <a:p>
            <a:pPr marL="0" indent="0" algn="just">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b="1" dirty="0">
                <a:latin typeface="Times New Roman" panose="02020603050405020304" pitchFamily="18" charset="0"/>
                <a:ea typeface="Tahoma" panose="020B0604030504040204" pitchFamily="34" charset="0"/>
                <a:cs typeface="Times New Roman" panose="02020603050405020304" pitchFamily="18" charset="0"/>
              </a:rPr>
              <a:t>Pre process Done </a:t>
            </a:r>
          </a:p>
          <a:p>
            <a:pPr marL="342900" indent="-342900" algn="just">
              <a:buAutoNum type="arabicPeriod"/>
            </a:pPr>
            <a:r>
              <a:rPr lang="en-US" i="0" dirty="0">
                <a:effectLst/>
                <a:latin typeface="Times New Roman" panose="02020603050405020304" pitchFamily="18" charset="0"/>
                <a:ea typeface="Tahoma" panose="020B0604030504040204" pitchFamily="34" charset="0"/>
                <a:cs typeface="Times New Roman" panose="02020603050405020304" pitchFamily="18" charset="0"/>
              </a:rPr>
              <a:t>Found some books </a:t>
            </a:r>
            <a:r>
              <a:rPr lang="en-US" dirty="0">
                <a:latin typeface="Times New Roman" panose="02020603050405020304" pitchFamily="18" charset="0"/>
                <a:ea typeface="Tahoma" panose="020B0604030504040204" pitchFamily="34" charset="0"/>
                <a:cs typeface="Times New Roman" panose="02020603050405020304" pitchFamily="18" charset="0"/>
              </a:rPr>
              <a:t>with empty data, searched in internet and filled it</a:t>
            </a:r>
          </a:p>
          <a:p>
            <a:pPr marL="342900" indent="-342900" algn="just">
              <a:buAutoNum type="arabicPeriod"/>
            </a:pPr>
            <a:r>
              <a:rPr lang="en-US" i="0" dirty="0">
                <a:effectLst/>
                <a:latin typeface="Times New Roman" panose="02020603050405020304" pitchFamily="18" charset="0"/>
                <a:ea typeface="Tahoma" panose="020B0604030504040204" pitchFamily="34" charset="0"/>
                <a:cs typeface="Times New Roman" panose="02020603050405020304" pitchFamily="18" charset="0"/>
              </a:rPr>
              <a:t>Analyzed and dropped unwanted columns</a:t>
            </a:r>
          </a:p>
          <a:p>
            <a:pPr marL="342900" indent="-342900" algn="just">
              <a:buAutoNum type="arabicPeriod"/>
            </a:pPr>
            <a:r>
              <a:rPr lang="en-US" dirty="0">
                <a:latin typeface="Times New Roman" panose="02020603050405020304" pitchFamily="18" charset="0"/>
                <a:ea typeface="Tahoma" panose="020B0604030504040204" pitchFamily="34" charset="0"/>
                <a:cs typeface="Times New Roman" panose="02020603050405020304" pitchFamily="18" charset="0"/>
              </a:rPr>
              <a:t>Merged user, preferred books and reviews data</a:t>
            </a:r>
          </a:p>
          <a:p>
            <a:pPr marL="342900" indent="-342900" algn="just">
              <a:buAutoNum type="arabicPeriod"/>
            </a:pPr>
            <a:r>
              <a:rPr lang="en-US" i="0" dirty="0">
                <a:effectLst/>
                <a:latin typeface="Times New Roman" panose="02020603050405020304" pitchFamily="18" charset="0"/>
                <a:ea typeface="Tahoma" panose="020B0604030504040204" pitchFamily="34" charset="0"/>
                <a:cs typeface="Times New Roman" panose="02020603050405020304" pitchFamily="18" charset="0"/>
              </a:rPr>
              <a:t>Found invalid year of publication on some books and replaced with correct years</a:t>
            </a:r>
          </a:p>
        </p:txBody>
      </p:sp>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Data collection</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00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42791" y="595423"/>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Data  analysis</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68A5627-9FC7-08A5-64D5-9DEC9C6A722B}"/>
              </a:ext>
            </a:extLst>
          </p:cNvPr>
          <p:cNvPicPr>
            <a:picLocks noChangeAspect="1"/>
          </p:cNvPicPr>
          <p:nvPr/>
        </p:nvPicPr>
        <p:blipFill>
          <a:blip r:embed="rId3"/>
          <a:stretch>
            <a:fillRect/>
          </a:stretch>
        </p:blipFill>
        <p:spPr>
          <a:xfrm>
            <a:off x="954631" y="1998559"/>
            <a:ext cx="10282737" cy="4460720"/>
          </a:xfrm>
          <a:prstGeom prst="rect">
            <a:avLst/>
          </a:prstGeom>
        </p:spPr>
      </p:pic>
      <p:sp>
        <p:nvSpPr>
          <p:cNvPr id="10" name="Title 1">
            <a:extLst>
              <a:ext uri="{FF2B5EF4-FFF2-40B4-BE49-F238E27FC236}">
                <a16:creationId xmlns:a16="http://schemas.microsoft.com/office/drawing/2014/main" id="{141E9BCB-7AF8-6B4B-42DF-8FBB7A427AD3}"/>
              </a:ext>
            </a:extLst>
          </p:cNvPr>
          <p:cNvSpPr txBox="1">
            <a:spLocks/>
          </p:cNvSpPr>
          <p:nvPr/>
        </p:nvSpPr>
        <p:spPr>
          <a:xfrm>
            <a:off x="954631" y="1458068"/>
            <a:ext cx="10131425" cy="44302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dirty="0">
                <a:latin typeface="Times New Roman" panose="02020603050405020304" pitchFamily="18" charset="0"/>
                <a:cs typeface="Times New Roman" panose="02020603050405020304" pitchFamily="18" charset="0"/>
              </a:rPr>
              <a:t>Ratings</a:t>
            </a:r>
            <a:endParaRPr lang="en-IN" sz="25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0A6A5A0-D0E0-C8FA-A90E-2AAA7C8568D5}"/>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3" name="Picture 2" descr="Ajay Kumar Garg Engineering College - AKGEC | Ghaziabad">
            <a:extLst>
              <a:ext uri="{FF2B5EF4-FFF2-40B4-BE49-F238E27FC236}">
                <a16:creationId xmlns:a16="http://schemas.microsoft.com/office/drawing/2014/main" id="{D757022C-D1BE-A2AA-B300-16438C6864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708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42791" y="595423"/>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Data  analysis</a:t>
            </a:r>
            <a:endParaRPr lang="en-IN" b="1"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141E9BCB-7AF8-6B4B-42DF-8FBB7A427AD3}"/>
              </a:ext>
            </a:extLst>
          </p:cNvPr>
          <p:cNvSpPr txBox="1">
            <a:spLocks/>
          </p:cNvSpPr>
          <p:nvPr/>
        </p:nvSpPr>
        <p:spPr>
          <a:xfrm>
            <a:off x="954631" y="1217427"/>
            <a:ext cx="10131425" cy="44302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dirty="0">
                <a:latin typeface="Times New Roman" panose="02020603050405020304" pitchFamily="18" charset="0"/>
                <a:cs typeface="Times New Roman" panose="02020603050405020304" pitchFamily="18" charset="0"/>
              </a:rPr>
              <a:t>Number of books on published on each year</a:t>
            </a:r>
            <a:endParaRPr lang="en-IN" sz="2500"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EB90851E-15F5-A154-8E9B-0C70A744E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819" y="1660450"/>
            <a:ext cx="9601200" cy="485435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E510848-6097-EB0C-19F5-BE32765975AD}"/>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3" name="Picture 2" descr="Ajay Kumar Garg Engineering College - AKGEC | Ghaziabad">
            <a:extLst>
              <a:ext uri="{FF2B5EF4-FFF2-40B4-BE49-F238E27FC236}">
                <a16:creationId xmlns:a16="http://schemas.microsoft.com/office/drawing/2014/main" id="{3606365A-5A45-A1A3-6112-C89D0A7DE9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99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42791" y="595423"/>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Data  analysis</a:t>
            </a:r>
            <a:endParaRPr lang="en-IN" b="1"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141E9BCB-7AF8-6B4B-42DF-8FBB7A427AD3}"/>
              </a:ext>
            </a:extLst>
          </p:cNvPr>
          <p:cNvSpPr txBox="1">
            <a:spLocks/>
          </p:cNvSpPr>
          <p:nvPr/>
        </p:nvSpPr>
        <p:spPr>
          <a:xfrm>
            <a:off x="954631" y="1217427"/>
            <a:ext cx="10131425" cy="44302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dirty="0">
                <a:latin typeface="Times New Roman" panose="02020603050405020304" pitchFamily="18" charset="0"/>
                <a:cs typeface="Times New Roman" panose="02020603050405020304" pitchFamily="18" charset="0"/>
              </a:rPr>
              <a:t>Books written by top authors</a:t>
            </a:r>
            <a:endParaRPr lang="en-IN" sz="2500" b="1"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F38B0301-4C7C-C3B9-A30B-4B83A7E97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631" y="1839432"/>
            <a:ext cx="9451633" cy="483781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EBF4D61-222B-495C-4B88-22FBB826CB67}"/>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3" name="Picture 2" descr="Ajay Kumar Garg Engineering College - AKGEC | Ghaziabad">
            <a:extLst>
              <a:ext uri="{FF2B5EF4-FFF2-40B4-BE49-F238E27FC236}">
                <a16:creationId xmlns:a16="http://schemas.microsoft.com/office/drawing/2014/main" id="{A62F6216-4E99-0948-CDB4-992F4DCE03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711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42791" y="595423"/>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Data  analysis</a:t>
            </a:r>
            <a:endParaRPr lang="en-IN" b="1"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141E9BCB-7AF8-6B4B-42DF-8FBB7A427AD3}"/>
              </a:ext>
            </a:extLst>
          </p:cNvPr>
          <p:cNvSpPr txBox="1">
            <a:spLocks/>
          </p:cNvSpPr>
          <p:nvPr/>
        </p:nvSpPr>
        <p:spPr>
          <a:xfrm>
            <a:off x="954631" y="1217427"/>
            <a:ext cx="10131425" cy="44302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dirty="0">
                <a:latin typeface="Times New Roman" panose="02020603050405020304" pitchFamily="18" charset="0"/>
                <a:cs typeface="Times New Roman" panose="02020603050405020304" pitchFamily="18" charset="0"/>
              </a:rPr>
              <a:t>Books published by top publications</a:t>
            </a:r>
            <a:endParaRPr lang="en-IN" sz="2500" b="1"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E0BBB3EA-68AE-455B-F4D6-ACD88343E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990" y="1839432"/>
            <a:ext cx="9908141" cy="49223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AD6FD59-E5EB-3800-6384-CAD9129CCABB}"/>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3" name="Picture 2" descr="Ajay Kumar Garg Engineering College - AKGEC | Ghaziabad">
            <a:extLst>
              <a:ext uri="{FF2B5EF4-FFF2-40B4-BE49-F238E27FC236}">
                <a16:creationId xmlns:a16="http://schemas.microsoft.com/office/drawing/2014/main" id="{C24A4B41-6EA1-67DE-2F24-628ECD9F30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790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42791" y="595423"/>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Data  analysis</a:t>
            </a:r>
            <a:endParaRPr lang="en-IN" b="1"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141E9BCB-7AF8-6B4B-42DF-8FBB7A427AD3}"/>
              </a:ext>
            </a:extLst>
          </p:cNvPr>
          <p:cNvSpPr txBox="1">
            <a:spLocks/>
          </p:cNvSpPr>
          <p:nvPr/>
        </p:nvSpPr>
        <p:spPr>
          <a:xfrm>
            <a:off x="954631" y="1217427"/>
            <a:ext cx="10131425" cy="44302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dirty="0">
                <a:latin typeface="Times New Roman" panose="02020603050405020304" pitchFamily="18" charset="0"/>
                <a:cs typeface="Times New Roman" panose="02020603050405020304" pitchFamily="18" charset="0"/>
              </a:rPr>
              <a:t>Sample output up to developed</a:t>
            </a:r>
            <a:endParaRPr lang="en-IN" sz="25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0596091-64DD-9F45-88B4-CB726C47FF06}"/>
              </a:ext>
            </a:extLst>
          </p:cNvPr>
          <p:cNvPicPr>
            <a:picLocks noChangeAspect="1"/>
          </p:cNvPicPr>
          <p:nvPr/>
        </p:nvPicPr>
        <p:blipFill>
          <a:blip r:embed="rId3"/>
          <a:stretch>
            <a:fillRect/>
          </a:stretch>
        </p:blipFill>
        <p:spPr>
          <a:xfrm>
            <a:off x="1116222" y="1839432"/>
            <a:ext cx="8208531" cy="4685703"/>
          </a:xfrm>
          <a:prstGeom prst="rect">
            <a:avLst/>
          </a:prstGeom>
        </p:spPr>
      </p:pic>
      <p:sp>
        <p:nvSpPr>
          <p:cNvPr id="2" name="Slide Number Placeholder 1">
            <a:extLst>
              <a:ext uri="{FF2B5EF4-FFF2-40B4-BE49-F238E27FC236}">
                <a16:creationId xmlns:a16="http://schemas.microsoft.com/office/drawing/2014/main" id="{19C759B3-3F1C-F66D-739D-5F734A8174CE}"/>
              </a:ext>
            </a:extLst>
          </p:cNvPr>
          <p:cNvSpPr>
            <a:spLocks noGrp="1"/>
          </p:cNvSpPr>
          <p:nvPr>
            <p:ph type="sldNum" sz="quarter" idx="12"/>
          </p:nvPr>
        </p:nvSpPr>
        <p:spPr/>
        <p:txBody>
          <a:bodyPr/>
          <a:lstStyle/>
          <a:p>
            <a:fld id="{6D22F896-40B5-4ADD-8801-0D06FADFA095}" type="slidenum">
              <a:rPr lang="en-US" smtClean="0"/>
              <a:t>17</a:t>
            </a:fld>
            <a:endParaRPr lang="en-US" dirty="0"/>
          </a:p>
        </p:txBody>
      </p:sp>
      <p:pic>
        <p:nvPicPr>
          <p:cNvPr id="4" name="Picture 3" descr="Ajay Kumar Garg Engineering College - AKGEC | Ghaziabad">
            <a:extLst>
              <a:ext uri="{FF2B5EF4-FFF2-40B4-BE49-F238E27FC236}">
                <a16:creationId xmlns:a16="http://schemas.microsoft.com/office/drawing/2014/main" id="{919F4411-6EE2-8582-87FC-AA4F71A305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382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42791" y="595423"/>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141E9BCB-7AF8-6B4B-42DF-8FBB7A427AD3}"/>
              </a:ext>
            </a:extLst>
          </p:cNvPr>
          <p:cNvSpPr txBox="1">
            <a:spLocks/>
          </p:cNvSpPr>
          <p:nvPr/>
        </p:nvSpPr>
        <p:spPr>
          <a:xfrm>
            <a:off x="954631" y="1217427"/>
            <a:ext cx="10131425" cy="44302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dirty="0">
                <a:latin typeface="Times New Roman" panose="02020603050405020304" pitchFamily="18" charset="0"/>
                <a:cs typeface="Times New Roman" panose="02020603050405020304" pitchFamily="18" charset="0"/>
              </a:rPr>
              <a:t>Where we are ?</a:t>
            </a:r>
            <a:endParaRPr lang="en-IN" sz="2500" b="1" dirty="0">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08A272BD-1932-05BF-B562-4553430A9953}"/>
              </a:ext>
            </a:extLst>
          </p:cNvPr>
          <p:cNvSpPr>
            <a:spLocks noGrp="1"/>
          </p:cNvSpPr>
          <p:nvPr>
            <p:ph sz="half" idx="1"/>
          </p:nvPr>
        </p:nvSpPr>
        <p:spPr>
          <a:xfrm>
            <a:off x="954632" y="1924494"/>
            <a:ext cx="6488160" cy="1903228"/>
          </a:xfrm>
        </p:spPr>
        <p:txBody>
          <a:bodyPr>
            <a:noAutofit/>
          </a:bodyPr>
          <a:lstStyle/>
          <a:p>
            <a:pPr marL="0" indent="0" algn="just">
              <a:buNone/>
            </a:pPr>
            <a:r>
              <a:rPr lang="en-US" i="0" dirty="0">
                <a:effectLst/>
                <a:latin typeface="Times New Roman" panose="02020603050405020304" pitchFamily="18" charset="0"/>
                <a:ea typeface="Tahoma" panose="020B0604030504040204" pitchFamily="34" charset="0"/>
                <a:cs typeface="Times New Roman" panose="02020603050405020304" pitchFamily="18" charset="0"/>
              </a:rPr>
              <a:t>Up to this we have developed the recommender system. In the upcoming phases we will develop a GUI with database plans and Ethereum based data access</a:t>
            </a:r>
          </a:p>
          <a:p>
            <a:pPr marL="0" indent="0" algn="just">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i="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188B754-670A-853E-B1A6-68C90B0FE80A}"/>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4" name="Picture 3" descr="Ajay Kumar Garg Engineering College - AKGEC | Ghaziabad">
            <a:extLst>
              <a:ext uri="{FF2B5EF4-FFF2-40B4-BE49-F238E27FC236}">
                <a16:creationId xmlns:a16="http://schemas.microsoft.com/office/drawing/2014/main" id="{8572134A-6D8D-5553-6FE6-B75CF3DD2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298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761767" y="816934"/>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Gantt chart</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23E2DB-3232-9082-BD34-E082EAD358B6}"/>
              </a:ext>
            </a:extLst>
          </p:cNvPr>
          <p:cNvPicPr>
            <a:picLocks noChangeAspect="1"/>
          </p:cNvPicPr>
          <p:nvPr/>
        </p:nvPicPr>
        <p:blipFill>
          <a:blip r:embed="rId3"/>
          <a:stretch>
            <a:fillRect/>
          </a:stretch>
        </p:blipFill>
        <p:spPr>
          <a:xfrm>
            <a:off x="1036660" y="1259958"/>
            <a:ext cx="9597132" cy="5250710"/>
          </a:xfrm>
          <a:prstGeom prst="rect">
            <a:avLst/>
          </a:prstGeom>
        </p:spPr>
      </p:pic>
      <p:sp>
        <p:nvSpPr>
          <p:cNvPr id="2" name="Slide Number Placeholder 1">
            <a:extLst>
              <a:ext uri="{FF2B5EF4-FFF2-40B4-BE49-F238E27FC236}">
                <a16:creationId xmlns:a16="http://schemas.microsoft.com/office/drawing/2014/main" id="{9C5E8CD1-D55D-68A7-08FC-DC0B04E85E5D}"/>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3" name="Picture 2" descr="Ajay Kumar Garg Engineering College - AKGEC | Ghaziabad">
            <a:extLst>
              <a:ext uri="{FF2B5EF4-FFF2-40B4-BE49-F238E27FC236}">
                <a16:creationId xmlns:a16="http://schemas.microsoft.com/office/drawing/2014/main" id="{E0534406-1606-ECF4-AD9F-FD5A1680FD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7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42791" y="595423"/>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1015410" y="1185137"/>
            <a:ext cx="8617687" cy="5077440"/>
          </a:xfrm>
        </p:spPr>
        <p:txBody>
          <a:bodyPr>
            <a:normAutofit lnSpcReduction="10000"/>
          </a:bodyPr>
          <a:lstStyle/>
          <a:p>
            <a:pPr marL="0" indent="0" algn="just">
              <a:buNone/>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A blockchain-based book recommender engine leverages the decentralized and secure nature of blockchain technology to enhance the functionality and trustworthiness of a recommendation system for books. By employing smart contracts on a blockchain, user profiles, preferences, and interactions can be securely managed and recorded, fostering transparency and privacy. This integration ensures the immutability of recommendation histories, making them resistant to tampering and fraud.</a:t>
            </a:r>
          </a:p>
          <a:p>
            <a:pPr marL="0" indent="0" algn="just">
              <a:buNone/>
            </a:pPr>
            <a:r>
              <a:rPr lang="en-US" sz="2000" b="0" i="0" dirty="0">
                <a:effectLst/>
                <a:latin typeface="Times New Roman" panose="02020603050405020304" pitchFamily="18" charset="0"/>
                <a:cs typeface="Times New Roman" panose="02020603050405020304" pitchFamily="18" charset="0"/>
              </a:rPr>
              <a:t>Users maintain greater control over their data, with the ability to manage and share preferences securely. Tokenization and smart contracts can incentivize users for constructive contributions, creating a more engaged and collaborative community. The decentralized architecture enables cross-platform interactions and interoperability, allowing users to seamlessly carry their preferences across various services. Overall, a blockchain-based book recommender engine combines the power of AI algorithms with the security and decentralization of blockchain technology to provide users with personalized, trustworthy, and transparent book recommendations.</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IN" dirty="0"/>
          </a:p>
        </p:txBody>
      </p:sp>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439480"/>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D9470AE-9F7E-A879-0CE7-BFA3C86825E3}"/>
              </a:ext>
            </a:extLst>
          </p:cNvPr>
          <p:cNvSpPr>
            <a:spLocks noGrp="1"/>
          </p:cNvSpPr>
          <p:nvPr>
            <p:ph type="sldNum" sz="quarter" idx="12"/>
          </p:nvPr>
        </p:nvSpPr>
        <p:spPr/>
        <p:txBody>
          <a:bodyPr/>
          <a:lstStyle/>
          <a:p>
            <a:fld id="{6D22F896-40B5-4ADD-8801-0D06FADFA095}" type="slidenum">
              <a:rPr lang="en-US" smtClean="0"/>
              <a:t>2</a:t>
            </a:fld>
            <a:endParaRPr lang="en-US" dirty="0"/>
          </a:p>
        </p:txBody>
      </p:sp>
      <p:pic>
        <p:nvPicPr>
          <p:cNvPr id="4" name="Picture 3" descr="Ajay Kumar Garg Engineering College - AKGEC | Ghaziabad">
            <a:extLst>
              <a:ext uri="{FF2B5EF4-FFF2-40B4-BE49-F238E27FC236}">
                <a16:creationId xmlns:a16="http://schemas.microsoft.com/office/drawing/2014/main" id="{3F63AD9C-828E-06E8-0F9B-5FF9EB997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970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761767" y="816934"/>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2" name="Subtitle 2">
            <a:extLst>
              <a:ext uri="{FF2B5EF4-FFF2-40B4-BE49-F238E27FC236}">
                <a16:creationId xmlns:a16="http://schemas.microsoft.com/office/drawing/2014/main" id="{1851C0FC-B40C-8FC8-901B-781A4F0B0FAE}"/>
              </a:ext>
            </a:extLst>
          </p:cNvPr>
          <p:cNvSpPr txBox="1">
            <a:spLocks/>
          </p:cNvSpPr>
          <p:nvPr/>
        </p:nvSpPr>
        <p:spPr>
          <a:xfrm>
            <a:off x="818707" y="1922922"/>
            <a:ext cx="9115839" cy="4118144"/>
          </a:xfrm>
          <a:prstGeom prst="rect">
            <a:avLst/>
          </a:prstGeom>
        </p:spPr>
        <p:txBody>
          <a:bodyPr vert="horz" lIns="91440" tIns="45720" rIns="91440" bIns="45720" rtlCol="0" anchor="ctr">
            <a:normAutofit fontScale="550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514350" indent="-514350" algn="just">
              <a:lnSpc>
                <a:spcPct val="120000"/>
              </a:lnSpc>
              <a:buFont typeface="Arial"/>
              <a:buAutoNum type="arabicPeriod"/>
            </a:pPr>
            <a:r>
              <a:rPr lang="en-US" sz="3200" dirty="0">
                <a:latin typeface="Times New Roman" panose="02020603050405020304" pitchFamily="18" charset="0"/>
                <a:cs typeface="Times New Roman" panose="02020603050405020304" pitchFamily="18" charset="0"/>
              </a:rPr>
              <a:t>Yassine </a:t>
            </a:r>
            <a:r>
              <a:rPr lang="en-US" sz="3200" dirty="0" err="1">
                <a:latin typeface="Times New Roman" panose="02020603050405020304" pitchFamily="18" charset="0"/>
                <a:cs typeface="Times New Roman" panose="02020603050405020304" pitchFamily="18" charset="0"/>
              </a:rPr>
              <a:t>Himeur</a:t>
            </a:r>
            <a:r>
              <a:rPr lang="en-US" sz="3200" dirty="0">
                <a:latin typeface="Times New Roman" panose="02020603050405020304" pitchFamily="18" charset="0"/>
                <a:cs typeface="Times New Roman" panose="02020603050405020304" pitchFamily="18" charset="0"/>
              </a:rPr>
              <a:t>, Aya Sayed, Abdullah </a:t>
            </a:r>
            <a:r>
              <a:rPr lang="en-US" sz="3200" dirty="0" err="1">
                <a:latin typeface="Times New Roman" panose="02020603050405020304" pitchFamily="18" charset="0"/>
                <a:cs typeface="Times New Roman" panose="02020603050405020304" pitchFamily="18" charset="0"/>
              </a:rPr>
              <a:t>Alsalemi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Faycal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Bensaali</a:t>
            </a:r>
            <a:r>
              <a:rPr lang="en-US" sz="3200" dirty="0">
                <a:latin typeface="Times New Roman" panose="02020603050405020304" pitchFamily="18" charset="0"/>
                <a:cs typeface="Times New Roman" panose="02020603050405020304" pitchFamily="18" charset="0"/>
              </a:rPr>
              <a:t>, Abbes Amira, </a:t>
            </a:r>
            <a:r>
              <a:rPr lang="en-US" sz="3200" dirty="0" err="1">
                <a:latin typeface="Times New Roman" panose="02020603050405020304" pitchFamily="18" charset="0"/>
                <a:cs typeface="Times New Roman" panose="02020603050405020304" pitchFamily="18" charset="0"/>
              </a:rPr>
              <a:t>Iraklis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Varlamis</a:t>
            </a:r>
            <a:r>
              <a:rPr lang="en-US" sz="3200" dirty="0">
                <a:latin typeface="Times New Roman" panose="02020603050405020304" pitchFamily="18" charset="0"/>
                <a:cs typeface="Times New Roman" panose="02020603050405020304" pitchFamily="18" charset="0"/>
              </a:rPr>
              <a:t> d , </a:t>
            </a:r>
            <a:r>
              <a:rPr lang="en-US" sz="3200" dirty="0" err="1">
                <a:latin typeface="Times New Roman" panose="02020603050405020304" pitchFamily="18" charset="0"/>
                <a:cs typeface="Times New Roman" panose="02020603050405020304" pitchFamily="18" charset="0"/>
              </a:rPr>
              <a:t>Magdalini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Eirinaki</a:t>
            </a:r>
            <a:r>
              <a:rPr lang="en-US" sz="3200" dirty="0">
                <a:latin typeface="Times New Roman" panose="02020603050405020304" pitchFamily="18" charset="0"/>
                <a:cs typeface="Times New Roman" panose="02020603050405020304" pitchFamily="18" charset="0"/>
              </a:rPr>
              <a:t> e, Christos </a:t>
            </a:r>
            <a:r>
              <a:rPr lang="en-US" sz="3200" dirty="0" err="1">
                <a:latin typeface="Times New Roman" panose="02020603050405020304" pitchFamily="18" charset="0"/>
                <a:cs typeface="Times New Roman" panose="02020603050405020304" pitchFamily="18" charset="0"/>
              </a:rPr>
              <a:t>Sardianos</a:t>
            </a:r>
            <a:r>
              <a:rPr lang="en-US" sz="3200" dirty="0">
                <a:latin typeface="Times New Roman" panose="02020603050405020304" pitchFamily="18" charset="0"/>
                <a:cs typeface="Times New Roman" panose="02020603050405020304" pitchFamily="18" charset="0"/>
              </a:rPr>
              <a:t>, George </a:t>
            </a:r>
            <a:r>
              <a:rPr lang="en-US" sz="3200" dirty="0" err="1">
                <a:latin typeface="Times New Roman" panose="02020603050405020304" pitchFamily="18" charset="0"/>
                <a:cs typeface="Times New Roman" panose="02020603050405020304" pitchFamily="18" charset="0"/>
              </a:rPr>
              <a:t>Dimitrakopoulos</a:t>
            </a:r>
            <a:r>
              <a:rPr lang="en-US" sz="3200" dirty="0">
                <a:latin typeface="Times New Roman" panose="02020603050405020304" pitchFamily="18" charset="0"/>
                <a:cs typeface="Times New Roman" panose="02020603050405020304" pitchFamily="18" charset="0"/>
              </a:rPr>
              <a:t>, "Blockchain-based recommender systems: Applications, challenges and future opportunities", Computer Science Review, Elsevier, 2021, </a:t>
            </a:r>
            <a:r>
              <a:rPr lang="en-US" sz="3200" dirty="0">
                <a:latin typeface="Times New Roman" panose="02020603050405020304" pitchFamily="18" charset="0"/>
                <a:cs typeface="Times New Roman" panose="02020603050405020304" pitchFamily="18" charset="0"/>
                <a:hlinkClick r:id="rId3"/>
              </a:rPr>
              <a:t>https://doi.org/10.1016/j.cosrev.2021.100439</a:t>
            </a:r>
            <a:r>
              <a:rPr lang="en-US" sz="3200" dirty="0">
                <a:latin typeface="Times New Roman" panose="02020603050405020304" pitchFamily="18" charset="0"/>
                <a:cs typeface="Times New Roman" panose="02020603050405020304" pitchFamily="18" charset="0"/>
              </a:rPr>
              <a:t>.</a:t>
            </a:r>
          </a:p>
          <a:p>
            <a:pPr marL="514350" indent="-514350" algn="just">
              <a:lnSpc>
                <a:spcPct val="120000"/>
              </a:lnSpc>
              <a:buFont typeface="Arial"/>
              <a:buAutoNum type="arabicPeriod"/>
            </a:pPr>
            <a:r>
              <a:rPr lang="en-US" sz="3200" dirty="0" err="1">
                <a:latin typeface="Times New Roman" panose="02020603050405020304" pitchFamily="18" charset="0"/>
                <a:cs typeface="Times New Roman" panose="02020603050405020304" pitchFamily="18" charset="0"/>
              </a:rPr>
              <a:t>Dariel</a:t>
            </a:r>
            <a:r>
              <a:rPr lang="en-US" sz="3200" dirty="0">
                <a:latin typeface="Times New Roman" panose="02020603050405020304" pitchFamily="18" charset="0"/>
                <a:cs typeface="Times New Roman" panose="02020603050405020304" pitchFamily="18" charset="0"/>
              </a:rPr>
              <a:t> Bobadilla and Carlo </a:t>
            </a:r>
            <a:r>
              <a:rPr lang="en-US" sz="3200" dirty="0" err="1">
                <a:latin typeface="Times New Roman" panose="02020603050405020304" pitchFamily="18" charset="0"/>
                <a:cs typeface="Times New Roman" panose="02020603050405020304" pitchFamily="18" charset="0"/>
              </a:rPr>
              <a:t>Lipizzi</a:t>
            </a:r>
            <a:r>
              <a:rPr lang="en-US" sz="3200" dirty="0">
                <a:latin typeface="Times New Roman" panose="02020603050405020304" pitchFamily="18" charset="0"/>
                <a:cs typeface="Times New Roman" panose="02020603050405020304" pitchFamily="18" charset="0"/>
              </a:rPr>
              <a:t>, "A Blockchain-Based Collaborative Filtering Recommendation System Based on Trust", IEE, 2021 18th International Computer Conference on Wavelet Active Media Technology and Information Processing (ICCWAMTIP), 2022, 10.1109/ICCWAMTIP53232.2021.9674128.</a:t>
            </a:r>
          </a:p>
          <a:p>
            <a:pPr marL="514350" indent="-514350" algn="just">
              <a:lnSpc>
                <a:spcPct val="120000"/>
              </a:lnSpc>
              <a:buFont typeface="Arial"/>
              <a:buAutoNum type="arabicPeriod"/>
            </a:pPr>
            <a:r>
              <a:rPr lang="en-US" sz="3200" dirty="0">
                <a:latin typeface="Times New Roman" panose="02020603050405020304" pitchFamily="18" charset="0"/>
                <a:cs typeface="Times New Roman" panose="02020603050405020304" pitchFamily="18" charset="0"/>
              </a:rPr>
              <a:t>Bushra </a:t>
            </a:r>
            <a:r>
              <a:rPr lang="en-US" sz="3200" dirty="0" err="1">
                <a:latin typeface="Times New Roman" panose="02020603050405020304" pitchFamily="18" charset="0"/>
                <a:cs typeface="Times New Roman" panose="02020603050405020304" pitchFamily="18" charset="0"/>
              </a:rPr>
              <a:t>Alhijawi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Mutaz</a:t>
            </a:r>
            <a:r>
              <a:rPr lang="en-US" sz="3200" dirty="0">
                <a:latin typeface="Times New Roman" panose="02020603050405020304" pitchFamily="18" charset="0"/>
                <a:cs typeface="Times New Roman" panose="02020603050405020304" pitchFamily="18" charset="0"/>
              </a:rPr>
              <a:t> Abo </a:t>
            </a:r>
            <a:r>
              <a:rPr lang="en-US" sz="3200" dirty="0" err="1">
                <a:latin typeface="Times New Roman" panose="02020603050405020304" pitchFamily="18" charset="0"/>
                <a:cs typeface="Times New Roman" panose="02020603050405020304" pitchFamily="18" charset="0"/>
              </a:rPr>
              <a:t>Alrub</a:t>
            </a:r>
            <a:r>
              <a:rPr lang="en-US" sz="3200" dirty="0">
                <a:latin typeface="Times New Roman" panose="02020603050405020304" pitchFamily="18" charset="0"/>
                <a:cs typeface="Times New Roman" panose="02020603050405020304" pitchFamily="18" charset="0"/>
              </a:rPr>
              <a:t> and Mustafa Al-</a:t>
            </a:r>
            <a:r>
              <a:rPr lang="en-US" sz="3200" dirty="0" err="1">
                <a:latin typeface="Times New Roman" panose="02020603050405020304" pitchFamily="18" charset="0"/>
                <a:cs typeface="Times New Roman" panose="02020603050405020304" pitchFamily="18" charset="0"/>
              </a:rPr>
              <a:t>Fayoumi</a:t>
            </a:r>
            <a:r>
              <a:rPr lang="en-US" sz="3200" dirty="0">
                <a:latin typeface="Times New Roman" panose="02020603050405020304" pitchFamily="18" charset="0"/>
                <a:cs typeface="Times New Roman" panose="02020603050405020304" pitchFamily="18" charset="0"/>
              </a:rPr>
              <a:t>, "Generalized Ethereum Blockchain-based recommender system framework", Information Systems, Volume 111, January 2023, 102113, https://doi.org/10.1016/j.is.2022.102113</a:t>
            </a:r>
          </a:p>
          <a:p>
            <a:pPr algn="just"/>
            <a:endParaRPr lang="en-US" sz="27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33D5B08-F29D-A87B-C90D-E95D4B4A4363}"/>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4" name="Picture 3" descr="Ajay Kumar Garg Engineering College - AKGEC | Ghaziabad">
            <a:extLst>
              <a:ext uri="{FF2B5EF4-FFF2-40B4-BE49-F238E27FC236}">
                <a16:creationId xmlns:a16="http://schemas.microsoft.com/office/drawing/2014/main" id="{E0BBADEF-70E0-FB1B-0AE0-12E374231A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354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761767" y="816934"/>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C1986E1-A051-8212-35FD-D564D014A06C}"/>
              </a:ext>
            </a:extLst>
          </p:cNvPr>
          <p:cNvSpPr txBox="1">
            <a:spLocks/>
          </p:cNvSpPr>
          <p:nvPr/>
        </p:nvSpPr>
        <p:spPr>
          <a:xfrm>
            <a:off x="1064834" y="2171011"/>
            <a:ext cx="9727213" cy="4442439"/>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buNone/>
            </a:pPr>
            <a:r>
              <a:rPr lang="en-US" dirty="0">
                <a:latin typeface="Times New Roman" panose="02020603050405020304" pitchFamily="18" charset="0"/>
                <a:cs typeface="Times New Roman" panose="02020603050405020304" pitchFamily="18" charset="0"/>
              </a:rPr>
              <a:t>4. Sudeep </a:t>
            </a:r>
            <a:r>
              <a:rPr lang="en-US" dirty="0" err="1">
                <a:latin typeface="Times New Roman" panose="02020603050405020304" pitchFamily="18" charset="0"/>
                <a:cs typeface="Times New Roman" panose="02020603050405020304" pitchFamily="18" charset="0"/>
              </a:rPr>
              <a:t>Tanwar</a:t>
            </a:r>
            <a:r>
              <a:rPr lang="en-US" dirty="0">
                <a:latin typeface="Times New Roman" panose="02020603050405020304" pitchFamily="18" charset="0"/>
                <a:cs typeface="Times New Roman" panose="02020603050405020304" pitchFamily="18" charset="0"/>
              </a:rPr>
              <a:t>, Qasim Bhatia, Pruthvi Patel, Aparna Kumari and Pradeep Kumar Singh, "Machine Learning Adoption in Blockchain-Based Smart Applications: The Challenges, and a Way Forward",  IEEE Access ( Volume: 8), 23 December 2019  Electronic ISSN: 2169-3536, DOI: 10.1109/ACCESS.2019.296137z</a:t>
            </a: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5. PV Devika, K </a:t>
            </a:r>
            <a:r>
              <a:rPr lang="en-US" dirty="0" err="1">
                <a:latin typeface="Times New Roman" panose="02020603050405020304" pitchFamily="18" charset="0"/>
                <a:cs typeface="Times New Roman" panose="02020603050405020304" pitchFamily="18" charset="0"/>
              </a:rPr>
              <a:t>Jyothisree</a:t>
            </a:r>
            <a:r>
              <a:rPr lang="en-US" dirty="0">
                <a:latin typeface="Times New Roman" panose="02020603050405020304" pitchFamily="18" charset="0"/>
                <a:cs typeface="Times New Roman" panose="02020603050405020304" pitchFamily="18" charset="0"/>
              </a:rPr>
              <a:t>, PV Rahul, S Arjun, </a:t>
            </a:r>
            <a:r>
              <a:rPr lang="en-US" dirty="0" err="1">
                <a:latin typeface="Times New Roman" panose="02020603050405020304" pitchFamily="18" charset="0"/>
                <a:cs typeface="Times New Roman" panose="02020603050405020304" pitchFamily="18" charset="0"/>
              </a:rPr>
              <a:t>Jayasree</a:t>
            </a:r>
            <a:r>
              <a:rPr lang="en-US" dirty="0">
                <a:latin typeface="Times New Roman" panose="02020603050405020304" pitchFamily="18" charset="0"/>
                <a:cs typeface="Times New Roman" panose="02020603050405020304" pitchFamily="18" charset="0"/>
              </a:rPr>
              <a:t> Narayanan, "Book Recommendation System", 2021 12th International Conference on Computing Communication and Networking Technologies (ICCCNT), DOI : 10.1109/ICCCNT51525.2021.9579647</a:t>
            </a: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6. Zhi Hui Wang and De Zhi Hou, "Research on Book Recommendation Algorithm Based on Collaborative Filtering and Interest Degree", Volume 2021, Article ID 7036357, DOI: https://doi.org/10.1155/2021/7036357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7. https://www.kaggle.com/datasets/arashnic/book-recommendation-dataset/data</a:t>
            </a:r>
          </a:p>
          <a:p>
            <a:pPr algn="just"/>
            <a:endParaRPr lang="en-US" sz="27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3C7B985-FC1F-FC3F-D0CD-D27D53E41114}"/>
              </a:ext>
            </a:extLst>
          </p:cNvPr>
          <p:cNvSpPr>
            <a:spLocks noGrp="1"/>
          </p:cNvSpPr>
          <p:nvPr>
            <p:ph type="sldNum" sz="quarter" idx="12"/>
          </p:nvPr>
        </p:nvSpPr>
        <p:spPr/>
        <p:txBody>
          <a:bodyPr/>
          <a:lstStyle/>
          <a:p>
            <a:fld id="{6D22F896-40B5-4ADD-8801-0D06FADFA095}" type="slidenum">
              <a:rPr lang="en-US" smtClean="0"/>
              <a:t>21</a:t>
            </a:fld>
            <a:endParaRPr lang="en-US" dirty="0"/>
          </a:p>
        </p:txBody>
      </p:sp>
      <p:pic>
        <p:nvPicPr>
          <p:cNvPr id="4" name="Picture 3" descr="Ajay Kumar Garg Engineering College - AKGEC | Ghaziabad">
            <a:extLst>
              <a:ext uri="{FF2B5EF4-FFF2-40B4-BE49-F238E27FC236}">
                <a16:creationId xmlns:a16="http://schemas.microsoft.com/office/drawing/2014/main" id="{B304055E-BA7B-EA2D-25AF-22D2F341C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20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42791" y="595423"/>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818707" y="1335960"/>
            <a:ext cx="8617687" cy="3769635"/>
          </a:xfrm>
        </p:spPr>
        <p:txBody>
          <a:bodyPr>
            <a:normAutofit/>
          </a:bodyPr>
          <a:lstStyle/>
          <a:p>
            <a:pPr marL="0" indent="0" algn="just">
              <a:buNone/>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This project focuses on developing a blockchain-protected book recommendation system tailored to the demands of today's busy and modern world. The system features an intelligent and user-friendly GUI implemented using content-based filtering and the Flask framework.</a:t>
            </a:r>
          </a:p>
          <a:p>
            <a:pPr marL="0" indent="0" algn="just">
              <a:buNone/>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The project's problem statement involves analyzing user data, book data, and review data to develop a content-based filtering recommendation engine. An application is then implemented to deliver personalized recommendations to end users. To address privacy and security concerns, the system adopts Ethereum-based blockchain technology, ensuring a secure and transparent environment for user interactions and data transactions.</a:t>
            </a:r>
            <a:endParaRPr lang="en-IN" dirty="0"/>
          </a:p>
        </p:txBody>
      </p:sp>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439480"/>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9F0131E-2A46-4BB0-DE5F-B8082AE88838}"/>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4" name="Picture 3" descr="Ajay Kumar Garg Engineering College - AKGEC | Ghaziabad">
            <a:extLst>
              <a:ext uri="{FF2B5EF4-FFF2-40B4-BE49-F238E27FC236}">
                <a16:creationId xmlns:a16="http://schemas.microsoft.com/office/drawing/2014/main" id="{71E2C2A8-90E7-A7A1-BDA4-DCDE9AF57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22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42791" y="595423"/>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818707" y="1335960"/>
            <a:ext cx="8617687" cy="3769635"/>
          </a:xfrm>
        </p:spPr>
        <p:txBody>
          <a:bodyPr>
            <a:normAutofit lnSpcReduction="10000"/>
          </a:bodyPr>
          <a:lstStyle/>
          <a:p>
            <a:pPr marL="0" indent="0" algn="just">
              <a:buNone/>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The objective of the blockchain-based book recommender system is to develop an intelligent book recommendation application that prioritizes user confidentiality. The system aims to provide efficient book suggestions, significantly reducing the time users spend searching for relevant books and enhancing their overall experience. It is built on content-based filtering principles and incorporates the Ethereum blockchain for added security.</a:t>
            </a:r>
          </a:p>
          <a:p>
            <a:pPr marL="0" indent="0" algn="just">
              <a:buNone/>
            </a:pPr>
            <a:endParaRPr lang="en-US" sz="2000" b="0" i="0" dirty="0">
              <a:effectLst/>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The scope of this project is extensive, with potential applications in various platforms, including social media, book applications, library sectors, as well as educational and business institutions. The widespread demand for efficient book recommendations across these diverse domains underscores the versatility and relevance of the proposed blockchain-based recommender system.</a:t>
            </a:r>
            <a:endParaRPr lang="en-IN" dirty="0"/>
          </a:p>
        </p:txBody>
      </p:sp>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OBJECTIVE AND SCOPE</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325FBCA-F3EA-7A89-97B4-CC60C9AE8134}"/>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4" name="Picture 3" descr="Ajay Kumar Garg Engineering College - AKGEC | Ghaziabad">
            <a:extLst>
              <a:ext uri="{FF2B5EF4-FFF2-40B4-BE49-F238E27FC236}">
                <a16:creationId xmlns:a16="http://schemas.microsoft.com/office/drawing/2014/main" id="{9250404A-79E2-F10B-449D-709FA6042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61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42791" y="595423"/>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988828" y="1544182"/>
            <a:ext cx="8617687" cy="3769635"/>
          </a:xfrm>
        </p:spPr>
        <p:txBody>
          <a:bodyPr>
            <a:noAutofit/>
          </a:bodyPr>
          <a:lstStyle/>
          <a:p>
            <a:pPr marL="0" indent="0" algn="just">
              <a:buNone/>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HARDWARE REQUIREMENTS</a:t>
            </a:r>
          </a:p>
          <a:p>
            <a:pPr algn="just"/>
            <a:r>
              <a:rPr lang="pt-BR" b="0" i="0" dirty="0">
                <a:effectLst/>
                <a:latin typeface="Times New Roman" panose="02020603050405020304" pitchFamily="18" charset="0"/>
                <a:ea typeface="Tahoma" panose="020B0604030504040204" pitchFamily="34" charset="0"/>
                <a:cs typeface="Times New Roman" panose="02020603050405020304" pitchFamily="18" charset="0"/>
              </a:rPr>
              <a:t>Intel(R) Core(TM) i5-7300U CPU @ 2.60GHz   2.71 GHz</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b="0" i="0" dirty="0">
                <a:effectLst/>
                <a:latin typeface="Times New Roman" panose="02020603050405020304" pitchFamily="18" charset="0"/>
                <a:ea typeface="Tahoma" panose="020B0604030504040204" pitchFamily="34" charset="0"/>
                <a:cs typeface="Times New Roman" panose="02020603050405020304" pitchFamily="18" charset="0"/>
              </a:rPr>
              <a:t>4GB RAM</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15MB Hard drive storage</a:t>
            </a:r>
          </a:p>
          <a:p>
            <a:pPr marL="0" indent="0" algn="just">
              <a:buNone/>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SOFTWARE REQUIREMENTS</a:t>
            </a:r>
          </a:p>
          <a:p>
            <a:pPr algn="just"/>
            <a:r>
              <a:rPr lang="en-US" b="0" i="0" dirty="0">
                <a:effectLst/>
                <a:latin typeface="Times New Roman" panose="02020603050405020304" pitchFamily="18" charset="0"/>
                <a:ea typeface="Tahoma" panose="020B0604030504040204" pitchFamily="34" charset="0"/>
                <a:cs typeface="Times New Roman" panose="02020603050405020304" pitchFamily="18" charset="0"/>
              </a:rPr>
              <a:t>Anaconda Distribution</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Ethereum</a:t>
            </a:r>
            <a:endParaRPr lang="en-US"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err="1">
                <a:latin typeface="Times New Roman" panose="02020603050405020304" pitchFamily="18" charset="0"/>
                <a:ea typeface="Tahoma" panose="020B0604030504040204" pitchFamily="34" charset="0"/>
                <a:cs typeface="Times New Roman" panose="02020603050405020304" pitchFamily="18" charset="0"/>
              </a:rPr>
              <a:t>Vscode</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err="1">
                <a:latin typeface="Times New Roman" panose="02020603050405020304" pitchFamily="18" charset="0"/>
                <a:ea typeface="Tahoma" panose="020B0604030504040204" pitchFamily="34" charset="0"/>
                <a:cs typeface="Times New Roman" panose="02020603050405020304" pitchFamily="18" charset="0"/>
              </a:rPr>
              <a:t>Xampp</a:t>
            </a:r>
            <a:r>
              <a:rPr lang="en-US" dirty="0">
                <a:latin typeface="Times New Roman" panose="02020603050405020304" pitchFamily="18" charset="0"/>
                <a:ea typeface="Tahoma" panose="020B0604030504040204" pitchFamily="34" charset="0"/>
                <a:cs typeface="Times New Roman" panose="02020603050405020304" pitchFamily="18" charset="0"/>
              </a:rPr>
              <a:t> Server</a:t>
            </a:r>
            <a:endParaRPr lang="en-US" b="0" i="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TECHNICAL REQUIREMENTS</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E4231F9-4068-149F-E009-1E1E42FBE437}"/>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4" name="Picture 3" descr="Ajay Kumar Garg Engineering College - AKGEC | Ghaziabad">
            <a:extLst>
              <a:ext uri="{FF2B5EF4-FFF2-40B4-BE49-F238E27FC236}">
                <a16:creationId xmlns:a16="http://schemas.microsoft.com/office/drawing/2014/main" id="{1485DEE7-F320-63CB-F9E1-B6B2BA65C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200245"/>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641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761767" y="816934"/>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System overall </a:t>
            </a:r>
            <a:r>
              <a:rPr lang="en-US" b="1" dirty="0" err="1">
                <a:latin typeface="Times New Roman" panose="02020603050405020304" pitchFamily="18" charset="0"/>
                <a:cs typeface="Times New Roman" panose="02020603050405020304" pitchFamily="18" charset="0"/>
              </a:rPr>
              <a:t>architechture</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D61CD45-F566-A5A3-517E-0D3B5C43EBC6}"/>
              </a:ext>
            </a:extLst>
          </p:cNvPr>
          <p:cNvPicPr>
            <a:picLocks noChangeAspect="1"/>
          </p:cNvPicPr>
          <p:nvPr/>
        </p:nvPicPr>
        <p:blipFill>
          <a:blip r:embed="rId3"/>
          <a:stretch>
            <a:fillRect/>
          </a:stretch>
        </p:blipFill>
        <p:spPr>
          <a:xfrm>
            <a:off x="818707" y="1259958"/>
            <a:ext cx="9465656" cy="5137186"/>
          </a:xfrm>
          <a:prstGeom prst="rect">
            <a:avLst/>
          </a:prstGeom>
        </p:spPr>
      </p:pic>
      <p:sp>
        <p:nvSpPr>
          <p:cNvPr id="2" name="Slide Number Placeholder 1">
            <a:extLst>
              <a:ext uri="{FF2B5EF4-FFF2-40B4-BE49-F238E27FC236}">
                <a16:creationId xmlns:a16="http://schemas.microsoft.com/office/drawing/2014/main" id="{04AEF7BD-665F-791B-E37D-FC0101333468}"/>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3" name="Picture 2" descr="Ajay Kumar Garg Engineering College - AKGEC | Ghaziabad">
            <a:extLst>
              <a:ext uri="{FF2B5EF4-FFF2-40B4-BE49-F238E27FC236}">
                <a16:creationId xmlns:a16="http://schemas.microsoft.com/office/drawing/2014/main" id="{DDBBF68A-5F62-3D43-EDF6-6841BF5213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09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761767" y="816934"/>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669D9B0-0984-2691-9BDF-AEC1C5B6517E}"/>
              </a:ext>
            </a:extLst>
          </p:cNvPr>
          <p:cNvPicPr>
            <a:picLocks noChangeAspect="1"/>
          </p:cNvPicPr>
          <p:nvPr/>
        </p:nvPicPr>
        <p:blipFill>
          <a:blip r:embed="rId3"/>
          <a:stretch>
            <a:fillRect/>
          </a:stretch>
        </p:blipFill>
        <p:spPr>
          <a:xfrm>
            <a:off x="1600873" y="1215742"/>
            <a:ext cx="6543667" cy="5567830"/>
          </a:xfrm>
          <a:prstGeom prst="rect">
            <a:avLst/>
          </a:prstGeom>
        </p:spPr>
      </p:pic>
      <p:sp>
        <p:nvSpPr>
          <p:cNvPr id="2" name="Slide Number Placeholder 1">
            <a:extLst>
              <a:ext uri="{FF2B5EF4-FFF2-40B4-BE49-F238E27FC236}">
                <a16:creationId xmlns:a16="http://schemas.microsoft.com/office/drawing/2014/main" id="{DFDDC617-9DD8-C5B7-8E3D-70EC28B81371}"/>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4" name="Picture 3" descr="Ajay Kumar Garg Engineering College - AKGEC | Ghaziabad">
            <a:extLst>
              <a:ext uri="{FF2B5EF4-FFF2-40B4-BE49-F238E27FC236}">
                <a16:creationId xmlns:a16="http://schemas.microsoft.com/office/drawing/2014/main" id="{D7B61C19-ABB8-4FD0-14D3-CAE293B0F3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47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761767" y="816934"/>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3C1A9DF-AAAD-B093-D003-EB9CAB0C55EB}"/>
              </a:ext>
            </a:extLst>
          </p:cNvPr>
          <p:cNvPicPr>
            <a:picLocks noChangeAspect="1"/>
          </p:cNvPicPr>
          <p:nvPr/>
        </p:nvPicPr>
        <p:blipFill>
          <a:blip r:embed="rId3"/>
          <a:stretch>
            <a:fillRect/>
          </a:stretch>
        </p:blipFill>
        <p:spPr>
          <a:xfrm>
            <a:off x="1113381" y="2063690"/>
            <a:ext cx="9601212" cy="2730620"/>
          </a:xfrm>
          <a:prstGeom prst="rect">
            <a:avLst/>
          </a:prstGeom>
        </p:spPr>
      </p:pic>
      <p:sp>
        <p:nvSpPr>
          <p:cNvPr id="6" name="Title 1">
            <a:extLst>
              <a:ext uri="{FF2B5EF4-FFF2-40B4-BE49-F238E27FC236}">
                <a16:creationId xmlns:a16="http://schemas.microsoft.com/office/drawing/2014/main" id="{2C858031-C586-545C-246C-FC53267E10BC}"/>
              </a:ext>
            </a:extLst>
          </p:cNvPr>
          <p:cNvSpPr txBox="1">
            <a:spLocks/>
          </p:cNvSpPr>
          <p:nvPr/>
        </p:nvSpPr>
        <p:spPr>
          <a:xfrm>
            <a:off x="1030287" y="1489045"/>
            <a:ext cx="10131425" cy="443024"/>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LEVEL 0 DFD</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88E7BD0-B14B-E0D6-C11F-229994D616FB}"/>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4" name="Picture 3" descr="Ajay Kumar Garg Engineering College - AKGEC | Ghaziabad">
            <a:extLst>
              <a:ext uri="{FF2B5EF4-FFF2-40B4-BE49-F238E27FC236}">
                <a16:creationId xmlns:a16="http://schemas.microsoft.com/office/drawing/2014/main" id="{BBEB65E7-A16E-0B2A-8A59-3D77DC132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32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44E59FF-9BB5-AB64-E0CA-2D23528D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761767" y="816934"/>
            <a:ext cx="4837812" cy="525071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2C858031-C586-545C-246C-FC53267E10BC}"/>
              </a:ext>
            </a:extLst>
          </p:cNvPr>
          <p:cNvSpPr txBox="1">
            <a:spLocks/>
          </p:cNvSpPr>
          <p:nvPr/>
        </p:nvSpPr>
        <p:spPr>
          <a:xfrm>
            <a:off x="1030287" y="1489045"/>
            <a:ext cx="10131425" cy="443024"/>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LEVEL 1 DFD</a:t>
            </a:r>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4D6D68E-5F3F-3564-9134-422400D7F6F7}"/>
              </a:ext>
            </a:extLst>
          </p:cNvPr>
          <p:cNvPicPr>
            <a:picLocks noChangeAspect="1"/>
          </p:cNvPicPr>
          <p:nvPr/>
        </p:nvPicPr>
        <p:blipFill>
          <a:blip r:embed="rId3"/>
          <a:stretch>
            <a:fillRect/>
          </a:stretch>
        </p:blipFill>
        <p:spPr>
          <a:xfrm>
            <a:off x="1115302" y="1932069"/>
            <a:ext cx="8507162" cy="4606046"/>
          </a:xfrm>
          <a:prstGeom prst="rect">
            <a:avLst/>
          </a:prstGeom>
        </p:spPr>
      </p:pic>
      <p:sp>
        <p:nvSpPr>
          <p:cNvPr id="2" name="Slide Number Placeholder 1">
            <a:extLst>
              <a:ext uri="{FF2B5EF4-FFF2-40B4-BE49-F238E27FC236}">
                <a16:creationId xmlns:a16="http://schemas.microsoft.com/office/drawing/2014/main" id="{234CDEEB-7A41-2FBA-711B-303D7A7171B8}"/>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4" name="Picture 3" descr="Ajay Kumar Garg Engineering College - AKGEC | Ghaziabad">
            <a:extLst>
              <a:ext uri="{FF2B5EF4-FFF2-40B4-BE49-F238E27FC236}">
                <a16:creationId xmlns:a16="http://schemas.microsoft.com/office/drawing/2014/main" id="{5592A06D-EF74-E676-1ACD-227B64F26F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176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198</TotalTime>
  <Words>1041</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Celestial</vt:lpstr>
      <vt:lpstr>BOOK RECOMMENDER SYSTEM WITH BLOCKCHAIN TECHNOLOGY </vt:lpstr>
      <vt:lpstr>INTRODUCTION</vt:lpstr>
      <vt:lpstr>PROBLEM STATEMENT</vt:lpstr>
      <vt:lpstr>OBJECTIVE AND SCOPE</vt:lpstr>
      <vt:lpstr>TECHNICAL REQUIREMENTS</vt:lpstr>
      <vt:lpstr>System overall architechture</vt:lpstr>
      <vt:lpstr>USE CASE DIAGRAM</vt:lpstr>
      <vt:lpstr>DATA FLOW DIAGRAM</vt:lpstr>
      <vt:lpstr>DATA FLOW DIAGRAM</vt:lpstr>
      <vt:lpstr>METHODOLGIES USED</vt:lpstr>
      <vt:lpstr>Project progress</vt:lpstr>
      <vt:lpstr>Data collection</vt:lpstr>
      <vt:lpstr>Data  analysis</vt:lpstr>
      <vt:lpstr>Data  analysis</vt:lpstr>
      <vt:lpstr>Data  analysis</vt:lpstr>
      <vt:lpstr>Data  analysis</vt:lpstr>
      <vt:lpstr>Data  analysis</vt:lpstr>
      <vt:lpstr>PowerPoint Presentation</vt:lpstr>
      <vt:lpstr>Gantt chart</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Aditya Shukla</cp:lastModifiedBy>
  <cp:revision>25</cp:revision>
  <dcterms:created xsi:type="dcterms:W3CDTF">2023-10-13T09:54:05Z</dcterms:created>
  <dcterms:modified xsi:type="dcterms:W3CDTF">2024-05-09T14:09:05Z</dcterms:modified>
</cp:coreProperties>
</file>