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Franklin Gothic" panose="020B0604020202020204" charset="0"/>
      <p:bold r:id="rId18"/>
    </p:embeddedFont>
    <p:embeddedFont>
      <p:font typeface="Georgia" panose="02040502050405020303" pitchFamily="18" charset="0"/>
      <p:regular r:id="rId19"/>
      <p:bold r:id="rId20"/>
      <p:italic r:id="rId21"/>
      <p:boldItalic r:id="rId22"/>
    </p:embeddedFont>
    <p:embeddedFont>
      <p:font typeface="Libre Franklin" pitchFamily="2" charset="0"/>
      <p:regular r:id="rId23"/>
      <p:bold r:id="rId24"/>
      <p:italic r:id="rId25"/>
      <p:boldItalic r:id="rId26"/>
    </p:embeddedFont>
    <p:embeddedFont>
      <p:font typeface="Libre Franklin SemiBold" pitchFamily="2" charset="0"/>
      <p:regular r:id="rId27"/>
      <p:bold r:id="rId28"/>
      <p:italic r:id="rId29"/>
      <p:boldItalic r:id="rId30"/>
    </p:embeddedFont>
    <p:embeddedFont>
      <p:font typeface="Lora" pitchFamily="2" charset="0"/>
      <p:regular r:id="rId31"/>
      <p:bold r:id="rId32"/>
      <p:italic r:id="rId33"/>
      <p:boldItalic r:id="rId34"/>
    </p:embeddedFont>
    <p:embeddedFont>
      <p:font typeface="Lora Medium" pitchFamily="2" charset="0"/>
      <p:regular r:id="rId35"/>
      <p:bold r:id="rId36"/>
      <p:italic r:id="rId37"/>
      <p:boldItalic r:id="rId38"/>
    </p:embeddedFont>
    <p:embeddedFont>
      <p:font typeface="Noto Sans Symbols" pitchFamily="2"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26" autoAdjust="0"/>
  </p:normalViewPr>
  <p:slideViewPr>
    <p:cSldViewPr snapToGrid="0">
      <p:cViewPr varScale="1">
        <p:scale>
          <a:sx n="101" d="100"/>
          <a:sy n="101" d="100"/>
        </p:scale>
        <p:origin x="8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font" Target="fonts/font26.fntdata"/><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font" Target="fonts/font27.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4733a43346_9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4733a43346_9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m, composition, temperature, Cp to calculate del </a:t>
            </a:r>
            <a:r>
              <a:rPr lang="en-US" dirty="0" err="1"/>
              <a:t>Hc</a:t>
            </a:r>
            <a:r>
              <a:rPr lang="en-US" dirty="0"/>
              <a:t>, </a:t>
            </a:r>
            <a:r>
              <a:rPr lang="en-US" dirty="0" err="1"/>
              <a:t>Qm</a:t>
            </a:r>
            <a:r>
              <a:rPr lang="en-US" dirty="0"/>
              <a:t> (flowrate or mass).</a:t>
            </a:r>
          </a:p>
          <a:p>
            <a:pPr marL="0" lvl="0" indent="0" algn="l" rtl="0">
              <a:spcBef>
                <a:spcPts val="0"/>
              </a:spcBef>
              <a:spcAft>
                <a:spcPts val="0"/>
              </a:spcAft>
              <a:buNone/>
            </a:pPr>
            <a:r>
              <a:rPr lang="en-US" dirty="0"/>
              <a:t>To calculate sigma(s):</a:t>
            </a:r>
          </a:p>
          <a:p>
            <a:pPr marL="0" lvl="0" indent="0" algn="l" rtl="0">
              <a:spcBef>
                <a:spcPts val="0"/>
              </a:spcBef>
              <a:spcAft>
                <a:spcPts val="0"/>
              </a:spcAft>
              <a:buNone/>
            </a:pPr>
            <a:r>
              <a:rPr lang="en-US" dirty="0"/>
              <a:t>- Wind speed</a:t>
            </a:r>
          </a:p>
          <a:p>
            <a:pPr marL="0" lvl="0" indent="0" algn="l" rtl="0">
              <a:spcBef>
                <a:spcPts val="0"/>
              </a:spcBef>
              <a:spcAft>
                <a:spcPts val="0"/>
              </a:spcAft>
              <a:buNone/>
            </a:pPr>
            <a:r>
              <a:rPr lang="en-US" dirty="0"/>
              <a:t>- weather conditions</a:t>
            </a:r>
          </a:p>
          <a:p>
            <a:pPr marL="0" lvl="0" indent="0" algn="l" rtl="0">
              <a:spcBef>
                <a:spcPts val="0"/>
              </a:spcBef>
              <a:spcAft>
                <a:spcPts val="0"/>
              </a:spcAft>
              <a:buNone/>
            </a:pPr>
            <a:r>
              <a:rPr lang="en-US" dirty="0"/>
              <a:t>- time of blast</a:t>
            </a:r>
          </a:p>
        </p:txBody>
      </p:sp>
      <p:sp>
        <p:nvSpPr>
          <p:cNvPr id="253" name="Google Shape;253;g24733a43346_9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474432947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474432947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2474432947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4733a43346_6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4733a43346_6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24733a43346_6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2"/>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2"/>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1"/>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1"/>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1"/>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1"/>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1"/>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1"/>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1"/>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1"/>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1"/>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1"/>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1"/>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1"/>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1"/>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1"/>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1"/>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1"/>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8" name="Google Shape;158;p11"/>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11"/>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0" name="Google Shape;160;p1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2"/>
          <p:cNvGrpSpPr/>
          <p:nvPr/>
        </p:nvGrpSpPr>
        <p:grpSpPr>
          <a:xfrm rot="5400000" flipH="1">
            <a:off x="0" y="3900132"/>
            <a:ext cx="2959226" cy="2959226"/>
            <a:chOff x="0" y="12289"/>
            <a:chExt cx="3550" cy="3551"/>
          </a:xfrm>
        </p:grpSpPr>
        <p:sp>
          <p:nvSpPr>
            <p:cNvPr id="165" name="Google Shape;165;p1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6" name="Google Shape;166;p1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1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8" name="Google Shape;168;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9" name="Google Shape;169;p12"/>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2"/>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2"/>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2"/>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2"/>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2"/>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3"/>
          <p:cNvGrpSpPr/>
          <p:nvPr/>
        </p:nvGrpSpPr>
        <p:grpSpPr>
          <a:xfrm rot="5400000" flipH="1">
            <a:off x="0" y="3900132"/>
            <a:ext cx="2959226" cy="2959226"/>
            <a:chOff x="0" y="12289"/>
            <a:chExt cx="3550" cy="3551"/>
          </a:xfrm>
        </p:grpSpPr>
        <p:sp>
          <p:nvSpPr>
            <p:cNvPr id="180" name="Google Shape;180;p1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1" name="Google Shape;181;p1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2" name="Google Shape;182;p1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3" name="Google Shape;183;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13"/>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3"/>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3"/>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3"/>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3"/>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3"/>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3"/>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3"/>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3"/>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4"/>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4"/>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4"/>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14"/>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4"/>
          <p:cNvSpPr>
            <a:spLocks noGrp="1"/>
          </p:cNvSpPr>
          <p:nvPr>
            <p:ph type="pic" idx="3"/>
          </p:nvPr>
        </p:nvSpPr>
        <p:spPr>
          <a:xfrm>
            <a:off x="0" y="0"/>
            <a:ext cx="6096000" cy="6858000"/>
          </a:xfrm>
          <a:prstGeom prst="rect">
            <a:avLst/>
          </a:prstGeom>
          <a:noFill/>
          <a:ln>
            <a:noFill/>
          </a:ln>
        </p:spPr>
      </p:sp>
      <p:grpSp>
        <p:nvGrpSpPr>
          <p:cNvPr id="202" name="Google Shape;202;p14"/>
          <p:cNvGrpSpPr/>
          <p:nvPr/>
        </p:nvGrpSpPr>
        <p:grpSpPr>
          <a:xfrm rot="10800000">
            <a:off x="8870040" y="0"/>
            <a:ext cx="3325208" cy="3325208"/>
            <a:chOff x="0" y="12289"/>
            <a:chExt cx="3550" cy="3551"/>
          </a:xfrm>
        </p:grpSpPr>
        <p:sp>
          <p:nvSpPr>
            <p:cNvPr id="203" name="Google Shape;203;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4" name="Google Shape;204;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5" name="Google Shape;205;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3"/>
          <p:cNvGrpSpPr/>
          <p:nvPr/>
        </p:nvGrpSpPr>
        <p:grpSpPr>
          <a:xfrm rot="5400000" flipH="1">
            <a:off x="0" y="3900132"/>
            <a:ext cx="2959226" cy="2959226"/>
            <a:chOff x="0" y="12289"/>
            <a:chExt cx="3550" cy="3551"/>
          </a:xfrm>
        </p:grpSpPr>
        <p:sp>
          <p:nvSpPr>
            <p:cNvPr id="25" name="Google Shape;25;p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7" name="Google Shape;27;p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8" name="Google Shape;28;p3"/>
          <p:cNvSpPr>
            <a:spLocks noGrp="1"/>
          </p:cNvSpPr>
          <p:nvPr>
            <p:ph type="pic" idx="2"/>
          </p:nvPr>
        </p:nvSpPr>
        <p:spPr>
          <a:xfrm>
            <a:off x="6096000" y="-22543"/>
            <a:ext cx="6096000" cy="6903086"/>
          </a:xfrm>
          <a:prstGeom prst="rect">
            <a:avLst/>
          </a:prstGeom>
          <a:noFill/>
          <a:ln>
            <a:noFill/>
          </a:ln>
        </p:spPr>
      </p:sp>
      <p:sp>
        <p:nvSpPr>
          <p:cNvPr id="29" name="Google Shape;29;p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3"/>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3"/>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4"/>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4"/>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4"/>
          <p:cNvGrpSpPr/>
          <p:nvPr/>
        </p:nvGrpSpPr>
        <p:grpSpPr>
          <a:xfrm rot="10800000">
            <a:off x="8870040" y="0"/>
            <a:ext cx="3325208" cy="3325208"/>
            <a:chOff x="0" y="12289"/>
            <a:chExt cx="3550" cy="3551"/>
          </a:xfrm>
        </p:grpSpPr>
        <p:sp>
          <p:nvSpPr>
            <p:cNvPr id="40" name="Google Shape;40;p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4"/>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4"/>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4"/>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4"/>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4"/>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4"/>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4"/>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4"/>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4"/>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4"/>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5"/>
          <p:cNvGrpSpPr/>
          <p:nvPr/>
        </p:nvGrpSpPr>
        <p:grpSpPr>
          <a:xfrm>
            <a:off x="6362700" y="0"/>
            <a:ext cx="5829298" cy="3235602"/>
            <a:chOff x="5612972" y="1"/>
            <a:chExt cx="6615961" cy="3672246"/>
          </a:xfrm>
        </p:grpSpPr>
        <p:sp>
          <p:nvSpPr>
            <p:cNvPr id="57" name="Google Shape;57;p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9" name="Google Shape;59;p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0" name="Google Shape;60;p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1" name="Google Shape;61;p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62" name="Google Shape;62;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5"/>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5"/>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5"/>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5"/>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5"/>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5"/>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5"/>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5"/>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5"/>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5"/>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5"/>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5"/>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5"/>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5"/>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5"/>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6"/>
          <p:cNvSpPr>
            <a:spLocks noGrp="1"/>
          </p:cNvSpPr>
          <p:nvPr>
            <p:ph type="pic" idx="2"/>
          </p:nvPr>
        </p:nvSpPr>
        <p:spPr>
          <a:xfrm>
            <a:off x="0" y="0"/>
            <a:ext cx="12191998" cy="6858000"/>
          </a:xfrm>
          <a:prstGeom prst="rect">
            <a:avLst/>
          </a:prstGeom>
          <a:solidFill>
            <a:schemeClr val="accent2"/>
          </a:solidFill>
          <a:ln>
            <a:noFill/>
          </a:ln>
        </p:spPr>
      </p:sp>
      <p:sp>
        <p:nvSpPr>
          <p:cNvPr id="83" name="Google Shape;83;p6"/>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4" name="Google Shape;84;p6"/>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6"/>
          <p:cNvGrpSpPr/>
          <p:nvPr/>
        </p:nvGrpSpPr>
        <p:grpSpPr>
          <a:xfrm rot="10800000">
            <a:off x="9509760" y="-3"/>
            <a:ext cx="2682238" cy="2682238"/>
            <a:chOff x="0" y="12289"/>
            <a:chExt cx="3550" cy="3551"/>
          </a:xfrm>
        </p:grpSpPr>
        <p:sp>
          <p:nvSpPr>
            <p:cNvPr id="86" name="Google Shape;86;p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7" name="Google Shape;87;p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8" name="Google Shape;88;p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7"/>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9"/>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3" name="Google Shape;103;p9"/>
          <p:cNvGrpSpPr/>
          <p:nvPr/>
        </p:nvGrpSpPr>
        <p:grpSpPr>
          <a:xfrm>
            <a:off x="6362700" y="0"/>
            <a:ext cx="5829298" cy="3235602"/>
            <a:chOff x="5612972" y="1"/>
            <a:chExt cx="6615961" cy="3672246"/>
          </a:xfrm>
        </p:grpSpPr>
        <p:sp>
          <p:nvSpPr>
            <p:cNvPr id="104" name="Google Shape;104;p9"/>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9"/>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9"/>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7" name="Google Shape;107;p9"/>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9"/>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9" name="Google Shape;109;p9"/>
          <p:cNvGrpSpPr/>
          <p:nvPr/>
        </p:nvGrpSpPr>
        <p:grpSpPr>
          <a:xfrm rot="5400000" flipH="1">
            <a:off x="0" y="3900132"/>
            <a:ext cx="2959226" cy="2959226"/>
            <a:chOff x="0" y="12289"/>
            <a:chExt cx="3550" cy="3551"/>
          </a:xfrm>
        </p:grpSpPr>
        <p:sp>
          <p:nvSpPr>
            <p:cNvPr id="110" name="Google Shape;11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2" name="Google Shape;11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0"/>
          <p:cNvGrpSpPr/>
          <p:nvPr/>
        </p:nvGrpSpPr>
        <p:grpSpPr>
          <a:xfrm rot="5400000" flipH="1">
            <a:off x="0" y="3900132"/>
            <a:ext cx="2959226" cy="2959226"/>
            <a:chOff x="0" y="12289"/>
            <a:chExt cx="3550" cy="3551"/>
          </a:xfrm>
        </p:grpSpPr>
        <p:sp>
          <p:nvSpPr>
            <p:cNvPr id="115" name="Google Shape;115;p1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6" name="Google Shape;116;p1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7" name="Google Shape;117;p1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8" name="Google Shape;118;p10"/>
          <p:cNvSpPr>
            <a:spLocks noGrp="1"/>
          </p:cNvSpPr>
          <p:nvPr>
            <p:ph type="pic" idx="2"/>
          </p:nvPr>
        </p:nvSpPr>
        <p:spPr>
          <a:xfrm>
            <a:off x="954268" y="2572883"/>
            <a:ext cx="2118245" cy="2037217"/>
          </a:xfrm>
          <a:prstGeom prst="rect">
            <a:avLst/>
          </a:prstGeom>
          <a:noFill/>
          <a:ln>
            <a:noFill/>
          </a:ln>
        </p:spPr>
      </p:sp>
      <p:sp>
        <p:nvSpPr>
          <p:cNvPr id="119" name="Google Shape;119;p10"/>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0" name="Google Shape;120;p10"/>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0"/>
          <p:cNvSpPr>
            <a:spLocks noGrp="1"/>
          </p:cNvSpPr>
          <p:nvPr>
            <p:ph type="pic" idx="3"/>
          </p:nvPr>
        </p:nvSpPr>
        <p:spPr>
          <a:xfrm>
            <a:off x="3658280" y="2572883"/>
            <a:ext cx="2118245" cy="2037217"/>
          </a:xfrm>
          <a:prstGeom prst="rect">
            <a:avLst/>
          </a:prstGeom>
          <a:noFill/>
          <a:ln>
            <a:noFill/>
          </a:ln>
        </p:spPr>
      </p:sp>
      <p:sp>
        <p:nvSpPr>
          <p:cNvPr id="122" name="Google Shape;122;p10"/>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0"/>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0"/>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0"/>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0"/>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0"/>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0"/>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0"/>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0"/>
          <p:cNvGrpSpPr/>
          <p:nvPr/>
        </p:nvGrpSpPr>
        <p:grpSpPr>
          <a:xfrm>
            <a:off x="6362700" y="0"/>
            <a:ext cx="5829298" cy="3235602"/>
            <a:chOff x="5612972" y="1"/>
            <a:chExt cx="6615961" cy="3672246"/>
          </a:xfrm>
        </p:grpSpPr>
        <p:sp>
          <p:nvSpPr>
            <p:cNvPr id="131" name="Google Shape;131;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6" name="Google Shape;136;p10"/>
          <p:cNvSpPr>
            <a:spLocks noGrp="1"/>
          </p:cNvSpPr>
          <p:nvPr>
            <p:ph type="pic" idx="14"/>
          </p:nvPr>
        </p:nvSpPr>
        <p:spPr>
          <a:xfrm>
            <a:off x="6362292" y="2572883"/>
            <a:ext cx="2118245" cy="2037217"/>
          </a:xfrm>
          <a:prstGeom prst="rect">
            <a:avLst/>
          </a:prstGeom>
          <a:noFill/>
          <a:ln>
            <a:noFill/>
          </a:ln>
        </p:spPr>
      </p:sp>
      <p:sp>
        <p:nvSpPr>
          <p:cNvPr id="137" name="Google Shape;137;p10"/>
          <p:cNvSpPr>
            <a:spLocks noGrp="1"/>
          </p:cNvSpPr>
          <p:nvPr>
            <p:ph type="pic" idx="15"/>
          </p:nvPr>
        </p:nvSpPr>
        <p:spPr>
          <a:xfrm>
            <a:off x="9112023" y="2572883"/>
            <a:ext cx="2118245" cy="2037217"/>
          </a:xfrm>
          <a:prstGeom prst="rect">
            <a:avLst/>
          </a:prstGeom>
          <a:noFill/>
          <a:ln>
            <a:noFill/>
          </a:ln>
        </p:spPr>
      </p:sp>
      <p:sp>
        <p:nvSpPr>
          <p:cNvPr id="138" name="Google Shape;13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1"/>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5"/>
          <p:cNvSpPr txBox="1">
            <a:spLocks noGrp="1"/>
          </p:cNvSpPr>
          <p:nvPr>
            <p:ph type="body" idx="1"/>
          </p:nvPr>
        </p:nvSpPr>
        <p:spPr>
          <a:xfrm>
            <a:off x="5733225" y="1566574"/>
            <a:ext cx="6045600" cy="40779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lt2"/>
              </a:buClr>
              <a:buSzPts val="1800"/>
              <a:buNone/>
            </a:pPr>
            <a:r>
              <a:rPr lang="en-US" b="1" u="sng">
                <a:latin typeface="Lora"/>
                <a:ea typeface="Lora"/>
                <a:cs typeface="Lora"/>
                <a:sym typeface="Lora"/>
              </a:rPr>
              <a:t>Ministry</a:t>
            </a:r>
            <a:r>
              <a:rPr lang="en-US" b="1">
                <a:latin typeface="Lora"/>
                <a:ea typeface="Lora"/>
                <a:cs typeface="Lora"/>
                <a:sym typeface="Lora"/>
              </a:rPr>
              <a:t>:</a:t>
            </a:r>
            <a:r>
              <a:rPr lang="en-US" sz="1600">
                <a:latin typeface="Lora Medium"/>
                <a:ea typeface="Lora Medium"/>
                <a:cs typeface="Lora Medium"/>
                <a:sym typeface="Lora Medium"/>
              </a:rPr>
              <a:t>  Ministry of Home Affairs</a:t>
            </a:r>
            <a:endParaRPr sz="1600">
              <a:latin typeface="Lora Medium"/>
              <a:ea typeface="Lora Medium"/>
              <a:cs typeface="Lora Medium"/>
              <a:sym typeface="Lora Medium"/>
            </a:endParaRPr>
          </a:p>
          <a:p>
            <a:pPr marL="0" lvl="0" indent="0" algn="l" rtl="0">
              <a:lnSpc>
                <a:spcPct val="150000"/>
              </a:lnSpc>
              <a:spcBef>
                <a:spcPts val="0"/>
              </a:spcBef>
              <a:spcAft>
                <a:spcPts val="0"/>
              </a:spcAft>
              <a:buClr>
                <a:schemeClr val="lt2"/>
              </a:buClr>
              <a:buSzPts val="1800"/>
              <a:buNone/>
            </a:pPr>
            <a:r>
              <a:rPr lang="en-US" b="1" u="sng">
                <a:latin typeface="Lora"/>
                <a:ea typeface="Lora"/>
                <a:cs typeface="Lora"/>
                <a:sym typeface="Lora"/>
              </a:rPr>
              <a:t>PS Code:</a:t>
            </a:r>
            <a:r>
              <a:rPr lang="en-US" sz="1600">
                <a:latin typeface="Lora Medium"/>
                <a:ea typeface="Lora Medium"/>
                <a:cs typeface="Lora Medium"/>
                <a:sym typeface="Lora Medium"/>
              </a:rPr>
              <a:t> 1308</a:t>
            </a:r>
            <a:br>
              <a:rPr lang="en-US" sz="1600">
                <a:latin typeface="Lora Medium"/>
                <a:ea typeface="Lora Medium"/>
                <a:cs typeface="Lora Medium"/>
                <a:sym typeface="Lora Medium"/>
              </a:rPr>
            </a:br>
            <a:r>
              <a:rPr lang="en-US" b="1" u="sng">
                <a:latin typeface="Lora"/>
                <a:ea typeface="Lora"/>
                <a:cs typeface="Lora"/>
                <a:sym typeface="Lora"/>
              </a:rPr>
              <a:t>Problem Statement Title: </a:t>
            </a:r>
            <a:r>
              <a:rPr lang="en-US" sz="1600">
                <a:latin typeface="Lora Medium"/>
                <a:ea typeface="Lora Medium"/>
                <a:cs typeface="Lora Medium"/>
                <a:sym typeface="Lora Medium"/>
              </a:rPr>
              <a:t>Threat zone of an explosion particularly in oil and gas handling industries or refineries</a:t>
            </a:r>
            <a:br>
              <a:rPr lang="en-US" sz="1600">
                <a:latin typeface="Lora Medium"/>
                <a:ea typeface="Lora Medium"/>
                <a:cs typeface="Lora Medium"/>
                <a:sym typeface="Lora Medium"/>
              </a:rPr>
            </a:br>
            <a:r>
              <a:rPr lang="en-US" b="1" u="sng">
                <a:latin typeface="Lora"/>
                <a:ea typeface="Lora"/>
                <a:cs typeface="Lora"/>
                <a:sym typeface="Lora"/>
              </a:rPr>
              <a:t>Team Name:</a:t>
            </a:r>
            <a:r>
              <a:rPr lang="en-US" sz="1600">
                <a:latin typeface="Lora Medium"/>
                <a:ea typeface="Lora Medium"/>
                <a:cs typeface="Lora Medium"/>
                <a:sym typeface="Lora Medium"/>
              </a:rPr>
              <a:t> Explo-Safety Squad</a:t>
            </a:r>
            <a:br>
              <a:rPr lang="en-US" sz="1600">
                <a:latin typeface="Lora Medium"/>
                <a:ea typeface="Lora Medium"/>
                <a:cs typeface="Lora Medium"/>
                <a:sym typeface="Lora Medium"/>
              </a:rPr>
            </a:br>
            <a:r>
              <a:rPr lang="en-US" b="1" u="sng">
                <a:latin typeface="Lora"/>
                <a:ea typeface="Lora"/>
                <a:cs typeface="Lora"/>
                <a:sym typeface="Lora"/>
              </a:rPr>
              <a:t>Team Leader Name:</a:t>
            </a:r>
            <a:r>
              <a:rPr lang="en-US" sz="1600">
                <a:latin typeface="Lora Medium"/>
                <a:ea typeface="Lora Medium"/>
                <a:cs typeface="Lora Medium"/>
                <a:sym typeface="Lora Medium"/>
              </a:rPr>
              <a:t> Aditya Mukherjee</a:t>
            </a:r>
            <a:br>
              <a:rPr lang="en-US" sz="1600">
                <a:latin typeface="Lora Medium"/>
                <a:ea typeface="Lora Medium"/>
                <a:cs typeface="Lora Medium"/>
                <a:sym typeface="Lora Medium"/>
              </a:rPr>
            </a:br>
            <a:r>
              <a:rPr lang="en-US" b="1" u="sng">
                <a:latin typeface="Lora"/>
                <a:ea typeface="Lora"/>
                <a:cs typeface="Lora"/>
                <a:sym typeface="Lora"/>
              </a:rPr>
              <a:t>Institute Code (AISHE):</a:t>
            </a:r>
            <a:r>
              <a:rPr lang="en-US" b="1">
                <a:latin typeface="Lora"/>
                <a:ea typeface="Lora"/>
                <a:cs typeface="Lora"/>
                <a:sym typeface="Lora"/>
              </a:rPr>
              <a:t> </a:t>
            </a:r>
            <a:r>
              <a:rPr lang="en-US" sz="1600">
                <a:latin typeface="Lora Medium"/>
                <a:ea typeface="Lora Medium"/>
                <a:cs typeface="Lora Medium"/>
                <a:sym typeface="Lora Medium"/>
              </a:rPr>
              <a:t>U-0577</a:t>
            </a:r>
            <a:br>
              <a:rPr lang="en-US" sz="1600">
                <a:latin typeface="Lora Medium"/>
                <a:ea typeface="Lora Medium"/>
                <a:cs typeface="Lora Medium"/>
                <a:sym typeface="Lora Medium"/>
              </a:rPr>
            </a:br>
            <a:r>
              <a:rPr lang="en-US" b="1" u="sng">
                <a:latin typeface="Lora"/>
                <a:ea typeface="Lora"/>
                <a:cs typeface="Lora"/>
                <a:sym typeface="Lora"/>
              </a:rPr>
              <a:t>Institute Name:</a:t>
            </a:r>
            <a:r>
              <a:rPr lang="en-US" b="1">
                <a:latin typeface="Lora"/>
                <a:ea typeface="Lora"/>
                <a:cs typeface="Lora"/>
                <a:sym typeface="Lora"/>
              </a:rPr>
              <a:t> </a:t>
            </a:r>
            <a:r>
              <a:rPr lang="en-US" sz="1600">
                <a:latin typeface="Lora Medium"/>
                <a:ea typeface="Lora Medium"/>
                <a:cs typeface="Lora Medium"/>
                <a:sym typeface="Lora Medium"/>
              </a:rPr>
              <a:t>National Institute of Technology, Durgapur</a:t>
            </a:r>
            <a:endParaRPr sz="1600">
              <a:latin typeface="Lora Medium"/>
              <a:ea typeface="Lora Medium"/>
              <a:cs typeface="Lora Medium"/>
              <a:sym typeface="Lora Medium"/>
            </a:endParaRPr>
          </a:p>
          <a:p>
            <a:pPr marL="0" lvl="0" indent="0" algn="l" rtl="0">
              <a:lnSpc>
                <a:spcPct val="150000"/>
              </a:lnSpc>
              <a:spcBef>
                <a:spcPts val="0"/>
              </a:spcBef>
              <a:spcAft>
                <a:spcPts val="0"/>
              </a:spcAft>
              <a:buClr>
                <a:schemeClr val="lt2"/>
              </a:buClr>
              <a:buSzPts val="1800"/>
              <a:buNone/>
            </a:pPr>
            <a:r>
              <a:rPr lang="en-US" b="1" u="sng">
                <a:latin typeface="Lora"/>
                <a:ea typeface="Lora"/>
                <a:cs typeface="Lora"/>
                <a:sym typeface="Lora"/>
              </a:rPr>
              <a:t>Theme Name:</a:t>
            </a:r>
            <a:r>
              <a:rPr lang="en-US" b="1">
                <a:latin typeface="Lora"/>
                <a:ea typeface="Lora"/>
                <a:cs typeface="Lora"/>
                <a:sym typeface="Lora"/>
              </a:rPr>
              <a:t> </a:t>
            </a:r>
            <a:r>
              <a:rPr lang="en-US" sz="1600">
                <a:latin typeface="Lora Medium"/>
                <a:ea typeface="Lora Medium"/>
                <a:cs typeface="Lora Medium"/>
                <a:sym typeface="Lora Medium"/>
              </a:rPr>
              <a:t>DISASTER MANAGEMENT</a:t>
            </a:r>
            <a:endParaRPr sz="1600">
              <a:latin typeface="Lora Medium"/>
              <a:ea typeface="Lora Medium"/>
              <a:cs typeface="Lora Medium"/>
              <a:sym typeface="Lora Medium"/>
            </a:endParaRPr>
          </a:p>
        </p:txBody>
      </p:sp>
      <p:pic>
        <p:nvPicPr>
          <p:cNvPr id="212" name="Google Shape;212;p15"/>
          <p:cNvPicPr preferRelativeResize="0"/>
          <p:nvPr/>
        </p:nvPicPr>
        <p:blipFill rotWithShape="1">
          <a:blip r:embed="rId3">
            <a:alphaModFix/>
          </a:blip>
          <a:srcRect/>
          <a:stretch/>
        </p:blipFill>
        <p:spPr>
          <a:xfrm>
            <a:off x="1213475" y="252206"/>
            <a:ext cx="3330245" cy="16708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4"/>
          <p:cNvSpPr txBox="1">
            <a:spLocks noGrp="1"/>
          </p:cNvSpPr>
          <p:nvPr>
            <p:ph type="title"/>
          </p:nvPr>
        </p:nvSpPr>
        <p:spPr>
          <a:xfrm>
            <a:off x="952500" y="644750"/>
            <a:ext cx="10004700" cy="79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Use Cases and Dependencies</a:t>
            </a:r>
            <a:endParaRPr/>
          </a:p>
        </p:txBody>
      </p:sp>
      <p:sp>
        <p:nvSpPr>
          <p:cNvPr id="282" name="Google Shape;282;p24"/>
          <p:cNvSpPr txBox="1">
            <a:spLocks noGrp="1"/>
          </p:cNvSpPr>
          <p:nvPr>
            <p:ph type="body" idx="2"/>
          </p:nvPr>
        </p:nvSpPr>
        <p:spPr>
          <a:xfrm>
            <a:off x="666750" y="2024075"/>
            <a:ext cx="4838700" cy="3159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b="1" i="1">
                <a:latin typeface="Georgia"/>
                <a:ea typeface="Georgia"/>
                <a:cs typeface="Georgia"/>
                <a:sym typeface="Georgia"/>
              </a:rPr>
              <a:t>Use Cases</a:t>
            </a:r>
            <a:endParaRPr b="1" i="1">
              <a:latin typeface="Georgia"/>
              <a:ea typeface="Georgia"/>
              <a:cs typeface="Georgia"/>
              <a:sym typeface="Georgia"/>
            </a:endParaRPr>
          </a:p>
        </p:txBody>
      </p:sp>
      <p:sp>
        <p:nvSpPr>
          <p:cNvPr id="283" name="Google Shape;283;p24"/>
          <p:cNvSpPr txBox="1">
            <a:spLocks noGrp="1"/>
          </p:cNvSpPr>
          <p:nvPr>
            <p:ph type="body" idx="1"/>
          </p:nvPr>
        </p:nvSpPr>
        <p:spPr>
          <a:xfrm>
            <a:off x="666750" y="2339975"/>
            <a:ext cx="4838700" cy="387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91440" lvl="0" indent="-125095" algn="l" rtl="0">
              <a:lnSpc>
                <a:spcPct val="115000"/>
              </a:lnSpc>
              <a:spcBef>
                <a:spcPts val="1800"/>
              </a:spcBef>
              <a:spcAft>
                <a:spcPts val="0"/>
              </a:spcAft>
              <a:buSzPts val="1250"/>
              <a:buChar char="●"/>
            </a:pPr>
            <a:r>
              <a:rPr lang="en-US" sz="1200" dirty="0">
                <a:highlight>
                  <a:schemeClr val="lt1"/>
                </a:highlight>
                <a:latin typeface="Georgia"/>
                <a:ea typeface="Georgia"/>
                <a:cs typeface="Georgia"/>
                <a:sym typeface="Georgia"/>
              </a:rPr>
              <a:t>The main issue or mistake in the </a:t>
            </a:r>
            <a:r>
              <a:rPr lang="en-US" sz="1200" b="1" dirty="0">
                <a:highlight>
                  <a:schemeClr val="lt1"/>
                </a:highlight>
                <a:latin typeface="Georgia"/>
                <a:ea typeface="Georgia"/>
                <a:cs typeface="Georgia"/>
                <a:sym typeface="Georgia"/>
              </a:rPr>
              <a:t>ExxonMobil </a:t>
            </a:r>
            <a:r>
              <a:rPr lang="en-US" sz="1200" dirty="0">
                <a:highlight>
                  <a:schemeClr val="lt1"/>
                </a:highlight>
                <a:latin typeface="Georgia"/>
                <a:ea typeface="Georgia"/>
                <a:cs typeface="Georgia"/>
                <a:sym typeface="Georgia"/>
              </a:rPr>
              <a:t>scenario that we encountered was caused by some operators or individuals neglecting the washout of the regenerator.  The explosion occurs as an aftermath of their forgetting or inability to measure whether the hydrocarbon is under HEL or otherwise. In this instance, we can forecast the likelihood of the EL that we must uphold, allowing us to prevent or foresee such a scenario of explosion.</a:t>
            </a:r>
            <a:endParaRPr sz="1200" dirty="0">
              <a:highlight>
                <a:schemeClr val="lt1"/>
              </a:highlight>
              <a:latin typeface="Georgia"/>
              <a:ea typeface="Georgia"/>
              <a:cs typeface="Georgia"/>
              <a:sym typeface="Georgia"/>
            </a:endParaRPr>
          </a:p>
          <a:p>
            <a:pPr marL="91440" lvl="0" indent="-125095" algn="l" rtl="0">
              <a:lnSpc>
                <a:spcPct val="115000"/>
              </a:lnSpc>
              <a:spcBef>
                <a:spcPts val="0"/>
              </a:spcBef>
              <a:spcAft>
                <a:spcPts val="0"/>
              </a:spcAft>
              <a:buSzPts val="1250"/>
              <a:buChar char="●"/>
            </a:pPr>
            <a:r>
              <a:rPr lang="en-US" sz="1200" dirty="0">
                <a:highlight>
                  <a:schemeClr val="lt1"/>
                </a:highlight>
                <a:latin typeface="Georgia"/>
                <a:ea typeface="Georgia"/>
                <a:cs typeface="Georgia"/>
                <a:sym typeface="Georgia"/>
              </a:rPr>
              <a:t>Styrene flowed throughout the area during the </a:t>
            </a:r>
            <a:r>
              <a:rPr lang="en-US" sz="1200" b="1" dirty="0">
                <a:highlight>
                  <a:schemeClr val="lt1"/>
                </a:highlight>
                <a:latin typeface="Georgia"/>
                <a:ea typeface="Georgia"/>
                <a:cs typeface="Georgia"/>
                <a:sym typeface="Georgia"/>
              </a:rPr>
              <a:t>Vizag blast</a:t>
            </a:r>
            <a:r>
              <a:rPr lang="en-US" sz="1200" dirty="0">
                <a:highlight>
                  <a:schemeClr val="lt1"/>
                </a:highlight>
                <a:latin typeface="Georgia"/>
                <a:ea typeface="Georgia"/>
                <a:cs typeface="Georgia"/>
                <a:sym typeface="Georgia"/>
              </a:rPr>
              <a:t>, causing significant devastation. But in this case, we can anticipate the area that will be most harmed by using the FAR, OSHA FATALITY RATE, and </a:t>
            </a:r>
            <a:r>
              <a:rPr lang="en-US" sz="1200" dirty="0" err="1">
                <a:highlight>
                  <a:schemeClr val="lt1"/>
                </a:highlight>
                <a:latin typeface="Georgia"/>
                <a:ea typeface="Georgia"/>
                <a:cs typeface="Georgia"/>
                <a:sym typeface="Georgia"/>
              </a:rPr>
              <a:t>m</a:t>
            </a:r>
            <a:r>
              <a:rPr lang="en-US" sz="1200" baseline="-25000" dirty="0" err="1">
                <a:highlight>
                  <a:schemeClr val="lt1"/>
                </a:highlight>
                <a:latin typeface="Georgia"/>
                <a:ea typeface="Georgia"/>
                <a:cs typeface="Georgia"/>
                <a:sym typeface="Georgia"/>
              </a:rPr>
              <a:t>TNT</a:t>
            </a:r>
            <a:r>
              <a:rPr lang="en-US" sz="1200" dirty="0">
                <a:highlight>
                  <a:schemeClr val="lt1"/>
                </a:highlight>
                <a:latin typeface="Georgia"/>
                <a:ea typeface="Georgia"/>
                <a:cs typeface="Georgia"/>
                <a:sym typeface="Georgia"/>
              </a:rPr>
              <a:t>, and finding the radius for waves and hazardous waves. This allows us to recommend precautions or suggest actions that can be taken to prevent losses.</a:t>
            </a:r>
            <a:endParaRPr sz="1200" dirty="0">
              <a:highlight>
                <a:schemeClr val="lt1"/>
              </a:highlight>
              <a:latin typeface="Georgia"/>
              <a:ea typeface="Georgia"/>
              <a:cs typeface="Georgia"/>
              <a:sym typeface="Georgia"/>
            </a:endParaRPr>
          </a:p>
          <a:p>
            <a:pPr marL="91440" lvl="0" indent="-125095" algn="l" rtl="0">
              <a:lnSpc>
                <a:spcPct val="115000"/>
              </a:lnSpc>
              <a:spcBef>
                <a:spcPts val="0"/>
              </a:spcBef>
              <a:spcAft>
                <a:spcPts val="0"/>
              </a:spcAft>
              <a:buSzPts val="1250"/>
              <a:buFont typeface="Georgia"/>
              <a:buChar char="●"/>
            </a:pPr>
            <a:r>
              <a:rPr lang="en-US" sz="1200" dirty="0">
                <a:highlight>
                  <a:schemeClr val="lt1"/>
                </a:highlight>
                <a:latin typeface="Georgia"/>
                <a:ea typeface="Georgia"/>
                <a:cs typeface="Georgia"/>
                <a:sym typeface="Georgia"/>
              </a:rPr>
              <a:t>By predicting the likelihood of an explosion and the area that will be most affected, we can help to prevent disasters and save lives.</a:t>
            </a:r>
            <a:endParaRPr sz="1200" dirty="0">
              <a:highlight>
                <a:schemeClr val="lt1"/>
              </a:highlight>
              <a:latin typeface="Georgia"/>
              <a:ea typeface="Georgia"/>
              <a:cs typeface="Georgia"/>
              <a:sym typeface="Georgia"/>
            </a:endParaRPr>
          </a:p>
        </p:txBody>
      </p:sp>
      <p:sp>
        <p:nvSpPr>
          <p:cNvPr id="284" name="Google Shape;284;p2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10</a:t>
            </a:fld>
            <a:endParaRPr/>
          </a:p>
        </p:txBody>
      </p:sp>
      <p:sp>
        <p:nvSpPr>
          <p:cNvPr id="285" name="Google Shape;285;p24"/>
          <p:cNvSpPr txBox="1"/>
          <p:nvPr/>
        </p:nvSpPr>
        <p:spPr>
          <a:xfrm>
            <a:off x="6254750" y="2024075"/>
            <a:ext cx="4838700" cy="315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1800"/>
              <a:buFont typeface="Arial"/>
              <a:buNone/>
            </a:pPr>
            <a:r>
              <a:rPr lang="en-US" sz="1800" b="1" i="1" u="none" strike="noStrike" cap="none">
                <a:solidFill>
                  <a:schemeClr val="lt2"/>
                </a:solidFill>
                <a:latin typeface="Georgia"/>
                <a:ea typeface="Georgia"/>
                <a:cs typeface="Georgia"/>
                <a:sym typeface="Georgia"/>
              </a:rPr>
              <a:t>Dependencies and Tech-Stack</a:t>
            </a:r>
            <a:endParaRPr sz="1400" b="1" i="1" u="none" strike="noStrike" cap="none">
              <a:solidFill>
                <a:srgbClr val="000000"/>
              </a:solidFill>
              <a:latin typeface="Georgia"/>
              <a:ea typeface="Georgia"/>
              <a:cs typeface="Georgia"/>
              <a:sym typeface="Georgia"/>
            </a:endParaRPr>
          </a:p>
        </p:txBody>
      </p:sp>
      <p:sp>
        <p:nvSpPr>
          <p:cNvPr id="286" name="Google Shape;286;p24"/>
          <p:cNvSpPr txBox="1"/>
          <p:nvPr/>
        </p:nvSpPr>
        <p:spPr>
          <a:xfrm>
            <a:off x="6248400" y="2339975"/>
            <a:ext cx="4838700" cy="387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500" dirty="0">
                <a:solidFill>
                  <a:schemeClr val="dk1"/>
                </a:solidFill>
                <a:latin typeface="Georgia"/>
                <a:ea typeface="Georgia"/>
                <a:cs typeface="Georgia"/>
                <a:sym typeface="Georgia"/>
              </a:rPr>
              <a:t>Dependencies:</a:t>
            </a:r>
            <a:endParaRPr sz="1500" dirty="0">
              <a:solidFill>
                <a:schemeClr val="dk1"/>
              </a:solidFill>
              <a:latin typeface="Georgia"/>
              <a:ea typeface="Georgia"/>
              <a:cs typeface="Georgia"/>
              <a:sym typeface="Georgia"/>
            </a:endParaRPr>
          </a:p>
          <a:p>
            <a:pPr marL="457200" marR="0" lvl="0" indent="-330200" algn="l" rtl="0">
              <a:lnSpc>
                <a:spcPct val="100000"/>
              </a:lnSpc>
              <a:spcBef>
                <a:spcPts val="0"/>
              </a:spcBef>
              <a:spcAft>
                <a:spcPts val="0"/>
              </a:spcAft>
              <a:buClr>
                <a:schemeClr val="dk1"/>
              </a:buClr>
              <a:buSzPts val="1600"/>
              <a:buFont typeface="Georgia"/>
              <a:buChar char="●"/>
            </a:pPr>
            <a:r>
              <a:rPr lang="en-US" sz="1500" dirty="0">
                <a:solidFill>
                  <a:schemeClr val="dk1"/>
                </a:solidFill>
                <a:latin typeface="Georgia"/>
                <a:ea typeface="Georgia"/>
                <a:cs typeface="Georgia"/>
                <a:sym typeface="Georgia"/>
              </a:rPr>
              <a:t>Updated Datasets</a:t>
            </a:r>
            <a:endParaRPr sz="1500" dirty="0">
              <a:solidFill>
                <a:schemeClr val="dk1"/>
              </a:solidFill>
              <a:latin typeface="Georgia"/>
              <a:ea typeface="Georgia"/>
              <a:cs typeface="Georgia"/>
              <a:sym typeface="Georgia"/>
            </a:endParaRPr>
          </a:p>
          <a:p>
            <a:pPr marL="457200" marR="0" lvl="0" indent="-330200" algn="l" rtl="0">
              <a:lnSpc>
                <a:spcPct val="100000"/>
              </a:lnSpc>
              <a:spcBef>
                <a:spcPts val="0"/>
              </a:spcBef>
              <a:spcAft>
                <a:spcPts val="0"/>
              </a:spcAft>
              <a:buClr>
                <a:schemeClr val="dk1"/>
              </a:buClr>
              <a:buSzPts val="1600"/>
              <a:buFont typeface="Georgia"/>
              <a:buChar char="●"/>
            </a:pPr>
            <a:r>
              <a:rPr lang="en-US" sz="1500" dirty="0">
                <a:solidFill>
                  <a:schemeClr val="dk1"/>
                </a:solidFill>
                <a:latin typeface="Georgia"/>
                <a:ea typeface="Georgia"/>
                <a:cs typeface="Georgia"/>
                <a:sym typeface="Georgia"/>
              </a:rPr>
              <a:t>High quality sensor readings</a:t>
            </a:r>
            <a:endParaRPr sz="1500" dirty="0">
              <a:solidFill>
                <a:schemeClr val="dk1"/>
              </a:solidFill>
              <a:latin typeface="Georgia"/>
              <a:ea typeface="Georgia"/>
              <a:cs typeface="Georgia"/>
              <a:sym typeface="Georgia"/>
            </a:endParaRPr>
          </a:p>
          <a:p>
            <a:pPr marL="457200" marR="0" lvl="0" indent="-330200" algn="l" rtl="0">
              <a:lnSpc>
                <a:spcPct val="100000"/>
              </a:lnSpc>
              <a:spcBef>
                <a:spcPts val="0"/>
              </a:spcBef>
              <a:spcAft>
                <a:spcPts val="0"/>
              </a:spcAft>
              <a:buClr>
                <a:schemeClr val="dk1"/>
              </a:buClr>
              <a:buSzPts val="1600"/>
              <a:buFont typeface="Georgia"/>
              <a:buChar char="●"/>
            </a:pPr>
            <a:r>
              <a:rPr lang="en-US" sz="1500" dirty="0">
                <a:solidFill>
                  <a:schemeClr val="dk1"/>
                </a:solidFill>
                <a:latin typeface="Georgia"/>
                <a:ea typeface="Georgia"/>
                <a:cs typeface="Georgia"/>
                <a:sym typeface="Georgia"/>
              </a:rPr>
              <a:t>Descent computational Power and high speed internet connection for smooth loading of 3D models in real time.</a:t>
            </a:r>
            <a:endParaRPr sz="1500" dirty="0">
              <a:solidFill>
                <a:schemeClr val="dk1"/>
              </a:solidFill>
              <a:latin typeface="Georgia"/>
              <a:ea typeface="Georgia"/>
              <a:cs typeface="Georgia"/>
              <a:sym typeface="Georgia"/>
            </a:endParaRPr>
          </a:p>
          <a:p>
            <a:pPr marL="0" marR="0" lvl="0" indent="0" algn="l" rtl="0">
              <a:lnSpc>
                <a:spcPct val="100000"/>
              </a:lnSpc>
              <a:spcBef>
                <a:spcPts val="0"/>
              </a:spcBef>
              <a:spcAft>
                <a:spcPts val="0"/>
              </a:spcAft>
              <a:buNone/>
            </a:pPr>
            <a:r>
              <a:rPr lang="en-US" sz="1500" dirty="0">
                <a:solidFill>
                  <a:schemeClr val="dk1"/>
                </a:solidFill>
                <a:latin typeface="Georgia"/>
                <a:ea typeface="Georgia"/>
                <a:cs typeface="Georgia"/>
                <a:sym typeface="Georgia"/>
              </a:rPr>
              <a:t>Tech Stack:</a:t>
            </a:r>
            <a:endParaRPr sz="1500" dirty="0">
              <a:solidFill>
                <a:schemeClr val="dk1"/>
              </a:solidFill>
              <a:latin typeface="Georgia"/>
              <a:ea typeface="Georgia"/>
              <a:cs typeface="Georgia"/>
              <a:sym typeface="Georgia"/>
            </a:endParaRPr>
          </a:p>
          <a:p>
            <a:pPr marL="457200" marR="0" lvl="0" indent="-330200" algn="l" rtl="0">
              <a:lnSpc>
                <a:spcPct val="100000"/>
              </a:lnSpc>
              <a:spcBef>
                <a:spcPts val="0"/>
              </a:spcBef>
              <a:spcAft>
                <a:spcPts val="0"/>
              </a:spcAft>
              <a:buClr>
                <a:schemeClr val="dk1"/>
              </a:buClr>
              <a:buSzPts val="1600"/>
              <a:buFont typeface="Georgia"/>
              <a:buChar char="●"/>
            </a:pPr>
            <a:r>
              <a:rPr lang="en-US" sz="1500" dirty="0">
                <a:solidFill>
                  <a:schemeClr val="dk1"/>
                </a:solidFill>
                <a:latin typeface="Georgia"/>
                <a:ea typeface="Georgia"/>
                <a:cs typeface="Georgia"/>
                <a:sym typeface="Georgia"/>
              </a:rPr>
              <a:t>Programming language: Python, C++, or Java</a:t>
            </a:r>
            <a:endParaRPr sz="1500" dirty="0">
              <a:solidFill>
                <a:schemeClr val="dk1"/>
              </a:solidFill>
              <a:latin typeface="Georgia"/>
              <a:ea typeface="Georgia"/>
              <a:cs typeface="Georgia"/>
              <a:sym typeface="Georgia"/>
            </a:endParaRPr>
          </a:p>
          <a:p>
            <a:pPr marL="457200" marR="0" lvl="0" indent="-330200" algn="l" rtl="0">
              <a:lnSpc>
                <a:spcPct val="100000"/>
              </a:lnSpc>
              <a:spcBef>
                <a:spcPts val="0"/>
              </a:spcBef>
              <a:spcAft>
                <a:spcPts val="0"/>
              </a:spcAft>
              <a:buClr>
                <a:schemeClr val="dk1"/>
              </a:buClr>
              <a:buSzPts val="1600"/>
              <a:buFont typeface="Georgia"/>
              <a:buChar char="●"/>
            </a:pPr>
            <a:r>
              <a:rPr lang="en-US" sz="1500" dirty="0">
                <a:solidFill>
                  <a:schemeClr val="dk1"/>
                </a:solidFill>
                <a:latin typeface="Georgia"/>
                <a:ea typeface="Georgia"/>
                <a:cs typeface="Georgia"/>
                <a:sym typeface="Georgia"/>
              </a:rPr>
              <a:t>CFD software: OpenFOAM, ANSYS Fluent, or STAR-CCM+</a:t>
            </a:r>
            <a:endParaRPr sz="1500" dirty="0">
              <a:solidFill>
                <a:schemeClr val="dk1"/>
              </a:solidFill>
              <a:latin typeface="Georgia"/>
              <a:ea typeface="Georgia"/>
              <a:cs typeface="Georgia"/>
              <a:sym typeface="Georgia"/>
            </a:endParaRPr>
          </a:p>
          <a:p>
            <a:pPr marL="457200" marR="0" lvl="0" indent="-330200" algn="l" rtl="0">
              <a:lnSpc>
                <a:spcPct val="100000"/>
              </a:lnSpc>
              <a:spcBef>
                <a:spcPts val="0"/>
              </a:spcBef>
              <a:spcAft>
                <a:spcPts val="0"/>
              </a:spcAft>
              <a:buClr>
                <a:schemeClr val="dk1"/>
              </a:buClr>
              <a:buSzPts val="1600"/>
              <a:buFont typeface="Georgia"/>
              <a:buChar char="●"/>
            </a:pPr>
            <a:r>
              <a:rPr lang="en-US" sz="1500" dirty="0">
                <a:solidFill>
                  <a:schemeClr val="dk1"/>
                </a:solidFill>
                <a:latin typeface="Georgia"/>
                <a:ea typeface="Georgia"/>
                <a:cs typeface="Georgia"/>
                <a:sym typeface="Georgia"/>
              </a:rPr>
              <a:t>PHA-PRO software: </a:t>
            </a:r>
            <a:r>
              <a:rPr lang="en-US" sz="1500" dirty="0" err="1">
                <a:solidFill>
                  <a:schemeClr val="dk1"/>
                </a:solidFill>
                <a:latin typeface="Georgia"/>
                <a:ea typeface="Georgia"/>
                <a:cs typeface="Georgia"/>
                <a:sym typeface="Georgia"/>
              </a:rPr>
              <a:t>PHAWare</a:t>
            </a:r>
            <a:r>
              <a:rPr lang="en-US" sz="1500" dirty="0">
                <a:solidFill>
                  <a:schemeClr val="dk1"/>
                </a:solidFill>
                <a:latin typeface="Georgia"/>
                <a:ea typeface="Georgia"/>
                <a:cs typeface="Georgia"/>
                <a:sym typeface="Georgia"/>
              </a:rPr>
              <a:t> or </a:t>
            </a:r>
            <a:r>
              <a:rPr lang="en-US" sz="1500" dirty="0" err="1">
                <a:solidFill>
                  <a:schemeClr val="dk1"/>
                </a:solidFill>
                <a:latin typeface="Georgia"/>
                <a:ea typeface="Georgia"/>
                <a:cs typeface="Georgia"/>
                <a:sym typeface="Georgia"/>
              </a:rPr>
              <a:t>PHAWorks</a:t>
            </a:r>
            <a:endParaRPr sz="1500" dirty="0">
              <a:solidFill>
                <a:schemeClr val="dk1"/>
              </a:solidFill>
              <a:latin typeface="Georgia"/>
              <a:ea typeface="Georgia"/>
              <a:cs typeface="Georgia"/>
              <a:sym typeface="Georgia"/>
            </a:endParaRPr>
          </a:p>
          <a:p>
            <a:pPr marL="457200" marR="0" lvl="0" indent="-330200" algn="l" rtl="0">
              <a:lnSpc>
                <a:spcPct val="100000"/>
              </a:lnSpc>
              <a:spcBef>
                <a:spcPts val="0"/>
              </a:spcBef>
              <a:spcAft>
                <a:spcPts val="0"/>
              </a:spcAft>
              <a:buClr>
                <a:schemeClr val="dk1"/>
              </a:buClr>
              <a:buSzPts val="1600"/>
              <a:buFont typeface="Georgia"/>
              <a:buChar char="●"/>
            </a:pPr>
            <a:r>
              <a:rPr lang="en-US" sz="1500" dirty="0">
                <a:solidFill>
                  <a:schemeClr val="dk1"/>
                </a:solidFill>
                <a:latin typeface="Georgia"/>
                <a:ea typeface="Georgia"/>
                <a:cs typeface="Georgia"/>
                <a:sym typeface="Georgia"/>
              </a:rPr>
              <a:t>Web framework: Django, Flask, or Spring Boot</a:t>
            </a:r>
            <a:endParaRPr sz="1500" dirty="0">
              <a:solidFill>
                <a:schemeClr val="dk1"/>
              </a:solidFill>
              <a:latin typeface="Georgia"/>
              <a:ea typeface="Georgia"/>
              <a:cs typeface="Georgia"/>
              <a:sym typeface="Georgia"/>
            </a:endParaRPr>
          </a:p>
          <a:p>
            <a:pPr marL="457200" marR="0" lvl="0" indent="-330200" algn="l" rtl="0">
              <a:lnSpc>
                <a:spcPct val="100000"/>
              </a:lnSpc>
              <a:spcBef>
                <a:spcPts val="0"/>
              </a:spcBef>
              <a:spcAft>
                <a:spcPts val="0"/>
              </a:spcAft>
              <a:buClr>
                <a:schemeClr val="dk1"/>
              </a:buClr>
              <a:buSzPts val="1600"/>
              <a:buFont typeface="Georgia"/>
              <a:buChar char="●"/>
            </a:pPr>
            <a:r>
              <a:rPr lang="en-US" sz="1500" dirty="0">
                <a:solidFill>
                  <a:schemeClr val="dk1"/>
                </a:solidFill>
                <a:latin typeface="Georgia"/>
                <a:ea typeface="Georgia"/>
                <a:cs typeface="Georgia"/>
                <a:sym typeface="Georgia"/>
              </a:rPr>
              <a:t>Database: PostgreSQL, MySQL, or Oracle</a:t>
            </a:r>
            <a:endParaRPr sz="1500" dirty="0">
              <a:solidFill>
                <a:schemeClr val="dk1"/>
              </a:solidFill>
              <a:latin typeface="Georgia"/>
              <a:ea typeface="Georgia"/>
              <a:cs typeface="Georgia"/>
              <a:sym typeface="Georgia"/>
            </a:endParaRPr>
          </a:p>
          <a:p>
            <a:pPr marL="457200" marR="0" lvl="0" indent="-330200" algn="l" rtl="0">
              <a:lnSpc>
                <a:spcPct val="100000"/>
              </a:lnSpc>
              <a:spcBef>
                <a:spcPts val="0"/>
              </a:spcBef>
              <a:spcAft>
                <a:spcPts val="0"/>
              </a:spcAft>
              <a:buClr>
                <a:schemeClr val="dk1"/>
              </a:buClr>
              <a:buSzPts val="1600"/>
              <a:buFont typeface="Georgia"/>
              <a:buChar char="●"/>
            </a:pPr>
            <a:r>
              <a:rPr lang="en-US" sz="1500" dirty="0">
                <a:solidFill>
                  <a:schemeClr val="dk1"/>
                </a:solidFill>
                <a:latin typeface="Georgia"/>
                <a:ea typeface="Georgia"/>
                <a:cs typeface="Georgia"/>
                <a:sym typeface="Georgia"/>
              </a:rPr>
              <a:t>Cloud platform: AWS, Azure, or Google Cloud Platform</a:t>
            </a:r>
            <a:endParaRPr sz="1500" dirty="0">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5"/>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92" name="Google Shape;292;p25"/>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Georgia"/>
                <a:ea typeface="Georgia"/>
                <a:cs typeface="Georgia"/>
                <a:sym typeface="Georgia"/>
              </a:rPr>
              <a:t>Team Leader Name: Aditya Mukherjee</a:t>
            </a:r>
            <a:endParaRPr dirty="0">
              <a:latin typeface="Georgia"/>
              <a:ea typeface="Georgia"/>
              <a:cs typeface="Georgia"/>
              <a:sym typeface="Georgia"/>
            </a:endParaRPr>
          </a:p>
          <a:p>
            <a:pPr marL="0" lvl="0" indent="0" algn="l" rtl="0">
              <a:lnSpc>
                <a:spcPct val="90000"/>
              </a:lnSpc>
              <a:spcBef>
                <a:spcPts val="1000"/>
              </a:spcBef>
              <a:spcAft>
                <a:spcPts val="0"/>
              </a:spcAft>
              <a:buClr>
                <a:schemeClr val="dk1"/>
              </a:buClr>
              <a:buSzPts val="1200"/>
              <a:buNone/>
            </a:pPr>
            <a:r>
              <a:rPr lang="en-US" sz="1200" dirty="0">
                <a:latin typeface="Georgia"/>
                <a:ea typeface="Georgia"/>
                <a:cs typeface="Georgia"/>
                <a:sym typeface="Georgia"/>
              </a:rPr>
              <a:t>Branch: B.Tech.	 			Stream: Chemical Engineering (CHE)		Year: IV</a:t>
            </a:r>
            <a:endParaRPr dirty="0">
              <a:latin typeface="Georgia"/>
              <a:ea typeface="Georgia"/>
              <a:cs typeface="Georgia"/>
              <a:sym typeface="Georgia"/>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Georgia"/>
                <a:ea typeface="Georgia"/>
                <a:cs typeface="Georgia"/>
                <a:sym typeface="Georgia"/>
              </a:rPr>
              <a:t>Team Member 1 Name: </a:t>
            </a:r>
            <a:r>
              <a:rPr lang="en-US" sz="1200" b="1" dirty="0" err="1">
                <a:solidFill>
                  <a:srgbClr val="5D7C3F"/>
                </a:solidFill>
                <a:latin typeface="Georgia"/>
                <a:ea typeface="Georgia"/>
                <a:cs typeface="Georgia"/>
                <a:sym typeface="Georgia"/>
              </a:rPr>
              <a:t>Adrija</a:t>
            </a:r>
            <a:r>
              <a:rPr lang="en-US" sz="1200" b="1" dirty="0">
                <a:solidFill>
                  <a:srgbClr val="5D7C3F"/>
                </a:solidFill>
                <a:latin typeface="Georgia"/>
                <a:ea typeface="Georgia"/>
                <a:cs typeface="Georgia"/>
                <a:sym typeface="Georgia"/>
              </a:rPr>
              <a:t> Dhar</a:t>
            </a:r>
            <a:endParaRPr dirty="0">
              <a:latin typeface="Georgia"/>
              <a:ea typeface="Georgia"/>
              <a:cs typeface="Georgia"/>
              <a:sym typeface="Georgia"/>
            </a:endParaRPr>
          </a:p>
          <a:p>
            <a:pPr marL="0" lvl="0" indent="0" algn="l" rtl="0">
              <a:lnSpc>
                <a:spcPct val="90000"/>
              </a:lnSpc>
              <a:spcBef>
                <a:spcPts val="1000"/>
              </a:spcBef>
              <a:spcAft>
                <a:spcPts val="0"/>
              </a:spcAft>
              <a:buClr>
                <a:schemeClr val="dk1"/>
              </a:buClr>
              <a:buSzPts val="1200"/>
              <a:buNone/>
            </a:pPr>
            <a:r>
              <a:rPr lang="en-US" sz="1200" dirty="0">
                <a:latin typeface="Georgia"/>
                <a:ea typeface="Georgia"/>
                <a:cs typeface="Georgia"/>
                <a:sym typeface="Georgia"/>
              </a:rPr>
              <a:t>Branch :B.Tech. 			 	Stream: Chemical Engineering (CHE)		Year: III</a:t>
            </a:r>
            <a:endParaRPr dirty="0">
              <a:latin typeface="Georgia"/>
              <a:ea typeface="Georgia"/>
              <a:cs typeface="Georgia"/>
              <a:sym typeface="Georgia"/>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Georgia"/>
                <a:ea typeface="Georgia"/>
                <a:cs typeface="Georgia"/>
                <a:sym typeface="Georgia"/>
              </a:rPr>
              <a:t>Team Member 2 Name: Anindya Paul</a:t>
            </a:r>
            <a:endParaRPr dirty="0">
              <a:latin typeface="Georgia"/>
              <a:ea typeface="Georgia"/>
              <a:cs typeface="Georgia"/>
              <a:sym typeface="Georgia"/>
            </a:endParaRPr>
          </a:p>
          <a:p>
            <a:pPr marL="0" lvl="0" indent="0" algn="l" rtl="0">
              <a:lnSpc>
                <a:spcPct val="90000"/>
              </a:lnSpc>
              <a:spcBef>
                <a:spcPts val="1000"/>
              </a:spcBef>
              <a:spcAft>
                <a:spcPts val="0"/>
              </a:spcAft>
              <a:buClr>
                <a:schemeClr val="dk1"/>
              </a:buClr>
              <a:buSzPts val="1200"/>
              <a:buNone/>
            </a:pPr>
            <a:r>
              <a:rPr lang="en-US" sz="1200" dirty="0">
                <a:latin typeface="Georgia"/>
                <a:ea typeface="Georgia"/>
                <a:cs typeface="Georgia"/>
                <a:sym typeface="Georgia"/>
              </a:rPr>
              <a:t>Branch :B.Tech.			 	Stream: Chemical Engineering (CHE)		Year: IV</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Georgia"/>
                <a:ea typeface="Georgia"/>
                <a:cs typeface="Georgia"/>
                <a:sym typeface="Georgia"/>
              </a:rPr>
              <a:t>Team Member 3 Name: </a:t>
            </a:r>
            <a:r>
              <a:rPr lang="en-US" sz="1200" b="1" dirty="0" err="1">
                <a:solidFill>
                  <a:srgbClr val="5D7C3F"/>
                </a:solidFill>
                <a:latin typeface="Georgia"/>
                <a:ea typeface="Georgia"/>
                <a:cs typeface="Georgia"/>
                <a:sym typeface="Georgia"/>
              </a:rPr>
              <a:t>Sujaan</a:t>
            </a:r>
            <a:r>
              <a:rPr lang="en-US" sz="1200" b="1" dirty="0">
                <a:solidFill>
                  <a:srgbClr val="5D7C3F"/>
                </a:solidFill>
                <a:latin typeface="Georgia"/>
                <a:ea typeface="Georgia"/>
                <a:cs typeface="Georgia"/>
                <a:sym typeface="Georgia"/>
              </a:rPr>
              <a:t> </a:t>
            </a:r>
            <a:r>
              <a:rPr lang="en-US" sz="1200" b="1" dirty="0" err="1">
                <a:solidFill>
                  <a:srgbClr val="5D7C3F"/>
                </a:solidFill>
                <a:latin typeface="Georgia"/>
                <a:ea typeface="Georgia"/>
                <a:cs typeface="Georgia"/>
                <a:sym typeface="Georgia"/>
              </a:rPr>
              <a:t>Mookherjee</a:t>
            </a:r>
            <a:endParaRPr dirty="0">
              <a:latin typeface="Georgia"/>
              <a:ea typeface="Georgia"/>
              <a:cs typeface="Georgia"/>
              <a:sym typeface="Georgia"/>
            </a:endParaRPr>
          </a:p>
          <a:p>
            <a:pPr marL="0" lvl="0" indent="0" algn="l" rtl="0">
              <a:lnSpc>
                <a:spcPct val="90000"/>
              </a:lnSpc>
              <a:spcBef>
                <a:spcPts val="1000"/>
              </a:spcBef>
              <a:spcAft>
                <a:spcPts val="0"/>
              </a:spcAft>
              <a:buSzPts val="1200"/>
              <a:buNone/>
            </a:pPr>
            <a:r>
              <a:rPr lang="en-US" sz="1200" dirty="0">
                <a:latin typeface="Georgia"/>
                <a:ea typeface="Georgia"/>
                <a:cs typeface="Georgia"/>
                <a:sym typeface="Georgia"/>
              </a:rPr>
              <a:t>Branch :B.Tech. 			 	Stream: Chemical Engineering (CHE)		Year: IV</a:t>
            </a:r>
            <a:endParaRPr dirty="0">
              <a:latin typeface="Georgia"/>
              <a:ea typeface="Georgia"/>
              <a:cs typeface="Georgia"/>
              <a:sym typeface="Georgia"/>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Georgia"/>
                <a:ea typeface="Georgia"/>
                <a:cs typeface="Georgia"/>
                <a:sym typeface="Georgia"/>
              </a:rPr>
              <a:t>Team Member 4 Name: Ayan Sil</a:t>
            </a:r>
            <a:endParaRPr dirty="0"/>
          </a:p>
          <a:p>
            <a:pPr marL="0" lvl="0" indent="0" algn="l" rtl="0">
              <a:lnSpc>
                <a:spcPct val="90000"/>
              </a:lnSpc>
              <a:spcBef>
                <a:spcPts val="1000"/>
              </a:spcBef>
              <a:spcAft>
                <a:spcPts val="0"/>
              </a:spcAft>
              <a:buClr>
                <a:srgbClr val="5D7C3F"/>
              </a:buClr>
              <a:buSzPts val="1200"/>
              <a:buNone/>
            </a:pPr>
            <a:r>
              <a:rPr lang="en-US" sz="1200" dirty="0">
                <a:latin typeface="Georgia"/>
                <a:ea typeface="Georgia"/>
                <a:cs typeface="Georgia"/>
                <a:sym typeface="Georgia"/>
              </a:rPr>
              <a:t>Branch :B.Tech.			 	Stream: Chemical Engineering (CHE)		Year: IV</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Georgia"/>
                <a:ea typeface="Georgia"/>
                <a:cs typeface="Georgia"/>
                <a:sym typeface="Georgia"/>
              </a:rPr>
              <a:t>Team Member 5 Name: Ananya Pal</a:t>
            </a:r>
            <a:endParaRPr dirty="0">
              <a:latin typeface="Georgia"/>
              <a:ea typeface="Georgia"/>
              <a:cs typeface="Georgia"/>
              <a:sym typeface="Georgia"/>
            </a:endParaRPr>
          </a:p>
          <a:p>
            <a:pPr marL="0" lvl="0" indent="0" algn="l" rtl="0">
              <a:lnSpc>
                <a:spcPct val="90000"/>
              </a:lnSpc>
              <a:spcBef>
                <a:spcPts val="1000"/>
              </a:spcBef>
              <a:spcAft>
                <a:spcPts val="0"/>
              </a:spcAft>
              <a:buClr>
                <a:schemeClr val="dk1"/>
              </a:buClr>
              <a:buSzPts val="1200"/>
              <a:buNone/>
            </a:pPr>
            <a:r>
              <a:rPr lang="en-US" sz="1200" dirty="0">
                <a:latin typeface="Georgia"/>
                <a:ea typeface="Georgia"/>
                <a:cs typeface="Georgia"/>
                <a:sym typeface="Georgia"/>
              </a:rPr>
              <a:t>Branch :B.Tech. + </a:t>
            </a:r>
            <a:r>
              <a:rPr lang="en-US" sz="1200" dirty="0" err="1">
                <a:latin typeface="Georgia"/>
                <a:ea typeface="Georgia"/>
                <a:cs typeface="Georgia"/>
                <a:sym typeface="Georgia"/>
              </a:rPr>
              <a:t>M.Tech</a:t>
            </a:r>
            <a:r>
              <a:rPr lang="en-US" sz="1200" dirty="0">
                <a:latin typeface="Georgia"/>
                <a:ea typeface="Georgia"/>
                <a:cs typeface="Georgia"/>
                <a:sym typeface="Georgia"/>
              </a:rPr>
              <a:t>.			 	Stream: Chemical Engineering (CHE)		Year: III</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Georgia"/>
                <a:ea typeface="Georgia"/>
                <a:cs typeface="Georgia"/>
                <a:sym typeface="Georgia"/>
              </a:rPr>
              <a:t>Team Mentor 1 Name: Sandip Kumar Lahiri</a:t>
            </a:r>
            <a:endParaRPr dirty="0">
              <a:latin typeface="Georgia"/>
              <a:ea typeface="Georgia"/>
              <a:cs typeface="Georgia"/>
              <a:sym typeface="Georgia"/>
            </a:endParaRPr>
          </a:p>
          <a:p>
            <a:pPr marL="0" lvl="0" indent="0" algn="l" rtl="0">
              <a:lnSpc>
                <a:spcPct val="90000"/>
              </a:lnSpc>
              <a:spcBef>
                <a:spcPts val="1000"/>
              </a:spcBef>
              <a:spcAft>
                <a:spcPts val="0"/>
              </a:spcAft>
              <a:buClr>
                <a:schemeClr val="dk1"/>
              </a:buClr>
              <a:buSzPts val="1200"/>
              <a:buNone/>
            </a:pPr>
            <a:r>
              <a:rPr lang="en-US" sz="1200" dirty="0">
                <a:latin typeface="Georgia"/>
                <a:ea typeface="Georgia"/>
                <a:cs typeface="Georgia"/>
                <a:sym typeface="Georgia"/>
              </a:rPr>
              <a:t>Category (Academic/Industry): 			Expertise (AI/ML/Blockchain </a:t>
            </a:r>
            <a:r>
              <a:rPr lang="en-US" sz="1200" dirty="0" err="1">
                <a:latin typeface="Georgia"/>
                <a:ea typeface="Georgia"/>
                <a:cs typeface="Georgia"/>
                <a:sym typeface="Georgia"/>
              </a:rPr>
              <a:t>etc</a:t>
            </a:r>
            <a:r>
              <a:rPr lang="en-US" sz="1200" dirty="0">
                <a:latin typeface="Georgia"/>
                <a:ea typeface="Georgia"/>
                <a:cs typeface="Georgia"/>
                <a:sym typeface="Georgia"/>
              </a:rPr>
              <a:t>): 		Domain Experience (in years):    </a:t>
            </a:r>
            <a:endParaRPr dirty="0">
              <a:latin typeface="Georgia"/>
              <a:ea typeface="Georgia"/>
              <a:cs typeface="Georgia"/>
              <a:sym typeface="Georgia"/>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Georgia"/>
                <a:ea typeface="Georgia"/>
                <a:cs typeface="Georgia"/>
                <a:sym typeface="Georgia"/>
              </a:rPr>
              <a:t>Team Mentor 2 Name: </a:t>
            </a:r>
            <a:r>
              <a:rPr lang="en-US" sz="1200" b="1" dirty="0" err="1">
                <a:solidFill>
                  <a:srgbClr val="804160"/>
                </a:solidFill>
                <a:latin typeface="Georgia"/>
                <a:ea typeface="Georgia"/>
                <a:cs typeface="Georgia"/>
                <a:sym typeface="Georgia"/>
              </a:rPr>
              <a:t>Abhiram</a:t>
            </a:r>
            <a:r>
              <a:rPr lang="en-US" sz="1200" b="1" dirty="0">
                <a:solidFill>
                  <a:srgbClr val="804160"/>
                </a:solidFill>
                <a:latin typeface="Georgia"/>
                <a:ea typeface="Georgia"/>
                <a:cs typeface="Georgia"/>
                <a:sym typeface="Georgia"/>
              </a:rPr>
              <a:t> Hens</a:t>
            </a:r>
            <a:endParaRPr dirty="0">
              <a:latin typeface="Georgia"/>
              <a:ea typeface="Georgia"/>
              <a:cs typeface="Georgia"/>
              <a:sym typeface="Georgia"/>
            </a:endParaRPr>
          </a:p>
          <a:p>
            <a:pPr marL="0" lvl="0" indent="0" algn="l" rtl="0">
              <a:lnSpc>
                <a:spcPct val="90000"/>
              </a:lnSpc>
              <a:spcBef>
                <a:spcPts val="1000"/>
              </a:spcBef>
              <a:spcAft>
                <a:spcPts val="0"/>
              </a:spcAft>
              <a:buClr>
                <a:schemeClr val="dk1"/>
              </a:buClr>
              <a:buSzPts val="1200"/>
              <a:buNone/>
            </a:pPr>
            <a:r>
              <a:rPr lang="en-US" sz="1200" dirty="0">
                <a:latin typeface="Georgia"/>
                <a:ea typeface="Georgia"/>
                <a:cs typeface="Georgia"/>
                <a:sym typeface="Georgia"/>
              </a:rPr>
              <a:t>Category (Academic/Industry):		 	Expertise (AI/ML/Blockchain </a:t>
            </a:r>
            <a:r>
              <a:rPr lang="en-US" sz="1200" dirty="0" err="1">
                <a:latin typeface="Georgia"/>
                <a:ea typeface="Georgia"/>
                <a:cs typeface="Georgia"/>
                <a:sym typeface="Georgia"/>
              </a:rPr>
              <a:t>etc</a:t>
            </a:r>
            <a:r>
              <a:rPr lang="en-US" sz="1200" dirty="0">
                <a:latin typeface="Georgia"/>
                <a:ea typeface="Georgia"/>
                <a:cs typeface="Georgia"/>
                <a:sym typeface="Georgia"/>
              </a:rPr>
              <a:t>): 		Domain Experience (in years):    </a:t>
            </a:r>
            <a:endParaRPr dirty="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a:spLocks noGrp="1"/>
          </p:cNvSpPr>
          <p:nvPr>
            <p:ph type="title"/>
          </p:nvPr>
        </p:nvSpPr>
        <p:spPr>
          <a:xfrm>
            <a:off x="971550" y="964525"/>
            <a:ext cx="9459900" cy="7389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Overview of Solution</a:t>
            </a:r>
            <a:endParaRPr/>
          </a:p>
        </p:txBody>
      </p:sp>
      <p:sp>
        <p:nvSpPr>
          <p:cNvPr id="218" name="Google Shape;218;p16"/>
          <p:cNvSpPr txBox="1">
            <a:spLocks noGrp="1"/>
          </p:cNvSpPr>
          <p:nvPr>
            <p:ph type="body" idx="1"/>
          </p:nvPr>
        </p:nvSpPr>
        <p:spPr>
          <a:xfrm>
            <a:off x="963975" y="2388950"/>
            <a:ext cx="9459900" cy="3943200"/>
          </a:xfrm>
          <a:prstGeom prst="rect">
            <a:avLst/>
          </a:prstGeom>
          <a:noFill/>
          <a:ln>
            <a:noFill/>
          </a:ln>
        </p:spPr>
        <p:txBody>
          <a:bodyPr spcFirstLastPara="1" wrap="square" lIns="0" tIns="0" rIns="0" bIns="0" anchor="t" anchorCtr="0">
            <a:noAutofit/>
          </a:bodyPr>
          <a:lstStyle/>
          <a:p>
            <a:pPr marL="228600" lvl="0" indent="-1588" algn="l" rtl="0">
              <a:lnSpc>
                <a:spcPct val="100000"/>
              </a:lnSpc>
              <a:spcBef>
                <a:spcPts val="1000"/>
              </a:spcBef>
              <a:spcAft>
                <a:spcPts val="0"/>
              </a:spcAft>
              <a:buSzPts val="1600"/>
              <a:buNone/>
            </a:pPr>
            <a:r>
              <a:rPr lang="en-US" sz="1900" dirty="0">
                <a:latin typeface="Georgia"/>
                <a:ea typeface="Georgia"/>
                <a:cs typeface="Georgia"/>
                <a:sym typeface="Georgia"/>
              </a:rPr>
              <a:t>This software </a:t>
            </a:r>
            <a:r>
              <a:rPr lang="en-US" sz="1900" b="1" dirty="0">
                <a:latin typeface="Georgia"/>
                <a:ea typeface="Georgia"/>
                <a:cs typeface="Georgia"/>
                <a:sym typeface="Georgia"/>
              </a:rPr>
              <a:t>improves plant safety </a:t>
            </a:r>
            <a:r>
              <a:rPr lang="en-US" sz="1900" dirty="0">
                <a:latin typeface="Georgia"/>
                <a:ea typeface="Georgia"/>
                <a:cs typeface="Georgia"/>
                <a:sym typeface="Georgia"/>
              </a:rPr>
              <a:t>and </a:t>
            </a:r>
            <a:r>
              <a:rPr lang="en-US" sz="1900" b="1" dirty="0">
                <a:latin typeface="Georgia"/>
                <a:ea typeface="Georgia"/>
                <a:cs typeface="Georgia"/>
                <a:sym typeface="Georgia"/>
              </a:rPr>
              <a:t>emergency response capabilities </a:t>
            </a:r>
            <a:r>
              <a:rPr lang="en-US" sz="1900" dirty="0">
                <a:latin typeface="Georgia"/>
                <a:ea typeface="Georgia"/>
                <a:cs typeface="Georgia"/>
                <a:sym typeface="Georgia"/>
              </a:rPr>
              <a:t>by integrating </a:t>
            </a:r>
            <a:r>
              <a:rPr lang="en-US" sz="1900" b="1" dirty="0">
                <a:latin typeface="Georgia"/>
                <a:ea typeface="Georgia"/>
                <a:cs typeface="Georgia"/>
                <a:sym typeface="Georgia"/>
              </a:rPr>
              <a:t>satellite data for exact plant location </a:t>
            </a:r>
            <a:r>
              <a:rPr lang="en-US" sz="1900" dirty="0">
                <a:latin typeface="Georgia"/>
                <a:ea typeface="Georgia"/>
                <a:cs typeface="Georgia"/>
                <a:sym typeface="Georgia"/>
              </a:rPr>
              <a:t>and layout identification, in addition to local danger containment measures. This investigation is extended within a 5 to 10 km radius, incorporating villages and nearby plants. Access to critical data such as </a:t>
            </a:r>
            <a:r>
              <a:rPr lang="en-US" sz="1900" b="1" dirty="0">
                <a:latin typeface="Georgia"/>
                <a:ea typeface="Georgia"/>
                <a:cs typeface="Georgia"/>
                <a:sym typeface="Georgia"/>
              </a:rPr>
              <a:t>stream information and P&amp;ID diagrams </a:t>
            </a:r>
            <a:r>
              <a:rPr lang="en-US" sz="1900" dirty="0">
                <a:latin typeface="Georgia"/>
                <a:ea typeface="Georgia"/>
                <a:cs typeface="Georgia"/>
                <a:sym typeface="Georgia"/>
              </a:rPr>
              <a:t>enables extensive plant location analysis and equipment mapping. It computes </a:t>
            </a:r>
            <a:r>
              <a:rPr lang="en-US" sz="1900" b="1" dirty="0">
                <a:latin typeface="Georgia"/>
                <a:ea typeface="Georgia"/>
                <a:cs typeface="Georgia"/>
                <a:sym typeface="Georgia"/>
              </a:rPr>
              <a:t>the Probability of Explosion using parameters such as LEL and HEL </a:t>
            </a:r>
            <a:r>
              <a:rPr lang="en-US" sz="1900" dirty="0">
                <a:latin typeface="Georgia"/>
                <a:ea typeface="Georgia"/>
                <a:cs typeface="Georgia"/>
                <a:sym typeface="Georgia"/>
              </a:rPr>
              <a:t>to determine potential hazard timings. The formulation of </a:t>
            </a:r>
            <a:r>
              <a:rPr lang="en-US" sz="1900" b="1" dirty="0">
                <a:latin typeface="Georgia"/>
                <a:ea typeface="Georgia"/>
                <a:cs typeface="Georgia"/>
                <a:sym typeface="Georgia"/>
              </a:rPr>
              <a:t>consequences includes TNT equivalent calculations and harmful substance release patterns</a:t>
            </a:r>
            <a:r>
              <a:rPr lang="en-US" sz="1900" dirty="0">
                <a:latin typeface="Georgia"/>
                <a:ea typeface="Georgia"/>
                <a:cs typeface="Georgia"/>
                <a:sym typeface="Georgia"/>
              </a:rPr>
              <a:t>. Notably, </a:t>
            </a:r>
            <a:r>
              <a:rPr lang="en-US" sz="1900" b="1" dirty="0">
                <a:latin typeface="Georgia"/>
                <a:ea typeface="Georgia"/>
                <a:cs typeface="Georgia"/>
                <a:sym typeface="Georgia"/>
              </a:rPr>
              <a:t>generative AI automates the generation of emergency response</a:t>
            </a:r>
            <a:r>
              <a:rPr lang="en-US" sz="1900" dirty="0">
                <a:latin typeface="Georgia"/>
                <a:ea typeface="Georgia"/>
                <a:cs typeface="Georgia"/>
                <a:sym typeface="Georgia"/>
              </a:rPr>
              <a:t> plans based on threat levels and plant layouts, expediting response efforts. Impact assessment combines Probability of Explosion and consequence calculations for a thorough risk evaluation that improves safety and operational efficiency.</a:t>
            </a:r>
            <a:endParaRPr lang="en-US" sz="1700" dirty="0"/>
          </a:p>
        </p:txBody>
      </p:sp>
      <p:sp>
        <p:nvSpPr>
          <p:cNvPr id="219" name="Google Shape;219;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2</a:t>
            </a:fld>
            <a:endParaRPr>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a:spLocks noGrp="1"/>
          </p:cNvSpPr>
          <p:nvPr>
            <p:ph type="title"/>
          </p:nvPr>
        </p:nvSpPr>
        <p:spPr>
          <a:xfrm>
            <a:off x="952500" y="772600"/>
            <a:ext cx="10704000" cy="917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4400"/>
              <a:buFont typeface="Franklin Gothic"/>
              <a:buNone/>
            </a:pPr>
            <a:r>
              <a:rPr lang="en-US" sz="3200"/>
              <a:t>Obtaining satellite data for complete plant geographic locations</a:t>
            </a:r>
            <a:endParaRPr/>
          </a:p>
        </p:txBody>
      </p:sp>
      <p:sp>
        <p:nvSpPr>
          <p:cNvPr id="225" name="Google Shape;225;p17"/>
          <p:cNvSpPr txBox="1">
            <a:spLocks noGrp="1"/>
          </p:cNvSpPr>
          <p:nvPr>
            <p:ph type="body" idx="1"/>
          </p:nvPr>
        </p:nvSpPr>
        <p:spPr>
          <a:xfrm>
            <a:off x="952499" y="2213162"/>
            <a:ext cx="10704000" cy="4042800"/>
          </a:xfrm>
          <a:prstGeom prst="rect">
            <a:avLst/>
          </a:prstGeom>
          <a:noFill/>
          <a:ln>
            <a:noFill/>
          </a:ln>
        </p:spPr>
        <p:txBody>
          <a:bodyPr spcFirstLastPara="1" wrap="square" lIns="0" tIns="0" rIns="0" bIns="0" anchor="t" anchorCtr="0">
            <a:noAutofit/>
          </a:bodyPr>
          <a:lstStyle/>
          <a:p>
            <a:pPr marL="514350" lvl="0" indent="-292100" algn="l" rtl="0">
              <a:lnSpc>
                <a:spcPct val="100000"/>
              </a:lnSpc>
              <a:spcBef>
                <a:spcPts val="1000"/>
              </a:spcBef>
              <a:spcAft>
                <a:spcPts val="0"/>
              </a:spcAft>
              <a:buSzPts val="1700"/>
              <a:buFont typeface="Arial"/>
              <a:buChar char="•"/>
            </a:pPr>
            <a:r>
              <a:rPr lang="en-US" sz="1700" b="1">
                <a:latin typeface="Georgia"/>
                <a:ea typeface="Georgia"/>
                <a:cs typeface="Georgia"/>
                <a:sym typeface="Georgia"/>
              </a:rPr>
              <a:t>Complete layout of the plant and geographic locations: </a:t>
            </a:r>
            <a:r>
              <a:rPr lang="en-US" sz="1700">
                <a:latin typeface="Georgia"/>
                <a:ea typeface="Georgia"/>
                <a:cs typeface="Georgia"/>
                <a:sym typeface="Georgia"/>
              </a:rPr>
              <a:t>Use satellite imagery and GPS to create a detailed map of the plant and its surroundings, identifying all hazardous locations and critical infrastructure.</a:t>
            </a:r>
            <a:endParaRPr sz="1700"/>
          </a:p>
          <a:p>
            <a:pPr marL="514350" lvl="0" indent="-292100" algn="l" rtl="0">
              <a:lnSpc>
                <a:spcPct val="100000"/>
              </a:lnSpc>
              <a:spcBef>
                <a:spcPts val="1000"/>
              </a:spcBef>
              <a:spcAft>
                <a:spcPts val="0"/>
              </a:spcAft>
              <a:buSzPts val="1700"/>
              <a:buFont typeface="Arial"/>
              <a:buChar char="•"/>
            </a:pPr>
            <a:r>
              <a:rPr lang="en-US" sz="1700" b="1">
                <a:latin typeface="Georgia"/>
                <a:ea typeface="Georgia"/>
                <a:cs typeface="Georgia"/>
                <a:sym typeface="Georgia"/>
              </a:rPr>
              <a:t>Hazard containing steps taken by the plant: </a:t>
            </a:r>
            <a:r>
              <a:rPr lang="en-US" sz="1700">
                <a:latin typeface="Georgia"/>
                <a:ea typeface="Georgia"/>
                <a:cs typeface="Georgia"/>
                <a:sym typeface="Georgia"/>
              </a:rPr>
              <a:t>Develop a database of all hazard containing steps, including type, location, and steps taken to contain.</a:t>
            </a:r>
            <a:endParaRPr sz="1700"/>
          </a:p>
          <a:p>
            <a:pPr marL="514350" lvl="0" indent="-292100" algn="l" rtl="0">
              <a:lnSpc>
                <a:spcPct val="100000"/>
              </a:lnSpc>
              <a:spcBef>
                <a:spcPts val="1000"/>
              </a:spcBef>
              <a:spcAft>
                <a:spcPts val="0"/>
              </a:spcAft>
              <a:buSzPts val="1700"/>
              <a:buFont typeface="Arial"/>
              <a:buChar char="•"/>
            </a:pPr>
            <a:r>
              <a:rPr lang="en-US" sz="1700" b="1">
                <a:latin typeface="Georgia"/>
                <a:ea typeface="Georgia"/>
                <a:cs typeface="Georgia"/>
                <a:sym typeface="Georgia"/>
              </a:rPr>
              <a:t>What is in the surroundings (5 km to 10 km radius): </a:t>
            </a:r>
            <a:r>
              <a:rPr lang="en-US" sz="1700">
                <a:latin typeface="Georgia"/>
                <a:ea typeface="Georgia"/>
                <a:cs typeface="Georgia"/>
                <a:sym typeface="Georgia"/>
              </a:rPr>
              <a:t>Use satellite imagery to identify villages, plants, and other critical infrastructure within a 5 km to 10 km radius of the plant.</a:t>
            </a:r>
            <a:endParaRPr sz="1700"/>
          </a:p>
          <a:p>
            <a:pPr marL="514350" lvl="0" indent="-292100" algn="l" rtl="0">
              <a:lnSpc>
                <a:spcPct val="100000"/>
              </a:lnSpc>
              <a:spcBef>
                <a:spcPts val="1000"/>
              </a:spcBef>
              <a:spcAft>
                <a:spcPts val="0"/>
              </a:spcAft>
              <a:buSzPts val="1700"/>
              <a:buFont typeface="Arial"/>
              <a:buChar char="•"/>
            </a:pPr>
            <a:r>
              <a:rPr lang="en-US" sz="1700" b="1">
                <a:latin typeface="Georgia"/>
                <a:ea typeface="Georgia"/>
                <a:cs typeface="Georgia"/>
                <a:sym typeface="Georgia"/>
              </a:rPr>
              <a:t>Potential challenge: </a:t>
            </a:r>
            <a:r>
              <a:rPr lang="en-US" sz="1700">
                <a:latin typeface="Georgia"/>
                <a:ea typeface="Georgia"/>
                <a:cs typeface="Georgia"/>
                <a:sym typeface="Georgia"/>
              </a:rPr>
              <a:t>Accessing the layout of the plant for sections where exact details are not available: Use a combination of satellite imagery, publicly available data, and expert knowledge to estimate the layout of the plant for sections where exact details are not available. The software could also be designed to allow users to input additional information about the section of the plant as it becomes available.</a:t>
            </a:r>
            <a:endParaRPr sz="1700"/>
          </a:p>
        </p:txBody>
      </p:sp>
      <p:sp>
        <p:nvSpPr>
          <p:cNvPr id="226" name="Google Shape;226;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3</a:t>
            </a:fld>
            <a:endParaRPr>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952450" y="746674"/>
            <a:ext cx="10548300" cy="9438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4400"/>
              <a:buFont typeface="Franklin Gothic"/>
              <a:buNone/>
            </a:pPr>
            <a:r>
              <a:rPr lang="en-US" sz="3200" b="0" i="0">
                <a:solidFill>
                  <a:srgbClr val="1F2328"/>
                </a:solidFill>
                <a:latin typeface="Libre Franklin SemiBold"/>
                <a:ea typeface="Libre Franklin SemiBold"/>
                <a:cs typeface="Libre Franklin SemiBold"/>
                <a:sym typeface="Libre Franklin SemiBold"/>
              </a:rPr>
              <a:t>Accessing the stream data, P&amp;ID diagrams for more detailed plant location analysis</a:t>
            </a:r>
            <a:endParaRPr sz="3200" b="0">
              <a:latin typeface="Libre Franklin SemiBold"/>
              <a:ea typeface="Libre Franklin SemiBold"/>
              <a:cs typeface="Libre Franklin SemiBold"/>
              <a:sym typeface="Libre Franklin SemiBold"/>
            </a:endParaRPr>
          </a:p>
        </p:txBody>
      </p:sp>
      <p:sp>
        <p:nvSpPr>
          <p:cNvPr id="232" name="Google Shape;232;p18"/>
          <p:cNvSpPr txBox="1">
            <a:spLocks noGrp="1"/>
          </p:cNvSpPr>
          <p:nvPr>
            <p:ph type="body" idx="1"/>
          </p:nvPr>
        </p:nvSpPr>
        <p:spPr>
          <a:xfrm>
            <a:off x="952499" y="2289362"/>
            <a:ext cx="10548202" cy="4042857"/>
          </a:xfrm>
          <a:prstGeom prst="rect">
            <a:avLst/>
          </a:prstGeom>
          <a:noFill/>
          <a:ln>
            <a:noFill/>
          </a:ln>
        </p:spPr>
        <p:txBody>
          <a:bodyPr spcFirstLastPara="1" wrap="square" lIns="0" tIns="0" rIns="0" bIns="0" anchor="t" anchorCtr="0">
            <a:noAutofit/>
          </a:bodyPr>
          <a:lstStyle/>
          <a:p>
            <a:pPr marL="457200" lvl="0" indent="-254000" algn="l" rtl="0">
              <a:lnSpc>
                <a:spcPct val="100000"/>
              </a:lnSpc>
              <a:spcBef>
                <a:spcPts val="1000"/>
              </a:spcBef>
              <a:spcAft>
                <a:spcPts val="0"/>
              </a:spcAft>
              <a:buSzPts val="2000"/>
              <a:buFont typeface="Arial"/>
              <a:buChar char="•"/>
            </a:pPr>
            <a:r>
              <a:rPr lang="en-US" sz="2000" b="1">
                <a:solidFill>
                  <a:srgbClr val="1F2328"/>
                </a:solidFill>
                <a:latin typeface="Georgia"/>
                <a:ea typeface="Georgia"/>
                <a:cs typeface="Georgia"/>
                <a:sym typeface="Georgia"/>
              </a:rPr>
              <a:t>Image processing</a:t>
            </a:r>
            <a:r>
              <a:rPr lang="en-US" sz="2000">
                <a:solidFill>
                  <a:srgbClr val="1F2328"/>
                </a:solidFill>
                <a:latin typeface="Georgia"/>
                <a:ea typeface="Georgia"/>
                <a:cs typeface="Georgia"/>
                <a:sym typeface="Georgia"/>
              </a:rPr>
              <a:t>: Satellite imagery can be processed to identify major explosive or hazardous equipments. This can be done using a variety of techniques, such as object detection and classification.</a:t>
            </a:r>
            <a:endParaRPr sz="2000">
              <a:solidFill>
                <a:srgbClr val="1F2328"/>
              </a:solidFill>
              <a:latin typeface="Georgia"/>
              <a:ea typeface="Georgia"/>
              <a:cs typeface="Georgia"/>
              <a:sym typeface="Georgia"/>
            </a:endParaRPr>
          </a:p>
          <a:p>
            <a:pPr marL="457200" lvl="0" indent="-254000" algn="l" rtl="0">
              <a:lnSpc>
                <a:spcPct val="100000"/>
              </a:lnSpc>
              <a:spcBef>
                <a:spcPts val="1000"/>
              </a:spcBef>
              <a:spcAft>
                <a:spcPts val="0"/>
              </a:spcAft>
              <a:buSzPts val="2000"/>
              <a:buFont typeface="Arial"/>
              <a:buChar char="•"/>
            </a:pPr>
            <a:r>
              <a:rPr lang="en-US" sz="2000" b="1">
                <a:solidFill>
                  <a:srgbClr val="1F2328"/>
                </a:solidFill>
                <a:latin typeface="Georgia"/>
                <a:ea typeface="Georgia"/>
                <a:cs typeface="Georgia"/>
                <a:sym typeface="Georgia"/>
              </a:rPr>
              <a:t>Natural language processing</a:t>
            </a:r>
            <a:r>
              <a:rPr lang="en-US" sz="2000">
                <a:solidFill>
                  <a:srgbClr val="1F2328"/>
                </a:solidFill>
                <a:latin typeface="Georgia"/>
                <a:ea typeface="Georgia"/>
                <a:cs typeface="Georgia"/>
                <a:sym typeface="Georgia"/>
              </a:rPr>
              <a:t>: P&amp;ID diagrams can be parsed using natural language processing techniques to extract information about the equipment, such as its location and specifications.</a:t>
            </a:r>
            <a:endParaRPr sz="2000">
              <a:solidFill>
                <a:srgbClr val="1F2328"/>
              </a:solidFill>
              <a:latin typeface="Georgia"/>
              <a:ea typeface="Georgia"/>
              <a:cs typeface="Georgia"/>
              <a:sym typeface="Georgia"/>
            </a:endParaRPr>
          </a:p>
          <a:p>
            <a:pPr marL="457200" lvl="0" indent="-254000" algn="l" rtl="0">
              <a:lnSpc>
                <a:spcPct val="100000"/>
              </a:lnSpc>
              <a:spcBef>
                <a:spcPts val="1000"/>
              </a:spcBef>
              <a:spcAft>
                <a:spcPts val="0"/>
              </a:spcAft>
              <a:buSzPts val="2000"/>
              <a:buFont typeface="Arial"/>
              <a:buChar char="•"/>
            </a:pPr>
            <a:r>
              <a:rPr lang="en-US" sz="2000" b="1">
                <a:solidFill>
                  <a:srgbClr val="1F2328"/>
                </a:solidFill>
                <a:latin typeface="Georgia"/>
                <a:ea typeface="Georgia"/>
                <a:cs typeface="Georgia"/>
                <a:sym typeface="Georgia"/>
              </a:rPr>
              <a:t>Data integration</a:t>
            </a:r>
            <a:r>
              <a:rPr lang="en-US" sz="2000">
                <a:solidFill>
                  <a:srgbClr val="1F2328"/>
                </a:solidFill>
                <a:latin typeface="Georgia"/>
                <a:ea typeface="Georgia"/>
                <a:cs typeface="Georgia"/>
                <a:sym typeface="Georgia"/>
              </a:rPr>
              <a:t>: The data from the satellite imagery and P&amp;ID diagrams can be integrated to create a database that contains information about all of the major explosive or hazardous equipments in the plant, as well as their locations and specifications.</a:t>
            </a:r>
            <a:endParaRPr sz="2000">
              <a:solidFill>
                <a:srgbClr val="1F2328"/>
              </a:solidFill>
              <a:latin typeface="Georgia"/>
              <a:ea typeface="Georgia"/>
              <a:cs typeface="Georgia"/>
              <a:sym typeface="Georgia"/>
            </a:endParaRPr>
          </a:p>
        </p:txBody>
      </p:sp>
      <p:sp>
        <p:nvSpPr>
          <p:cNvPr id="233" name="Google Shape;233;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4</a:t>
            </a:fld>
            <a:endParaRPr>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9"/>
          <p:cNvSpPr txBox="1">
            <a:spLocks noGrp="1"/>
          </p:cNvSpPr>
          <p:nvPr>
            <p:ph type="title"/>
          </p:nvPr>
        </p:nvSpPr>
        <p:spPr>
          <a:xfrm>
            <a:off x="860700" y="876304"/>
            <a:ext cx="10470600" cy="7734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Calculation of Explosion Probability</a:t>
            </a:r>
            <a:endParaRPr/>
          </a:p>
        </p:txBody>
      </p:sp>
      <p:sp>
        <p:nvSpPr>
          <p:cNvPr id="239" name="Google Shape;239;p19"/>
          <p:cNvSpPr txBox="1">
            <a:spLocks noGrp="1"/>
          </p:cNvSpPr>
          <p:nvPr>
            <p:ph type="body" idx="1"/>
          </p:nvPr>
        </p:nvSpPr>
        <p:spPr>
          <a:xfrm>
            <a:off x="952500" y="2079450"/>
            <a:ext cx="10482300" cy="4252800"/>
          </a:xfrm>
          <a:prstGeom prst="rect">
            <a:avLst/>
          </a:prstGeom>
          <a:noFill/>
          <a:ln>
            <a:noFill/>
          </a:ln>
        </p:spPr>
        <p:txBody>
          <a:bodyPr spcFirstLastPara="1" wrap="square" lIns="0" tIns="0" rIns="0" bIns="0" anchor="t" anchorCtr="0">
            <a:noAutofit/>
          </a:bodyPr>
          <a:lstStyle/>
          <a:p>
            <a:pPr marL="457200" lvl="0" indent="-361950" algn="l" rtl="0">
              <a:lnSpc>
                <a:spcPct val="100000"/>
              </a:lnSpc>
              <a:spcBef>
                <a:spcPts val="1000"/>
              </a:spcBef>
              <a:spcAft>
                <a:spcPts val="0"/>
              </a:spcAft>
              <a:buSzPts val="2100"/>
              <a:buFont typeface="Georgia"/>
              <a:buChar char="●"/>
            </a:pPr>
            <a:r>
              <a:rPr lang="en-US" sz="1900">
                <a:latin typeface="Georgia"/>
                <a:ea typeface="Georgia"/>
                <a:cs typeface="Georgia"/>
                <a:sym typeface="Georgia"/>
              </a:rPr>
              <a:t>The LEL is the minimum concentration of a flammable gas or vapor in air that can be ignited.</a:t>
            </a:r>
            <a:endParaRPr sz="1900">
              <a:latin typeface="Georgia"/>
              <a:ea typeface="Georgia"/>
              <a:cs typeface="Georgia"/>
              <a:sym typeface="Georgia"/>
            </a:endParaRPr>
          </a:p>
          <a:p>
            <a:pPr marL="457200" lvl="0" indent="-361950" algn="l" rtl="0">
              <a:lnSpc>
                <a:spcPct val="100000"/>
              </a:lnSpc>
              <a:spcBef>
                <a:spcPts val="0"/>
              </a:spcBef>
              <a:spcAft>
                <a:spcPts val="0"/>
              </a:spcAft>
              <a:buSzPts val="2100"/>
              <a:buFont typeface="Georgia"/>
              <a:buChar char="●"/>
            </a:pPr>
            <a:r>
              <a:rPr lang="en-US" sz="1900">
                <a:latin typeface="Georgia"/>
                <a:ea typeface="Georgia"/>
                <a:cs typeface="Georgia"/>
                <a:sym typeface="Georgia"/>
              </a:rPr>
              <a:t>The HEL is the maximum concentration of a flammable gas or vapor in air that can be ignited.</a:t>
            </a:r>
            <a:endParaRPr sz="1900">
              <a:latin typeface="Georgia"/>
              <a:ea typeface="Georgia"/>
              <a:cs typeface="Georgia"/>
              <a:sym typeface="Georgia"/>
            </a:endParaRPr>
          </a:p>
          <a:p>
            <a:pPr marL="457200" lvl="0" indent="-361950" algn="l" rtl="0">
              <a:lnSpc>
                <a:spcPct val="100000"/>
              </a:lnSpc>
              <a:spcBef>
                <a:spcPts val="0"/>
              </a:spcBef>
              <a:spcAft>
                <a:spcPts val="0"/>
              </a:spcAft>
              <a:buSzPts val="2100"/>
              <a:buFont typeface="Georgia"/>
              <a:buChar char="●"/>
            </a:pPr>
            <a:r>
              <a:rPr lang="en-US" sz="1900">
                <a:latin typeface="Georgia"/>
                <a:ea typeface="Georgia"/>
                <a:cs typeface="Georgia"/>
                <a:sym typeface="Georgia"/>
              </a:rPr>
              <a:t>The probability of explosion can be calculated using the following equations:</a:t>
            </a:r>
            <a:endParaRPr sz="1900">
              <a:latin typeface="Georgia"/>
              <a:ea typeface="Georgia"/>
              <a:cs typeface="Georgia"/>
              <a:sym typeface="Georgia"/>
            </a:endParaRPr>
          </a:p>
          <a:p>
            <a:pPr marL="457200" lvl="0" indent="0" algn="l" rtl="0">
              <a:lnSpc>
                <a:spcPct val="100000"/>
              </a:lnSpc>
              <a:spcBef>
                <a:spcPts val="1000"/>
              </a:spcBef>
              <a:spcAft>
                <a:spcPts val="0"/>
              </a:spcAft>
              <a:buNone/>
            </a:pPr>
            <a:endParaRPr sz="1900">
              <a:latin typeface="Georgia"/>
              <a:ea typeface="Georgia"/>
              <a:cs typeface="Georgia"/>
              <a:sym typeface="Georgia"/>
            </a:endParaRPr>
          </a:p>
          <a:p>
            <a:pPr marL="0" lvl="0" indent="0" algn="l" rtl="0">
              <a:lnSpc>
                <a:spcPct val="100000"/>
              </a:lnSpc>
              <a:spcBef>
                <a:spcPts val="1000"/>
              </a:spcBef>
              <a:spcAft>
                <a:spcPts val="0"/>
              </a:spcAft>
              <a:buNone/>
            </a:pPr>
            <a:endParaRPr sz="1900"/>
          </a:p>
          <a:p>
            <a:pPr marL="457200" lvl="0" indent="-355600" algn="l" rtl="0">
              <a:lnSpc>
                <a:spcPct val="100000"/>
              </a:lnSpc>
              <a:spcBef>
                <a:spcPts val="1000"/>
              </a:spcBef>
              <a:spcAft>
                <a:spcPts val="0"/>
              </a:spcAft>
              <a:buSzPts val="2000"/>
              <a:buFont typeface="Georgia"/>
              <a:buChar char="●"/>
            </a:pPr>
            <a:r>
              <a:rPr lang="en-US" sz="2000">
                <a:latin typeface="Georgia"/>
                <a:ea typeface="Georgia"/>
                <a:cs typeface="Georgia"/>
                <a:sym typeface="Georgia"/>
              </a:rPr>
              <a:t>C = Predicted concentration of the explosive material </a:t>
            </a:r>
            <a:endParaRPr sz="2000">
              <a:latin typeface="Georgia"/>
              <a:ea typeface="Georgia"/>
              <a:cs typeface="Georgia"/>
              <a:sym typeface="Georgia"/>
            </a:endParaRPr>
          </a:p>
          <a:p>
            <a:pPr marL="457200" lvl="0" indent="-355600" algn="l" rtl="0">
              <a:lnSpc>
                <a:spcPct val="100000"/>
              </a:lnSpc>
              <a:spcBef>
                <a:spcPts val="0"/>
              </a:spcBef>
              <a:spcAft>
                <a:spcPts val="0"/>
              </a:spcAft>
              <a:buSzPts val="2000"/>
              <a:buFont typeface="Georgia"/>
              <a:buChar char="●"/>
            </a:pPr>
            <a:r>
              <a:rPr lang="en-US" sz="2000">
                <a:latin typeface="Georgia"/>
                <a:ea typeface="Georgia"/>
                <a:cs typeface="Georgia"/>
                <a:sym typeface="Georgia"/>
              </a:rPr>
              <a:t>Csp = set point for the process stream that is maintained by the control system.</a:t>
            </a:r>
            <a:endParaRPr sz="2000">
              <a:latin typeface="Georgia"/>
              <a:ea typeface="Georgia"/>
              <a:cs typeface="Georgia"/>
              <a:sym typeface="Georgia"/>
            </a:endParaRPr>
          </a:p>
          <a:p>
            <a:pPr marL="457200" lvl="0" indent="-355600" algn="l" rtl="0">
              <a:lnSpc>
                <a:spcPct val="100000"/>
              </a:lnSpc>
              <a:spcBef>
                <a:spcPts val="0"/>
              </a:spcBef>
              <a:spcAft>
                <a:spcPts val="0"/>
              </a:spcAft>
              <a:buSzPts val="2000"/>
              <a:buFont typeface="Georgia"/>
              <a:buChar char="●"/>
            </a:pPr>
            <a:r>
              <a:rPr lang="en-US" sz="2000">
                <a:latin typeface="Georgia"/>
                <a:ea typeface="Georgia"/>
                <a:cs typeface="Georgia"/>
                <a:sym typeface="Georgia"/>
              </a:rPr>
              <a:t>Based on the calculated probability of explosion, we can take appropriate preventive measures. For example, if the probability of explosion is high, we may need to evacuate the area or take other steps to protect people and property.</a:t>
            </a:r>
            <a:endParaRPr sz="2000">
              <a:latin typeface="Georgia"/>
              <a:ea typeface="Georgia"/>
              <a:cs typeface="Georgia"/>
              <a:sym typeface="Georgia"/>
            </a:endParaRPr>
          </a:p>
          <a:p>
            <a:pPr marL="457200" lvl="0" indent="-355600" algn="l" rtl="0">
              <a:lnSpc>
                <a:spcPct val="100000"/>
              </a:lnSpc>
              <a:spcBef>
                <a:spcPts val="0"/>
              </a:spcBef>
              <a:spcAft>
                <a:spcPts val="0"/>
              </a:spcAft>
              <a:buSzPts val="2000"/>
              <a:buFont typeface="Georgia"/>
              <a:buChar char="●"/>
            </a:pPr>
            <a:r>
              <a:rPr lang="en-US" sz="2000">
                <a:latin typeface="Georgia"/>
                <a:ea typeface="Georgia"/>
                <a:cs typeface="Georgia"/>
                <a:sym typeface="Georgia"/>
              </a:rPr>
              <a:t>The above calculation can be used to estimate the probability of explosion in a variety of situations. This information can be used to take appropriate preventive measures.</a:t>
            </a:r>
            <a:endParaRPr sz="2000">
              <a:latin typeface="Georgia"/>
              <a:ea typeface="Georgia"/>
              <a:cs typeface="Georgia"/>
              <a:sym typeface="Georgia"/>
            </a:endParaRPr>
          </a:p>
        </p:txBody>
      </p:sp>
      <p:sp>
        <p:nvSpPr>
          <p:cNvPr id="240" name="Google Shape;240;p1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5</a:t>
            </a:fld>
            <a:endParaRPr>
              <a:latin typeface="Libre Franklin"/>
              <a:ea typeface="Libre Franklin"/>
              <a:cs typeface="Libre Franklin"/>
              <a:sym typeface="Libre Franklin"/>
            </a:endParaRPr>
          </a:p>
        </p:txBody>
      </p:sp>
      <p:pic>
        <p:nvPicPr>
          <p:cNvPr id="241" name="Google Shape;241;p19"/>
          <p:cNvPicPr preferRelativeResize="0"/>
          <p:nvPr/>
        </p:nvPicPr>
        <p:blipFill rotWithShape="1">
          <a:blip r:embed="rId3">
            <a:alphaModFix/>
          </a:blip>
          <a:srcRect b="49879"/>
          <a:stretch/>
        </p:blipFill>
        <p:spPr>
          <a:xfrm>
            <a:off x="2857500" y="3133975"/>
            <a:ext cx="2133600" cy="773400"/>
          </a:xfrm>
          <a:prstGeom prst="rect">
            <a:avLst/>
          </a:prstGeom>
          <a:noFill/>
          <a:ln>
            <a:noFill/>
          </a:ln>
        </p:spPr>
      </p:pic>
      <p:pic>
        <p:nvPicPr>
          <p:cNvPr id="242" name="Google Shape;242;p19"/>
          <p:cNvPicPr preferRelativeResize="0"/>
          <p:nvPr/>
        </p:nvPicPr>
        <p:blipFill rotWithShape="1">
          <a:blip r:embed="rId3">
            <a:alphaModFix/>
          </a:blip>
          <a:srcRect t="49879"/>
          <a:stretch/>
        </p:blipFill>
        <p:spPr>
          <a:xfrm>
            <a:off x="6526700" y="3133975"/>
            <a:ext cx="2133600" cy="77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0"/>
          <p:cNvSpPr txBox="1">
            <a:spLocks noGrp="1"/>
          </p:cNvSpPr>
          <p:nvPr>
            <p:ph type="title"/>
          </p:nvPr>
        </p:nvSpPr>
        <p:spPr>
          <a:xfrm>
            <a:off x="971550" y="982800"/>
            <a:ext cx="9637800" cy="7986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sz="4300" b="1"/>
              <a:t>Consequence formulation</a:t>
            </a:r>
            <a:endParaRPr sz="4300"/>
          </a:p>
        </p:txBody>
      </p:sp>
      <p:sp>
        <p:nvSpPr>
          <p:cNvPr id="248" name="Google Shape;248;p20"/>
          <p:cNvSpPr txBox="1">
            <a:spLocks noGrp="1"/>
          </p:cNvSpPr>
          <p:nvPr>
            <p:ph type="body" idx="1"/>
          </p:nvPr>
        </p:nvSpPr>
        <p:spPr>
          <a:xfrm>
            <a:off x="952499" y="2289362"/>
            <a:ext cx="10425654" cy="4042857"/>
          </a:xfrm>
          <a:prstGeom prst="rect">
            <a:avLst/>
          </a:prstGeom>
          <a:noFill/>
          <a:ln>
            <a:noFill/>
          </a:ln>
        </p:spPr>
        <p:txBody>
          <a:bodyPr spcFirstLastPara="1" wrap="square" lIns="0" tIns="0" rIns="0" bIns="0" anchor="t" anchorCtr="0">
            <a:noAutofit/>
          </a:bodyPr>
          <a:lstStyle/>
          <a:p>
            <a:pPr marL="457200" lvl="0" indent="-349250" algn="just" rtl="0">
              <a:lnSpc>
                <a:spcPct val="150000"/>
              </a:lnSpc>
              <a:spcBef>
                <a:spcPts val="1000"/>
              </a:spcBef>
              <a:spcAft>
                <a:spcPts val="0"/>
              </a:spcAft>
              <a:buSzPts val="1900"/>
              <a:buFont typeface="Georgia"/>
              <a:buChar char="●"/>
            </a:pPr>
            <a:r>
              <a:rPr lang="en-US" sz="1900" b="1">
                <a:latin typeface="Georgia"/>
                <a:ea typeface="Georgia"/>
                <a:cs typeface="Georgia"/>
                <a:sym typeface="Georgia"/>
              </a:rPr>
              <a:t>TNT Equivalent:</a:t>
            </a:r>
            <a:r>
              <a:rPr lang="en-US" sz="1900">
                <a:latin typeface="Georgia"/>
                <a:ea typeface="Georgia"/>
                <a:cs typeface="Georgia"/>
                <a:sym typeface="Georgia"/>
              </a:rPr>
              <a:t> Quantifies explosive power relative to TNT, aiding in power assessment. </a:t>
            </a:r>
            <a:endParaRPr sz="1900">
              <a:latin typeface="Georgia"/>
              <a:ea typeface="Georgia"/>
              <a:cs typeface="Georgia"/>
              <a:sym typeface="Georgia"/>
            </a:endParaRPr>
          </a:p>
          <a:p>
            <a:pPr marL="457200" lvl="0" indent="-349250" algn="just" rtl="0">
              <a:lnSpc>
                <a:spcPct val="150000"/>
              </a:lnSpc>
              <a:spcBef>
                <a:spcPts val="0"/>
              </a:spcBef>
              <a:spcAft>
                <a:spcPts val="0"/>
              </a:spcAft>
              <a:buSzPts val="1900"/>
              <a:buFont typeface="Georgia"/>
              <a:buChar char="●"/>
            </a:pPr>
            <a:r>
              <a:rPr lang="en-US" sz="1900" b="1">
                <a:latin typeface="Georgia"/>
                <a:ea typeface="Georgia"/>
                <a:cs typeface="Georgia"/>
                <a:sym typeface="Georgia"/>
              </a:rPr>
              <a:t>Distance from Ground Zero (r)</a:t>
            </a:r>
            <a:r>
              <a:rPr lang="en-US" sz="1900">
                <a:latin typeface="Georgia"/>
                <a:ea typeface="Georgia"/>
                <a:cs typeface="Georgia"/>
                <a:sym typeface="Georgia"/>
              </a:rPr>
              <a:t>: Crucial in gauging threat levels, varies with proximity.</a:t>
            </a:r>
            <a:endParaRPr sz="1900">
              <a:latin typeface="Georgia"/>
              <a:ea typeface="Georgia"/>
              <a:cs typeface="Georgia"/>
              <a:sym typeface="Georgia"/>
            </a:endParaRPr>
          </a:p>
          <a:p>
            <a:pPr marL="457200" lvl="0" indent="-349250" algn="just" rtl="0">
              <a:lnSpc>
                <a:spcPct val="150000"/>
              </a:lnSpc>
              <a:spcBef>
                <a:spcPts val="0"/>
              </a:spcBef>
              <a:spcAft>
                <a:spcPts val="0"/>
              </a:spcAft>
              <a:buSzPts val="1900"/>
              <a:buFont typeface="Georgia"/>
              <a:buChar char="●"/>
            </a:pPr>
            <a:r>
              <a:rPr lang="en-US" sz="1900" b="1">
                <a:latin typeface="Georgia"/>
                <a:ea typeface="Georgia"/>
                <a:cs typeface="Georgia"/>
                <a:sym typeface="Georgia"/>
              </a:rPr>
              <a:t>Focus</a:t>
            </a:r>
            <a:r>
              <a:rPr lang="en-US" sz="1900">
                <a:latin typeface="Georgia"/>
                <a:ea typeface="Georgia"/>
                <a:cs typeface="Georgia"/>
                <a:sym typeface="Georgia"/>
              </a:rPr>
              <a:t>: Emphasis on ground-level explosions within oil and gas complexes.</a:t>
            </a:r>
            <a:endParaRPr sz="1900">
              <a:latin typeface="Georgia"/>
              <a:ea typeface="Georgia"/>
              <a:cs typeface="Georgia"/>
              <a:sym typeface="Georgia"/>
            </a:endParaRPr>
          </a:p>
          <a:p>
            <a:pPr marL="457200" lvl="0" indent="-349250" algn="just" rtl="0">
              <a:lnSpc>
                <a:spcPct val="150000"/>
              </a:lnSpc>
              <a:spcBef>
                <a:spcPts val="0"/>
              </a:spcBef>
              <a:spcAft>
                <a:spcPts val="0"/>
              </a:spcAft>
              <a:buSzPts val="1900"/>
              <a:buFont typeface="Georgia"/>
              <a:buChar char="●"/>
            </a:pPr>
            <a:r>
              <a:rPr lang="en-US" sz="1900" b="1">
                <a:latin typeface="Georgia"/>
                <a:ea typeface="Georgia"/>
                <a:cs typeface="Georgia"/>
                <a:sym typeface="Georgia"/>
              </a:rPr>
              <a:t>Toxic Material Release</a:t>
            </a:r>
            <a:r>
              <a:rPr lang="en-US" sz="1900">
                <a:latin typeface="Georgia"/>
                <a:ea typeface="Georgia"/>
                <a:cs typeface="Georgia"/>
                <a:sym typeface="Georgia"/>
              </a:rPr>
              <a:t>: Integral in post-explosion consequence analysis.</a:t>
            </a:r>
            <a:endParaRPr sz="1900">
              <a:latin typeface="Georgia"/>
              <a:ea typeface="Georgia"/>
              <a:cs typeface="Georgia"/>
              <a:sym typeface="Georgia"/>
            </a:endParaRPr>
          </a:p>
          <a:p>
            <a:pPr marL="457200" lvl="0" indent="-349250" algn="just" rtl="0">
              <a:lnSpc>
                <a:spcPct val="150000"/>
              </a:lnSpc>
              <a:spcBef>
                <a:spcPts val="0"/>
              </a:spcBef>
              <a:spcAft>
                <a:spcPts val="0"/>
              </a:spcAft>
              <a:buSzPts val="1900"/>
              <a:buFont typeface="Georgia"/>
              <a:buChar char="●"/>
            </a:pPr>
            <a:r>
              <a:rPr lang="en-US" sz="1900" b="1">
                <a:latin typeface="Georgia"/>
                <a:ea typeface="Georgia"/>
                <a:cs typeface="Georgia"/>
                <a:sym typeface="Georgia"/>
              </a:rPr>
              <a:t>Threat Zone Assessment</a:t>
            </a:r>
            <a:r>
              <a:rPr lang="en-US" sz="1900">
                <a:latin typeface="Georgia"/>
                <a:ea typeface="Georgia"/>
                <a:cs typeface="Georgia"/>
                <a:sym typeface="Georgia"/>
              </a:rPr>
              <a:t>: Computed using TNT equivalent, 'r' distance, and toxic material dispersion.</a:t>
            </a:r>
            <a:endParaRPr sz="1900">
              <a:latin typeface="Georgia"/>
              <a:ea typeface="Georgia"/>
              <a:cs typeface="Georgia"/>
              <a:sym typeface="Georgia"/>
            </a:endParaRPr>
          </a:p>
          <a:p>
            <a:pPr marL="457200" lvl="0" indent="-349250" algn="just" rtl="0">
              <a:lnSpc>
                <a:spcPct val="150000"/>
              </a:lnSpc>
              <a:spcBef>
                <a:spcPts val="0"/>
              </a:spcBef>
              <a:spcAft>
                <a:spcPts val="0"/>
              </a:spcAft>
              <a:buSzPts val="1900"/>
              <a:buFont typeface="Georgia"/>
              <a:buChar char="●"/>
            </a:pPr>
            <a:r>
              <a:rPr lang="en-US" sz="1900" b="1">
                <a:latin typeface="Georgia"/>
                <a:ea typeface="Georgia"/>
                <a:cs typeface="Georgia"/>
                <a:sym typeface="Georgia"/>
              </a:rPr>
              <a:t>Impact Factors</a:t>
            </a:r>
            <a:r>
              <a:rPr lang="en-US" sz="1900">
                <a:latin typeface="Georgia"/>
                <a:ea typeface="Georgia"/>
                <a:cs typeface="Georgia"/>
                <a:sym typeface="Georgia"/>
              </a:rPr>
              <a:t>: Greater TNT equivalent, increased 'r,' and extensive toxic release expand the threat zone.</a:t>
            </a:r>
            <a:endParaRPr sz="1900">
              <a:latin typeface="Georgia"/>
              <a:ea typeface="Georgia"/>
              <a:cs typeface="Georgia"/>
              <a:sym typeface="Georgia"/>
            </a:endParaRPr>
          </a:p>
        </p:txBody>
      </p:sp>
      <p:sp>
        <p:nvSpPr>
          <p:cNvPr id="249" name="Google Shape;249;p2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6</a:t>
            </a:fld>
            <a:endParaRPr>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1"/>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7</a:t>
            </a:fld>
            <a:endParaRPr/>
          </a:p>
        </p:txBody>
      </p:sp>
      <p:pic>
        <p:nvPicPr>
          <p:cNvPr id="256" name="Google Shape;256;p21"/>
          <p:cNvPicPr preferRelativeResize="0"/>
          <p:nvPr/>
        </p:nvPicPr>
        <p:blipFill rotWithShape="1">
          <a:blip r:embed="rId3">
            <a:alphaModFix/>
          </a:blip>
          <a:srcRect r="18679"/>
          <a:stretch/>
        </p:blipFill>
        <p:spPr>
          <a:xfrm>
            <a:off x="732375" y="200825"/>
            <a:ext cx="6804275" cy="2707956"/>
          </a:xfrm>
          <a:prstGeom prst="rect">
            <a:avLst/>
          </a:prstGeom>
          <a:noFill/>
          <a:ln>
            <a:noFill/>
          </a:ln>
        </p:spPr>
      </p:pic>
      <p:pic>
        <p:nvPicPr>
          <p:cNvPr id="257" name="Google Shape;257;p21"/>
          <p:cNvPicPr preferRelativeResize="0"/>
          <p:nvPr/>
        </p:nvPicPr>
        <p:blipFill rotWithShape="1">
          <a:blip r:embed="rId4">
            <a:alphaModFix/>
          </a:blip>
          <a:srcRect l="7211" t="12461" r="7544" b="11272"/>
          <a:stretch/>
        </p:blipFill>
        <p:spPr>
          <a:xfrm>
            <a:off x="8920550" y="876300"/>
            <a:ext cx="2138750" cy="956825"/>
          </a:xfrm>
          <a:prstGeom prst="rect">
            <a:avLst/>
          </a:prstGeom>
          <a:noFill/>
          <a:ln>
            <a:noFill/>
          </a:ln>
        </p:spPr>
      </p:pic>
      <p:pic>
        <p:nvPicPr>
          <p:cNvPr id="258" name="Google Shape;258;p21"/>
          <p:cNvPicPr preferRelativeResize="0"/>
          <p:nvPr/>
        </p:nvPicPr>
        <p:blipFill rotWithShape="1">
          <a:blip r:embed="rId5">
            <a:alphaModFix/>
          </a:blip>
          <a:srcRect/>
          <a:stretch/>
        </p:blipFill>
        <p:spPr>
          <a:xfrm>
            <a:off x="3347400" y="3399925"/>
            <a:ext cx="5814699" cy="1468250"/>
          </a:xfrm>
          <a:prstGeom prst="rect">
            <a:avLst/>
          </a:prstGeom>
          <a:noFill/>
          <a:ln>
            <a:noFill/>
          </a:ln>
        </p:spPr>
      </p:pic>
      <p:pic>
        <p:nvPicPr>
          <p:cNvPr id="259" name="Google Shape;259;p21"/>
          <p:cNvPicPr preferRelativeResize="0"/>
          <p:nvPr/>
        </p:nvPicPr>
        <p:blipFill rotWithShape="1">
          <a:blip r:embed="rId6">
            <a:alphaModFix/>
          </a:blip>
          <a:srcRect l="1761" t="11151" r="1480" b="10263"/>
          <a:stretch/>
        </p:blipFill>
        <p:spPr>
          <a:xfrm>
            <a:off x="3010250" y="5359350"/>
            <a:ext cx="7137050" cy="75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2"/>
          <p:cNvSpPr txBox="1">
            <a:spLocks noGrp="1"/>
          </p:cNvSpPr>
          <p:nvPr>
            <p:ph type="title"/>
          </p:nvPr>
        </p:nvSpPr>
        <p:spPr>
          <a:xfrm>
            <a:off x="952500" y="969825"/>
            <a:ext cx="9980400" cy="7467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US"/>
              <a:t>Resultant Impact Calculation</a:t>
            </a:r>
            <a:endParaRPr/>
          </a:p>
        </p:txBody>
      </p:sp>
      <p:sp>
        <p:nvSpPr>
          <p:cNvPr id="266" name="Google Shape;266;p22"/>
          <p:cNvSpPr txBox="1">
            <a:spLocks noGrp="1"/>
          </p:cNvSpPr>
          <p:nvPr>
            <p:ph type="body" idx="1"/>
          </p:nvPr>
        </p:nvSpPr>
        <p:spPr>
          <a:xfrm>
            <a:off x="952501" y="2289380"/>
            <a:ext cx="9980400" cy="4042800"/>
          </a:xfrm>
          <a:prstGeom prst="rect">
            <a:avLst/>
          </a:prstGeom>
        </p:spPr>
        <p:txBody>
          <a:bodyPr spcFirstLastPara="1" wrap="square" lIns="0" tIns="0" rIns="0" bIns="0" anchor="t" anchorCtr="0">
            <a:noAutofit/>
          </a:bodyPr>
          <a:lstStyle/>
          <a:p>
            <a:pPr marL="457200" lvl="0" indent="-349250" algn="l" rtl="0">
              <a:lnSpc>
                <a:spcPct val="115000"/>
              </a:lnSpc>
              <a:spcBef>
                <a:spcPts val="1000"/>
              </a:spcBef>
              <a:spcAft>
                <a:spcPts val="0"/>
              </a:spcAft>
              <a:buSzPts val="1900"/>
              <a:buChar char="●"/>
            </a:pPr>
            <a:r>
              <a:rPr lang="en-US" sz="1900" b="1">
                <a:latin typeface="Georgia"/>
                <a:ea typeface="Georgia"/>
                <a:cs typeface="Georgia"/>
                <a:sym typeface="Georgia"/>
              </a:rPr>
              <a:t>Impact: </a:t>
            </a:r>
            <a:r>
              <a:rPr lang="en-US" sz="1900">
                <a:latin typeface="Georgia"/>
                <a:ea typeface="Georgia"/>
                <a:cs typeface="Georgia"/>
                <a:sym typeface="Georgia"/>
              </a:rPr>
              <a:t>The potential damage caused by an explosion, including the loss of life, property, and environmental damage.</a:t>
            </a:r>
            <a:endParaRPr sz="1900">
              <a:latin typeface="Georgia"/>
              <a:ea typeface="Georgia"/>
              <a:cs typeface="Georgia"/>
              <a:sym typeface="Georgia"/>
            </a:endParaRPr>
          </a:p>
          <a:p>
            <a:pPr marL="457200" lvl="0" indent="-349250" algn="l" rtl="0">
              <a:lnSpc>
                <a:spcPct val="115000"/>
              </a:lnSpc>
              <a:spcBef>
                <a:spcPts val="0"/>
              </a:spcBef>
              <a:spcAft>
                <a:spcPts val="0"/>
              </a:spcAft>
              <a:buSzPts val="1900"/>
              <a:buFont typeface="Georgia"/>
              <a:buChar char="●"/>
            </a:pPr>
            <a:r>
              <a:rPr lang="en-US" sz="1900">
                <a:latin typeface="Georgia"/>
                <a:ea typeface="Georgia"/>
                <a:cs typeface="Georgia"/>
                <a:sym typeface="Georgia"/>
              </a:rPr>
              <a:t>The resultant impact of an explosion is calculated by</a:t>
            </a:r>
            <a:endParaRPr sz="1900">
              <a:latin typeface="Georgia"/>
              <a:ea typeface="Georgia"/>
              <a:cs typeface="Georgia"/>
              <a:sym typeface="Georgia"/>
            </a:endParaRPr>
          </a:p>
          <a:p>
            <a:pPr marL="0" lvl="0" indent="0" algn="l" rtl="0">
              <a:lnSpc>
                <a:spcPct val="115000"/>
              </a:lnSpc>
              <a:spcBef>
                <a:spcPts val="1000"/>
              </a:spcBef>
              <a:spcAft>
                <a:spcPts val="0"/>
              </a:spcAft>
              <a:buNone/>
            </a:pPr>
            <a:endParaRPr sz="1900">
              <a:latin typeface="Georgia"/>
              <a:ea typeface="Georgia"/>
              <a:cs typeface="Georgia"/>
              <a:sym typeface="Georgia"/>
            </a:endParaRPr>
          </a:p>
          <a:p>
            <a:pPr marL="457200" lvl="0" indent="-349250" algn="l" rtl="0">
              <a:lnSpc>
                <a:spcPct val="115000"/>
              </a:lnSpc>
              <a:spcBef>
                <a:spcPts val="1000"/>
              </a:spcBef>
              <a:spcAft>
                <a:spcPts val="0"/>
              </a:spcAft>
              <a:buSzPts val="1900"/>
              <a:buChar char="●"/>
            </a:pPr>
            <a:r>
              <a:rPr lang="en-US" sz="1900" b="1" i="1">
                <a:latin typeface="Georgia"/>
                <a:ea typeface="Georgia"/>
                <a:cs typeface="Georgia"/>
                <a:sym typeface="Georgia"/>
              </a:rPr>
              <a:t>P(Explosion)</a:t>
            </a:r>
            <a:r>
              <a:rPr lang="en-US" sz="1900">
                <a:latin typeface="Georgia"/>
                <a:ea typeface="Georgia"/>
                <a:cs typeface="Georgia"/>
                <a:sym typeface="Georgia"/>
              </a:rPr>
              <a:t> denotes probability of Explosion</a:t>
            </a:r>
            <a:endParaRPr sz="1900">
              <a:latin typeface="Georgia"/>
              <a:ea typeface="Georgia"/>
              <a:cs typeface="Georgia"/>
              <a:sym typeface="Georgia"/>
            </a:endParaRPr>
          </a:p>
          <a:p>
            <a:pPr marL="457200" lvl="0" indent="-349250" algn="l" rtl="0">
              <a:lnSpc>
                <a:spcPct val="115000"/>
              </a:lnSpc>
              <a:spcBef>
                <a:spcPts val="0"/>
              </a:spcBef>
              <a:spcAft>
                <a:spcPts val="0"/>
              </a:spcAft>
              <a:buSzPts val="1900"/>
              <a:buChar char="●"/>
            </a:pPr>
            <a:r>
              <a:rPr lang="en-US" sz="1900" b="1" i="1">
                <a:latin typeface="Georgia"/>
                <a:ea typeface="Georgia"/>
                <a:cs typeface="Georgia"/>
                <a:sym typeface="Georgia"/>
              </a:rPr>
              <a:t>Consequences</a:t>
            </a:r>
            <a:r>
              <a:rPr lang="en-US" sz="1900">
                <a:latin typeface="Georgia"/>
                <a:ea typeface="Georgia"/>
                <a:cs typeface="Georgia"/>
                <a:sym typeface="Georgia"/>
              </a:rPr>
              <a:t> denotes the quantified damages that occurred due to explosion.</a:t>
            </a:r>
            <a:endParaRPr sz="1900">
              <a:latin typeface="Georgia"/>
              <a:ea typeface="Georgia"/>
              <a:cs typeface="Georgia"/>
              <a:sym typeface="Georgia"/>
            </a:endParaRPr>
          </a:p>
          <a:p>
            <a:pPr marL="457200" lvl="0" indent="-349250" algn="l" rtl="0">
              <a:lnSpc>
                <a:spcPct val="115000"/>
              </a:lnSpc>
              <a:spcBef>
                <a:spcPts val="0"/>
              </a:spcBef>
              <a:spcAft>
                <a:spcPts val="0"/>
              </a:spcAft>
              <a:buSzPts val="1900"/>
              <a:buChar char="●"/>
            </a:pPr>
            <a:r>
              <a:rPr lang="en-US" sz="1900">
                <a:latin typeface="Georgia"/>
                <a:ea typeface="Georgia"/>
                <a:cs typeface="Georgia"/>
                <a:sym typeface="Georgia"/>
              </a:rPr>
              <a:t>To better understand the risks posed by explosions and develop more effective strategies for preventing and mitigating their impact, we can also consider </a:t>
            </a:r>
            <a:r>
              <a:rPr lang="en-US" sz="1900" b="1">
                <a:latin typeface="Georgia"/>
                <a:ea typeface="Georgia"/>
                <a:cs typeface="Georgia"/>
                <a:sym typeface="Georgia"/>
              </a:rPr>
              <a:t>FAR, fatality rate, and OSHA incidence rate</a:t>
            </a:r>
            <a:r>
              <a:rPr lang="en-US" sz="1900">
                <a:latin typeface="Georgia"/>
                <a:ea typeface="Georgia"/>
                <a:cs typeface="Georgia"/>
                <a:sym typeface="Georgia"/>
              </a:rPr>
              <a:t>.</a:t>
            </a:r>
            <a:endParaRPr sz="1900">
              <a:latin typeface="Georgia"/>
              <a:ea typeface="Georgia"/>
              <a:cs typeface="Georgia"/>
              <a:sym typeface="Georgia"/>
            </a:endParaRPr>
          </a:p>
        </p:txBody>
      </p:sp>
      <p:sp>
        <p:nvSpPr>
          <p:cNvPr id="267" name="Google Shape;267;p22"/>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8</a:t>
            </a:fld>
            <a:endParaRPr/>
          </a:p>
        </p:txBody>
      </p:sp>
      <p:pic>
        <p:nvPicPr>
          <p:cNvPr id="268" name="Google Shape;268;p22"/>
          <p:cNvPicPr preferRelativeResize="0"/>
          <p:nvPr/>
        </p:nvPicPr>
        <p:blipFill>
          <a:blip r:embed="rId3">
            <a:alphaModFix/>
          </a:blip>
          <a:stretch>
            <a:fillRect/>
          </a:stretch>
        </p:blipFill>
        <p:spPr>
          <a:xfrm>
            <a:off x="3212212" y="3429000"/>
            <a:ext cx="5767575" cy="48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title"/>
          </p:nvPr>
        </p:nvSpPr>
        <p:spPr>
          <a:xfrm>
            <a:off x="964027" y="879075"/>
            <a:ext cx="10093800" cy="610800"/>
          </a:xfrm>
          <a:prstGeom prst="rect">
            <a:avLst/>
          </a:prstGeom>
        </p:spPr>
        <p:txBody>
          <a:bodyPr spcFirstLastPara="1" wrap="square" lIns="0" tIns="0" rIns="0" bIns="0" anchor="b" anchorCtr="0">
            <a:normAutofit fontScale="90000"/>
          </a:bodyPr>
          <a:lstStyle/>
          <a:p>
            <a:pPr marL="0" lvl="0" indent="0" algn="l" rtl="0">
              <a:lnSpc>
                <a:spcPct val="125000"/>
              </a:lnSpc>
              <a:spcBef>
                <a:spcPts val="1800"/>
              </a:spcBef>
              <a:spcAft>
                <a:spcPts val="0"/>
              </a:spcAft>
              <a:buClr>
                <a:schemeClr val="dk1"/>
              </a:buClr>
              <a:buSzPct val="64705"/>
              <a:buFont typeface="Arial"/>
              <a:buNone/>
            </a:pPr>
            <a:endParaRPr sz="1700">
              <a:solidFill>
                <a:srgbClr val="E6EDF3"/>
              </a:solidFill>
              <a:highlight>
                <a:srgbClr val="0D1117"/>
              </a:highlight>
              <a:latin typeface="Arial"/>
              <a:ea typeface="Arial"/>
              <a:cs typeface="Arial"/>
              <a:sym typeface="Arial"/>
            </a:endParaRPr>
          </a:p>
          <a:p>
            <a:pPr marL="0" lvl="0" indent="0" algn="l" rtl="0">
              <a:spcBef>
                <a:spcPts val="1200"/>
              </a:spcBef>
              <a:spcAft>
                <a:spcPts val="0"/>
              </a:spcAft>
              <a:buNone/>
            </a:pPr>
            <a:r>
              <a:rPr lang="en-US" sz="3850">
                <a:latin typeface="Arial"/>
                <a:ea typeface="Arial"/>
                <a:cs typeface="Arial"/>
                <a:sym typeface="Arial"/>
              </a:rPr>
              <a:t>Generative AI for Emergency Response Plans</a:t>
            </a:r>
            <a:endParaRPr sz="3850">
              <a:latin typeface="Arial"/>
              <a:ea typeface="Arial"/>
              <a:cs typeface="Arial"/>
              <a:sym typeface="Arial"/>
            </a:endParaRPr>
          </a:p>
        </p:txBody>
      </p:sp>
      <p:sp>
        <p:nvSpPr>
          <p:cNvPr id="275" name="Google Shape;275;p23"/>
          <p:cNvSpPr txBox="1">
            <a:spLocks noGrp="1"/>
          </p:cNvSpPr>
          <p:nvPr>
            <p:ph type="body" idx="1"/>
          </p:nvPr>
        </p:nvSpPr>
        <p:spPr>
          <a:xfrm>
            <a:off x="952500" y="2289375"/>
            <a:ext cx="10093800" cy="3899700"/>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r>
              <a:rPr lang="en-US" sz="1900" b="1">
                <a:latin typeface="Georgia"/>
                <a:ea typeface="Georgia"/>
                <a:cs typeface="Georgia"/>
                <a:sym typeface="Georgia"/>
              </a:rPr>
              <a:t>Objective:</a:t>
            </a:r>
            <a:r>
              <a:rPr lang="en-US" sz="1900">
                <a:latin typeface="Georgia"/>
                <a:ea typeface="Georgia"/>
                <a:cs typeface="Georgia"/>
                <a:sym typeface="Georgia"/>
              </a:rPr>
              <a:t> Automate emergency response plan creation with generative AI.</a:t>
            </a:r>
            <a:endParaRPr sz="1900">
              <a:latin typeface="Georgia"/>
              <a:ea typeface="Georgia"/>
              <a:cs typeface="Georgia"/>
              <a:sym typeface="Georgia"/>
            </a:endParaRPr>
          </a:p>
          <a:p>
            <a:pPr marL="0" lvl="0" indent="0" algn="l" rtl="0">
              <a:spcBef>
                <a:spcPts val="1000"/>
              </a:spcBef>
              <a:spcAft>
                <a:spcPts val="0"/>
              </a:spcAft>
              <a:buClr>
                <a:schemeClr val="dk1"/>
              </a:buClr>
              <a:buSzPts val="1100"/>
              <a:buFont typeface="Arial"/>
              <a:buNone/>
            </a:pPr>
            <a:r>
              <a:rPr lang="en-US" sz="1900">
                <a:latin typeface="Georgia"/>
                <a:ea typeface="Georgia"/>
                <a:cs typeface="Georgia"/>
                <a:sym typeface="Georgia"/>
              </a:rPr>
              <a:t>Methods:</a:t>
            </a:r>
            <a:endParaRPr sz="1900">
              <a:latin typeface="Georgia"/>
              <a:ea typeface="Georgia"/>
              <a:cs typeface="Georgia"/>
              <a:sym typeface="Georgia"/>
            </a:endParaRPr>
          </a:p>
          <a:p>
            <a:pPr marL="0" lvl="0" indent="0" algn="l" rtl="0">
              <a:spcBef>
                <a:spcPts val="1000"/>
              </a:spcBef>
              <a:spcAft>
                <a:spcPts val="0"/>
              </a:spcAft>
              <a:buClr>
                <a:schemeClr val="dk1"/>
              </a:buClr>
              <a:buSzPts val="1100"/>
              <a:buFont typeface="Arial"/>
              <a:buNone/>
            </a:pPr>
            <a:r>
              <a:rPr lang="en-US" sz="1900" b="1">
                <a:latin typeface="Georgia"/>
                <a:ea typeface="Georgia"/>
                <a:cs typeface="Georgia"/>
                <a:sym typeface="Georgia"/>
              </a:rPr>
              <a:t>NLP &amp; Transformer-Based Models</a:t>
            </a:r>
            <a:r>
              <a:rPr lang="en-US" sz="1900">
                <a:latin typeface="Georgia"/>
                <a:ea typeface="Georgia"/>
                <a:cs typeface="Georgia"/>
                <a:sym typeface="Georgia"/>
              </a:rPr>
              <a:t>: Use advanced NLP models like GPT-3 for text generation.</a:t>
            </a:r>
            <a:endParaRPr sz="1900">
              <a:latin typeface="Georgia"/>
              <a:ea typeface="Georgia"/>
              <a:cs typeface="Georgia"/>
              <a:sym typeface="Georgia"/>
            </a:endParaRPr>
          </a:p>
          <a:p>
            <a:pPr marL="0" lvl="0" indent="0" algn="l" rtl="0">
              <a:spcBef>
                <a:spcPts val="1000"/>
              </a:spcBef>
              <a:spcAft>
                <a:spcPts val="0"/>
              </a:spcAft>
              <a:buClr>
                <a:schemeClr val="dk1"/>
              </a:buClr>
              <a:buSzPts val="1100"/>
              <a:buFont typeface="Arial"/>
              <a:buNone/>
            </a:pPr>
            <a:r>
              <a:rPr lang="en-US" sz="1900" b="1">
                <a:latin typeface="Georgia"/>
                <a:ea typeface="Georgia"/>
                <a:cs typeface="Georgia"/>
                <a:sym typeface="Georgia"/>
              </a:rPr>
              <a:t>Data Integration</a:t>
            </a:r>
            <a:r>
              <a:rPr lang="en-US" sz="1900">
                <a:latin typeface="Georgia"/>
                <a:ea typeface="Georgia"/>
                <a:cs typeface="Georgia"/>
                <a:sym typeface="Georgia"/>
              </a:rPr>
              <a:t>: Combine threat data, facility layouts, and guidelines.</a:t>
            </a:r>
            <a:endParaRPr sz="1900">
              <a:latin typeface="Georgia"/>
              <a:ea typeface="Georgia"/>
              <a:cs typeface="Georgia"/>
              <a:sym typeface="Georgia"/>
            </a:endParaRPr>
          </a:p>
          <a:p>
            <a:pPr marL="0" lvl="0" indent="0" algn="l" rtl="0">
              <a:spcBef>
                <a:spcPts val="1000"/>
              </a:spcBef>
              <a:spcAft>
                <a:spcPts val="0"/>
              </a:spcAft>
              <a:buClr>
                <a:schemeClr val="dk1"/>
              </a:buClr>
              <a:buSzPts val="1100"/>
              <a:buFont typeface="Arial"/>
              <a:buNone/>
            </a:pPr>
            <a:r>
              <a:rPr lang="en-US" sz="1900" b="1">
                <a:latin typeface="Georgia"/>
                <a:ea typeface="Georgia"/>
                <a:cs typeface="Georgia"/>
                <a:sym typeface="Georgia"/>
              </a:rPr>
              <a:t>Conditional Text Generation</a:t>
            </a:r>
            <a:r>
              <a:rPr lang="en-US" sz="1900">
                <a:latin typeface="Georgia"/>
                <a:ea typeface="Georgia"/>
                <a:cs typeface="Georgia"/>
                <a:sym typeface="Georgia"/>
              </a:rPr>
              <a:t>: Create responses based on conditions like threat levels.</a:t>
            </a:r>
            <a:endParaRPr sz="1900">
              <a:latin typeface="Georgia"/>
              <a:ea typeface="Georgia"/>
              <a:cs typeface="Georgia"/>
              <a:sym typeface="Georgia"/>
            </a:endParaRPr>
          </a:p>
          <a:p>
            <a:pPr marL="0" lvl="0" indent="0" algn="l" rtl="0">
              <a:spcBef>
                <a:spcPts val="1000"/>
              </a:spcBef>
              <a:spcAft>
                <a:spcPts val="0"/>
              </a:spcAft>
              <a:buClr>
                <a:schemeClr val="dk1"/>
              </a:buClr>
              <a:buSzPts val="1100"/>
              <a:buFont typeface="Arial"/>
              <a:buNone/>
            </a:pPr>
            <a:r>
              <a:rPr lang="en-US" sz="1900" b="1">
                <a:latin typeface="Georgia"/>
                <a:ea typeface="Georgia"/>
                <a:cs typeface="Georgia"/>
                <a:sym typeface="Georgia"/>
              </a:rPr>
              <a:t>Validation</a:t>
            </a:r>
            <a:r>
              <a:rPr lang="en-US" sz="1900">
                <a:latin typeface="Georgia"/>
                <a:ea typeface="Georgia"/>
                <a:cs typeface="Georgia"/>
                <a:sym typeface="Georgia"/>
              </a:rPr>
              <a:t>: Ensure plans comply with safety standards.</a:t>
            </a:r>
            <a:endParaRPr sz="1900">
              <a:latin typeface="Georgia"/>
              <a:ea typeface="Georgia"/>
              <a:cs typeface="Georgia"/>
              <a:sym typeface="Georgia"/>
            </a:endParaRPr>
          </a:p>
          <a:p>
            <a:pPr marL="0" lvl="0" indent="0" algn="l" rtl="0">
              <a:spcBef>
                <a:spcPts val="1000"/>
              </a:spcBef>
              <a:spcAft>
                <a:spcPts val="0"/>
              </a:spcAft>
              <a:buClr>
                <a:schemeClr val="dk1"/>
              </a:buClr>
              <a:buSzPts val="1100"/>
              <a:buFont typeface="Arial"/>
              <a:buNone/>
            </a:pPr>
            <a:r>
              <a:rPr lang="en-US" sz="1900" b="1">
                <a:latin typeface="Georgia"/>
                <a:ea typeface="Georgia"/>
                <a:cs typeface="Georgia"/>
                <a:sym typeface="Georgia"/>
              </a:rPr>
              <a:t>Deployment</a:t>
            </a:r>
            <a:r>
              <a:rPr lang="en-US" sz="1900">
                <a:latin typeface="Georgia"/>
                <a:ea typeface="Georgia"/>
                <a:cs typeface="Georgia"/>
                <a:sym typeface="Georgia"/>
              </a:rPr>
              <a:t>: Integrate into emergency response systems for on-demand planning.</a:t>
            </a:r>
            <a:endParaRPr sz="1900">
              <a:latin typeface="Georgia"/>
              <a:ea typeface="Georgia"/>
              <a:cs typeface="Georgia"/>
              <a:sym typeface="Georgia"/>
            </a:endParaRPr>
          </a:p>
          <a:p>
            <a:pPr marL="0" lvl="0" indent="0" algn="l" rtl="0">
              <a:spcBef>
                <a:spcPts val="1000"/>
              </a:spcBef>
              <a:spcAft>
                <a:spcPts val="0"/>
              </a:spcAft>
              <a:buClr>
                <a:schemeClr val="dk1"/>
              </a:buClr>
              <a:buSzPts val="1100"/>
              <a:buFont typeface="Arial"/>
              <a:buNone/>
            </a:pPr>
            <a:r>
              <a:rPr lang="en-US" sz="1900" b="1">
                <a:latin typeface="Georgia"/>
                <a:ea typeface="Georgia"/>
                <a:cs typeface="Georgia"/>
                <a:sym typeface="Georgia"/>
              </a:rPr>
              <a:t>Continuous Learning</a:t>
            </a:r>
            <a:r>
              <a:rPr lang="en-US" sz="1900">
                <a:latin typeface="Georgia"/>
                <a:ea typeface="Georgia"/>
                <a:cs typeface="Georgia"/>
                <a:sym typeface="Georgia"/>
              </a:rPr>
              <a:t>: Update with evolving threat data and best practices for accuracy.</a:t>
            </a:r>
            <a:endParaRPr sz="1900">
              <a:latin typeface="Georgia"/>
              <a:ea typeface="Georgia"/>
              <a:cs typeface="Georgia"/>
              <a:sym typeface="Georgia"/>
            </a:endParaRPr>
          </a:p>
        </p:txBody>
      </p:sp>
      <p:sp>
        <p:nvSpPr>
          <p:cNvPr id="276" name="Google Shape;276;p23"/>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1513</Words>
  <Application>Microsoft Office PowerPoint</Application>
  <PresentationFormat>Widescreen</PresentationFormat>
  <Paragraphs>100</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Libre Franklin SemiBold</vt:lpstr>
      <vt:lpstr>Libre Franklin</vt:lpstr>
      <vt:lpstr>Calibri</vt:lpstr>
      <vt:lpstr>Noto Sans Symbols</vt:lpstr>
      <vt:lpstr>Franklin Gothic</vt:lpstr>
      <vt:lpstr>Lora Medium</vt:lpstr>
      <vt:lpstr>Lora</vt:lpstr>
      <vt:lpstr>Georgia</vt:lpstr>
      <vt:lpstr>Theme1</vt:lpstr>
      <vt:lpstr>Basic Details of the Team and Problem Statement</vt:lpstr>
      <vt:lpstr>Overview of Solution</vt:lpstr>
      <vt:lpstr>Obtaining satellite data for complete plant geographic locations</vt:lpstr>
      <vt:lpstr>Accessing the stream data, P&amp;ID diagrams for more detailed plant location analysis</vt:lpstr>
      <vt:lpstr>Calculation of Explosion Probability</vt:lpstr>
      <vt:lpstr>Consequence formulation</vt:lpstr>
      <vt:lpstr>PowerPoint Presentation</vt:lpstr>
      <vt:lpstr>Resultant Impact Calculation</vt:lpstr>
      <vt:lpstr> Generative AI for Emergency Response Plans</vt:lpstr>
      <vt:lpstr>Use Cases and Dependencies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cp:lastModifiedBy>ADITYA MUKHERJEE</cp:lastModifiedBy>
  <cp:revision>5</cp:revision>
  <dcterms:modified xsi:type="dcterms:W3CDTF">2023-09-22T19:15:20Z</dcterms:modified>
</cp:coreProperties>
</file>