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Lora Medium"/>
      <p:regular r:id="rId15"/>
      <p:bold r:id="rId16"/>
      <p:italic r:id="rId17"/>
      <p:boldItalic r:id="rId18"/>
    </p:embeddedFont>
    <p:embeddedFont>
      <p:font typeface="Libre Franklin SemiBold"/>
      <p:regular r:id="rId19"/>
      <p:bold r:id="rId20"/>
      <p:italic r:id="rId21"/>
      <p:boldItalic r:id="rId22"/>
    </p:embeddedFont>
    <p:embeddedFont>
      <p:font typeface="Libre Franklin"/>
      <p:regular r:id="rId23"/>
      <p:bold r:id="rId24"/>
      <p:italic r:id="rId25"/>
      <p:boldItalic r:id="rId26"/>
    </p:embeddedFont>
    <p:embeddedFont>
      <p:font typeface="Franklin Gothic"/>
      <p:bold r:id="rId27"/>
    </p:embeddedFont>
    <p:embeddedFont>
      <p:font typeface="Lor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SemiBold-bold.fntdata"/><Relationship Id="rId22" Type="http://schemas.openxmlformats.org/officeDocument/2006/relationships/font" Target="fonts/LibreFranklinSemiBold-boldItalic.fntdata"/><Relationship Id="rId21" Type="http://schemas.openxmlformats.org/officeDocument/2006/relationships/font" Target="fonts/LibreFranklinSemiBold-italic.fntdata"/><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Lora-regular.fntdata"/><Relationship Id="rId27"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ora-boldItalic.fntdata"/><Relationship Id="rId30" Type="http://schemas.openxmlformats.org/officeDocument/2006/relationships/font" Target="fonts/Lor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LoraMedium-regular.fntdata"/><Relationship Id="rId14" Type="http://schemas.openxmlformats.org/officeDocument/2006/relationships/slide" Target="slides/slide10.xml"/><Relationship Id="rId17" Type="http://schemas.openxmlformats.org/officeDocument/2006/relationships/font" Target="fonts/LoraMedium-italic.fntdata"/><Relationship Id="rId16" Type="http://schemas.openxmlformats.org/officeDocument/2006/relationships/font" Target="fonts/LoraMedium-bold.fntdata"/><Relationship Id="rId19" Type="http://schemas.openxmlformats.org/officeDocument/2006/relationships/font" Target="fonts/LibreFranklinSemiBold-regular.fntdata"/><Relationship Id="rId18" Type="http://schemas.openxmlformats.org/officeDocument/2006/relationships/font" Target="fonts/Lora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733a43346_9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733a43346_9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4733a43346_9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733a43346_6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733a43346_6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4733a43346_6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2"/>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2"/>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1" name="Shape 141"/>
        <p:cNvGrpSpPr/>
        <p:nvPr/>
      </p:nvGrpSpPr>
      <p:grpSpPr>
        <a:xfrm>
          <a:off x="0" y="0"/>
          <a:ext cx="0" cy="0"/>
          <a:chOff x="0" y="0"/>
          <a:chExt cx="0" cy="0"/>
        </a:xfrm>
      </p:grpSpPr>
      <p:cxnSp>
        <p:nvCxnSpPr>
          <p:cNvPr id="142" name="Google Shape;142;p11"/>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3" name="Google Shape;143;p11"/>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4" name="Google Shape;144;p11"/>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5" name="Google Shape;145;p11"/>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6" name="Google Shape;146;p1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1"/>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11"/>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1"/>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1"/>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1"/>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1"/>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1"/>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1"/>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5" name="Google Shape;155;p11"/>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6" name="Google Shape;156;p11"/>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11"/>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11"/>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11"/>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3" name="Shape 163"/>
        <p:cNvGrpSpPr/>
        <p:nvPr/>
      </p:nvGrpSpPr>
      <p:grpSpPr>
        <a:xfrm>
          <a:off x="0" y="0"/>
          <a:ext cx="0" cy="0"/>
          <a:chOff x="0" y="0"/>
          <a:chExt cx="0" cy="0"/>
        </a:xfrm>
      </p:grpSpPr>
      <p:grpSp>
        <p:nvGrpSpPr>
          <p:cNvPr id="164" name="Google Shape;164;p12"/>
          <p:cNvGrpSpPr/>
          <p:nvPr/>
        </p:nvGrpSpPr>
        <p:grpSpPr>
          <a:xfrm flipH="1" rot="5400000">
            <a:off x="0" y="3900132"/>
            <a:ext cx="2959226" cy="2959226"/>
            <a:chOff x="0" y="12289"/>
            <a:chExt cx="3550" cy="3551"/>
          </a:xfrm>
        </p:grpSpPr>
        <p:sp>
          <p:nvSpPr>
            <p:cNvPr id="165" name="Google Shape;165;p1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6" name="Google Shape;166;p1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1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68" name="Google Shape;168;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9" name="Google Shape;169;p12"/>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0" name="Google Shape;170;p12"/>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12"/>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2"/>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12"/>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4" name="Google Shape;174;p12"/>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3"/>
          <p:cNvGrpSpPr/>
          <p:nvPr/>
        </p:nvGrpSpPr>
        <p:grpSpPr>
          <a:xfrm flipH="1" rot="5400000">
            <a:off x="0" y="3900132"/>
            <a:ext cx="2959226" cy="2959226"/>
            <a:chOff x="0" y="12289"/>
            <a:chExt cx="3550" cy="3551"/>
          </a:xfrm>
        </p:grpSpPr>
        <p:sp>
          <p:nvSpPr>
            <p:cNvPr id="180" name="Google Shape;180;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3"/>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3"/>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3"/>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3"/>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3"/>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3"/>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3"/>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3"/>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4"/>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4"/>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4"/>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4"/>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4"/>
          <p:cNvSpPr/>
          <p:nvPr>
            <p:ph idx="3" type="pic"/>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3"/>
          <p:cNvGrpSpPr/>
          <p:nvPr/>
        </p:nvGrpSpPr>
        <p:grpSpPr>
          <a:xfrm flipH="1" rot="5400000">
            <a:off x="0" y="3900132"/>
            <a:ext cx="2959226" cy="2959226"/>
            <a:chOff x="0" y="12289"/>
            <a:chExt cx="3550" cy="3551"/>
          </a:xfrm>
        </p:grpSpPr>
        <p:sp>
          <p:nvSpPr>
            <p:cNvPr id="25" name="Google Shape;25;p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3"/>
          <p:cNvSpPr/>
          <p:nvPr>
            <p:ph idx="2" type="pic"/>
          </p:nvPr>
        </p:nvSpPr>
        <p:spPr>
          <a:xfrm>
            <a:off x="6096000" y="-22543"/>
            <a:ext cx="6096000" cy="6903086"/>
          </a:xfrm>
          <a:prstGeom prst="rect">
            <a:avLst/>
          </a:prstGeom>
          <a:noFill/>
          <a:ln>
            <a:noFill/>
          </a:ln>
        </p:spPr>
      </p:sp>
      <p:sp>
        <p:nvSpPr>
          <p:cNvPr id="29" name="Google Shape;29;p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3"/>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4"/>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4"/>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4"/>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4"/>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4"/>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4"/>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4"/>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4"/>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4"/>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4"/>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4"/>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5" name="Shape 55"/>
        <p:cNvGrpSpPr/>
        <p:nvPr/>
      </p:nvGrpSpPr>
      <p:grpSpPr>
        <a:xfrm>
          <a:off x="0" y="0"/>
          <a:ext cx="0" cy="0"/>
          <a:chOff x="0" y="0"/>
          <a:chExt cx="0" cy="0"/>
        </a:xfrm>
      </p:grpSpPr>
      <p:grpSp>
        <p:nvGrpSpPr>
          <p:cNvPr id="56" name="Google Shape;56;p5"/>
          <p:cNvGrpSpPr/>
          <p:nvPr/>
        </p:nvGrpSpPr>
        <p:grpSpPr>
          <a:xfrm>
            <a:off x="6362700" y="0"/>
            <a:ext cx="5829298" cy="3235602"/>
            <a:chOff x="5612972" y="1"/>
            <a:chExt cx="6615961" cy="3672246"/>
          </a:xfrm>
        </p:grpSpPr>
        <p:sp>
          <p:nvSpPr>
            <p:cNvPr id="57" name="Google Shape;57;p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8" name="Google Shape;58;p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9" name="Google Shape;59;p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2" name="Google Shape;62;p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5"/>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5"/>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5"/>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5"/>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5"/>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5"/>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5"/>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5"/>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5"/>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5"/>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5"/>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5"/>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5"/>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5"/>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5"/>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1" name="Shape 81"/>
        <p:cNvGrpSpPr/>
        <p:nvPr/>
      </p:nvGrpSpPr>
      <p:grpSpPr>
        <a:xfrm>
          <a:off x="0" y="0"/>
          <a:ext cx="0" cy="0"/>
          <a:chOff x="0" y="0"/>
          <a:chExt cx="0" cy="0"/>
        </a:xfrm>
      </p:grpSpPr>
      <p:sp>
        <p:nvSpPr>
          <p:cNvPr id="82" name="Google Shape;82;p6"/>
          <p:cNvSpPr/>
          <p:nvPr>
            <p:ph idx="2" type="pic"/>
          </p:nvPr>
        </p:nvSpPr>
        <p:spPr>
          <a:xfrm>
            <a:off x="0" y="0"/>
            <a:ext cx="12191998" cy="6858000"/>
          </a:xfrm>
          <a:prstGeom prst="rect">
            <a:avLst/>
          </a:prstGeom>
          <a:solidFill>
            <a:schemeClr val="accent2"/>
          </a:solidFill>
          <a:ln>
            <a:noFill/>
          </a:ln>
        </p:spPr>
      </p:sp>
      <p:sp>
        <p:nvSpPr>
          <p:cNvPr id="83" name="Google Shape;83;p6"/>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4" name="Google Shape;84;p6"/>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5" name="Google Shape;85;p6"/>
          <p:cNvGrpSpPr/>
          <p:nvPr/>
        </p:nvGrpSpPr>
        <p:grpSpPr>
          <a:xfrm rot="10800000">
            <a:off x="9509760" y="-3"/>
            <a:ext cx="2682238" cy="2682238"/>
            <a:chOff x="0" y="12289"/>
            <a:chExt cx="3550" cy="3551"/>
          </a:xfrm>
        </p:grpSpPr>
        <p:sp>
          <p:nvSpPr>
            <p:cNvPr id="86" name="Google Shape;86;p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89" name="Shape 89"/>
        <p:cNvGrpSpPr/>
        <p:nvPr/>
      </p:nvGrpSpPr>
      <p:grpSpPr>
        <a:xfrm>
          <a:off x="0" y="0"/>
          <a:ext cx="0" cy="0"/>
          <a:chOff x="0" y="0"/>
          <a:chExt cx="0" cy="0"/>
        </a:xfrm>
      </p:grpSpPr>
      <p:sp>
        <p:nvSpPr>
          <p:cNvPr id="90" name="Google Shape;90;p7"/>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1" name="Google Shape;91;p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5" name="Shape 95"/>
        <p:cNvGrpSpPr/>
        <p:nvPr/>
      </p:nvGrpSpPr>
      <p:grpSpPr>
        <a:xfrm>
          <a:off x="0" y="0"/>
          <a:ext cx="0" cy="0"/>
          <a:chOff x="0" y="0"/>
          <a:chExt cx="0" cy="0"/>
        </a:xfrm>
      </p:grpSpPr>
      <p:sp>
        <p:nvSpPr>
          <p:cNvPr id="96" name="Google Shape;96;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0" name="Shape 100"/>
        <p:cNvGrpSpPr/>
        <p:nvPr/>
      </p:nvGrpSpPr>
      <p:grpSpPr>
        <a:xfrm>
          <a:off x="0" y="0"/>
          <a:ext cx="0" cy="0"/>
          <a:chOff x="0" y="0"/>
          <a:chExt cx="0" cy="0"/>
        </a:xfrm>
      </p:grpSpPr>
      <p:sp>
        <p:nvSpPr>
          <p:cNvPr id="101" name="Google Shape;101;p9"/>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103" name="Google Shape;103;p9"/>
          <p:cNvGrpSpPr/>
          <p:nvPr/>
        </p:nvGrpSpPr>
        <p:grpSpPr>
          <a:xfrm>
            <a:off x="6362700" y="0"/>
            <a:ext cx="5829298" cy="3235602"/>
            <a:chOff x="5612972" y="1"/>
            <a:chExt cx="6615961" cy="3672246"/>
          </a:xfrm>
        </p:grpSpPr>
        <p:sp>
          <p:nvSpPr>
            <p:cNvPr id="104" name="Google Shape;104;p9"/>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9"/>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9"/>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7" name="Google Shape;107;p9"/>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9"/>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09" name="Google Shape;109;p9"/>
          <p:cNvGrpSpPr/>
          <p:nvPr/>
        </p:nvGrpSpPr>
        <p:grpSpPr>
          <a:xfrm flipH="1" rot="5400000">
            <a:off x="0" y="3900132"/>
            <a:ext cx="2959226" cy="2959226"/>
            <a:chOff x="0" y="12289"/>
            <a:chExt cx="3550" cy="3551"/>
          </a:xfrm>
        </p:grpSpPr>
        <p:sp>
          <p:nvSpPr>
            <p:cNvPr id="110" name="Google Shape;110;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2" name="Google Shape;112;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3" name="Shape 113"/>
        <p:cNvGrpSpPr/>
        <p:nvPr/>
      </p:nvGrpSpPr>
      <p:grpSpPr>
        <a:xfrm>
          <a:off x="0" y="0"/>
          <a:ext cx="0" cy="0"/>
          <a:chOff x="0" y="0"/>
          <a:chExt cx="0" cy="0"/>
        </a:xfrm>
      </p:grpSpPr>
      <p:grpSp>
        <p:nvGrpSpPr>
          <p:cNvPr id="114" name="Google Shape;114;p10"/>
          <p:cNvGrpSpPr/>
          <p:nvPr/>
        </p:nvGrpSpPr>
        <p:grpSpPr>
          <a:xfrm flipH="1" rot="5400000">
            <a:off x="0" y="3900132"/>
            <a:ext cx="2959226" cy="2959226"/>
            <a:chOff x="0" y="12289"/>
            <a:chExt cx="3550" cy="3551"/>
          </a:xfrm>
        </p:grpSpPr>
        <p:sp>
          <p:nvSpPr>
            <p:cNvPr id="115" name="Google Shape;115;p1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1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8" name="Google Shape;118;p10"/>
          <p:cNvSpPr/>
          <p:nvPr>
            <p:ph idx="2" type="pic"/>
          </p:nvPr>
        </p:nvSpPr>
        <p:spPr>
          <a:xfrm>
            <a:off x="954268" y="2572883"/>
            <a:ext cx="2118245" cy="2037217"/>
          </a:xfrm>
          <a:prstGeom prst="rect">
            <a:avLst/>
          </a:prstGeom>
          <a:noFill/>
          <a:ln>
            <a:noFill/>
          </a:ln>
        </p:spPr>
      </p:sp>
      <p:sp>
        <p:nvSpPr>
          <p:cNvPr id="119" name="Google Shape;119;p10"/>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10"/>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1" name="Google Shape;121;p10"/>
          <p:cNvSpPr/>
          <p:nvPr>
            <p:ph idx="3" type="pic"/>
          </p:nvPr>
        </p:nvSpPr>
        <p:spPr>
          <a:xfrm>
            <a:off x="3658280" y="2572883"/>
            <a:ext cx="2118245" cy="2037217"/>
          </a:xfrm>
          <a:prstGeom prst="rect">
            <a:avLst/>
          </a:prstGeom>
          <a:noFill/>
          <a:ln>
            <a:noFill/>
          </a:ln>
        </p:spPr>
      </p:sp>
      <p:sp>
        <p:nvSpPr>
          <p:cNvPr id="122" name="Google Shape;122;p10"/>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0"/>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0"/>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10"/>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0"/>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0"/>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0"/>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0"/>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0" name="Google Shape;130;p10"/>
          <p:cNvGrpSpPr/>
          <p:nvPr/>
        </p:nvGrpSpPr>
        <p:grpSpPr>
          <a:xfrm>
            <a:off x="6362700" y="0"/>
            <a:ext cx="5829298" cy="3235602"/>
            <a:chOff x="5612972" y="1"/>
            <a:chExt cx="6615961" cy="3672246"/>
          </a:xfrm>
        </p:grpSpPr>
        <p:sp>
          <p:nvSpPr>
            <p:cNvPr id="131" name="Google Shape;131;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4" name="Google Shape;134;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6" name="Google Shape;136;p10"/>
          <p:cNvSpPr/>
          <p:nvPr>
            <p:ph idx="14" type="pic"/>
          </p:nvPr>
        </p:nvSpPr>
        <p:spPr>
          <a:xfrm>
            <a:off x="6362292" y="2572883"/>
            <a:ext cx="2118245" cy="2037217"/>
          </a:xfrm>
          <a:prstGeom prst="rect">
            <a:avLst/>
          </a:prstGeom>
          <a:noFill/>
          <a:ln>
            <a:noFill/>
          </a:ln>
        </p:spPr>
      </p:sp>
      <p:sp>
        <p:nvSpPr>
          <p:cNvPr id="137" name="Google Shape;137;p10"/>
          <p:cNvSpPr/>
          <p:nvPr>
            <p:ph idx="15" type="pic"/>
          </p:nvPr>
        </p:nvSpPr>
        <p:spPr>
          <a:xfrm>
            <a:off x="9112023" y="2572883"/>
            <a:ext cx="2118245" cy="2037217"/>
          </a:xfrm>
          <a:prstGeom prst="rect">
            <a:avLst/>
          </a:prstGeom>
          <a:noFill/>
          <a:ln>
            <a:noFill/>
          </a:ln>
        </p:spPr>
      </p:sp>
      <p:sp>
        <p:nvSpPr>
          <p:cNvPr id="138" name="Google Shape;138;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ctrTitle"/>
          </p:nvPr>
        </p:nvSpPr>
        <p:spPr>
          <a:xfrm>
            <a:off x="5250254" y="148172"/>
            <a:ext cx="6461759" cy="115168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t>Basic Details of the Team and Problem Statement</a:t>
            </a:r>
            <a:endParaRPr/>
          </a:p>
        </p:txBody>
      </p:sp>
      <p:sp>
        <p:nvSpPr>
          <p:cNvPr id="211" name="Google Shape;211;p15"/>
          <p:cNvSpPr txBox="1"/>
          <p:nvPr>
            <p:ph idx="1" type="body"/>
          </p:nvPr>
        </p:nvSpPr>
        <p:spPr>
          <a:xfrm>
            <a:off x="5733225" y="1566574"/>
            <a:ext cx="6045600" cy="40779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lt2"/>
              </a:buClr>
              <a:buSzPts val="1800"/>
              <a:buNone/>
            </a:pPr>
            <a:r>
              <a:rPr b="1" lang="en-US" u="sng">
                <a:latin typeface="Lora"/>
                <a:ea typeface="Lora"/>
                <a:cs typeface="Lora"/>
                <a:sym typeface="Lora"/>
              </a:rPr>
              <a:t>Ministry</a:t>
            </a:r>
            <a:r>
              <a:rPr b="1" lang="en-US">
                <a:latin typeface="Lora"/>
                <a:ea typeface="Lora"/>
                <a:cs typeface="Lora"/>
                <a:sym typeface="Lora"/>
              </a:rPr>
              <a:t>:</a:t>
            </a:r>
            <a:r>
              <a:rPr lang="en-US" sz="1600">
                <a:latin typeface="Lora Medium"/>
                <a:ea typeface="Lora Medium"/>
                <a:cs typeface="Lora Medium"/>
                <a:sym typeface="Lora Medium"/>
              </a:rPr>
              <a:t>  Ministry of Home Affairs</a:t>
            </a:r>
            <a:endParaRPr sz="1600">
              <a:latin typeface="Lora Medium"/>
              <a:ea typeface="Lora Medium"/>
              <a:cs typeface="Lora Medium"/>
              <a:sym typeface="Lora Medium"/>
            </a:endParaRPr>
          </a:p>
          <a:p>
            <a:pPr indent="0" lvl="0" marL="0" rtl="0" algn="l">
              <a:lnSpc>
                <a:spcPct val="150000"/>
              </a:lnSpc>
              <a:spcBef>
                <a:spcPts val="0"/>
              </a:spcBef>
              <a:spcAft>
                <a:spcPts val="0"/>
              </a:spcAft>
              <a:buClr>
                <a:schemeClr val="lt2"/>
              </a:buClr>
              <a:buSzPts val="1800"/>
              <a:buNone/>
            </a:pPr>
            <a:r>
              <a:rPr b="1" lang="en-US" u="sng">
                <a:latin typeface="Lora"/>
                <a:ea typeface="Lora"/>
                <a:cs typeface="Lora"/>
                <a:sym typeface="Lora"/>
              </a:rPr>
              <a:t>PS Code:</a:t>
            </a:r>
            <a:r>
              <a:rPr lang="en-US" sz="1600">
                <a:latin typeface="Lora Medium"/>
                <a:ea typeface="Lora Medium"/>
                <a:cs typeface="Lora Medium"/>
                <a:sym typeface="Lora Medium"/>
              </a:rPr>
              <a:t> </a:t>
            </a:r>
            <a:r>
              <a:rPr lang="en-US" sz="1600">
                <a:latin typeface="Lora Medium"/>
                <a:ea typeface="Lora Medium"/>
                <a:cs typeface="Lora Medium"/>
                <a:sym typeface="Lora Medium"/>
              </a:rPr>
              <a:t>1308</a:t>
            </a:r>
            <a:br>
              <a:rPr lang="en-US" sz="1600">
                <a:latin typeface="Lora Medium"/>
                <a:ea typeface="Lora Medium"/>
                <a:cs typeface="Lora Medium"/>
                <a:sym typeface="Lora Medium"/>
              </a:rPr>
            </a:br>
            <a:r>
              <a:rPr b="1" lang="en-US" u="sng">
                <a:latin typeface="Lora"/>
                <a:ea typeface="Lora"/>
                <a:cs typeface="Lora"/>
                <a:sym typeface="Lora"/>
              </a:rPr>
              <a:t>Problem Statement Title: </a:t>
            </a:r>
            <a:r>
              <a:rPr lang="en-US" sz="1600">
                <a:latin typeface="Lora Medium"/>
                <a:ea typeface="Lora Medium"/>
                <a:cs typeface="Lora Medium"/>
                <a:sym typeface="Lora Medium"/>
              </a:rPr>
              <a:t>Threat zone of an explosion particularly in oil and gas handling industries or refineries</a:t>
            </a:r>
            <a:br>
              <a:rPr lang="en-US" sz="1600">
                <a:latin typeface="Lora Medium"/>
                <a:ea typeface="Lora Medium"/>
                <a:cs typeface="Lora Medium"/>
                <a:sym typeface="Lora Medium"/>
              </a:rPr>
            </a:br>
            <a:r>
              <a:rPr b="1" lang="en-US" u="sng">
                <a:latin typeface="Lora"/>
                <a:ea typeface="Lora"/>
                <a:cs typeface="Lora"/>
                <a:sym typeface="Lora"/>
              </a:rPr>
              <a:t>Team Name:</a:t>
            </a:r>
            <a:r>
              <a:rPr lang="en-US" sz="1600">
                <a:latin typeface="Lora Medium"/>
                <a:ea typeface="Lora Medium"/>
                <a:cs typeface="Lora Medium"/>
                <a:sym typeface="Lora Medium"/>
              </a:rPr>
              <a:t> Explo-Safety Squad</a:t>
            </a:r>
            <a:br>
              <a:rPr lang="en-US" sz="1600">
                <a:latin typeface="Lora Medium"/>
                <a:ea typeface="Lora Medium"/>
                <a:cs typeface="Lora Medium"/>
                <a:sym typeface="Lora Medium"/>
              </a:rPr>
            </a:br>
            <a:r>
              <a:rPr b="1" lang="en-US" u="sng">
                <a:latin typeface="Lora"/>
                <a:ea typeface="Lora"/>
                <a:cs typeface="Lora"/>
                <a:sym typeface="Lora"/>
              </a:rPr>
              <a:t>Team Leader Name:</a:t>
            </a:r>
            <a:r>
              <a:rPr lang="en-US" sz="1600">
                <a:latin typeface="Lora Medium"/>
                <a:ea typeface="Lora Medium"/>
                <a:cs typeface="Lora Medium"/>
                <a:sym typeface="Lora Medium"/>
              </a:rPr>
              <a:t> Aditya Mukherjee</a:t>
            </a:r>
            <a:br>
              <a:rPr lang="en-US" sz="1600">
                <a:latin typeface="Lora Medium"/>
                <a:ea typeface="Lora Medium"/>
                <a:cs typeface="Lora Medium"/>
                <a:sym typeface="Lora Medium"/>
              </a:rPr>
            </a:br>
            <a:r>
              <a:rPr b="1" lang="en-US" u="sng">
                <a:latin typeface="Lora"/>
                <a:ea typeface="Lora"/>
                <a:cs typeface="Lora"/>
                <a:sym typeface="Lora"/>
              </a:rPr>
              <a:t>Institute Code (AISHE):</a:t>
            </a:r>
            <a:r>
              <a:rPr b="1" lang="en-US">
                <a:latin typeface="Lora"/>
                <a:ea typeface="Lora"/>
                <a:cs typeface="Lora"/>
                <a:sym typeface="Lora"/>
              </a:rPr>
              <a:t> </a:t>
            </a:r>
            <a:r>
              <a:rPr lang="en-US" sz="1600">
                <a:latin typeface="Lora Medium"/>
                <a:ea typeface="Lora Medium"/>
                <a:cs typeface="Lora Medium"/>
                <a:sym typeface="Lora Medium"/>
              </a:rPr>
              <a:t>U-0577</a:t>
            </a:r>
            <a:br>
              <a:rPr lang="en-US" sz="1600">
                <a:latin typeface="Lora Medium"/>
                <a:ea typeface="Lora Medium"/>
                <a:cs typeface="Lora Medium"/>
                <a:sym typeface="Lora Medium"/>
              </a:rPr>
            </a:br>
            <a:r>
              <a:rPr b="1" lang="en-US" u="sng">
                <a:latin typeface="Lora"/>
                <a:ea typeface="Lora"/>
                <a:cs typeface="Lora"/>
                <a:sym typeface="Lora"/>
              </a:rPr>
              <a:t>Institute Name:</a:t>
            </a:r>
            <a:r>
              <a:rPr b="1" lang="en-US">
                <a:latin typeface="Lora"/>
                <a:ea typeface="Lora"/>
                <a:cs typeface="Lora"/>
                <a:sym typeface="Lora"/>
              </a:rPr>
              <a:t> </a:t>
            </a:r>
            <a:r>
              <a:rPr lang="en-US" sz="1600">
                <a:latin typeface="Lora Medium"/>
                <a:ea typeface="Lora Medium"/>
                <a:cs typeface="Lora Medium"/>
                <a:sym typeface="Lora Medium"/>
              </a:rPr>
              <a:t>National Institute of Technology, Durgapur</a:t>
            </a:r>
            <a:endParaRPr sz="1600">
              <a:latin typeface="Lora Medium"/>
              <a:ea typeface="Lora Medium"/>
              <a:cs typeface="Lora Medium"/>
              <a:sym typeface="Lora Medium"/>
            </a:endParaRPr>
          </a:p>
          <a:p>
            <a:pPr indent="0" lvl="0" marL="0" rtl="0" algn="l">
              <a:lnSpc>
                <a:spcPct val="150000"/>
              </a:lnSpc>
              <a:spcBef>
                <a:spcPts val="0"/>
              </a:spcBef>
              <a:spcAft>
                <a:spcPts val="0"/>
              </a:spcAft>
              <a:buClr>
                <a:schemeClr val="lt2"/>
              </a:buClr>
              <a:buSzPts val="1800"/>
              <a:buNone/>
            </a:pPr>
            <a:r>
              <a:rPr b="1" lang="en-US" u="sng">
                <a:latin typeface="Lora"/>
                <a:ea typeface="Lora"/>
                <a:cs typeface="Lora"/>
                <a:sym typeface="Lora"/>
              </a:rPr>
              <a:t>Theme Name:</a:t>
            </a:r>
            <a:r>
              <a:rPr b="1" lang="en-US">
                <a:latin typeface="Lora"/>
                <a:ea typeface="Lora"/>
                <a:cs typeface="Lora"/>
                <a:sym typeface="Lora"/>
              </a:rPr>
              <a:t> </a:t>
            </a:r>
            <a:r>
              <a:rPr lang="en-US" sz="1600">
                <a:latin typeface="Lora Medium"/>
                <a:ea typeface="Lora Medium"/>
                <a:cs typeface="Lora Medium"/>
                <a:sym typeface="Lora Medium"/>
              </a:rPr>
              <a:t>DISASTER MANAGEMENT</a:t>
            </a:r>
            <a:endParaRPr sz="1600">
              <a:latin typeface="Lora Medium"/>
              <a:ea typeface="Lora Medium"/>
              <a:cs typeface="Lora Medium"/>
              <a:sym typeface="Lora Medium"/>
            </a:endParaRPr>
          </a:p>
        </p:txBody>
      </p:sp>
      <p:pic>
        <p:nvPicPr>
          <p:cNvPr id="212" name="Google Shape;212;p15"/>
          <p:cNvPicPr preferRelativeResize="0"/>
          <p:nvPr/>
        </p:nvPicPr>
        <p:blipFill rotWithShape="1">
          <a:blip r:embed="rId3">
            <a:alphaModFix/>
          </a:blip>
          <a:srcRect b="0" l="0" r="0" t="0"/>
          <a:stretch/>
        </p:blipFill>
        <p:spPr>
          <a:xfrm>
            <a:off x="1213475" y="252206"/>
            <a:ext cx="3330245" cy="16708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964023" y="879063"/>
            <a:ext cx="661750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Team Member Details </a:t>
            </a:r>
            <a:endParaRPr/>
          </a:p>
        </p:txBody>
      </p:sp>
      <p:sp>
        <p:nvSpPr>
          <p:cNvPr id="283" name="Google Shape;283;p24"/>
          <p:cNvSpPr txBox="1"/>
          <p:nvPr>
            <p:ph idx="1" type="body"/>
          </p:nvPr>
        </p:nvSpPr>
        <p:spPr>
          <a:xfrm>
            <a:off x="964023" y="2062099"/>
            <a:ext cx="11145119" cy="47204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D7C3F"/>
              </a:buClr>
              <a:buSzPts val="1200"/>
              <a:buNone/>
            </a:pPr>
            <a:r>
              <a:rPr b="1" lang="en-US" sz="1200">
                <a:solidFill>
                  <a:srgbClr val="5D7C3F"/>
                </a:solidFill>
                <a:latin typeface="Georgia"/>
                <a:ea typeface="Georgia"/>
                <a:cs typeface="Georgia"/>
                <a:sym typeface="Georgia"/>
              </a:rPr>
              <a:t>Team Leader Name: Aditya Mukherjee</a:t>
            </a:r>
            <a:endParaRPr>
              <a:latin typeface="Georgia"/>
              <a:ea typeface="Georgia"/>
              <a:cs typeface="Georgia"/>
              <a:sym typeface="Georgia"/>
            </a:endParaRPr>
          </a:p>
          <a:p>
            <a:pPr indent="0" lvl="0" marL="0" rtl="0" algn="l">
              <a:lnSpc>
                <a:spcPct val="90000"/>
              </a:lnSpc>
              <a:spcBef>
                <a:spcPts val="1000"/>
              </a:spcBef>
              <a:spcAft>
                <a:spcPts val="0"/>
              </a:spcAft>
              <a:buClr>
                <a:schemeClr val="dk1"/>
              </a:buClr>
              <a:buSzPts val="1200"/>
              <a:buNone/>
            </a:pPr>
            <a:r>
              <a:rPr lang="en-US" sz="1200">
                <a:latin typeface="Georgia"/>
                <a:ea typeface="Georgia"/>
                <a:cs typeface="Georgia"/>
                <a:sym typeface="Georgia"/>
              </a:rPr>
              <a:t>Branch: B.Tech.	 			Stream: Chemical Engineering (CHE)		Year: IV</a:t>
            </a:r>
            <a:endParaRPr>
              <a:latin typeface="Georgia"/>
              <a:ea typeface="Georgia"/>
              <a:cs typeface="Georgia"/>
              <a:sym typeface="Georgia"/>
            </a:endParaRPr>
          </a:p>
          <a:p>
            <a:pPr indent="0" lvl="0" marL="0" rtl="0" algn="l">
              <a:lnSpc>
                <a:spcPct val="90000"/>
              </a:lnSpc>
              <a:spcBef>
                <a:spcPts val="1000"/>
              </a:spcBef>
              <a:spcAft>
                <a:spcPts val="0"/>
              </a:spcAft>
              <a:buClr>
                <a:srgbClr val="5D7C3F"/>
              </a:buClr>
              <a:buSzPts val="1200"/>
              <a:buNone/>
            </a:pPr>
            <a:r>
              <a:rPr b="1" lang="en-US" sz="1200">
                <a:solidFill>
                  <a:srgbClr val="5D7C3F"/>
                </a:solidFill>
                <a:latin typeface="Georgia"/>
                <a:ea typeface="Georgia"/>
                <a:cs typeface="Georgia"/>
                <a:sym typeface="Georgia"/>
              </a:rPr>
              <a:t>Team Member 1 Name: Adrija Dhar</a:t>
            </a:r>
            <a:endParaRPr>
              <a:latin typeface="Georgia"/>
              <a:ea typeface="Georgia"/>
              <a:cs typeface="Georgia"/>
              <a:sym typeface="Georgia"/>
            </a:endParaRPr>
          </a:p>
          <a:p>
            <a:pPr indent="0" lvl="0" marL="0" rtl="0" algn="l">
              <a:lnSpc>
                <a:spcPct val="90000"/>
              </a:lnSpc>
              <a:spcBef>
                <a:spcPts val="1000"/>
              </a:spcBef>
              <a:spcAft>
                <a:spcPts val="0"/>
              </a:spcAft>
              <a:buClr>
                <a:schemeClr val="dk1"/>
              </a:buClr>
              <a:buSzPts val="1200"/>
              <a:buNone/>
            </a:pPr>
            <a:r>
              <a:rPr lang="en-US" sz="1200">
                <a:latin typeface="Georgia"/>
                <a:ea typeface="Georgia"/>
                <a:cs typeface="Georgia"/>
                <a:sym typeface="Georgia"/>
              </a:rPr>
              <a:t>Branch :Btech 			 	Stream: Chemical Engineering (CHE)		Year: III</a:t>
            </a:r>
            <a:endParaRPr>
              <a:latin typeface="Georgia"/>
              <a:ea typeface="Georgia"/>
              <a:cs typeface="Georgia"/>
              <a:sym typeface="Georgia"/>
            </a:endParaRPr>
          </a:p>
          <a:p>
            <a:pPr indent="0" lvl="0" marL="0" rtl="0" algn="l">
              <a:lnSpc>
                <a:spcPct val="90000"/>
              </a:lnSpc>
              <a:spcBef>
                <a:spcPts val="1000"/>
              </a:spcBef>
              <a:spcAft>
                <a:spcPts val="0"/>
              </a:spcAft>
              <a:buClr>
                <a:srgbClr val="5D7C3F"/>
              </a:buClr>
              <a:buSzPts val="1200"/>
              <a:buNone/>
            </a:pPr>
            <a:r>
              <a:rPr b="1" lang="en-US" sz="1200">
                <a:solidFill>
                  <a:srgbClr val="5D7C3F"/>
                </a:solidFill>
                <a:latin typeface="Georgia"/>
                <a:ea typeface="Georgia"/>
                <a:cs typeface="Georgia"/>
                <a:sym typeface="Georgia"/>
              </a:rPr>
              <a:t>Team Member 2 Name: Anindya Paul</a:t>
            </a:r>
            <a:endParaRPr>
              <a:latin typeface="Georgia"/>
              <a:ea typeface="Georgia"/>
              <a:cs typeface="Georgia"/>
              <a:sym typeface="Georgia"/>
            </a:endParaRPr>
          </a:p>
          <a:p>
            <a:pPr indent="0" lvl="0" marL="0" rtl="0" algn="l">
              <a:lnSpc>
                <a:spcPct val="90000"/>
              </a:lnSpc>
              <a:spcBef>
                <a:spcPts val="1000"/>
              </a:spcBef>
              <a:spcAft>
                <a:spcPts val="0"/>
              </a:spcAft>
              <a:buClr>
                <a:schemeClr val="dk1"/>
              </a:buClr>
              <a:buSzPts val="1200"/>
              <a:buNone/>
            </a:pPr>
            <a:r>
              <a:rPr lang="en-US" sz="1200">
                <a:latin typeface="Georgia"/>
                <a:ea typeface="Georgia"/>
                <a:cs typeface="Georgia"/>
                <a:sym typeface="Georgia"/>
              </a:rPr>
              <a:t>Branch :Btech 			 	Stream: Chemical Engineering (CHE)		Year: IV</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latin typeface="Georgia"/>
                <a:ea typeface="Georgia"/>
                <a:cs typeface="Georgia"/>
                <a:sym typeface="Georgia"/>
              </a:rPr>
              <a:t>Team Member 3 Name: Sujaan Mookherjee</a:t>
            </a:r>
            <a:endParaRPr>
              <a:latin typeface="Georgia"/>
              <a:ea typeface="Georgia"/>
              <a:cs typeface="Georgia"/>
              <a:sym typeface="Georgia"/>
            </a:endParaRPr>
          </a:p>
          <a:p>
            <a:pPr indent="0" lvl="0" marL="0" rtl="0" algn="l">
              <a:lnSpc>
                <a:spcPct val="90000"/>
              </a:lnSpc>
              <a:spcBef>
                <a:spcPts val="1000"/>
              </a:spcBef>
              <a:spcAft>
                <a:spcPts val="0"/>
              </a:spcAft>
              <a:buSzPts val="1200"/>
              <a:buNone/>
            </a:pPr>
            <a:r>
              <a:rPr lang="en-US" sz="1200">
                <a:latin typeface="Georgia"/>
                <a:ea typeface="Georgia"/>
                <a:cs typeface="Georgia"/>
                <a:sym typeface="Georgia"/>
              </a:rPr>
              <a:t>Branch :Btech 			 	Stream: Chemical Engineering (CHE)		Year: IV</a:t>
            </a:r>
            <a:endParaRPr>
              <a:latin typeface="Georgia"/>
              <a:ea typeface="Georgia"/>
              <a:cs typeface="Georgia"/>
              <a:sym typeface="Georgia"/>
            </a:endParaRPr>
          </a:p>
          <a:p>
            <a:pPr indent="0" lvl="0" marL="0" rtl="0" algn="l">
              <a:lnSpc>
                <a:spcPct val="90000"/>
              </a:lnSpc>
              <a:spcBef>
                <a:spcPts val="1000"/>
              </a:spcBef>
              <a:spcAft>
                <a:spcPts val="0"/>
              </a:spcAft>
              <a:buClr>
                <a:srgbClr val="5D7C3F"/>
              </a:buClr>
              <a:buSzPts val="1200"/>
              <a:buNone/>
            </a:pPr>
            <a:r>
              <a:rPr b="1" lang="en-US" sz="1200">
                <a:solidFill>
                  <a:srgbClr val="5D7C3F"/>
                </a:solidFill>
                <a:latin typeface="Georgia"/>
                <a:ea typeface="Georgia"/>
                <a:cs typeface="Georgia"/>
                <a:sym typeface="Georgia"/>
              </a:rPr>
              <a:t>Team Member 4 Name: Ayan Sil</a:t>
            </a:r>
            <a:endParaRPr/>
          </a:p>
          <a:p>
            <a:pPr indent="0" lvl="0" marL="0" rtl="0" algn="l">
              <a:lnSpc>
                <a:spcPct val="90000"/>
              </a:lnSpc>
              <a:spcBef>
                <a:spcPts val="1000"/>
              </a:spcBef>
              <a:spcAft>
                <a:spcPts val="0"/>
              </a:spcAft>
              <a:buClr>
                <a:srgbClr val="5D7C3F"/>
              </a:buClr>
              <a:buSzPts val="1200"/>
              <a:buNone/>
            </a:pPr>
            <a:r>
              <a:rPr lang="en-US" sz="1200">
                <a:latin typeface="Georgia"/>
                <a:ea typeface="Georgia"/>
                <a:cs typeface="Georgia"/>
                <a:sym typeface="Georgia"/>
              </a:rPr>
              <a:t>Branch :Btech 			 	Stream: Chemical Engineering (CHE)		Year: IV</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latin typeface="Georgia"/>
                <a:ea typeface="Georgia"/>
                <a:cs typeface="Georgia"/>
                <a:sym typeface="Georgia"/>
              </a:rPr>
              <a:t>Team Member 5 Name: Ananya Pal</a:t>
            </a:r>
            <a:endParaRPr>
              <a:latin typeface="Georgia"/>
              <a:ea typeface="Georgia"/>
              <a:cs typeface="Georgia"/>
              <a:sym typeface="Georgia"/>
            </a:endParaRPr>
          </a:p>
          <a:p>
            <a:pPr indent="0" lvl="0" marL="0" rtl="0" algn="l">
              <a:lnSpc>
                <a:spcPct val="90000"/>
              </a:lnSpc>
              <a:spcBef>
                <a:spcPts val="1000"/>
              </a:spcBef>
              <a:spcAft>
                <a:spcPts val="0"/>
              </a:spcAft>
              <a:buClr>
                <a:schemeClr val="dk1"/>
              </a:buClr>
              <a:buSzPts val="1200"/>
              <a:buNone/>
            </a:pPr>
            <a:r>
              <a:rPr lang="en-US" sz="1200">
                <a:latin typeface="Georgia"/>
                <a:ea typeface="Georgia"/>
                <a:cs typeface="Georgia"/>
                <a:sym typeface="Georgia"/>
              </a:rPr>
              <a:t>Branch :Btech +Mtech			 	Stream: Chemical Engineering (CHE)		Year: III</a:t>
            </a:r>
            <a:endParaRPr/>
          </a:p>
          <a:p>
            <a:pPr indent="0" lvl="0" marL="0" rtl="0" algn="l">
              <a:lnSpc>
                <a:spcPct val="90000"/>
              </a:lnSpc>
              <a:spcBef>
                <a:spcPts val="1000"/>
              </a:spcBef>
              <a:spcAft>
                <a:spcPts val="0"/>
              </a:spcAft>
              <a:buClr>
                <a:srgbClr val="804160"/>
              </a:buClr>
              <a:buSzPts val="1200"/>
              <a:buNone/>
            </a:pPr>
            <a:r>
              <a:rPr b="1" lang="en-US" sz="1200">
                <a:solidFill>
                  <a:srgbClr val="804160"/>
                </a:solidFill>
                <a:latin typeface="Georgia"/>
                <a:ea typeface="Georgia"/>
                <a:cs typeface="Georgia"/>
                <a:sym typeface="Georgia"/>
              </a:rPr>
              <a:t>Team Mentor 1 Name: Sandip Kumar Lahiri</a:t>
            </a:r>
            <a:endParaRPr>
              <a:latin typeface="Georgia"/>
              <a:ea typeface="Georgia"/>
              <a:cs typeface="Georgia"/>
              <a:sym typeface="Georgia"/>
            </a:endParaRPr>
          </a:p>
          <a:p>
            <a:pPr indent="0" lvl="0" marL="0" rtl="0" algn="l">
              <a:lnSpc>
                <a:spcPct val="90000"/>
              </a:lnSpc>
              <a:spcBef>
                <a:spcPts val="1000"/>
              </a:spcBef>
              <a:spcAft>
                <a:spcPts val="0"/>
              </a:spcAft>
              <a:buClr>
                <a:schemeClr val="dk1"/>
              </a:buClr>
              <a:buSzPts val="1200"/>
              <a:buNone/>
            </a:pPr>
            <a:r>
              <a:rPr lang="en-US" sz="1200">
                <a:latin typeface="Georgia"/>
                <a:ea typeface="Georgia"/>
                <a:cs typeface="Georgia"/>
                <a:sym typeface="Georgia"/>
              </a:rPr>
              <a:t>Category (Academic/Industry): 			Expertise (AI/ML/Blockchain etc): 		Domain Experience (in years):    </a:t>
            </a:r>
            <a:endParaRPr>
              <a:latin typeface="Georgia"/>
              <a:ea typeface="Georgia"/>
              <a:cs typeface="Georgia"/>
              <a:sym typeface="Georgia"/>
            </a:endParaRPr>
          </a:p>
          <a:p>
            <a:pPr indent="0" lvl="0" marL="0" rtl="0" algn="l">
              <a:lnSpc>
                <a:spcPct val="90000"/>
              </a:lnSpc>
              <a:spcBef>
                <a:spcPts val="1000"/>
              </a:spcBef>
              <a:spcAft>
                <a:spcPts val="0"/>
              </a:spcAft>
              <a:buClr>
                <a:srgbClr val="804160"/>
              </a:buClr>
              <a:buSzPts val="1200"/>
              <a:buNone/>
            </a:pPr>
            <a:r>
              <a:rPr b="1" lang="en-US" sz="1200">
                <a:solidFill>
                  <a:srgbClr val="804160"/>
                </a:solidFill>
                <a:latin typeface="Georgia"/>
                <a:ea typeface="Georgia"/>
                <a:cs typeface="Georgia"/>
                <a:sym typeface="Georgia"/>
              </a:rPr>
              <a:t>Team Mentor 2 Name: Abhiram Hens</a:t>
            </a:r>
            <a:endParaRPr>
              <a:latin typeface="Georgia"/>
              <a:ea typeface="Georgia"/>
              <a:cs typeface="Georgia"/>
              <a:sym typeface="Georgia"/>
            </a:endParaRPr>
          </a:p>
          <a:p>
            <a:pPr indent="0" lvl="0" marL="0" rtl="0" algn="l">
              <a:lnSpc>
                <a:spcPct val="90000"/>
              </a:lnSpc>
              <a:spcBef>
                <a:spcPts val="1000"/>
              </a:spcBef>
              <a:spcAft>
                <a:spcPts val="0"/>
              </a:spcAft>
              <a:buClr>
                <a:schemeClr val="dk1"/>
              </a:buClr>
              <a:buSzPts val="1200"/>
              <a:buNone/>
            </a:pPr>
            <a:r>
              <a:rPr lang="en-US" sz="1200">
                <a:latin typeface="Georgia"/>
                <a:ea typeface="Georgia"/>
                <a:cs typeface="Georgia"/>
                <a:sym typeface="Georgia"/>
              </a:rPr>
              <a:t>Category (Academic/Industry):		 	Expertise (AI/ML/Blockchain etc): 		Domain Experience (in years):    </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971550" y="964525"/>
            <a:ext cx="9459900" cy="7389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Overview of Solution</a:t>
            </a:r>
            <a:endParaRPr/>
          </a:p>
        </p:txBody>
      </p:sp>
      <p:sp>
        <p:nvSpPr>
          <p:cNvPr id="218" name="Google Shape;218;p16"/>
          <p:cNvSpPr txBox="1"/>
          <p:nvPr>
            <p:ph idx="1" type="body"/>
          </p:nvPr>
        </p:nvSpPr>
        <p:spPr>
          <a:xfrm>
            <a:off x="963975" y="2388950"/>
            <a:ext cx="9459900" cy="3943200"/>
          </a:xfrm>
          <a:prstGeom prst="rect">
            <a:avLst/>
          </a:prstGeom>
          <a:noFill/>
          <a:ln>
            <a:noFill/>
          </a:ln>
        </p:spPr>
        <p:txBody>
          <a:bodyPr anchorCtr="0" anchor="t" bIns="0" lIns="0" spcFirstLastPara="1" rIns="0" wrap="square" tIns="0">
            <a:noAutofit/>
          </a:bodyPr>
          <a:lstStyle/>
          <a:p>
            <a:pPr indent="-1588" lvl="0" marL="228600" rtl="0" algn="l">
              <a:lnSpc>
                <a:spcPct val="100000"/>
              </a:lnSpc>
              <a:spcBef>
                <a:spcPts val="1000"/>
              </a:spcBef>
              <a:spcAft>
                <a:spcPts val="0"/>
              </a:spcAft>
              <a:buSzPts val="1600"/>
              <a:buNone/>
            </a:pPr>
            <a:r>
              <a:rPr lang="en-US" sz="1900">
                <a:latin typeface="Georgia"/>
                <a:ea typeface="Georgia"/>
                <a:cs typeface="Georgia"/>
                <a:sym typeface="Georgia"/>
              </a:rPr>
              <a:t>This software improves plant safety and emergency response capabilities by integrating satellite data for exact plant location and layout identification, in addition to local danger containment measures. This investigation is extended within a 5 to 10 km radius, incorporating villages and nearby plants. Access to critical data such as stream information and P&amp;ID diagrams enables extensive plant location analysis and equipment mapping. It computes the Probability of Explosion using parameters such as LEL and HEL to determine potential hazard timings. The formulation of consequences includes TNT equivalent calculations and harmful substance release patterns. Notably, generative AI automates the generation of emergency response plans based on threat levels and plant layouts, expediting response efforts. Impact assessment combines Probability of Explosion and consequence calculations for a thorough risk evaluation that improves safety and operational efficiency.</a:t>
            </a:r>
            <a:endParaRPr sz="1700"/>
          </a:p>
        </p:txBody>
      </p:sp>
      <p:sp>
        <p:nvSpPr>
          <p:cNvPr id="219" name="Google Shape;219;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952500" y="772600"/>
            <a:ext cx="10704000" cy="9177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4400"/>
              <a:buFont typeface="Franklin Gothic"/>
              <a:buNone/>
            </a:pPr>
            <a:r>
              <a:rPr lang="en-US" sz="3200"/>
              <a:t>Obtaining satellite data for complete plant geographic locations</a:t>
            </a:r>
            <a:endParaRPr/>
          </a:p>
        </p:txBody>
      </p:sp>
      <p:sp>
        <p:nvSpPr>
          <p:cNvPr id="225" name="Google Shape;225;p17"/>
          <p:cNvSpPr txBox="1"/>
          <p:nvPr>
            <p:ph idx="1" type="body"/>
          </p:nvPr>
        </p:nvSpPr>
        <p:spPr>
          <a:xfrm>
            <a:off x="952499" y="2213162"/>
            <a:ext cx="10704000" cy="4042800"/>
          </a:xfrm>
          <a:prstGeom prst="rect">
            <a:avLst/>
          </a:prstGeom>
          <a:noFill/>
          <a:ln>
            <a:noFill/>
          </a:ln>
        </p:spPr>
        <p:txBody>
          <a:bodyPr anchorCtr="0" anchor="t" bIns="0" lIns="0" spcFirstLastPara="1" rIns="0" wrap="square" tIns="0">
            <a:noAutofit/>
          </a:bodyPr>
          <a:lstStyle/>
          <a:p>
            <a:pPr indent="-292100" lvl="0" marL="514350" rtl="0" algn="l">
              <a:lnSpc>
                <a:spcPct val="100000"/>
              </a:lnSpc>
              <a:spcBef>
                <a:spcPts val="1000"/>
              </a:spcBef>
              <a:spcAft>
                <a:spcPts val="0"/>
              </a:spcAft>
              <a:buSzPts val="1700"/>
              <a:buFont typeface="Arial"/>
              <a:buChar char="•"/>
            </a:pPr>
            <a:r>
              <a:rPr b="1" lang="en-US" sz="1700">
                <a:latin typeface="Georgia"/>
                <a:ea typeface="Georgia"/>
                <a:cs typeface="Georgia"/>
                <a:sym typeface="Georgia"/>
              </a:rPr>
              <a:t>Complete layout of the plant and geographic locations: </a:t>
            </a:r>
            <a:r>
              <a:rPr lang="en-US" sz="1700">
                <a:latin typeface="Georgia"/>
                <a:ea typeface="Georgia"/>
                <a:cs typeface="Georgia"/>
                <a:sym typeface="Georgia"/>
              </a:rPr>
              <a:t>Use satellite imagery and GPS to create a detailed map of the plant and its surroundings, identifying all hazardous locations and critical infrastructure.</a:t>
            </a:r>
            <a:endParaRPr sz="1700"/>
          </a:p>
          <a:p>
            <a:pPr indent="-292100" lvl="0" marL="514350" rtl="0" algn="l">
              <a:lnSpc>
                <a:spcPct val="100000"/>
              </a:lnSpc>
              <a:spcBef>
                <a:spcPts val="1000"/>
              </a:spcBef>
              <a:spcAft>
                <a:spcPts val="0"/>
              </a:spcAft>
              <a:buSzPts val="1700"/>
              <a:buFont typeface="Arial"/>
              <a:buChar char="•"/>
            </a:pPr>
            <a:r>
              <a:rPr b="1" lang="en-US" sz="1700">
                <a:latin typeface="Georgia"/>
                <a:ea typeface="Georgia"/>
                <a:cs typeface="Georgia"/>
                <a:sym typeface="Georgia"/>
              </a:rPr>
              <a:t>Hazard containing steps taken by the plant: </a:t>
            </a:r>
            <a:r>
              <a:rPr lang="en-US" sz="1700">
                <a:latin typeface="Georgia"/>
                <a:ea typeface="Georgia"/>
                <a:cs typeface="Georgia"/>
                <a:sym typeface="Georgia"/>
              </a:rPr>
              <a:t>Develop a database of all hazard containing steps, including type, location, and steps taken to contain.</a:t>
            </a:r>
            <a:endParaRPr sz="1700"/>
          </a:p>
          <a:p>
            <a:pPr indent="-292100" lvl="0" marL="514350" rtl="0" algn="l">
              <a:lnSpc>
                <a:spcPct val="100000"/>
              </a:lnSpc>
              <a:spcBef>
                <a:spcPts val="1000"/>
              </a:spcBef>
              <a:spcAft>
                <a:spcPts val="0"/>
              </a:spcAft>
              <a:buSzPts val="1700"/>
              <a:buFont typeface="Arial"/>
              <a:buChar char="•"/>
            </a:pPr>
            <a:r>
              <a:rPr b="1" lang="en-US" sz="1700">
                <a:latin typeface="Georgia"/>
                <a:ea typeface="Georgia"/>
                <a:cs typeface="Georgia"/>
                <a:sym typeface="Georgia"/>
              </a:rPr>
              <a:t>What is in the surroundings (5 km to 10 km radius): </a:t>
            </a:r>
            <a:r>
              <a:rPr lang="en-US" sz="1700">
                <a:latin typeface="Georgia"/>
                <a:ea typeface="Georgia"/>
                <a:cs typeface="Georgia"/>
                <a:sym typeface="Georgia"/>
              </a:rPr>
              <a:t>Use satellite imagery to identify villages, plants, and other critical infrastructure within a 5 km to 10 km radius of the plant.</a:t>
            </a:r>
            <a:endParaRPr sz="1700"/>
          </a:p>
          <a:p>
            <a:pPr indent="-292100" lvl="0" marL="514350" rtl="0" algn="l">
              <a:lnSpc>
                <a:spcPct val="100000"/>
              </a:lnSpc>
              <a:spcBef>
                <a:spcPts val="1000"/>
              </a:spcBef>
              <a:spcAft>
                <a:spcPts val="0"/>
              </a:spcAft>
              <a:buSzPts val="1700"/>
              <a:buFont typeface="Arial"/>
              <a:buChar char="•"/>
            </a:pPr>
            <a:r>
              <a:rPr b="1" lang="en-US" sz="1700">
                <a:latin typeface="Georgia"/>
                <a:ea typeface="Georgia"/>
                <a:cs typeface="Georgia"/>
                <a:sym typeface="Georgia"/>
              </a:rPr>
              <a:t>Potential challenge: </a:t>
            </a:r>
            <a:r>
              <a:rPr lang="en-US" sz="1700">
                <a:latin typeface="Georgia"/>
                <a:ea typeface="Georgia"/>
                <a:cs typeface="Georgia"/>
                <a:sym typeface="Georgia"/>
              </a:rPr>
              <a:t>Accessing the layout of the plant for sections where exact details are not available: Use a combination of satellite imagery, publicly available data, and expert knowledge to estimate the layout of the plant for sections where exact details are not available. The software could also be designed to allow users to input additional information about the section of the plant as it becomes available.</a:t>
            </a:r>
            <a:endParaRPr sz="1700"/>
          </a:p>
        </p:txBody>
      </p:sp>
      <p:sp>
        <p:nvSpPr>
          <p:cNvPr id="226" name="Google Shape;226;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952450" y="746674"/>
            <a:ext cx="10548300" cy="943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4400"/>
              <a:buFont typeface="Franklin Gothic"/>
              <a:buNone/>
            </a:pPr>
            <a:r>
              <a:rPr b="0" i="0" lang="en-US" sz="3200">
                <a:solidFill>
                  <a:srgbClr val="1F2328"/>
                </a:solidFill>
                <a:latin typeface="Libre Franklin SemiBold"/>
                <a:ea typeface="Libre Franklin SemiBold"/>
                <a:cs typeface="Libre Franklin SemiBold"/>
                <a:sym typeface="Libre Franklin SemiBold"/>
              </a:rPr>
              <a:t>Accessing the stream data, P&amp;ID diagrams for more detailed plant location analysis</a:t>
            </a:r>
            <a:endParaRPr b="0" sz="3200">
              <a:latin typeface="Libre Franklin SemiBold"/>
              <a:ea typeface="Libre Franklin SemiBold"/>
              <a:cs typeface="Libre Franklin SemiBold"/>
              <a:sym typeface="Libre Franklin SemiBold"/>
            </a:endParaRPr>
          </a:p>
        </p:txBody>
      </p:sp>
      <p:sp>
        <p:nvSpPr>
          <p:cNvPr id="232" name="Google Shape;232;p18"/>
          <p:cNvSpPr txBox="1"/>
          <p:nvPr>
            <p:ph idx="1" type="body"/>
          </p:nvPr>
        </p:nvSpPr>
        <p:spPr>
          <a:xfrm>
            <a:off x="952499" y="2289362"/>
            <a:ext cx="10548202" cy="4042857"/>
          </a:xfrm>
          <a:prstGeom prst="rect">
            <a:avLst/>
          </a:prstGeom>
          <a:noFill/>
          <a:ln>
            <a:noFill/>
          </a:ln>
        </p:spPr>
        <p:txBody>
          <a:bodyPr anchorCtr="0" anchor="t" bIns="0" lIns="0" spcFirstLastPara="1" rIns="0" wrap="square" tIns="0">
            <a:noAutofit/>
          </a:bodyPr>
          <a:lstStyle/>
          <a:p>
            <a:pPr indent="-241300" lvl="0" marL="457200" rtl="0" algn="l">
              <a:lnSpc>
                <a:spcPct val="100000"/>
              </a:lnSpc>
              <a:spcBef>
                <a:spcPts val="1000"/>
              </a:spcBef>
              <a:spcAft>
                <a:spcPts val="0"/>
              </a:spcAft>
              <a:buSzPts val="1800"/>
              <a:buFont typeface="Arial"/>
              <a:buChar char="•"/>
            </a:pPr>
            <a:r>
              <a:rPr b="1" lang="en-US" sz="1800">
                <a:solidFill>
                  <a:srgbClr val="1F2328"/>
                </a:solidFill>
                <a:latin typeface="Georgia"/>
                <a:ea typeface="Georgia"/>
                <a:cs typeface="Georgia"/>
                <a:sym typeface="Georgia"/>
              </a:rPr>
              <a:t>Image processing</a:t>
            </a:r>
            <a:r>
              <a:rPr lang="en-US" sz="1800">
                <a:solidFill>
                  <a:srgbClr val="1F2328"/>
                </a:solidFill>
                <a:latin typeface="Georgia"/>
                <a:ea typeface="Georgia"/>
                <a:cs typeface="Georgia"/>
                <a:sym typeface="Georgia"/>
              </a:rPr>
              <a:t>: Satellite imagery can be processed to identify major explosive or hazardous equipments. This can be done using a variety of techniques, such as object detection and classification.</a:t>
            </a:r>
            <a:endParaRPr sz="1800">
              <a:solidFill>
                <a:srgbClr val="1F2328"/>
              </a:solidFill>
              <a:latin typeface="Georgia"/>
              <a:ea typeface="Georgia"/>
              <a:cs typeface="Georgia"/>
              <a:sym typeface="Georgia"/>
            </a:endParaRPr>
          </a:p>
          <a:p>
            <a:pPr indent="-241300" lvl="0" marL="457200" rtl="0" algn="l">
              <a:lnSpc>
                <a:spcPct val="100000"/>
              </a:lnSpc>
              <a:spcBef>
                <a:spcPts val="1000"/>
              </a:spcBef>
              <a:spcAft>
                <a:spcPts val="0"/>
              </a:spcAft>
              <a:buSzPts val="1800"/>
              <a:buFont typeface="Arial"/>
              <a:buChar char="•"/>
            </a:pPr>
            <a:r>
              <a:rPr b="1" lang="en-US" sz="1800">
                <a:solidFill>
                  <a:srgbClr val="1F2328"/>
                </a:solidFill>
                <a:latin typeface="Georgia"/>
                <a:ea typeface="Georgia"/>
                <a:cs typeface="Georgia"/>
                <a:sym typeface="Georgia"/>
              </a:rPr>
              <a:t>Natural language processing</a:t>
            </a:r>
            <a:r>
              <a:rPr lang="en-US" sz="1800">
                <a:solidFill>
                  <a:srgbClr val="1F2328"/>
                </a:solidFill>
                <a:latin typeface="Georgia"/>
                <a:ea typeface="Georgia"/>
                <a:cs typeface="Georgia"/>
                <a:sym typeface="Georgia"/>
              </a:rPr>
              <a:t>: P&amp;ID diagrams can be parsed using natural language processing techniques to extract information about the equipment, such as its location and specifications.</a:t>
            </a:r>
            <a:endParaRPr sz="1800">
              <a:solidFill>
                <a:srgbClr val="1F2328"/>
              </a:solidFill>
              <a:latin typeface="Georgia"/>
              <a:ea typeface="Georgia"/>
              <a:cs typeface="Georgia"/>
              <a:sym typeface="Georgia"/>
            </a:endParaRPr>
          </a:p>
          <a:p>
            <a:pPr indent="-241300" lvl="0" marL="457200" rtl="0" algn="l">
              <a:lnSpc>
                <a:spcPct val="100000"/>
              </a:lnSpc>
              <a:spcBef>
                <a:spcPts val="1000"/>
              </a:spcBef>
              <a:spcAft>
                <a:spcPts val="0"/>
              </a:spcAft>
              <a:buSzPts val="1800"/>
              <a:buFont typeface="Arial"/>
              <a:buChar char="•"/>
            </a:pPr>
            <a:r>
              <a:rPr b="1" lang="en-US" sz="1800">
                <a:solidFill>
                  <a:srgbClr val="1F2328"/>
                </a:solidFill>
                <a:latin typeface="Georgia"/>
                <a:ea typeface="Georgia"/>
                <a:cs typeface="Georgia"/>
                <a:sym typeface="Georgia"/>
              </a:rPr>
              <a:t>Data integration</a:t>
            </a:r>
            <a:r>
              <a:rPr lang="en-US" sz="1800">
                <a:solidFill>
                  <a:srgbClr val="1F2328"/>
                </a:solidFill>
                <a:latin typeface="Georgia"/>
                <a:ea typeface="Georgia"/>
                <a:cs typeface="Georgia"/>
                <a:sym typeface="Georgia"/>
              </a:rPr>
              <a:t>: The data from the satellite imagery and P&amp;ID diagrams can be integrated to create a database that contains information about all of the major explosive or hazardous equipments in the plant, as well as their locations and specifications.</a:t>
            </a:r>
            <a:endParaRPr sz="1800">
              <a:solidFill>
                <a:srgbClr val="1F2328"/>
              </a:solidFill>
              <a:latin typeface="Georgia"/>
              <a:ea typeface="Georgia"/>
              <a:cs typeface="Georgia"/>
              <a:sym typeface="Georgia"/>
            </a:endParaRPr>
          </a:p>
        </p:txBody>
      </p:sp>
      <p:sp>
        <p:nvSpPr>
          <p:cNvPr id="233" name="Google Shape;233;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860700" y="876304"/>
            <a:ext cx="10470600" cy="7734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Calculation of Explosion Probability</a:t>
            </a:r>
            <a:endParaRPr/>
          </a:p>
        </p:txBody>
      </p:sp>
      <p:sp>
        <p:nvSpPr>
          <p:cNvPr id="239" name="Google Shape;239;p19"/>
          <p:cNvSpPr txBox="1"/>
          <p:nvPr>
            <p:ph idx="1" type="body"/>
          </p:nvPr>
        </p:nvSpPr>
        <p:spPr>
          <a:xfrm>
            <a:off x="952500" y="2079450"/>
            <a:ext cx="10482300" cy="4252800"/>
          </a:xfrm>
          <a:prstGeom prst="rect">
            <a:avLst/>
          </a:prstGeom>
          <a:noFill/>
          <a:ln>
            <a:noFill/>
          </a:ln>
        </p:spPr>
        <p:txBody>
          <a:bodyPr anchorCtr="0" anchor="t" bIns="0" lIns="0" spcFirstLastPara="1" rIns="0" wrap="square" tIns="0">
            <a:noAutofit/>
          </a:bodyPr>
          <a:lstStyle/>
          <a:p>
            <a:pPr indent="-361950" lvl="0" marL="457200" rtl="0" algn="l">
              <a:lnSpc>
                <a:spcPct val="100000"/>
              </a:lnSpc>
              <a:spcBef>
                <a:spcPts val="1000"/>
              </a:spcBef>
              <a:spcAft>
                <a:spcPts val="0"/>
              </a:spcAft>
              <a:buSzPts val="2100"/>
              <a:buFont typeface="Georgia"/>
              <a:buChar char="●"/>
            </a:pPr>
            <a:r>
              <a:rPr lang="en-US" sz="1900">
                <a:latin typeface="Georgia"/>
                <a:ea typeface="Georgia"/>
                <a:cs typeface="Georgia"/>
                <a:sym typeface="Georgia"/>
              </a:rPr>
              <a:t>The LEL is the minimum concentration of a flammable gas or vapor in air that can be ignited.</a:t>
            </a:r>
            <a:endParaRPr sz="1900">
              <a:latin typeface="Georgia"/>
              <a:ea typeface="Georgia"/>
              <a:cs typeface="Georgia"/>
              <a:sym typeface="Georgia"/>
            </a:endParaRPr>
          </a:p>
          <a:p>
            <a:pPr indent="-361950" lvl="0" marL="457200" rtl="0" algn="l">
              <a:lnSpc>
                <a:spcPct val="100000"/>
              </a:lnSpc>
              <a:spcBef>
                <a:spcPts val="0"/>
              </a:spcBef>
              <a:spcAft>
                <a:spcPts val="0"/>
              </a:spcAft>
              <a:buSzPts val="2100"/>
              <a:buFont typeface="Georgia"/>
              <a:buChar char="●"/>
            </a:pPr>
            <a:r>
              <a:rPr lang="en-US" sz="1900">
                <a:latin typeface="Georgia"/>
                <a:ea typeface="Georgia"/>
                <a:cs typeface="Georgia"/>
                <a:sym typeface="Georgia"/>
              </a:rPr>
              <a:t>The HEL is the maximum concentration of a flammable gas or vapor in air that can be ignited.</a:t>
            </a:r>
            <a:endParaRPr sz="1900">
              <a:latin typeface="Georgia"/>
              <a:ea typeface="Georgia"/>
              <a:cs typeface="Georgia"/>
              <a:sym typeface="Georgia"/>
            </a:endParaRPr>
          </a:p>
          <a:p>
            <a:pPr indent="-361950" lvl="0" marL="457200" rtl="0" algn="l">
              <a:lnSpc>
                <a:spcPct val="100000"/>
              </a:lnSpc>
              <a:spcBef>
                <a:spcPts val="0"/>
              </a:spcBef>
              <a:spcAft>
                <a:spcPts val="0"/>
              </a:spcAft>
              <a:buSzPts val="2100"/>
              <a:buFont typeface="Georgia"/>
              <a:buChar char="●"/>
            </a:pPr>
            <a:r>
              <a:rPr lang="en-US" sz="1900">
                <a:latin typeface="Georgia"/>
                <a:ea typeface="Georgia"/>
                <a:cs typeface="Georgia"/>
                <a:sym typeface="Georgia"/>
              </a:rPr>
              <a:t>The probability of explosion can be calculated using the following equations:</a:t>
            </a:r>
            <a:endParaRPr sz="1900">
              <a:latin typeface="Georgia"/>
              <a:ea typeface="Georgia"/>
              <a:cs typeface="Georgia"/>
              <a:sym typeface="Georgia"/>
            </a:endParaRPr>
          </a:p>
          <a:p>
            <a:pPr indent="0" lvl="0" marL="457200" rtl="0" algn="l">
              <a:lnSpc>
                <a:spcPct val="100000"/>
              </a:lnSpc>
              <a:spcBef>
                <a:spcPts val="1000"/>
              </a:spcBef>
              <a:spcAft>
                <a:spcPts val="0"/>
              </a:spcAft>
              <a:buNone/>
            </a:pPr>
            <a:r>
              <a:t/>
            </a:r>
            <a:endParaRPr sz="1900">
              <a:latin typeface="Georgia"/>
              <a:ea typeface="Georgia"/>
              <a:cs typeface="Georgia"/>
              <a:sym typeface="Georgia"/>
            </a:endParaRPr>
          </a:p>
          <a:p>
            <a:pPr indent="0" lvl="0" marL="0" rtl="0" algn="l">
              <a:lnSpc>
                <a:spcPct val="100000"/>
              </a:lnSpc>
              <a:spcBef>
                <a:spcPts val="1000"/>
              </a:spcBef>
              <a:spcAft>
                <a:spcPts val="0"/>
              </a:spcAft>
              <a:buNone/>
            </a:pPr>
            <a:r>
              <a:t/>
            </a:r>
            <a:endParaRPr sz="1900"/>
          </a:p>
          <a:p>
            <a:pPr indent="-355600" lvl="0" marL="457200" rtl="0" algn="l">
              <a:lnSpc>
                <a:spcPct val="100000"/>
              </a:lnSpc>
              <a:spcBef>
                <a:spcPts val="1000"/>
              </a:spcBef>
              <a:spcAft>
                <a:spcPts val="0"/>
              </a:spcAft>
              <a:buSzPts val="2000"/>
              <a:buFont typeface="Georgia"/>
              <a:buChar char="●"/>
            </a:pPr>
            <a:r>
              <a:rPr lang="en-US" sz="2000">
                <a:latin typeface="Georgia"/>
                <a:ea typeface="Georgia"/>
                <a:cs typeface="Georgia"/>
                <a:sym typeface="Georgia"/>
              </a:rPr>
              <a:t>C = Predicted concentration of the explosive material</a:t>
            </a:r>
            <a:r>
              <a:rPr lang="en-US" sz="2000">
                <a:latin typeface="Georgia"/>
                <a:ea typeface="Georgia"/>
                <a:cs typeface="Georgia"/>
                <a:sym typeface="Georgia"/>
              </a:rPr>
              <a:t> </a:t>
            </a:r>
            <a:endParaRPr sz="2000">
              <a:latin typeface="Georgia"/>
              <a:ea typeface="Georgia"/>
              <a:cs typeface="Georgia"/>
              <a:sym typeface="Georgia"/>
            </a:endParaRPr>
          </a:p>
          <a:p>
            <a:pPr indent="-355600" lvl="0" marL="457200" rtl="0" algn="l">
              <a:lnSpc>
                <a:spcPct val="100000"/>
              </a:lnSpc>
              <a:spcBef>
                <a:spcPts val="0"/>
              </a:spcBef>
              <a:spcAft>
                <a:spcPts val="0"/>
              </a:spcAft>
              <a:buSzPts val="2000"/>
              <a:buFont typeface="Georgia"/>
              <a:buChar char="●"/>
            </a:pPr>
            <a:r>
              <a:rPr lang="en-US" sz="2000">
                <a:latin typeface="Georgia"/>
                <a:ea typeface="Georgia"/>
                <a:cs typeface="Georgia"/>
                <a:sym typeface="Georgia"/>
              </a:rPr>
              <a:t>Csp = set point for the process stream that is maintained by the control system.</a:t>
            </a:r>
            <a:endParaRPr sz="2000">
              <a:latin typeface="Georgia"/>
              <a:ea typeface="Georgia"/>
              <a:cs typeface="Georgia"/>
              <a:sym typeface="Georgia"/>
            </a:endParaRPr>
          </a:p>
          <a:p>
            <a:pPr indent="-355600" lvl="0" marL="457200" rtl="0" algn="l">
              <a:lnSpc>
                <a:spcPct val="100000"/>
              </a:lnSpc>
              <a:spcBef>
                <a:spcPts val="0"/>
              </a:spcBef>
              <a:spcAft>
                <a:spcPts val="0"/>
              </a:spcAft>
              <a:buSzPts val="2000"/>
              <a:buFont typeface="Georgia"/>
              <a:buChar char="●"/>
            </a:pPr>
            <a:r>
              <a:rPr lang="en-US" sz="2000">
                <a:latin typeface="Georgia"/>
                <a:ea typeface="Georgia"/>
                <a:cs typeface="Georgia"/>
                <a:sym typeface="Georgia"/>
              </a:rPr>
              <a:t>Based on the calculated probability of explosion, we can take appropriate preventive measures. For example, if the probability of explosion is high, we may need to evacuate the area or take other steps to protect people and property.</a:t>
            </a:r>
            <a:endParaRPr sz="2000">
              <a:latin typeface="Georgia"/>
              <a:ea typeface="Georgia"/>
              <a:cs typeface="Georgia"/>
              <a:sym typeface="Georgia"/>
            </a:endParaRPr>
          </a:p>
          <a:p>
            <a:pPr indent="-355600" lvl="0" marL="457200" rtl="0" algn="l">
              <a:lnSpc>
                <a:spcPct val="100000"/>
              </a:lnSpc>
              <a:spcBef>
                <a:spcPts val="0"/>
              </a:spcBef>
              <a:spcAft>
                <a:spcPts val="0"/>
              </a:spcAft>
              <a:buSzPts val="2000"/>
              <a:buFont typeface="Georgia"/>
              <a:buChar char="●"/>
            </a:pPr>
            <a:r>
              <a:rPr lang="en-US" sz="2000">
                <a:latin typeface="Georgia"/>
                <a:ea typeface="Georgia"/>
                <a:cs typeface="Georgia"/>
                <a:sym typeface="Georgia"/>
              </a:rPr>
              <a:t>The above calculation can be used to estimate the probability of explosion in a variety of situations. This information can be used to take appropriate preventive measures.</a:t>
            </a:r>
            <a:endParaRPr sz="2000">
              <a:latin typeface="Georgia"/>
              <a:ea typeface="Georgia"/>
              <a:cs typeface="Georgia"/>
              <a:sym typeface="Georgia"/>
            </a:endParaRPr>
          </a:p>
        </p:txBody>
      </p:sp>
      <p:sp>
        <p:nvSpPr>
          <p:cNvPr id="240" name="Google Shape;240;p1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latin typeface="Libre Franklin"/>
              <a:ea typeface="Libre Franklin"/>
              <a:cs typeface="Libre Franklin"/>
              <a:sym typeface="Libre Franklin"/>
            </a:endParaRPr>
          </a:p>
        </p:txBody>
      </p:sp>
      <p:pic>
        <p:nvPicPr>
          <p:cNvPr id="241" name="Google Shape;241;p19"/>
          <p:cNvPicPr preferRelativeResize="0"/>
          <p:nvPr/>
        </p:nvPicPr>
        <p:blipFill rotWithShape="1">
          <a:blip r:embed="rId3">
            <a:alphaModFix/>
          </a:blip>
          <a:srcRect b="49879" l="0" r="0" t="0"/>
          <a:stretch/>
        </p:blipFill>
        <p:spPr>
          <a:xfrm>
            <a:off x="2857500" y="3133975"/>
            <a:ext cx="2133600" cy="773400"/>
          </a:xfrm>
          <a:prstGeom prst="rect">
            <a:avLst/>
          </a:prstGeom>
          <a:noFill/>
          <a:ln>
            <a:noFill/>
          </a:ln>
        </p:spPr>
      </p:pic>
      <p:pic>
        <p:nvPicPr>
          <p:cNvPr id="242" name="Google Shape;242;p19"/>
          <p:cNvPicPr preferRelativeResize="0"/>
          <p:nvPr/>
        </p:nvPicPr>
        <p:blipFill rotWithShape="1">
          <a:blip r:embed="rId3">
            <a:alphaModFix/>
          </a:blip>
          <a:srcRect b="0" l="0" r="0" t="49879"/>
          <a:stretch/>
        </p:blipFill>
        <p:spPr>
          <a:xfrm>
            <a:off x="6526700" y="3133975"/>
            <a:ext cx="2133600" cy="77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971550" y="982800"/>
            <a:ext cx="9637800" cy="798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b="1" lang="en-US" sz="4300"/>
              <a:t>Consequence formulation</a:t>
            </a:r>
            <a:endParaRPr sz="4300"/>
          </a:p>
        </p:txBody>
      </p:sp>
      <p:sp>
        <p:nvSpPr>
          <p:cNvPr id="248" name="Google Shape;248;p20"/>
          <p:cNvSpPr txBox="1"/>
          <p:nvPr>
            <p:ph idx="1" type="body"/>
          </p:nvPr>
        </p:nvSpPr>
        <p:spPr>
          <a:xfrm>
            <a:off x="952499" y="2289362"/>
            <a:ext cx="10425654" cy="4042857"/>
          </a:xfrm>
          <a:prstGeom prst="rect">
            <a:avLst/>
          </a:prstGeom>
          <a:noFill/>
          <a:ln>
            <a:noFill/>
          </a:ln>
        </p:spPr>
        <p:txBody>
          <a:bodyPr anchorCtr="0" anchor="t" bIns="0" lIns="0" spcFirstLastPara="1" rIns="0" wrap="square" tIns="0">
            <a:noAutofit/>
          </a:bodyPr>
          <a:lstStyle/>
          <a:p>
            <a:pPr indent="-349250" lvl="0" marL="457200" rtl="0" algn="just">
              <a:lnSpc>
                <a:spcPct val="150000"/>
              </a:lnSpc>
              <a:spcBef>
                <a:spcPts val="1000"/>
              </a:spcBef>
              <a:spcAft>
                <a:spcPts val="0"/>
              </a:spcAft>
              <a:buSzPts val="1900"/>
              <a:buFont typeface="Georgia"/>
              <a:buChar char="●"/>
            </a:pPr>
            <a:r>
              <a:rPr b="1" lang="en-US" sz="1900">
                <a:latin typeface="Georgia"/>
                <a:ea typeface="Georgia"/>
                <a:cs typeface="Georgia"/>
                <a:sym typeface="Georgia"/>
              </a:rPr>
              <a:t>TNT Equivalent:</a:t>
            </a:r>
            <a:r>
              <a:rPr lang="en-US" sz="1900">
                <a:latin typeface="Georgia"/>
                <a:ea typeface="Georgia"/>
                <a:cs typeface="Georgia"/>
                <a:sym typeface="Georgia"/>
              </a:rPr>
              <a:t> Quantifies explosive power relative to TNT, aiding in power assessment. </a:t>
            </a:r>
            <a:endParaRPr sz="1900">
              <a:latin typeface="Georgia"/>
              <a:ea typeface="Georgia"/>
              <a:cs typeface="Georgia"/>
              <a:sym typeface="Georgia"/>
            </a:endParaRPr>
          </a:p>
          <a:p>
            <a:pPr indent="-349250" lvl="0" marL="457200" rtl="0" algn="just">
              <a:lnSpc>
                <a:spcPct val="150000"/>
              </a:lnSpc>
              <a:spcBef>
                <a:spcPts val="0"/>
              </a:spcBef>
              <a:spcAft>
                <a:spcPts val="0"/>
              </a:spcAft>
              <a:buSzPts val="1900"/>
              <a:buFont typeface="Georgia"/>
              <a:buChar char="●"/>
            </a:pPr>
            <a:r>
              <a:rPr b="1" lang="en-US" sz="1900">
                <a:latin typeface="Georgia"/>
                <a:ea typeface="Georgia"/>
                <a:cs typeface="Georgia"/>
                <a:sym typeface="Georgia"/>
              </a:rPr>
              <a:t>Distance from Ground Zero (r)</a:t>
            </a:r>
            <a:r>
              <a:rPr lang="en-US" sz="1900">
                <a:latin typeface="Georgia"/>
                <a:ea typeface="Georgia"/>
                <a:cs typeface="Georgia"/>
                <a:sym typeface="Georgia"/>
              </a:rPr>
              <a:t>: Crucial in gauging threat levels, varies with proximity.</a:t>
            </a:r>
            <a:endParaRPr sz="1900">
              <a:latin typeface="Georgia"/>
              <a:ea typeface="Georgia"/>
              <a:cs typeface="Georgia"/>
              <a:sym typeface="Georgia"/>
            </a:endParaRPr>
          </a:p>
          <a:p>
            <a:pPr indent="-349250" lvl="0" marL="457200" rtl="0" algn="just">
              <a:lnSpc>
                <a:spcPct val="150000"/>
              </a:lnSpc>
              <a:spcBef>
                <a:spcPts val="0"/>
              </a:spcBef>
              <a:spcAft>
                <a:spcPts val="0"/>
              </a:spcAft>
              <a:buSzPts val="1900"/>
              <a:buFont typeface="Georgia"/>
              <a:buChar char="●"/>
            </a:pPr>
            <a:r>
              <a:rPr b="1" lang="en-US" sz="1900">
                <a:latin typeface="Georgia"/>
                <a:ea typeface="Georgia"/>
                <a:cs typeface="Georgia"/>
                <a:sym typeface="Georgia"/>
              </a:rPr>
              <a:t>Focus</a:t>
            </a:r>
            <a:r>
              <a:rPr lang="en-US" sz="1900">
                <a:latin typeface="Georgia"/>
                <a:ea typeface="Georgia"/>
                <a:cs typeface="Georgia"/>
                <a:sym typeface="Georgia"/>
              </a:rPr>
              <a:t>: Emphasis on ground-level explosions within oil and gas complexes.</a:t>
            </a:r>
            <a:endParaRPr sz="1900">
              <a:latin typeface="Georgia"/>
              <a:ea typeface="Georgia"/>
              <a:cs typeface="Georgia"/>
              <a:sym typeface="Georgia"/>
            </a:endParaRPr>
          </a:p>
          <a:p>
            <a:pPr indent="-349250" lvl="0" marL="457200" rtl="0" algn="just">
              <a:lnSpc>
                <a:spcPct val="150000"/>
              </a:lnSpc>
              <a:spcBef>
                <a:spcPts val="0"/>
              </a:spcBef>
              <a:spcAft>
                <a:spcPts val="0"/>
              </a:spcAft>
              <a:buSzPts val="1900"/>
              <a:buFont typeface="Georgia"/>
              <a:buChar char="●"/>
            </a:pPr>
            <a:r>
              <a:rPr b="1" lang="en-US" sz="1900">
                <a:latin typeface="Georgia"/>
                <a:ea typeface="Georgia"/>
                <a:cs typeface="Georgia"/>
                <a:sym typeface="Georgia"/>
              </a:rPr>
              <a:t>Toxic Material Release</a:t>
            </a:r>
            <a:r>
              <a:rPr lang="en-US" sz="1900">
                <a:latin typeface="Georgia"/>
                <a:ea typeface="Georgia"/>
                <a:cs typeface="Georgia"/>
                <a:sym typeface="Georgia"/>
              </a:rPr>
              <a:t>: Integral in post-explosion consequence analysis.</a:t>
            </a:r>
            <a:endParaRPr sz="1900">
              <a:latin typeface="Georgia"/>
              <a:ea typeface="Georgia"/>
              <a:cs typeface="Georgia"/>
              <a:sym typeface="Georgia"/>
            </a:endParaRPr>
          </a:p>
          <a:p>
            <a:pPr indent="-349250" lvl="0" marL="457200" rtl="0" algn="just">
              <a:lnSpc>
                <a:spcPct val="150000"/>
              </a:lnSpc>
              <a:spcBef>
                <a:spcPts val="0"/>
              </a:spcBef>
              <a:spcAft>
                <a:spcPts val="0"/>
              </a:spcAft>
              <a:buSzPts val="1900"/>
              <a:buFont typeface="Georgia"/>
              <a:buChar char="●"/>
            </a:pPr>
            <a:r>
              <a:rPr b="1" lang="en-US" sz="1900">
                <a:latin typeface="Georgia"/>
                <a:ea typeface="Georgia"/>
                <a:cs typeface="Georgia"/>
                <a:sym typeface="Georgia"/>
              </a:rPr>
              <a:t>Threat Zone Assessment</a:t>
            </a:r>
            <a:r>
              <a:rPr lang="en-US" sz="1900">
                <a:latin typeface="Georgia"/>
                <a:ea typeface="Georgia"/>
                <a:cs typeface="Georgia"/>
                <a:sym typeface="Georgia"/>
              </a:rPr>
              <a:t>: Computed using TNT equivalent, 'r' distance, and toxic material dispersion.</a:t>
            </a:r>
            <a:endParaRPr sz="1900">
              <a:latin typeface="Georgia"/>
              <a:ea typeface="Georgia"/>
              <a:cs typeface="Georgia"/>
              <a:sym typeface="Georgia"/>
            </a:endParaRPr>
          </a:p>
          <a:p>
            <a:pPr indent="-349250" lvl="0" marL="457200" rtl="0" algn="just">
              <a:lnSpc>
                <a:spcPct val="150000"/>
              </a:lnSpc>
              <a:spcBef>
                <a:spcPts val="0"/>
              </a:spcBef>
              <a:spcAft>
                <a:spcPts val="0"/>
              </a:spcAft>
              <a:buSzPts val="1900"/>
              <a:buFont typeface="Georgia"/>
              <a:buChar char="●"/>
            </a:pPr>
            <a:r>
              <a:rPr b="1" lang="en-US" sz="1900">
                <a:latin typeface="Georgia"/>
                <a:ea typeface="Georgia"/>
                <a:cs typeface="Georgia"/>
                <a:sym typeface="Georgia"/>
              </a:rPr>
              <a:t>Impact Factors</a:t>
            </a:r>
            <a:r>
              <a:rPr lang="en-US" sz="1900">
                <a:latin typeface="Georgia"/>
                <a:ea typeface="Georgia"/>
                <a:cs typeface="Georgia"/>
                <a:sym typeface="Georgia"/>
              </a:rPr>
              <a:t>: Greater TNT equivalent, increased 'r,' and extensive toxic release expand the threat zone.</a:t>
            </a:r>
            <a:endParaRPr sz="1900">
              <a:latin typeface="Georgia"/>
              <a:ea typeface="Georgia"/>
              <a:cs typeface="Georgia"/>
              <a:sym typeface="Georgia"/>
            </a:endParaRPr>
          </a:p>
        </p:txBody>
      </p:sp>
      <p:sp>
        <p:nvSpPr>
          <p:cNvPr id="249" name="Google Shape;249;p2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256" name="Google Shape;256;p21"/>
          <p:cNvPicPr preferRelativeResize="0"/>
          <p:nvPr/>
        </p:nvPicPr>
        <p:blipFill rotWithShape="1">
          <a:blip r:embed="rId3">
            <a:alphaModFix/>
          </a:blip>
          <a:srcRect b="0" l="0" r="18679" t="0"/>
          <a:stretch/>
        </p:blipFill>
        <p:spPr>
          <a:xfrm>
            <a:off x="732375" y="200825"/>
            <a:ext cx="6804275" cy="2707956"/>
          </a:xfrm>
          <a:prstGeom prst="rect">
            <a:avLst/>
          </a:prstGeom>
          <a:noFill/>
          <a:ln>
            <a:noFill/>
          </a:ln>
        </p:spPr>
      </p:pic>
      <p:pic>
        <p:nvPicPr>
          <p:cNvPr id="257" name="Google Shape;257;p21"/>
          <p:cNvPicPr preferRelativeResize="0"/>
          <p:nvPr/>
        </p:nvPicPr>
        <p:blipFill rotWithShape="1">
          <a:blip r:embed="rId4">
            <a:alphaModFix/>
          </a:blip>
          <a:srcRect b="11272" l="7211" r="7544" t="12461"/>
          <a:stretch/>
        </p:blipFill>
        <p:spPr>
          <a:xfrm>
            <a:off x="8920550" y="876300"/>
            <a:ext cx="2138750" cy="956825"/>
          </a:xfrm>
          <a:prstGeom prst="rect">
            <a:avLst/>
          </a:prstGeom>
          <a:noFill/>
          <a:ln>
            <a:noFill/>
          </a:ln>
        </p:spPr>
      </p:pic>
      <p:pic>
        <p:nvPicPr>
          <p:cNvPr id="258" name="Google Shape;258;p21"/>
          <p:cNvPicPr preferRelativeResize="0"/>
          <p:nvPr/>
        </p:nvPicPr>
        <p:blipFill rotWithShape="1">
          <a:blip r:embed="rId5">
            <a:alphaModFix/>
          </a:blip>
          <a:srcRect b="0" l="0" r="0" t="0"/>
          <a:stretch/>
        </p:blipFill>
        <p:spPr>
          <a:xfrm>
            <a:off x="3347400" y="3399925"/>
            <a:ext cx="5814699" cy="1468250"/>
          </a:xfrm>
          <a:prstGeom prst="rect">
            <a:avLst/>
          </a:prstGeom>
          <a:noFill/>
          <a:ln>
            <a:noFill/>
          </a:ln>
        </p:spPr>
      </p:pic>
      <p:pic>
        <p:nvPicPr>
          <p:cNvPr id="259" name="Google Shape;259;p21"/>
          <p:cNvPicPr preferRelativeResize="0"/>
          <p:nvPr/>
        </p:nvPicPr>
        <p:blipFill rotWithShape="1">
          <a:blip r:embed="rId6">
            <a:alphaModFix/>
          </a:blip>
          <a:srcRect b="10263" l="1761" r="1480" t="11151"/>
          <a:stretch/>
        </p:blipFill>
        <p:spPr>
          <a:xfrm>
            <a:off x="3010250" y="5359350"/>
            <a:ext cx="7137050" cy="75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964027" y="879075"/>
            <a:ext cx="10093800" cy="610800"/>
          </a:xfrm>
          <a:prstGeom prst="rect">
            <a:avLst/>
          </a:prstGeom>
        </p:spPr>
        <p:txBody>
          <a:bodyPr anchorCtr="0" anchor="b" bIns="0" lIns="0" spcFirstLastPara="1" rIns="0" wrap="square" tIns="0">
            <a:normAutofit fontScale="90000"/>
          </a:bodyPr>
          <a:lstStyle/>
          <a:p>
            <a:pPr indent="0" lvl="0" marL="0" rtl="0" algn="l">
              <a:lnSpc>
                <a:spcPct val="125000"/>
              </a:lnSpc>
              <a:spcBef>
                <a:spcPts val="1800"/>
              </a:spcBef>
              <a:spcAft>
                <a:spcPts val="0"/>
              </a:spcAft>
              <a:buClr>
                <a:schemeClr val="dk1"/>
              </a:buClr>
              <a:buSzPct val="64705"/>
              <a:buFont typeface="Arial"/>
              <a:buNone/>
            </a:pPr>
            <a:r>
              <a:t/>
            </a:r>
            <a:endParaRPr sz="1700">
              <a:solidFill>
                <a:srgbClr val="E6EDF3"/>
              </a:solidFill>
              <a:highlight>
                <a:srgbClr val="0D1117"/>
              </a:highlight>
              <a:latin typeface="Arial"/>
              <a:ea typeface="Arial"/>
              <a:cs typeface="Arial"/>
              <a:sym typeface="Arial"/>
            </a:endParaRPr>
          </a:p>
          <a:p>
            <a:pPr indent="0" lvl="0" marL="0" rtl="0" algn="l">
              <a:spcBef>
                <a:spcPts val="1200"/>
              </a:spcBef>
              <a:spcAft>
                <a:spcPts val="0"/>
              </a:spcAft>
              <a:buNone/>
            </a:pPr>
            <a:r>
              <a:rPr lang="en-US" sz="3850">
                <a:latin typeface="Arial"/>
                <a:ea typeface="Arial"/>
                <a:cs typeface="Arial"/>
                <a:sym typeface="Arial"/>
              </a:rPr>
              <a:t>Generative AI for Emergency Response Plans</a:t>
            </a:r>
            <a:endParaRPr sz="3850">
              <a:latin typeface="Arial"/>
              <a:ea typeface="Arial"/>
              <a:cs typeface="Arial"/>
              <a:sym typeface="Arial"/>
            </a:endParaRPr>
          </a:p>
        </p:txBody>
      </p:sp>
      <p:sp>
        <p:nvSpPr>
          <p:cNvPr id="266" name="Google Shape;266;p22"/>
          <p:cNvSpPr txBox="1"/>
          <p:nvPr>
            <p:ph idx="1" type="body"/>
          </p:nvPr>
        </p:nvSpPr>
        <p:spPr>
          <a:xfrm>
            <a:off x="952500" y="2289375"/>
            <a:ext cx="10093800" cy="3209400"/>
          </a:xfrm>
          <a:prstGeom prst="rect">
            <a:avLst/>
          </a:prstGeom>
        </p:spPr>
        <p:txBody>
          <a:bodyPr anchorCtr="0" anchor="t" bIns="0" lIns="0" spcFirstLastPara="1" rIns="0" wrap="square" tIns="0">
            <a:noAutofit/>
          </a:bodyPr>
          <a:lstStyle/>
          <a:p>
            <a:pPr indent="0" lvl="0" marL="0" rtl="0" algn="l">
              <a:spcBef>
                <a:spcPts val="1000"/>
              </a:spcBef>
              <a:spcAft>
                <a:spcPts val="0"/>
              </a:spcAft>
              <a:buClr>
                <a:schemeClr val="dk1"/>
              </a:buClr>
              <a:buSzPts val="1100"/>
              <a:buFont typeface="Arial"/>
              <a:buNone/>
            </a:pPr>
            <a:r>
              <a:rPr b="1" lang="en-US">
                <a:latin typeface="Georgia"/>
                <a:ea typeface="Georgia"/>
                <a:cs typeface="Georgia"/>
                <a:sym typeface="Georgia"/>
              </a:rPr>
              <a:t>Objective:</a:t>
            </a:r>
            <a:r>
              <a:rPr lang="en-US">
                <a:latin typeface="Georgia"/>
                <a:ea typeface="Georgia"/>
                <a:cs typeface="Georgia"/>
                <a:sym typeface="Georgia"/>
              </a:rPr>
              <a:t> Automate emergency response plan creation with generative AI.</a:t>
            </a:r>
            <a:endParaRPr>
              <a:latin typeface="Georgia"/>
              <a:ea typeface="Georgia"/>
              <a:cs typeface="Georgia"/>
              <a:sym typeface="Georgia"/>
            </a:endParaRPr>
          </a:p>
          <a:p>
            <a:pPr indent="0" lvl="0" marL="0" rtl="0" algn="l">
              <a:spcBef>
                <a:spcPts val="1000"/>
              </a:spcBef>
              <a:spcAft>
                <a:spcPts val="0"/>
              </a:spcAft>
              <a:buClr>
                <a:schemeClr val="dk1"/>
              </a:buClr>
              <a:buSzPts val="1100"/>
              <a:buFont typeface="Arial"/>
              <a:buNone/>
            </a:pPr>
            <a:r>
              <a:rPr lang="en-US">
                <a:latin typeface="Georgia"/>
                <a:ea typeface="Georgia"/>
                <a:cs typeface="Georgia"/>
                <a:sym typeface="Georgia"/>
              </a:rPr>
              <a:t>Methods:</a:t>
            </a:r>
            <a:endParaRPr>
              <a:latin typeface="Georgia"/>
              <a:ea typeface="Georgia"/>
              <a:cs typeface="Georgia"/>
              <a:sym typeface="Georgia"/>
            </a:endParaRPr>
          </a:p>
          <a:p>
            <a:pPr indent="0" lvl="0" marL="0" rtl="0" algn="l">
              <a:spcBef>
                <a:spcPts val="1000"/>
              </a:spcBef>
              <a:spcAft>
                <a:spcPts val="0"/>
              </a:spcAft>
              <a:buClr>
                <a:schemeClr val="dk1"/>
              </a:buClr>
              <a:buSzPts val="1100"/>
              <a:buFont typeface="Arial"/>
              <a:buNone/>
            </a:pPr>
            <a:r>
              <a:rPr b="1" lang="en-US">
                <a:latin typeface="Georgia"/>
                <a:ea typeface="Georgia"/>
                <a:cs typeface="Georgia"/>
                <a:sym typeface="Georgia"/>
              </a:rPr>
              <a:t>NLP &amp; Transformer-Based Models</a:t>
            </a:r>
            <a:r>
              <a:rPr lang="en-US">
                <a:latin typeface="Georgia"/>
                <a:ea typeface="Georgia"/>
                <a:cs typeface="Georgia"/>
                <a:sym typeface="Georgia"/>
              </a:rPr>
              <a:t>: Use advanced NLP models like GPT-3 for text generation.</a:t>
            </a:r>
            <a:endParaRPr>
              <a:latin typeface="Georgia"/>
              <a:ea typeface="Georgia"/>
              <a:cs typeface="Georgia"/>
              <a:sym typeface="Georgia"/>
            </a:endParaRPr>
          </a:p>
          <a:p>
            <a:pPr indent="0" lvl="0" marL="0" rtl="0" algn="l">
              <a:spcBef>
                <a:spcPts val="1000"/>
              </a:spcBef>
              <a:spcAft>
                <a:spcPts val="0"/>
              </a:spcAft>
              <a:buClr>
                <a:schemeClr val="dk1"/>
              </a:buClr>
              <a:buSzPts val="1100"/>
              <a:buFont typeface="Arial"/>
              <a:buNone/>
            </a:pPr>
            <a:r>
              <a:rPr b="1" lang="en-US">
                <a:latin typeface="Georgia"/>
                <a:ea typeface="Georgia"/>
                <a:cs typeface="Georgia"/>
                <a:sym typeface="Georgia"/>
              </a:rPr>
              <a:t>Data Integration</a:t>
            </a:r>
            <a:r>
              <a:rPr lang="en-US">
                <a:latin typeface="Georgia"/>
                <a:ea typeface="Georgia"/>
                <a:cs typeface="Georgia"/>
                <a:sym typeface="Georgia"/>
              </a:rPr>
              <a:t>: Combine threat data, facility layouts, and guidelines.</a:t>
            </a:r>
            <a:endParaRPr>
              <a:latin typeface="Georgia"/>
              <a:ea typeface="Georgia"/>
              <a:cs typeface="Georgia"/>
              <a:sym typeface="Georgia"/>
            </a:endParaRPr>
          </a:p>
          <a:p>
            <a:pPr indent="0" lvl="0" marL="0" rtl="0" algn="l">
              <a:spcBef>
                <a:spcPts val="1000"/>
              </a:spcBef>
              <a:spcAft>
                <a:spcPts val="0"/>
              </a:spcAft>
              <a:buClr>
                <a:schemeClr val="dk1"/>
              </a:buClr>
              <a:buSzPts val="1100"/>
              <a:buFont typeface="Arial"/>
              <a:buNone/>
            </a:pPr>
            <a:r>
              <a:rPr b="1" lang="en-US">
                <a:latin typeface="Georgia"/>
                <a:ea typeface="Georgia"/>
                <a:cs typeface="Georgia"/>
                <a:sym typeface="Georgia"/>
              </a:rPr>
              <a:t>Conditional Text Generation</a:t>
            </a:r>
            <a:r>
              <a:rPr lang="en-US">
                <a:latin typeface="Georgia"/>
                <a:ea typeface="Georgia"/>
                <a:cs typeface="Georgia"/>
                <a:sym typeface="Georgia"/>
              </a:rPr>
              <a:t>: Create responses based on conditions like threat levels.</a:t>
            </a:r>
            <a:endParaRPr>
              <a:latin typeface="Georgia"/>
              <a:ea typeface="Georgia"/>
              <a:cs typeface="Georgia"/>
              <a:sym typeface="Georgia"/>
            </a:endParaRPr>
          </a:p>
          <a:p>
            <a:pPr indent="0" lvl="0" marL="0" rtl="0" algn="l">
              <a:spcBef>
                <a:spcPts val="1000"/>
              </a:spcBef>
              <a:spcAft>
                <a:spcPts val="0"/>
              </a:spcAft>
              <a:buClr>
                <a:schemeClr val="dk1"/>
              </a:buClr>
              <a:buSzPts val="1100"/>
              <a:buFont typeface="Arial"/>
              <a:buNone/>
            </a:pPr>
            <a:r>
              <a:rPr b="1" lang="en-US">
                <a:latin typeface="Georgia"/>
                <a:ea typeface="Georgia"/>
                <a:cs typeface="Georgia"/>
                <a:sym typeface="Georgia"/>
              </a:rPr>
              <a:t>Validation</a:t>
            </a:r>
            <a:r>
              <a:rPr lang="en-US">
                <a:latin typeface="Georgia"/>
                <a:ea typeface="Georgia"/>
                <a:cs typeface="Georgia"/>
                <a:sym typeface="Georgia"/>
              </a:rPr>
              <a:t>: Ensure plans comply with safety standards.</a:t>
            </a:r>
            <a:endParaRPr>
              <a:latin typeface="Georgia"/>
              <a:ea typeface="Georgia"/>
              <a:cs typeface="Georgia"/>
              <a:sym typeface="Georgia"/>
            </a:endParaRPr>
          </a:p>
          <a:p>
            <a:pPr indent="0" lvl="0" marL="0" rtl="0" algn="l">
              <a:spcBef>
                <a:spcPts val="1000"/>
              </a:spcBef>
              <a:spcAft>
                <a:spcPts val="0"/>
              </a:spcAft>
              <a:buClr>
                <a:schemeClr val="dk1"/>
              </a:buClr>
              <a:buSzPts val="1100"/>
              <a:buFont typeface="Arial"/>
              <a:buNone/>
            </a:pPr>
            <a:r>
              <a:rPr b="1" lang="en-US">
                <a:latin typeface="Georgia"/>
                <a:ea typeface="Georgia"/>
                <a:cs typeface="Georgia"/>
                <a:sym typeface="Georgia"/>
              </a:rPr>
              <a:t>Deployment</a:t>
            </a:r>
            <a:r>
              <a:rPr lang="en-US">
                <a:latin typeface="Georgia"/>
                <a:ea typeface="Georgia"/>
                <a:cs typeface="Georgia"/>
                <a:sym typeface="Georgia"/>
              </a:rPr>
              <a:t>: Integrate into emergency response systems for on-demand planning.</a:t>
            </a:r>
            <a:endParaRPr>
              <a:latin typeface="Georgia"/>
              <a:ea typeface="Georgia"/>
              <a:cs typeface="Georgia"/>
              <a:sym typeface="Georgia"/>
            </a:endParaRPr>
          </a:p>
          <a:p>
            <a:pPr indent="0" lvl="0" marL="0" rtl="0" algn="l">
              <a:spcBef>
                <a:spcPts val="1000"/>
              </a:spcBef>
              <a:spcAft>
                <a:spcPts val="0"/>
              </a:spcAft>
              <a:buClr>
                <a:schemeClr val="dk1"/>
              </a:buClr>
              <a:buSzPts val="1100"/>
              <a:buFont typeface="Arial"/>
              <a:buNone/>
            </a:pPr>
            <a:r>
              <a:rPr b="1" lang="en-US">
                <a:latin typeface="Georgia"/>
                <a:ea typeface="Georgia"/>
                <a:cs typeface="Georgia"/>
                <a:sym typeface="Georgia"/>
              </a:rPr>
              <a:t>Continuous Learning</a:t>
            </a:r>
            <a:r>
              <a:rPr lang="en-US">
                <a:latin typeface="Georgia"/>
                <a:ea typeface="Georgia"/>
                <a:cs typeface="Georgia"/>
                <a:sym typeface="Georgia"/>
              </a:rPr>
              <a:t>: Update with evolving threat data and best practices for accuracy.</a:t>
            </a:r>
            <a:endParaRPr>
              <a:latin typeface="Georgia"/>
              <a:ea typeface="Georgia"/>
              <a:cs typeface="Georgia"/>
              <a:sym typeface="Georgia"/>
            </a:endParaRPr>
          </a:p>
          <a:p>
            <a:pPr indent="0" lvl="0" marL="0" rtl="0" algn="l">
              <a:spcBef>
                <a:spcPts val="1000"/>
              </a:spcBef>
              <a:spcAft>
                <a:spcPts val="0"/>
              </a:spcAft>
              <a:buNone/>
            </a:pPr>
            <a:r>
              <a:t/>
            </a:r>
            <a:endParaRPr>
              <a:latin typeface="Georgia"/>
              <a:ea typeface="Georgia"/>
              <a:cs typeface="Georgia"/>
              <a:sym typeface="Georgia"/>
            </a:endParaRPr>
          </a:p>
        </p:txBody>
      </p:sp>
      <p:sp>
        <p:nvSpPr>
          <p:cNvPr id="267" name="Google Shape;267;p22"/>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952500" y="644750"/>
            <a:ext cx="10004700" cy="79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Use Cases and Dependencies</a:t>
            </a:r>
            <a:endParaRPr/>
          </a:p>
        </p:txBody>
      </p:sp>
      <p:sp>
        <p:nvSpPr>
          <p:cNvPr id="273" name="Google Shape;273;p23"/>
          <p:cNvSpPr txBox="1"/>
          <p:nvPr>
            <p:ph idx="2" type="body"/>
          </p:nvPr>
        </p:nvSpPr>
        <p:spPr>
          <a:xfrm>
            <a:off x="666750" y="2024075"/>
            <a:ext cx="4838700" cy="315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a:t>Use Cases</a:t>
            </a:r>
            <a:endParaRPr/>
          </a:p>
        </p:txBody>
      </p:sp>
      <p:sp>
        <p:nvSpPr>
          <p:cNvPr id="274" name="Google Shape;274;p23"/>
          <p:cNvSpPr txBox="1"/>
          <p:nvPr>
            <p:ph idx="1" type="body"/>
          </p:nvPr>
        </p:nvSpPr>
        <p:spPr>
          <a:xfrm>
            <a:off x="666750" y="2339975"/>
            <a:ext cx="4838700" cy="3992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07975" lvl="0" marL="457200" rtl="0" algn="l">
              <a:lnSpc>
                <a:spcPct val="115000"/>
              </a:lnSpc>
              <a:spcBef>
                <a:spcPts val="1800"/>
              </a:spcBef>
              <a:spcAft>
                <a:spcPts val="0"/>
              </a:spcAft>
              <a:buSzPts val="1250"/>
              <a:buChar char="●"/>
            </a:pPr>
            <a:r>
              <a:rPr lang="en-US" sz="1250">
                <a:highlight>
                  <a:schemeClr val="lt1"/>
                </a:highlight>
                <a:latin typeface="Georgia"/>
                <a:ea typeface="Georgia"/>
                <a:cs typeface="Georgia"/>
                <a:sym typeface="Georgia"/>
              </a:rPr>
              <a:t>The main issue or mistake in the </a:t>
            </a:r>
            <a:r>
              <a:rPr b="1" lang="en-US" sz="1250">
                <a:highlight>
                  <a:schemeClr val="lt1"/>
                </a:highlight>
                <a:latin typeface="Georgia"/>
                <a:ea typeface="Georgia"/>
                <a:cs typeface="Georgia"/>
                <a:sym typeface="Georgia"/>
              </a:rPr>
              <a:t>ExxonMobil </a:t>
            </a:r>
            <a:r>
              <a:rPr lang="en-US" sz="1250">
                <a:highlight>
                  <a:schemeClr val="lt1"/>
                </a:highlight>
                <a:latin typeface="Georgia"/>
                <a:ea typeface="Georgia"/>
                <a:cs typeface="Georgia"/>
                <a:sym typeface="Georgia"/>
              </a:rPr>
              <a:t>scenario that we encountered was caused by some operators or individuals neglecting the washout of the regenerator.  The explosion occurs as an aftermath of their forgetting or inability to measure whether the hydrocarbon is under HEL or otherwise. In this instance, we can forecast the likelihood of the EL that we must uphold, allowing us to prevent or foresee such a scenario of explosion.</a:t>
            </a:r>
            <a:endParaRPr sz="1250">
              <a:highlight>
                <a:schemeClr val="lt1"/>
              </a:highlight>
              <a:latin typeface="Georgia"/>
              <a:ea typeface="Georgia"/>
              <a:cs typeface="Georgia"/>
              <a:sym typeface="Georgia"/>
            </a:endParaRPr>
          </a:p>
          <a:p>
            <a:pPr indent="-307975" lvl="0" marL="457200" rtl="0" algn="l">
              <a:lnSpc>
                <a:spcPct val="115000"/>
              </a:lnSpc>
              <a:spcBef>
                <a:spcPts val="0"/>
              </a:spcBef>
              <a:spcAft>
                <a:spcPts val="0"/>
              </a:spcAft>
              <a:buSzPts val="1250"/>
              <a:buChar char="●"/>
            </a:pPr>
            <a:r>
              <a:rPr lang="en-US" sz="1250">
                <a:highlight>
                  <a:schemeClr val="lt1"/>
                </a:highlight>
                <a:latin typeface="Georgia"/>
                <a:ea typeface="Georgia"/>
                <a:cs typeface="Georgia"/>
                <a:sym typeface="Georgia"/>
              </a:rPr>
              <a:t>Styrene flowed throughout the area during the </a:t>
            </a:r>
            <a:r>
              <a:rPr b="1" lang="en-US" sz="1250">
                <a:highlight>
                  <a:schemeClr val="lt1"/>
                </a:highlight>
                <a:latin typeface="Georgia"/>
                <a:ea typeface="Georgia"/>
                <a:cs typeface="Georgia"/>
                <a:sym typeface="Georgia"/>
              </a:rPr>
              <a:t>Vizag blast</a:t>
            </a:r>
            <a:r>
              <a:rPr lang="en-US" sz="1250">
                <a:highlight>
                  <a:schemeClr val="lt1"/>
                </a:highlight>
                <a:latin typeface="Georgia"/>
                <a:ea typeface="Georgia"/>
                <a:cs typeface="Georgia"/>
                <a:sym typeface="Georgia"/>
              </a:rPr>
              <a:t>, causing significant devastation. But in this case, we can anticipate the area that will be most harmed by using the FAR, OSHA FATALITY RATE, and m</a:t>
            </a:r>
            <a:r>
              <a:rPr baseline="-25000" lang="en-US" sz="1250">
                <a:highlight>
                  <a:schemeClr val="lt1"/>
                </a:highlight>
                <a:latin typeface="Georgia"/>
                <a:ea typeface="Georgia"/>
                <a:cs typeface="Georgia"/>
                <a:sym typeface="Georgia"/>
              </a:rPr>
              <a:t>TNT</a:t>
            </a:r>
            <a:r>
              <a:rPr lang="en-US" sz="1250">
                <a:highlight>
                  <a:schemeClr val="lt1"/>
                </a:highlight>
                <a:latin typeface="Georgia"/>
                <a:ea typeface="Georgia"/>
                <a:cs typeface="Georgia"/>
                <a:sym typeface="Georgia"/>
              </a:rPr>
              <a:t>, and finding the radius for waves and hazardous waves. This allows us to recommend precautions or suggest actions that can be taken to prevent losses.</a:t>
            </a:r>
            <a:endParaRPr sz="1250">
              <a:highlight>
                <a:schemeClr val="lt1"/>
              </a:highlight>
              <a:latin typeface="Georgia"/>
              <a:ea typeface="Georgia"/>
              <a:cs typeface="Georgia"/>
              <a:sym typeface="Georgia"/>
            </a:endParaRPr>
          </a:p>
          <a:p>
            <a:pPr indent="-307975" lvl="0" marL="457200" rtl="0" algn="l">
              <a:lnSpc>
                <a:spcPct val="115000"/>
              </a:lnSpc>
              <a:spcBef>
                <a:spcPts val="0"/>
              </a:spcBef>
              <a:spcAft>
                <a:spcPts val="0"/>
              </a:spcAft>
              <a:buSzPts val="1250"/>
              <a:buFont typeface="Georgia"/>
              <a:buChar char="●"/>
            </a:pPr>
            <a:r>
              <a:rPr lang="en-US" sz="1250">
                <a:highlight>
                  <a:schemeClr val="lt1"/>
                </a:highlight>
                <a:latin typeface="Georgia"/>
                <a:ea typeface="Georgia"/>
                <a:cs typeface="Georgia"/>
                <a:sym typeface="Georgia"/>
              </a:rPr>
              <a:t>By predicting the likelihood of an explosion and the area that will be most affected, we can help to prevent disasters and save lives.</a:t>
            </a:r>
            <a:endParaRPr sz="1250">
              <a:highlight>
                <a:schemeClr val="lt1"/>
              </a:highlight>
              <a:latin typeface="Georgia"/>
              <a:ea typeface="Georgia"/>
              <a:cs typeface="Georgia"/>
              <a:sym typeface="Georgia"/>
            </a:endParaRPr>
          </a:p>
        </p:txBody>
      </p:sp>
      <p:sp>
        <p:nvSpPr>
          <p:cNvPr id="275" name="Google Shape;275;p2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76" name="Google Shape;276;p23"/>
          <p:cNvSpPr txBox="1"/>
          <p:nvPr/>
        </p:nvSpPr>
        <p:spPr>
          <a:xfrm>
            <a:off x="6254750" y="2024075"/>
            <a:ext cx="4838700" cy="315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1800"/>
              <a:buFont typeface="Arial"/>
              <a:buNone/>
            </a:pPr>
            <a:r>
              <a:rPr b="0" i="0" lang="en-US" sz="1800" u="none" cap="none" strike="noStrike">
                <a:solidFill>
                  <a:schemeClr val="lt2"/>
                </a:solidFill>
                <a:latin typeface="Franklin Gothic"/>
                <a:ea typeface="Franklin Gothic"/>
                <a:cs typeface="Franklin Gothic"/>
                <a:sym typeface="Franklin Gothic"/>
              </a:rPr>
              <a:t>Dependencies and Tech-Stack</a:t>
            </a:r>
            <a:endParaRPr b="0" i="0" sz="1400" u="none" cap="none" strike="noStrike">
              <a:solidFill>
                <a:srgbClr val="000000"/>
              </a:solidFill>
              <a:latin typeface="Arial"/>
              <a:ea typeface="Arial"/>
              <a:cs typeface="Arial"/>
              <a:sym typeface="Arial"/>
            </a:endParaRPr>
          </a:p>
        </p:txBody>
      </p:sp>
      <p:sp>
        <p:nvSpPr>
          <p:cNvPr id="277" name="Google Shape;277;p23"/>
          <p:cNvSpPr txBox="1"/>
          <p:nvPr/>
        </p:nvSpPr>
        <p:spPr>
          <a:xfrm>
            <a:off x="6248400" y="2339975"/>
            <a:ext cx="4838700" cy="3992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600">
                <a:solidFill>
                  <a:schemeClr val="dk1"/>
                </a:solidFill>
                <a:latin typeface="Libre Franklin"/>
                <a:ea typeface="Libre Franklin"/>
                <a:cs typeface="Libre Franklin"/>
                <a:sym typeface="Libre Franklin"/>
              </a:rPr>
              <a:t>Dependencies:</a:t>
            </a:r>
            <a:endParaRPr sz="1600">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Updated Datasets</a:t>
            </a:r>
            <a:endParaRPr sz="1600">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High quality sensor readings</a:t>
            </a:r>
            <a:endParaRPr sz="1600">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Descent computational Power and high speed internet connection for smooth loading of 3D models in real time.</a:t>
            </a:r>
            <a:endParaRPr sz="1600">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None/>
            </a:pPr>
            <a:r>
              <a:rPr lang="en-US" sz="1600">
                <a:solidFill>
                  <a:schemeClr val="dk1"/>
                </a:solidFill>
                <a:latin typeface="Libre Franklin"/>
                <a:ea typeface="Libre Franklin"/>
                <a:cs typeface="Libre Franklin"/>
                <a:sym typeface="Libre Franklin"/>
              </a:rPr>
              <a:t>Tech Stack:</a:t>
            </a:r>
            <a:endParaRPr sz="1600">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Programming language: Python, C++, or Java</a:t>
            </a:r>
            <a:endParaRPr sz="1600">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CFD software: OpenFOAM, ANSYS Fluent, or STAR-CCM+</a:t>
            </a:r>
            <a:endParaRPr sz="1600">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PHA-PRO software: PHAWare or PHAWorks</a:t>
            </a:r>
            <a:endParaRPr sz="1600">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Web framework: Django, Flask, or Spring Boot</a:t>
            </a:r>
            <a:endParaRPr sz="1600">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Database: PostgreSQL, MySQL, or Oracle</a:t>
            </a:r>
            <a:endParaRPr sz="1600">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Cloud platform: AWS, Azure, or Google Cloud Platform</a:t>
            </a:r>
            <a:endParaRPr sz="1600">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