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Aptos Bold" charset="1" panose="020B0004020202020204"/>
      <p:regular r:id="rId19"/>
    </p:embeddedFont>
    <p:embeddedFont>
      <p:font typeface="Aptos" charset="1" panose="020B0004020202020204"/>
      <p:regular r:id="rId20"/>
    </p:embeddedFont>
    <p:embeddedFont>
      <p:font typeface="Times New Roman" charset="1" panose="020305020704050203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948381"/>
            <a:ext cx="18435397" cy="12281961"/>
          </a:xfrm>
          <a:custGeom>
            <a:avLst/>
            <a:gdLst/>
            <a:ahLst/>
            <a:cxnLst/>
            <a:rect r="r" b="b" t="t" l="l"/>
            <a:pathLst>
              <a:path h="12281961" w="18435397">
                <a:moveTo>
                  <a:pt x="0" y="0"/>
                </a:moveTo>
                <a:lnTo>
                  <a:pt x="18435397" y="0"/>
                </a:lnTo>
                <a:lnTo>
                  <a:pt x="18435397" y="12281961"/>
                </a:lnTo>
                <a:lnTo>
                  <a:pt x="0" y="122819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90864" y="108052"/>
            <a:ext cx="8469941" cy="11225528"/>
            <a:chOff x="0" y="0"/>
            <a:chExt cx="11293255" cy="149673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507" t="0" r="-5507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434046" cy="10661101"/>
          </a:xfrm>
          <a:custGeom>
            <a:avLst/>
            <a:gdLst/>
            <a:ahLst/>
            <a:cxnLst/>
            <a:rect r="r" b="b" t="t" l="l"/>
            <a:pathLst>
              <a:path h="10661101" w="18434046">
                <a:moveTo>
                  <a:pt x="0" y="0"/>
                </a:moveTo>
                <a:lnTo>
                  <a:pt x="18434046" y="0"/>
                </a:lnTo>
                <a:lnTo>
                  <a:pt x="18434046" y="10661101"/>
                </a:lnTo>
                <a:lnTo>
                  <a:pt x="0" y="106611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87" t="-18853" r="-158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2801960"/>
            <a:chOff x="0" y="0"/>
            <a:chExt cx="19345116" cy="37359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3735947"/>
            </a:xfrm>
            <a:custGeom>
              <a:avLst/>
              <a:gdLst/>
              <a:ahLst/>
              <a:cxnLst/>
              <a:rect r="r" b="b" t="t" l="l"/>
              <a:pathLst>
                <a:path h="3735947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3735947"/>
                  </a:lnTo>
                  <a:lnTo>
                    <a:pt x="0" y="37359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19345116" cy="386929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System Architecture</a:t>
              </a:r>
              <a:r>
                <a:rPr lang="en-US" sz="679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647850" y="1667311"/>
            <a:ext cx="8415616" cy="7829516"/>
          </a:xfrm>
          <a:custGeom>
            <a:avLst/>
            <a:gdLst/>
            <a:ahLst/>
            <a:cxnLst/>
            <a:rect r="r" b="b" t="t" l="l"/>
            <a:pathLst>
              <a:path h="7829516" w="8415616">
                <a:moveTo>
                  <a:pt x="0" y="0"/>
                </a:moveTo>
                <a:lnTo>
                  <a:pt x="8415616" y="0"/>
                </a:lnTo>
                <a:lnTo>
                  <a:pt x="8415616" y="7829516"/>
                </a:lnTo>
                <a:lnTo>
                  <a:pt x="0" y="78295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87" r="0" b="-6898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21472" y="0"/>
            <a:ext cx="20309445" cy="12907181"/>
          </a:xfrm>
          <a:custGeom>
            <a:avLst/>
            <a:gdLst/>
            <a:ahLst/>
            <a:cxnLst/>
            <a:rect r="r" b="b" t="t" l="l"/>
            <a:pathLst>
              <a:path h="12907181" w="20309445">
                <a:moveTo>
                  <a:pt x="0" y="0"/>
                </a:moveTo>
                <a:lnTo>
                  <a:pt x="20309446" y="0"/>
                </a:lnTo>
                <a:lnTo>
                  <a:pt x="20309446" y="12907181"/>
                </a:lnTo>
                <a:lnTo>
                  <a:pt x="0" y="129071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924" t="-1681" r="0" b="-1040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1600" y="-354435"/>
            <a:ext cx="15544800" cy="2828798"/>
            <a:chOff x="0" y="0"/>
            <a:chExt cx="20726400" cy="37717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26400" cy="3771731"/>
            </a:xfrm>
            <a:custGeom>
              <a:avLst/>
              <a:gdLst/>
              <a:ahLst/>
              <a:cxnLst/>
              <a:rect r="r" b="b" t="t" l="l"/>
              <a:pathLst>
                <a:path h="3771731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3771731"/>
                  </a:lnTo>
                  <a:lnTo>
                    <a:pt x="0" y="377173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20726400" cy="39050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62000" y="1925002"/>
            <a:ext cx="16382999" cy="8361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Feasibility</a:t>
            </a:r>
          </a:p>
          <a:p>
            <a:pPr algn="l">
              <a:lnSpc>
                <a:spcPts val="3840"/>
              </a:lnSpc>
            </a:pP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Technically possible with current </a:t>
            </a: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Google Ads API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and </a:t>
            </a: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Python libraries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(Pandas, OpenPyXL).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Excel provides a familiar, reliable interface for marketers → no learning curve.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Strong demand as businesses want </a:t>
            </a: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faster, error-free ad reporting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and </a:t>
            </a: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time savings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.</a:t>
            </a:r>
          </a:p>
          <a:p>
            <a:pPr algn="l" marL="843280" indent="-281093" lvl="2">
              <a:lnSpc>
                <a:spcPts val="3840"/>
              </a:lnSpc>
            </a:pPr>
          </a:p>
          <a:p>
            <a:pPr algn="l" marL="843280" indent="-281093" lvl="2">
              <a:lnSpc>
                <a:spcPts val="3840"/>
              </a:lnSpc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Potential Challenges &amp; Our Plan</a:t>
            </a:r>
          </a:p>
          <a:p>
            <a:pPr algn="l" marL="843280" indent="-281093" lvl="2">
              <a:lnSpc>
                <a:spcPts val="3840"/>
              </a:lnSpc>
            </a:pP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API limits or downtime: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plan to optimize GAQL queries and add caching/batch processing.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Authentication setup (OAuth, tokens):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plan to use Google’s client libraries for smooth integration.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Large accounts with big datasets: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plan to pull only required fields and process in chunks.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User trust in automation: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plan to provide logs, error handling, and manual refresh options.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008486" y="0"/>
            <a:ext cx="19320475" cy="14037953"/>
          </a:xfrm>
          <a:custGeom>
            <a:avLst/>
            <a:gdLst/>
            <a:ahLst/>
            <a:cxnLst/>
            <a:rect r="r" b="b" t="t" l="l"/>
            <a:pathLst>
              <a:path h="14037953" w="19320475">
                <a:moveTo>
                  <a:pt x="0" y="0"/>
                </a:moveTo>
                <a:lnTo>
                  <a:pt x="19320475" y="0"/>
                </a:lnTo>
                <a:lnTo>
                  <a:pt x="19320475" y="14037953"/>
                </a:lnTo>
                <a:lnTo>
                  <a:pt x="0" y="140379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994" t="0" r="-17943" b="-1822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4500" y="-354435"/>
            <a:ext cx="15544800" cy="2783877"/>
            <a:chOff x="0" y="0"/>
            <a:chExt cx="20726400" cy="371183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26400" cy="3711835"/>
            </a:xfrm>
            <a:custGeom>
              <a:avLst/>
              <a:gdLst/>
              <a:ahLst/>
              <a:cxnLst/>
              <a:rect r="r" b="b" t="t" l="l"/>
              <a:pathLst>
                <a:path h="3711835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3711835"/>
                  </a:lnTo>
                  <a:lnTo>
                    <a:pt x="0" y="37118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20726400" cy="384518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 AND BENEFITS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96430" y="2051262"/>
            <a:ext cx="17754599" cy="2945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Expected Impact</a:t>
            </a:r>
          </a:p>
          <a:p>
            <a:pPr algn="l">
              <a:lnSpc>
                <a:spcPts val="3840"/>
              </a:lnSpc>
            </a:pP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For Users: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plan to save marketers hours of manual reporting and turn a repetitive task into a smooth, automated process.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For the Industry: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We aim to set a new benchmark for </a:t>
            </a: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smart, automated AD reporting solutions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that boost productivity and accuracy.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469" y="5426063"/>
            <a:ext cx="17876520" cy="442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Key Benefits for Users</a:t>
            </a:r>
          </a:p>
          <a:p>
            <a:pPr algn="l">
              <a:lnSpc>
                <a:spcPts val="3840"/>
              </a:lnSpc>
            </a:pP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Error-Free Reports: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Always consistent, accurate, and up to date.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Time Savings: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Hours of copy-pasting reduced to seconds.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Instant Insights: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Fresh data delivered in ready-to-use Excel dashboards.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End-to-End Automation: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From API data fetch to formatted reports, handled in one flow.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Scalability: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Works for individuals, agencies, or large enterprises.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Collaboration: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Easy sharing of Excel files across teams without Google Ads logins.</a:t>
            </a:r>
          </a:p>
          <a:p>
            <a:pPr algn="l" marL="843280" indent="-281093" lvl="2">
              <a:lnSpc>
                <a:spcPts val="3840"/>
              </a:lnSpc>
              <a:buFont typeface="Arial"/>
              <a:buChar char="⚬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Better Decisions: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Reliable data enables smarter campaign optimization.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448852" y="0"/>
            <a:ext cx="20260726" cy="11079284"/>
          </a:xfrm>
          <a:custGeom>
            <a:avLst/>
            <a:gdLst/>
            <a:ahLst/>
            <a:cxnLst/>
            <a:rect r="r" b="b" t="t" l="l"/>
            <a:pathLst>
              <a:path h="11079284" w="20260726">
                <a:moveTo>
                  <a:pt x="0" y="0"/>
                </a:moveTo>
                <a:lnTo>
                  <a:pt x="20260726" y="0"/>
                </a:lnTo>
                <a:lnTo>
                  <a:pt x="20260726" y="11079284"/>
                </a:lnTo>
                <a:lnTo>
                  <a:pt x="0" y="11079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179" r="0" b="-465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19914" y="-354435"/>
            <a:ext cx="15544800" cy="3143249"/>
            <a:chOff x="0" y="0"/>
            <a:chExt cx="20726400" cy="41909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20726400" cy="43243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CODE VERSE HACKATHON 2025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063138" y="390103"/>
            <a:ext cx="2392299" cy="1287267"/>
            <a:chOff x="0" y="0"/>
            <a:chExt cx="3189732" cy="17163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9732" cy="1716405"/>
            </a:xfrm>
            <a:custGeom>
              <a:avLst/>
              <a:gdLst/>
              <a:ahLst/>
              <a:cxnLst/>
              <a:rect r="r" b="b" t="t" l="l"/>
              <a:pathLst>
                <a:path h="1716405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0727" r="0" b="-60724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561785" y="400162"/>
            <a:ext cx="933831" cy="1277208"/>
            <a:chOff x="0" y="0"/>
            <a:chExt cx="1245108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8" t="0" r="-38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19914" y="2657475"/>
            <a:ext cx="15777486" cy="660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Problem Statement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Automating the workflow from Google Ads to Excel reports for analysis.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Team Name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TriFusion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Team Members</a:t>
            </a:r>
          </a:p>
          <a:p>
            <a:pPr algn="l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Nisha, Swapnil, Aditya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Idea Title</a:t>
            </a:r>
          </a:p>
          <a:p>
            <a:pPr algn="l">
              <a:lnSpc>
                <a:spcPts val="4800"/>
              </a:lnSpc>
            </a:pPr>
            <a:r>
              <a:rPr lang="en-US" sz="40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AdGenius </a:t>
            </a:r>
            <a:r>
              <a:rPr lang="en-US" sz="40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– Smarter Way to Read Ads 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97213"/>
            <a:ext cx="19422020" cy="12914551"/>
          </a:xfrm>
          <a:custGeom>
            <a:avLst/>
            <a:gdLst/>
            <a:ahLst/>
            <a:cxnLst/>
            <a:rect r="r" b="b" t="t" l="l"/>
            <a:pathLst>
              <a:path h="12914551" w="19422020">
                <a:moveTo>
                  <a:pt x="0" y="0"/>
                </a:moveTo>
                <a:lnTo>
                  <a:pt x="19422020" y="0"/>
                </a:lnTo>
                <a:lnTo>
                  <a:pt x="19422020" y="12914551"/>
                </a:lnTo>
                <a:lnTo>
                  <a:pt x="0" y="1291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359" t="0" r="-11359" b="-2295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3026568"/>
            <a:chOff x="0" y="0"/>
            <a:chExt cx="19345116" cy="4035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4035424"/>
            </a:xfrm>
            <a:custGeom>
              <a:avLst/>
              <a:gdLst/>
              <a:ahLst/>
              <a:cxnLst/>
              <a:rect r="r" b="b" t="t" l="l"/>
              <a:pathLst>
                <a:path h="4035424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4035424"/>
                  </a:lnTo>
                  <a:lnTo>
                    <a:pt x="0" y="4035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19345116" cy="41687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AdGenius 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05839" y="1998345"/>
            <a:ext cx="16318489" cy="2453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We are planning a </a:t>
            </a:r>
            <a:r>
              <a:rPr lang="en-US" sz="32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lightweight automation tool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that can guide marketers through the whole reporting journey—from pulling campaign data to creating analysis-ready Excel sheets.</a:t>
            </a:r>
          </a:p>
          <a:p>
            <a:pPr algn="just">
              <a:lnSpc>
                <a:spcPts val="3840"/>
              </a:lnSpc>
            </a:pP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At the center will be a </a:t>
            </a:r>
            <a:r>
              <a:rPr lang="en-US" sz="32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“One-Click Report Generator”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—a flexible system that fetches fresh data from Google Ads and instantly updates Excel dashboards without manual effort.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05838" y="5030120"/>
            <a:ext cx="16318490" cy="393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6080" indent="-1930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It will run on two core parts:</a:t>
            </a:r>
          </a:p>
          <a:p>
            <a:pPr algn="just" marL="386080" indent="-193040" lvl="1">
              <a:lnSpc>
                <a:spcPts val="3840"/>
              </a:lnSpc>
            </a:pPr>
          </a:p>
          <a:p>
            <a:pPr algn="just" marL="386080" indent="-193040" lvl="1">
              <a:lnSpc>
                <a:spcPts val="3840"/>
              </a:lnSpc>
              <a:buAutoNum type="arabicPeriod" startAt="1"/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Data Engine (API + Processing):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will fetch campaign metrics (clicks, impressions, cost, conversions) directly from the Google Ads API, process them with Pandas, and prepare clean datasets.</a:t>
            </a:r>
          </a:p>
          <a:p>
            <a:pPr algn="just" marL="386080" indent="-193040" lvl="1">
              <a:lnSpc>
                <a:spcPts val="3840"/>
              </a:lnSpc>
            </a:pPr>
          </a:p>
          <a:p>
            <a:pPr algn="just" marL="386080" indent="-193040" lvl="1">
              <a:lnSpc>
                <a:spcPts val="3840"/>
              </a:lnSpc>
            </a:pPr>
            <a:r>
              <a:rPr lang="en-US" b="true" sz="32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2.Report Engine (Excel Automation):</a:t>
            </a:r>
            <a:r>
              <a:rPr lang="en-US" sz="32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will fill a pre-designed Excel template with tables, KPIs, and charts, auto-refreshing on schedule or on-demand.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560531" y="-948381"/>
            <a:ext cx="20848504" cy="12283306"/>
          </a:xfrm>
          <a:custGeom>
            <a:avLst/>
            <a:gdLst/>
            <a:ahLst/>
            <a:cxnLst/>
            <a:rect r="r" b="b" t="t" l="l"/>
            <a:pathLst>
              <a:path h="12283306" w="20848504">
                <a:moveTo>
                  <a:pt x="0" y="0"/>
                </a:moveTo>
                <a:lnTo>
                  <a:pt x="20848505" y="0"/>
                </a:lnTo>
                <a:lnTo>
                  <a:pt x="20848505" y="12283306"/>
                </a:lnTo>
                <a:lnTo>
                  <a:pt x="0" y="1228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90" t="-2731" r="0" b="-1881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3026568"/>
            <a:chOff x="0" y="0"/>
            <a:chExt cx="19345116" cy="4035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4035424"/>
            </a:xfrm>
            <a:custGeom>
              <a:avLst/>
              <a:gdLst/>
              <a:ahLst/>
              <a:cxnLst/>
              <a:rect r="r" b="b" t="t" l="l"/>
              <a:pathLst>
                <a:path h="4035424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4035424"/>
                  </a:lnTo>
                  <a:lnTo>
                    <a:pt x="0" y="4035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19345116" cy="41592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439"/>
                </a:lnSpc>
              </a:pPr>
              <a:r>
                <a:rPr lang="en-US" sz="61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How It Will Solve the Problem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79981" y="2607481"/>
            <a:ext cx="15697199" cy="6186309"/>
            <a:chOff x="0" y="0"/>
            <a:chExt cx="20929599" cy="8248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29598" cy="8248412"/>
            </a:xfrm>
            <a:custGeom>
              <a:avLst/>
              <a:gdLst/>
              <a:ahLst/>
              <a:cxnLst/>
              <a:rect r="r" b="b" t="t" l="l"/>
              <a:pathLst>
                <a:path h="8248412" w="20929598">
                  <a:moveTo>
                    <a:pt x="0" y="0"/>
                  </a:moveTo>
                  <a:lnTo>
                    <a:pt x="20929598" y="0"/>
                  </a:lnTo>
                  <a:lnTo>
                    <a:pt x="20929598" y="8248412"/>
                  </a:lnTo>
                  <a:lnTo>
                    <a:pt x="0" y="8248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0929599" cy="82484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 marL="434340" indent="-217170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We plan to replace </a:t>
              </a:r>
              <a:r>
                <a:rPr lang="en-US" b="true" sz="3600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manual, repetitive report downloads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with one flexible automated system.</a:t>
              </a:r>
            </a:p>
            <a:p>
              <a:pPr algn="just" marL="434340" indent="-217170" lvl="1">
                <a:lnSpc>
                  <a:spcPts val="4320"/>
                </a:lnSpc>
              </a:pPr>
            </a:p>
            <a:p>
              <a:pPr algn="just" marL="434340" indent="-217170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It will reduce workload by handling tasks that now take </a:t>
              </a:r>
              <a:r>
                <a:rPr lang="en-US" b="true" sz="3600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hours of copy-paste and formatting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every week.</a:t>
              </a:r>
            </a:p>
            <a:p>
              <a:pPr algn="just" marL="434340" indent="-217170" lvl="1">
                <a:lnSpc>
                  <a:spcPts val="4320"/>
                </a:lnSpc>
              </a:pPr>
            </a:p>
            <a:p>
              <a:pPr algn="just" marL="434340" indent="-217170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It will offer </a:t>
              </a:r>
              <a:r>
                <a:rPr lang="en-US" b="true" sz="3600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ready-to-use Excel dashboards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for marketers, agencies, and businesses of all sizes.</a:t>
              </a:r>
            </a:p>
            <a:p>
              <a:pPr algn="just" marL="434340" indent="-217170" lvl="1">
                <a:lnSpc>
                  <a:spcPts val="4320"/>
                </a:lnSpc>
              </a:pPr>
            </a:p>
            <a:p>
              <a:pPr algn="just" marL="434340" indent="-217170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We plan to include </a:t>
              </a:r>
              <a:r>
                <a:rPr lang="en-US" b="true" sz="3600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custom templates, scheduled updates, and error-free reporting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to make analysis simple and reliable.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288000" cy="11784141"/>
          </a:xfrm>
          <a:custGeom>
            <a:avLst/>
            <a:gdLst/>
            <a:ahLst/>
            <a:cxnLst/>
            <a:rect r="r" b="b" t="t" l="l"/>
            <a:pathLst>
              <a:path h="11784141" w="18288000">
                <a:moveTo>
                  <a:pt x="0" y="0"/>
                </a:moveTo>
                <a:lnTo>
                  <a:pt x="18288000" y="0"/>
                </a:lnTo>
                <a:lnTo>
                  <a:pt x="18288000" y="11784141"/>
                </a:lnTo>
                <a:lnTo>
                  <a:pt x="0" y="11784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53" t="0" r="-8353" b="-206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3026568"/>
            <a:chOff x="0" y="0"/>
            <a:chExt cx="19345116" cy="4035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4035424"/>
            </a:xfrm>
            <a:custGeom>
              <a:avLst/>
              <a:gdLst/>
              <a:ahLst/>
              <a:cxnLst/>
              <a:rect r="r" b="b" t="t" l="l"/>
              <a:pathLst>
                <a:path h="4035424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4035424"/>
                  </a:lnTo>
                  <a:lnTo>
                    <a:pt x="0" y="4035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19345116" cy="41687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279"/>
                </a:lnSpc>
              </a:pPr>
              <a:r>
                <a:rPr lang="en-US" sz="68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Features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21759" y="2604344"/>
            <a:ext cx="15697199" cy="5078313"/>
            <a:chOff x="0" y="0"/>
            <a:chExt cx="20929599" cy="67710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29598" cy="6771084"/>
            </a:xfrm>
            <a:custGeom>
              <a:avLst/>
              <a:gdLst/>
              <a:ahLst/>
              <a:cxnLst/>
              <a:rect r="r" b="b" t="t" l="l"/>
              <a:pathLst>
                <a:path h="6771084" w="20929598">
                  <a:moveTo>
                    <a:pt x="0" y="0"/>
                  </a:moveTo>
                  <a:lnTo>
                    <a:pt x="20929598" y="0"/>
                  </a:lnTo>
                  <a:lnTo>
                    <a:pt x="20929598" y="6771084"/>
                  </a:lnTo>
                  <a:lnTo>
                    <a:pt x="0" y="677108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0929599" cy="677108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Feature 1: Automated Data Fetch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Why: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We plan to remove the need for manual downloads from Google Ads.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How: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Python Core Engine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connects with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Google Ads API (GAQL)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to fetch key metrics (clicks, impressions, cost, conversions).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Feature 2: Smart Data Processing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Why: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We plan to ensure clean, structured data for analysis.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How: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Pandas Processing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module cleans raw data, handles missing values, and calculates KPIs (CTR, CPC, ROI).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1764621" y="-136999"/>
            <a:ext cx="20052595" cy="12853845"/>
          </a:xfrm>
          <a:custGeom>
            <a:avLst/>
            <a:gdLst/>
            <a:ahLst/>
            <a:cxnLst/>
            <a:rect r="r" b="b" t="t" l="l"/>
            <a:pathLst>
              <a:path h="12853845" w="20052595">
                <a:moveTo>
                  <a:pt x="0" y="0"/>
                </a:moveTo>
                <a:lnTo>
                  <a:pt x="20052595" y="0"/>
                </a:lnTo>
                <a:lnTo>
                  <a:pt x="20052595" y="12853845"/>
                </a:lnTo>
                <a:lnTo>
                  <a:pt x="0" y="12853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4" t="-2019" r="0" b="-425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3026568"/>
            <a:chOff x="0" y="0"/>
            <a:chExt cx="19345116" cy="4035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4035424"/>
            </a:xfrm>
            <a:custGeom>
              <a:avLst/>
              <a:gdLst/>
              <a:ahLst/>
              <a:cxnLst/>
              <a:rect r="r" b="b" t="t" l="l"/>
              <a:pathLst>
                <a:path h="4035424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4035424"/>
                  </a:lnTo>
                  <a:lnTo>
                    <a:pt x="0" y="4035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19345116" cy="41687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Features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21759" y="1842513"/>
            <a:ext cx="15697199" cy="7848302"/>
            <a:chOff x="0" y="0"/>
            <a:chExt cx="20929599" cy="104644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929598" cy="10464402"/>
            </a:xfrm>
            <a:custGeom>
              <a:avLst/>
              <a:gdLst/>
              <a:ahLst/>
              <a:cxnLst/>
              <a:rect r="r" b="b" t="t" l="l"/>
              <a:pathLst>
                <a:path h="10464402" w="20929598">
                  <a:moveTo>
                    <a:pt x="0" y="0"/>
                  </a:moveTo>
                  <a:lnTo>
                    <a:pt x="20929598" y="0"/>
                  </a:lnTo>
                  <a:lnTo>
                    <a:pt x="20929598" y="10464402"/>
                  </a:lnTo>
                  <a:lnTo>
                    <a:pt x="0" y="10464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20929599" cy="104644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Feature 3: Historical Data Storage &amp; Trends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Why: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To enable long-term reporting and trend analysis.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How: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Python Core Engine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saves processed datasets into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SQLite/CSV storage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, preserving historical performance for insights.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Feature 4: Excel Report Generator (Dashboards &amp; Charts)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Why: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To provide ready-to-use, visually rich reports.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How: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Excel Reporting Layer (OpenPyXL/XlsxWriter)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auto-fills pre-designed templates with tables, charts, and dashboards for instant analysis.</a:t>
              </a:r>
            </a:p>
            <a:p>
              <a:pPr algn="l">
                <a:lnSpc>
                  <a:spcPts val="4320"/>
                </a:lnSpc>
              </a:pP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Feature 5: Scheduled Automation &amp; One-Click Sharing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Why: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To save time, reduce effort, and improve collaboration.</a:t>
              </a:r>
            </a:p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How: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The </a:t>
              </a:r>
              <a:r>
                <a:rPr lang="en-US" sz="3600" b="true">
                  <a:solidFill>
                    <a:srgbClr val="FFFFFF"/>
                  </a:solidFill>
                  <a:latin typeface="Aptos Bold"/>
                  <a:ea typeface="Aptos Bold"/>
                  <a:cs typeface="Aptos Bold"/>
                  <a:sym typeface="Aptos Bold"/>
                </a:rPr>
                <a:t>Automation &amp; Distribution module</a:t>
              </a:r>
              <a:r>
                <a:rPr lang="en-US" sz="3600">
                  <a:solidFill>
                    <a:srgbClr val="FFFFFF"/>
                  </a:solidFill>
                  <a:latin typeface="Aptos"/>
                  <a:ea typeface="Aptos"/>
                  <a:cs typeface="Aptos"/>
                  <a:sym typeface="Aptos"/>
                </a:rPr>
                <a:t> uses Cron/Scheduler to refresh reports automatically and distribute them via email or shared drives.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18726036" cy="10287000"/>
          </a:xfrm>
          <a:custGeom>
            <a:avLst/>
            <a:gdLst/>
            <a:ahLst/>
            <a:cxnLst/>
            <a:rect r="r" b="b" t="t" l="l"/>
            <a:pathLst>
              <a:path h="10287000" w="18726036">
                <a:moveTo>
                  <a:pt x="0" y="0"/>
                </a:moveTo>
                <a:lnTo>
                  <a:pt x="18726036" y="0"/>
                </a:lnTo>
                <a:lnTo>
                  <a:pt x="1872603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33" r="0" b="-2024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74163" y="-550067"/>
            <a:ext cx="14508837" cy="3026568"/>
            <a:chOff x="0" y="0"/>
            <a:chExt cx="19345116" cy="40354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345117" cy="4035424"/>
            </a:xfrm>
            <a:custGeom>
              <a:avLst/>
              <a:gdLst/>
              <a:ahLst/>
              <a:cxnLst/>
              <a:rect r="r" b="b" t="t" l="l"/>
              <a:pathLst>
                <a:path h="4035424" w="19345117">
                  <a:moveTo>
                    <a:pt x="0" y="0"/>
                  </a:moveTo>
                  <a:lnTo>
                    <a:pt x="19345117" y="0"/>
                  </a:lnTo>
                  <a:lnTo>
                    <a:pt x="19345117" y="4035424"/>
                  </a:lnTo>
                  <a:lnTo>
                    <a:pt x="0" y="4035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19345116" cy="41687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Workflow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617609" y="1785070"/>
            <a:ext cx="8828174" cy="8097636"/>
          </a:xfrm>
          <a:custGeom>
            <a:avLst/>
            <a:gdLst/>
            <a:ahLst/>
            <a:cxnLst/>
            <a:rect r="r" b="b" t="t" l="l"/>
            <a:pathLst>
              <a:path h="8097636" w="8828174">
                <a:moveTo>
                  <a:pt x="0" y="0"/>
                </a:moveTo>
                <a:lnTo>
                  <a:pt x="8828174" y="0"/>
                </a:lnTo>
                <a:lnTo>
                  <a:pt x="8828174" y="8097636"/>
                </a:lnTo>
                <a:lnTo>
                  <a:pt x="0" y="80976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918" r="0" b="-7102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718745" y="-292418"/>
            <a:ext cx="19006719" cy="13330115"/>
          </a:xfrm>
          <a:custGeom>
            <a:avLst/>
            <a:gdLst/>
            <a:ahLst/>
            <a:cxnLst/>
            <a:rect r="r" b="b" t="t" l="l"/>
            <a:pathLst>
              <a:path h="13330115" w="19006719">
                <a:moveTo>
                  <a:pt x="0" y="0"/>
                </a:moveTo>
                <a:lnTo>
                  <a:pt x="19006719" y="0"/>
                </a:lnTo>
                <a:lnTo>
                  <a:pt x="19006719" y="13330114"/>
                </a:lnTo>
                <a:lnTo>
                  <a:pt x="0" y="13330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78" t="0" r="-5896" b="-978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1600" y="-292418"/>
            <a:ext cx="15544800" cy="2559269"/>
            <a:chOff x="0" y="0"/>
            <a:chExt cx="20726400" cy="34123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26400" cy="3412358"/>
            </a:xfrm>
            <a:custGeom>
              <a:avLst/>
              <a:gdLst/>
              <a:ahLst/>
              <a:cxnLst/>
              <a:rect r="r" b="b" t="t" l="l"/>
              <a:pathLst>
                <a:path h="3412358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3412358"/>
                  </a:lnTo>
                  <a:lnTo>
                    <a:pt x="0" y="34123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20726400" cy="35457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1759" y="1866900"/>
            <a:ext cx="15980441" cy="830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Tech Stack (Planned)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1. Core Engine: Python Script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Acts as the </a:t>
            </a: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main controller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of the workflow.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Orchestrates API calls, processing, reporting, storage, and scheduling.</a:t>
            </a:r>
          </a:p>
          <a:p>
            <a:pPr algn="l" marL="891540" indent="-297180" lvl="2">
              <a:lnSpc>
                <a:spcPts val="4320"/>
              </a:lnSpc>
            </a:pPr>
          </a:p>
          <a:p>
            <a:pPr algn="l" marL="891540" indent="-297180" lvl="2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2. Data Source: Google Ads API (GAQL)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Connects directly to </a:t>
            </a: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Google Ads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using GAQL queries.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Fetches campaign performance data (Clicks, Impressions, Cost, Conversions, etc.).</a:t>
            </a:r>
          </a:p>
          <a:p>
            <a:pPr algn="l" marL="891540" indent="-297180" lvl="2">
              <a:lnSpc>
                <a:spcPts val="4320"/>
              </a:lnSpc>
            </a:pPr>
          </a:p>
          <a:p>
            <a:pPr algn="l" marL="891540" indent="-297180" lvl="2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3. Data Processing: Pandas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Cleans and structures raw data.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Calculates KPIs (CTR, CPC, ROI, etc.).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Prepares datasets for both reporting and storage.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639194" y="-292418"/>
            <a:ext cx="22802721" cy="10841216"/>
          </a:xfrm>
          <a:custGeom>
            <a:avLst/>
            <a:gdLst/>
            <a:ahLst/>
            <a:cxnLst/>
            <a:rect r="r" b="b" t="t" l="l"/>
            <a:pathLst>
              <a:path h="10841216" w="22802721">
                <a:moveTo>
                  <a:pt x="0" y="0"/>
                </a:moveTo>
                <a:lnTo>
                  <a:pt x="22802721" y="0"/>
                </a:lnTo>
                <a:lnTo>
                  <a:pt x="22802721" y="10841215"/>
                </a:lnTo>
                <a:lnTo>
                  <a:pt x="0" y="10841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0063" r="0" b="-2006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1600" y="-292418"/>
            <a:ext cx="15544800" cy="2491886"/>
            <a:chOff x="0" y="0"/>
            <a:chExt cx="20726400" cy="33225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726400" cy="3322515"/>
            </a:xfrm>
            <a:custGeom>
              <a:avLst/>
              <a:gdLst/>
              <a:ahLst/>
              <a:cxnLst/>
              <a:rect r="r" b="b" t="t" l="l"/>
              <a:pathLst>
                <a:path h="3322515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3322515"/>
                  </a:lnTo>
                  <a:lnTo>
                    <a:pt x="0" y="33225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33350"/>
              <a:ext cx="20726400" cy="34558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8159"/>
                </a:lnSpc>
              </a:pPr>
              <a:r>
                <a:rPr lang="en-US" sz="67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752600" y="2349832"/>
            <a:ext cx="15980441" cy="775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4. Data Storage (Optional but Recommended)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SQLite or CSV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used to store historical data.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Enables </a:t>
            </a: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trend analysis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and long-term performance tracking.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Works alongside Pandas for feeding into reports.</a:t>
            </a:r>
          </a:p>
          <a:p>
            <a:pPr algn="l" marL="891540" indent="-297180" lvl="2">
              <a:lnSpc>
                <a:spcPts val="4320"/>
              </a:lnSpc>
            </a:pPr>
          </a:p>
          <a:p>
            <a:pPr algn="l" marL="891540" indent="-297180" lvl="2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5. Reporting Layer: Excel (OpenPyXL/XlsxWriter)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Generates </a:t>
            </a: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dashboards, tables, and charts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automatically.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Uses processed data and historical datasets.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Provides a marketer-friendly reporting format.</a:t>
            </a:r>
          </a:p>
          <a:p>
            <a:pPr algn="l" marL="891540" indent="-297180" lvl="2">
              <a:lnSpc>
                <a:spcPts val="4320"/>
              </a:lnSpc>
            </a:pPr>
          </a:p>
          <a:p>
            <a:pPr algn="l" marL="891540" indent="-297180" lvl="2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6. Automation &amp; Scheduling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Uses </a:t>
            </a: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Cron jobs/Task Scheduler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 to refresh data &amp; reports automatically.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b="true" sz="3600">
                <a:solidFill>
                  <a:srgbClr val="FFFFFF"/>
                </a:solidFill>
                <a:latin typeface="Aptos Bold"/>
                <a:ea typeface="Aptos Bold"/>
                <a:cs typeface="Aptos Bold"/>
                <a:sym typeface="Aptos Bold"/>
              </a:rPr>
              <a:t>Distribution</a:t>
            </a: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: Auto-saves, emails reports, or uploads to shared drives.</a:t>
            </a:r>
          </a:p>
          <a:p>
            <a:pPr algn="l" marL="891540" indent="-297180" lvl="2">
              <a:lnSpc>
                <a:spcPts val="4320"/>
              </a:lnSpc>
              <a:buFont typeface="Arial"/>
              <a:buChar char="⚬"/>
            </a:pPr>
            <a:r>
              <a:rPr lang="en-US" sz="3600"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rPr>
              <a:t>Eliminates manual intervention.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DAGzaR8-yOU</dc:identifier>
  <dcterms:modified xsi:type="dcterms:W3CDTF">2011-08-01T06:04:30Z</dcterms:modified>
  <cp:revision>1</cp:revision>
  <dc:title>AdGenius.pptx</dc:title>
</cp:coreProperties>
</file>