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7" d="100"/>
          <a:sy n="67" d="100"/>
        </p:scale>
        <p:origin x="108"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876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8" y="2960016"/>
            <a:ext cx="7292707" cy="907610"/>
          </a:xfrm>
          <a:prstGeom prst="rect">
            <a:avLst/>
          </a:prstGeom>
          <a:noFill/>
          <a:ln/>
        </p:spPr>
        <p:txBody>
          <a:bodyPr wrap="none" rtlCol="0" anchor="t"/>
          <a:lstStyle/>
          <a:p>
            <a:pPr marL="0" indent="0">
              <a:lnSpc>
                <a:spcPts val="6561"/>
              </a:lnSpc>
              <a:buNone/>
            </a:pPr>
            <a:r>
              <a:rPr lang="en-US" sz="9600" b="1" dirty="0">
                <a:solidFill>
                  <a:srgbClr val="443728"/>
                </a:solidFill>
                <a:latin typeface="Cooper Black" panose="0208090404030B020404" pitchFamily="18" charset="0"/>
                <a:ea typeface="Crimson Pro" pitchFamily="34" charset="-122"/>
                <a:cs typeface="Crimson Pro" pitchFamily="34" charset="-120"/>
              </a:rPr>
              <a:t>ecoEats</a:t>
            </a:r>
            <a:endParaRPr lang="en-US" sz="9600" dirty="0">
              <a:latin typeface="Cooper Black" panose="0208090404030B020404" pitchFamily="18" charset="0"/>
            </a:endParaRPr>
          </a:p>
        </p:txBody>
      </p:sp>
      <p:sp>
        <p:nvSpPr>
          <p:cNvPr id="6" name="Text 3"/>
          <p:cNvSpPr/>
          <p:nvPr/>
        </p:nvSpPr>
        <p:spPr>
          <a:xfrm>
            <a:off x="833199" y="4200882"/>
            <a:ext cx="7477601"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ecoEats is a non-profitable organization doing social welfare by </a:t>
            </a:r>
          </a:p>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managing waste food efficiently and sustainably.</a:t>
            </a:r>
            <a:endParaRPr lang="en-US" sz="1750" dirty="0"/>
          </a:p>
        </p:txBody>
      </p:sp>
      <p:sp>
        <p:nvSpPr>
          <p:cNvPr id="7" name="Shape 4"/>
          <p:cNvSpPr/>
          <p:nvPr/>
        </p:nvSpPr>
        <p:spPr>
          <a:xfrm>
            <a:off x="833199" y="4822865"/>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5"/>
          <p:cNvSpPr/>
          <p:nvPr/>
        </p:nvSpPr>
        <p:spPr>
          <a:xfrm>
            <a:off x="1299686" y="4806196"/>
            <a:ext cx="1673185"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748558"/>
            <a:ext cx="6665952" cy="833199"/>
          </a:xfrm>
          <a:prstGeom prst="rect">
            <a:avLst/>
          </a:prstGeom>
          <a:noFill/>
          <a:ln/>
        </p:spPr>
        <p:txBody>
          <a:bodyPr wrap="non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Contact Us</a:t>
            </a:r>
            <a:endParaRPr lang="en-US" sz="5249" dirty="0"/>
          </a:p>
        </p:txBody>
      </p:sp>
      <p:sp>
        <p:nvSpPr>
          <p:cNvPr id="6" name="Text 3"/>
          <p:cNvSpPr/>
          <p:nvPr/>
        </p:nvSpPr>
        <p:spPr>
          <a:xfrm>
            <a:off x="833199" y="3915013"/>
            <a:ext cx="7477601"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Have any questions or suggestions? We're here to help.</a:t>
            </a:r>
            <a:endParaRPr lang="en-US" sz="1750" dirty="0"/>
          </a:p>
        </p:txBody>
      </p:sp>
      <p:sp>
        <p:nvSpPr>
          <p:cNvPr id="7" name="Text 4"/>
          <p:cNvSpPr/>
          <p:nvPr/>
        </p:nvSpPr>
        <p:spPr>
          <a:xfrm>
            <a:off x="833199" y="4520327"/>
            <a:ext cx="7477601"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Reach out to us via email, phone, or social media.</a:t>
            </a:r>
            <a:endParaRPr lang="en-US" sz="1750" dirty="0"/>
          </a:p>
        </p:txBody>
      </p:sp>
      <p:sp>
        <p:nvSpPr>
          <p:cNvPr id="8" name="Text 5"/>
          <p:cNvSpPr/>
          <p:nvPr/>
        </p:nvSpPr>
        <p:spPr>
          <a:xfrm>
            <a:off x="833199" y="5125641"/>
            <a:ext cx="7477601" cy="355402"/>
          </a:xfrm>
          <a:prstGeom prst="rect">
            <a:avLst/>
          </a:prstGeom>
          <a:noFill/>
          <a:ln/>
        </p:spPr>
        <p:txBody>
          <a:bodyPr wrap="non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We value your feedback and are committed to assisting you.</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871067"/>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Why ecoEats?</a:t>
            </a:r>
            <a:endParaRPr lang="en-US" sz="4374" dirty="0"/>
          </a:p>
        </p:txBody>
      </p:sp>
      <p:sp>
        <p:nvSpPr>
          <p:cNvPr id="6" name="Shape 3"/>
          <p:cNvSpPr/>
          <p:nvPr/>
        </p:nvSpPr>
        <p:spPr>
          <a:xfrm>
            <a:off x="4490799" y="3127891"/>
            <a:ext cx="388739" cy="388739"/>
          </a:xfrm>
          <a:prstGeom prst="roundRect">
            <a:avLst>
              <a:gd name="adj" fmla="val 25722"/>
            </a:avLst>
          </a:prstGeom>
          <a:solidFill>
            <a:srgbClr val="EBE2E0"/>
          </a:solidFill>
          <a:ln w="7620">
            <a:solidFill>
              <a:srgbClr val="D1C8C6"/>
            </a:solidFill>
            <a:prstDash val="solid"/>
          </a:ln>
        </p:spPr>
        <p:txBody>
          <a:bodyPr/>
          <a:lstStyle/>
          <a:p>
            <a:endParaRPr lang="en-US"/>
          </a:p>
        </p:txBody>
      </p:sp>
      <p:sp>
        <p:nvSpPr>
          <p:cNvPr id="7" name="Text 4"/>
          <p:cNvSpPr/>
          <p:nvPr/>
        </p:nvSpPr>
        <p:spPr>
          <a:xfrm>
            <a:off x="5101709" y="3148608"/>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Waste Food Crisis</a:t>
            </a:r>
            <a:endParaRPr lang="en-US" sz="2187" dirty="0"/>
          </a:p>
        </p:txBody>
      </p:sp>
      <p:sp>
        <p:nvSpPr>
          <p:cNvPr id="8" name="Text 5"/>
          <p:cNvSpPr/>
          <p:nvPr/>
        </p:nvSpPr>
        <p:spPr>
          <a:xfrm>
            <a:off x="5101709" y="3629025"/>
            <a:ext cx="3931206"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Millions of tons of food go to waste annually, contributing to environmental issues and hunger.</a:t>
            </a:r>
            <a:endParaRPr lang="en-US" sz="1750" dirty="0"/>
          </a:p>
        </p:txBody>
      </p:sp>
      <p:sp>
        <p:nvSpPr>
          <p:cNvPr id="9" name="Shape 6"/>
          <p:cNvSpPr/>
          <p:nvPr/>
        </p:nvSpPr>
        <p:spPr>
          <a:xfrm>
            <a:off x="9255085" y="3127891"/>
            <a:ext cx="388739" cy="388739"/>
          </a:xfrm>
          <a:prstGeom prst="roundRect">
            <a:avLst>
              <a:gd name="adj" fmla="val 25722"/>
            </a:avLst>
          </a:prstGeom>
          <a:solidFill>
            <a:srgbClr val="EBE2E0"/>
          </a:solidFill>
          <a:ln w="7620">
            <a:solidFill>
              <a:srgbClr val="D1C8C6"/>
            </a:solidFill>
            <a:prstDash val="solid"/>
          </a:ln>
        </p:spPr>
        <p:txBody>
          <a:bodyPr/>
          <a:lstStyle/>
          <a:p>
            <a:endParaRPr lang="en-US"/>
          </a:p>
        </p:txBody>
      </p:sp>
      <p:sp>
        <p:nvSpPr>
          <p:cNvPr id="10" name="Text 7"/>
          <p:cNvSpPr/>
          <p:nvPr/>
        </p:nvSpPr>
        <p:spPr>
          <a:xfrm>
            <a:off x="9865995" y="3148608"/>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Environmental Impact</a:t>
            </a:r>
            <a:endParaRPr lang="en-US" sz="2187" dirty="0"/>
          </a:p>
        </p:txBody>
      </p:sp>
      <p:sp>
        <p:nvSpPr>
          <p:cNvPr id="11" name="Text 8"/>
          <p:cNvSpPr/>
          <p:nvPr/>
        </p:nvSpPr>
        <p:spPr>
          <a:xfrm>
            <a:off x="9865995" y="3629025"/>
            <a:ext cx="3931206"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Food waste leads to greenhouse gas emissions, water wastage, and deforestation.</a:t>
            </a:r>
            <a:endParaRPr lang="en-US" sz="1750" dirty="0"/>
          </a:p>
        </p:txBody>
      </p:sp>
      <p:sp>
        <p:nvSpPr>
          <p:cNvPr id="12" name="Shape 9"/>
          <p:cNvSpPr/>
          <p:nvPr/>
        </p:nvSpPr>
        <p:spPr>
          <a:xfrm>
            <a:off x="4490799" y="5146596"/>
            <a:ext cx="388739" cy="388739"/>
          </a:xfrm>
          <a:prstGeom prst="roundRect">
            <a:avLst>
              <a:gd name="adj" fmla="val 25722"/>
            </a:avLst>
          </a:prstGeom>
          <a:solidFill>
            <a:srgbClr val="EBE2E0"/>
          </a:solidFill>
          <a:ln w="7620">
            <a:solidFill>
              <a:srgbClr val="D1C8C6"/>
            </a:solidFill>
            <a:prstDash val="solid"/>
          </a:ln>
        </p:spPr>
        <p:txBody>
          <a:bodyPr/>
          <a:lstStyle/>
          <a:p>
            <a:endParaRPr lang="en-US"/>
          </a:p>
        </p:txBody>
      </p:sp>
      <p:sp>
        <p:nvSpPr>
          <p:cNvPr id="13" name="Text 10"/>
          <p:cNvSpPr/>
          <p:nvPr/>
        </p:nvSpPr>
        <p:spPr>
          <a:xfrm>
            <a:off x="5101709" y="5167313"/>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Social Responsibility</a:t>
            </a:r>
            <a:endParaRPr lang="en-US" sz="2187" dirty="0"/>
          </a:p>
        </p:txBody>
      </p:sp>
      <p:sp>
        <p:nvSpPr>
          <p:cNvPr id="14" name="Text 11"/>
          <p:cNvSpPr/>
          <p:nvPr/>
        </p:nvSpPr>
        <p:spPr>
          <a:xfrm>
            <a:off x="5101709" y="5647730"/>
            <a:ext cx="8695492"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We have a responsibility to combat food waste and ensure everyone has access to food.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sp>
        <p:nvSpPr>
          <p:cNvPr id="4" name="Text 2"/>
          <p:cNvSpPr/>
          <p:nvPr/>
        </p:nvSpPr>
        <p:spPr>
          <a:xfrm>
            <a:off x="2037993" y="2216706"/>
            <a:ext cx="5636776"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Global Food Waste Stats</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Food Waste Amount</a:t>
            </a:r>
            <a:endParaRPr lang="en-US" sz="2187" dirty="0"/>
          </a:p>
        </p:txBody>
      </p:sp>
      <p:sp>
        <p:nvSpPr>
          <p:cNvPr id="6" name="Text 4"/>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Approximately 1.3 billion tons of food is wasted globally every year, accounting for one-third of all food produced.</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Environmental Impact</a:t>
            </a:r>
            <a:endParaRPr lang="en-US" sz="2187" dirty="0"/>
          </a:p>
        </p:txBody>
      </p:sp>
      <p:sp>
        <p:nvSpPr>
          <p:cNvPr id="8" name="Text 6"/>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Food waste generates about 3.3 billion tons of greenhouse gases, contributing significantly to climate change.</a:t>
            </a:r>
            <a:endParaRPr lang="en-US" sz="1750" dirty="0"/>
          </a:p>
        </p:txBody>
      </p:sp>
      <p:sp>
        <p:nvSpPr>
          <p:cNvPr id="9" name="Text 7"/>
          <p:cNvSpPr/>
          <p:nvPr/>
        </p:nvSpPr>
        <p:spPr>
          <a:xfrm>
            <a:off x="9449872" y="3466505"/>
            <a:ext cx="311610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Social and Economic Costs</a:t>
            </a:r>
            <a:endParaRPr lang="en-US" sz="2187" dirty="0"/>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Wasted food has a staggering economic cost of $1 trillion annually and leads to food insecurity for millions worldwide.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7127"/>
            <a:ext cx="14630400" cy="8229600"/>
          </a:xfrm>
          <a:prstGeom prst="rect">
            <a:avLst/>
          </a:prstGeom>
          <a:solidFill>
            <a:srgbClr val="F7EDE9"/>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1081503" y="2989943"/>
            <a:ext cx="8131692" cy="2732127"/>
          </a:xfrm>
          <a:prstGeom prst="rect">
            <a:avLst/>
          </a:prstGeom>
          <a:noFill/>
          <a:ln/>
        </p:spPr>
        <p:txBody>
          <a:bodyPr wrap="none" rtlCol="0" anchor="t"/>
          <a:lstStyle/>
          <a:p>
            <a:pPr marL="0" indent="0">
              <a:lnSpc>
                <a:spcPts val="5468"/>
              </a:lnSpc>
              <a:buNone/>
            </a:pPr>
            <a:r>
              <a:rPr lang="en-US" sz="9600" b="1" dirty="0">
                <a:solidFill>
                  <a:srgbClr val="443728"/>
                </a:solidFill>
                <a:latin typeface="Cooper Black" panose="0208090404030B020404" pitchFamily="18" charset="0"/>
                <a:ea typeface="Crimson Pro" pitchFamily="34" charset="-122"/>
                <a:cs typeface="Crimson Pro" pitchFamily="34" charset="-120"/>
              </a:rPr>
              <a:t>Explore our </a:t>
            </a:r>
          </a:p>
          <a:p>
            <a:pPr marL="0" indent="0">
              <a:lnSpc>
                <a:spcPts val="5468"/>
              </a:lnSpc>
              <a:buNone/>
            </a:pPr>
            <a:endParaRPr lang="en-US" sz="9600" b="1" dirty="0">
              <a:solidFill>
                <a:srgbClr val="443728"/>
              </a:solidFill>
              <a:latin typeface="Cooper Black" panose="0208090404030B020404" pitchFamily="18" charset="0"/>
              <a:ea typeface="Crimson Pro" pitchFamily="34" charset="-122"/>
              <a:cs typeface="Crimson Pro" pitchFamily="34" charset="-120"/>
            </a:endParaRPr>
          </a:p>
          <a:p>
            <a:pPr marL="0" indent="0">
              <a:lnSpc>
                <a:spcPts val="5468"/>
              </a:lnSpc>
              <a:buNone/>
            </a:pPr>
            <a:r>
              <a:rPr lang="en-US" sz="9600" b="1" dirty="0">
                <a:solidFill>
                  <a:srgbClr val="443728"/>
                </a:solidFill>
                <a:latin typeface="Cooper Black" panose="0208090404030B020404" pitchFamily="18" charset="0"/>
                <a:ea typeface="Crimson Pro" pitchFamily="34" charset="-122"/>
                <a:cs typeface="Crimson Pro" pitchFamily="34" charset="-120"/>
              </a:rPr>
              <a:t>works</a:t>
            </a:r>
            <a:endParaRPr lang="en-US" sz="9600" dirty="0">
              <a:latin typeface="Cooper Black" panose="0208090404030B020404" pitchFamily="18" charset="0"/>
            </a:endParaRPr>
          </a:p>
        </p:txBody>
      </p:sp>
      <p:sp>
        <p:nvSpPr>
          <p:cNvPr id="9" name="Text 6"/>
          <p:cNvSpPr/>
          <p:nvPr/>
        </p:nvSpPr>
        <p:spPr>
          <a:xfrm>
            <a:off x="1104126" y="2168366"/>
            <a:ext cx="124658" cy="416481"/>
          </a:xfrm>
          <a:prstGeom prst="rect">
            <a:avLst/>
          </a:prstGeom>
          <a:noFill/>
          <a:ln/>
        </p:spPr>
        <p:txBody>
          <a:bodyPr wrap="none" rtlCol="0" anchor="t"/>
          <a:lstStyle/>
          <a:p>
            <a:pPr marL="0" indent="0" algn="ctr">
              <a:lnSpc>
                <a:spcPts val="3281"/>
              </a:lnSpc>
              <a:buNone/>
            </a:pPr>
            <a:endParaRPr lang="en-US" sz="2624" dirty="0"/>
          </a:p>
        </p:txBody>
      </p:sp>
      <p:sp>
        <p:nvSpPr>
          <p:cNvPr id="14" name="Text 11"/>
          <p:cNvSpPr/>
          <p:nvPr/>
        </p:nvSpPr>
        <p:spPr>
          <a:xfrm>
            <a:off x="1081503" y="4026098"/>
            <a:ext cx="992393" cy="892732"/>
          </a:xfrm>
          <a:prstGeom prst="rect">
            <a:avLst/>
          </a:prstGeom>
          <a:noFill/>
          <a:ln/>
        </p:spPr>
        <p:txBody>
          <a:bodyPr wrap="none" rtlCol="0" anchor="t"/>
          <a:lstStyle/>
          <a:p>
            <a:pPr marL="0" indent="0" algn="ctr">
              <a:lnSpc>
                <a:spcPts val="3281"/>
              </a:lnSpc>
              <a:buNone/>
            </a:pPr>
            <a:endParaRPr lang="en-US" sz="2624" dirty="0"/>
          </a:p>
        </p:txBody>
      </p:sp>
      <p:sp>
        <p:nvSpPr>
          <p:cNvPr id="19" name="Text 16"/>
          <p:cNvSpPr/>
          <p:nvPr/>
        </p:nvSpPr>
        <p:spPr>
          <a:xfrm>
            <a:off x="1085076" y="5883831"/>
            <a:ext cx="162758" cy="416481"/>
          </a:xfrm>
          <a:prstGeom prst="rect">
            <a:avLst/>
          </a:prstGeom>
          <a:noFill/>
          <a:ln/>
        </p:spPr>
        <p:txBody>
          <a:bodyPr wrap="none" rtlCol="0" anchor="t"/>
          <a:lstStyle/>
          <a:p>
            <a:pPr marL="0" indent="0" algn="ctr">
              <a:lnSpc>
                <a:spcPts val="3281"/>
              </a:lnSpc>
              <a:buNone/>
            </a:pPr>
            <a:endParaRPr lang="en-US" sz="262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28281" y="0"/>
            <a:ext cx="14630400" cy="8232577"/>
          </a:xfrm>
          <a:prstGeom prst="rect">
            <a:avLst/>
          </a:prstGeom>
          <a:solidFill>
            <a:srgbClr val="FFFCFA"/>
          </a:solidFill>
          <a:ln/>
        </p:spPr>
        <p:txBody>
          <a:bodyPr/>
          <a:lstStyle/>
          <a:p>
            <a:endParaRPr lang="en-US"/>
          </a:p>
        </p:txBody>
      </p:sp>
      <p:sp>
        <p:nvSpPr>
          <p:cNvPr id="4" name="Text 2"/>
          <p:cNvSpPr/>
          <p:nvPr/>
        </p:nvSpPr>
        <p:spPr>
          <a:xfrm>
            <a:off x="1159497" y="867266"/>
            <a:ext cx="6399305" cy="1444575"/>
          </a:xfrm>
          <a:prstGeom prst="rect">
            <a:avLst/>
          </a:prstGeom>
          <a:noFill/>
          <a:ln/>
        </p:spPr>
        <p:txBody>
          <a:bodyPr wrap="none" rtlCol="0" anchor="t"/>
          <a:lstStyle/>
          <a:p>
            <a:pPr marL="0" indent="0">
              <a:lnSpc>
                <a:spcPts val="4945"/>
              </a:lnSpc>
              <a:buNone/>
            </a:pPr>
            <a:endParaRPr lang="en-US" sz="3956" b="1" dirty="0">
              <a:solidFill>
                <a:srgbClr val="443728"/>
              </a:solidFill>
              <a:latin typeface="Crimson Pro" pitchFamily="34" charset="0"/>
              <a:ea typeface="Crimson Pro" pitchFamily="34" charset="-122"/>
              <a:cs typeface="Crimson Pro" pitchFamily="34" charset="-120"/>
            </a:endParaRPr>
          </a:p>
          <a:p>
            <a:pPr marL="0" indent="0">
              <a:lnSpc>
                <a:spcPts val="4945"/>
              </a:lnSpc>
              <a:buNone/>
            </a:pPr>
            <a:r>
              <a:rPr lang="en-US" sz="4800" b="1" dirty="0">
                <a:solidFill>
                  <a:srgbClr val="443728"/>
                </a:solidFill>
                <a:latin typeface="Crimson Pro" pitchFamily="34" charset="0"/>
                <a:ea typeface="Crimson Pro" pitchFamily="34" charset="-122"/>
                <a:cs typeface="Crimson Pro" pitchFamily="34" charset="-120"/>
              </a:rPr>
              <a:t>Food Rescue</a:t>
            </a:r>
            <a:endParaRPr lang="en-US" sz="4800" dirty="0"/>
          </a:p>
        </p:txBody>
      </p:sp>
      <p:sp>
        <p:nvSpPr>
          <p:cNvPr id="5" name="Text 3"/>
          <p:cNvSpPr/>
          <p:nvPr/>
        </p:nvSpPr>
        <p:spPr>
          <a:xfrm>
            <a:off x="1244339" y="2544100"/>
            <a:ext cx="5213022" cy="964406"/>
          </a:xfrm>
          <a:prstGeom prst="rect">
            <a:avLst/>
          </a:prstGeom>
          <a:noFill/>
          <a:ln/>
        </p:spPr>
        <p:txBody>
          <a:bodyPr wrap="square" rtlCol="0" anchor="t"/>
          <a:lstStyle/>
          <a:p>
            <a:pPr marL="0" indent="0">
              <a:lnSpc>
                <a:spcPts val="2532"/>
              </a:lnSpc>
              <a:buNone/>
            </a:pPr>
            <a:r>
              <a:rPr lang="en-US" sz="1583" dirty="0">
                <a:solidFill>
                  <a:srgbClr val="443728"/>
                </a:solidFill>
                <a:latin typeface="Open Sans" pitchFamily="34" charset="0"/>
                <a:ea typeface="Open Sans" pitchFamily="34" charset="-122"/>
                <a:cs typeface="Open Sans" pitchFamily="34" charset="-120"/>
              </a:rPr>
              <a:t>Our food rescue program aims to recover surplus food from restaurants, events, and markets, preventing it from going to waste.</a:t>
            </a:r>
            <a:endParaRPr lang="en-US" sz="1583" dirty="0"/>
          </a:p>
        </p:txBody>
      </p:sp>
      <p:sp>
        <p:nvSpPr>
          <p:cNvPr id="6" name="Text 4"/>
          <p:cNvSpPr/>
          <p:nvPr/>
        </p:nvSpPr>
        <p:spPr>
          <a:xfrm>
            <a:off x="1244340" y="3740765"/>
            <a:ext cx="5213022" cy="964406"/>
          </a:xfrm>
          <a:prstGeom prst="rect">
            <a:avLst/>
          </a:prstGeom>
          <a:noFill/>
          <a:ln/>
        </p:spPr>
        <p:txBody>
          <a:bodyPr wrap="square" rtlCol="0" anchor="t"/>
          <a:lstStyle/>
          <a:p>
            <a:pPr marL="0" indent="0">
              <a:lnSpc>
                <a:spcPts val="2532"/>
              </a:lnSpc>
              <a:buNone/>
            </a:pPr>
            <a:r>
              <a:rPr lang="en-US" sz="1583" dirty="0">
                <a:solidFill>
                  <a:srgbClr val="443728"/>
                </a:solidFill>
                <a:latin typeface="Open Sans" pitchFamily="34" charset="0"/>
                <a:ea typeface="Open Sans" pitchFamily="34" charset="-122"/>
                <a:cs typeface="Open Sans" pitchFamily="34" charset="-120"/>
              </a:rPr>
              <a:t>We partner with local food banks and NGO’s to redistribute the rescued food to those in need.</a:t>
            </a:r>
            <a:endParaRPr lang="en-US" sz="1583" dirty="0"/>
          </a:p>
        </p:txBody>
      </p:sp>
      <p:sp>
        <p:nvSpPr>
          <p:cNvPr id="7" name="Text 5"/>
          <p:cNvSpPr/>
          <p:nvPr/>
        </p:nvSpPr>
        <p:spPr>
          <a:xfrm>
            <a:off x="1680627" y="5003584"/>
            <a:ext cx="4206716" cy="321469"/>
          </a:xfrm>
          <a:prstGeom prst="rect">
            <a:avLst/>
          </a:prstGeom>
          <a:noFill/>
          <a:ln/>
        </p:spPr>
        <p:txBody>
          <a:bodyPr wrap="none" rtlCol="0" anchor="t"/>
          <a:lstStyle/>
          <a:p>
            <a:pPr marL="342900" indent="-342900" algn="l">
              <a:lnSpc>
                <a:spcPts val="2532"/>
              </a:lnSpc>
              <a:buSzPct val="100000"/>
              <a:buFont typeface="+mj-lt"/>
              <a:buAutoNum type="arabicPeriod"/>
            </a:pPr>
            <a:r>
              <a:rPr lang="en-US" sz="1583" dirty="0">
                <a:solidFill>
                  <a:srgbClr val="443728"/>
                </a:solidFill>
                <a:latin typeface="Open Sans" pitchFamily="34" charset="0"/>
                <a:ea typeface="Open Sans" pitchFamily="34" charset="-122"/>
                <a:cs typeface="Open Sans" pitchFamily="34" charset="-120"/>
              </a:rPr>
              <a:t>Rescuing excess food</a:t>
            </a:r>
            <a:endParaRPr lang="en-US" sz="1583" dirty="0"/>
          </a:p>
        </p:txBody>
      </p:sp>
      <p:sp>
        <p:nvSpPr>
          <p:cNvPr id="8" name="Text 6"/>
          <p:cNvSpPr/>
          <p:nvPr/>
        </p:nvSpPr>
        <p:spPr>
          <a:xfrm>
            <a:off x="1680627" y="5458441"/>
            <a:ext cx="4206716" cy="321469"/>
          </a:xfrm>
          <a:prstGeom prst="rect">
            <a:avLst/>
          </a:prstGeom>
          <a:noFill/>
          <a:ln/>
        </p:spPr>
        <p:txBody>
          <a:bodyPr wrap="none" rtlCol="0" anchor="t"/>
          <a:lstStyle/>
          <a:p>
            <a:pPr marL="342900" indent="-342900" algn="l">
              <a:lnSpc>
                <a:spcPts val="2532"/>
              </a:lnSpc>
              <a:buSzPct val="100000"/>
              <a:buFont typeface="+mj-lt"/>
              <a:buAutoNum type="arabicPeriod" startAt="2"/>
            </a:pPr>
            <a:r>
              <a:rPr lang="en-US" sz="1583" dirty="0">
                <a:solidFill>
                  <a:srgbClr val="443728"/>
                </a:solidFill>
                <a:latin typeface="Open Sans" pitchFamily="34" charset="0"/>
                <a:ea typeface="Open Sans" pitchFamily="34" charset="-122"/>
                <a:cs typeface="Open Sans" pitchFamily="34" charset="-120"/>
              </a:rPr>
              <a:t>Collaborating with NGO’s</a:t>
            </a:r>
            <a:endParaRPr lang="en-US" sz="1583" dirty="0"/>
          </a:p>
        </p:txBody>
      </p:sp>
      <p:sp>
        <p:nvSpPr>
          <p:cNvPr id="9" name="Text 7"/>
          <p:cNvSpPr/>
          <p:nvPr/>
        </p:nvSpPr>
        <p:spPr>
          <a:xfrm>
            <a:off x="1590715" y="5915990"/>
            <a:ext cx="4206716" cy="321469"/>
          </a:xfrm>
          <a:prstGeom prst="rect">
            <a:avLst/>
          </a:prstGeom>
          <a:noFill/>
          <a:ln/>
        </p:spPr>
        <p:txBody>
          <a:bodyPr wrap="none" rtlCol="0" anchor="t"/>
          <a:lstStyle/>
          <a:p>
            <a:pPr marL="342900" indent="-342900" algn="l">
              <a:lnSpc>
                <a:spcPts val="2532"/>
              </a:lnSpc>
              <a:buSzPct val="100000"/>
              <a:buFont typeface="+mj-lt"/>
              <a:buAutoNum type="arabicPeriod" startAt="3"/>
            </a:pPr>
            <a:r>
              <a:rPr lang="en-US" sz="1583" dirty="0">
                <a:solidFill>
                  <a:srgbClr val="443728"/>
                </a:solidFill>
                <a:latin typeface="Open Sans" pitchFamily="34" charset="0"/>
                <a:ea typeface="Open Sans" pitchFamily="34" charset="-122"/>
                <a:cs typeface="Open Sans" pitchFamily="34" charset="-120"/>
              </a:rPr>
              <a:t>Supporting the community</a:t>
            </a:r>
            <a:endParaRPr lang="en-US" sz="1583" dirty="0"/>
          </a:p>
        </p:txBody>
      </p:sp>
      <p:pic>
        <p:nvPicPr>
          <p:cNvPr id="10" name="Image 0" descr="preencoded.png"/>
          <p:cNvPicPr>
            <a:picLocks noChangeAspect="1"/>
          </p:cNvPicPr>
          <p:nvPr/>
        </p:nvPicPr>
        <p:blipFill>
          <a:blip r:embed="rId3"/>
          <a:stretch>
            <a:fillRect/>
          </a:stretch>
        </p:blipFill>
        <p:spPr>
          <a:xfrm>
            <a:off x="7567970" y="1708309"/>
            <a:ext cx="4528185" cy="5745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9427" y="0"/>
            <a:ext cx="14630400" cy="8229600"/>
          </a:xfrm>
          <a:prstGeom prst="rect">
            <a:avLst/>
          </a:prstGeom>
          <a:solidFill>
            <a:srgbClr val="FFFCFA"/>
          </a:solidFill>
          <a:ln/>
        </p:spPr>
        <p:txBody>
          <a:bodyPr/>
          <a:lstStyle/>
          <a:p>
            <a:endParaRPr lang="en-US"/>
          </a:p>
        </p:txBody>
      </p:sp>
      <p:sp>
        <p:nvSpPr>
          <p:cNvPr id="4" name="Text 2"/>
          <p:cNvSpPr/>
          <p:nvPr/>
        </p:nvSpPr>
        <p:spPr>
          <a:xfrm>
            <a:off x="2037993" y="168235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Food Distribution</a:t>
            </a:r>
            <a:endParaRPr lang="en-US" sz="4374" dirty="0"/>
          </a:p>
        </p:txBody>
      </p:sp>
      <p:sp>
        <p:nvSpPr>
          <p:cNvPr id="5" name="Text 3"/>
          <p:cNvSpPr/>
          <p:nvPr/>
        </p:nvSpPr>
        <p:spPr>
          <a:xfrm>
            <a:off x="2037993" y="2909888"/>
            <a:ext cx="5006221" cy="284321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Our food distribution network ensures that surplus food reaches those in need. We work with NGO’s, volunteers ,community organizations, and food banks to efficiently distribute food to individuals and families facing food insecurity. Through our partnerships, we strive to minimize food waste and address hunger in our communities.</a:t>
            </a:r>
            <a:endParaRPr lang="en-US" sz="1750" dirty="0"/>
          </a:p>
        </p:txBody>
      </p:sp>
      <p:pic>
        <p:nvPicPr>
          <p:cNvPr id="6" name="Image 0" descr="preencoded.png"/>
          <p:cNvPicPr>
            <a:picLocks noChangeAspect="1"/>
          </p:cNvPicPr>
          <p:nvPr/>
        </p:nvPicPr>
        <p:blipFill>
          <a:blip r:embed="rId3"/>
          <a:stretch>
            <a:fillRect/>
          </a:stretch>
        </p:blipFill>
        <p:spPr>
          <a:xfrm>
            <a:off x="7593806" y="2959894"/>
            <a:ext cx="5006221" cy="33374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28575" y="0"/>
            <a:ext cx="14630400" cy="8229600"/>
          </a:xfrm>
          <a:prstGeom prst="rect">
            <a:avLst/>
          </a:prstGeom>
          <a:solidFill>
            <a:srgbClr val="FFFCFA"/>
          </a:solidFill>
          <a:ln/>
        </p:spPr>
        <p:txBody>
          <a:bodyPr/>
          <a:lstStyle/>
          <a:p>
            <a:endParaRPr lang="en-US"/>
          </a:p>
        </p:txBody>
      </p:sp>
      <p:sp>
        <p:nvSpPr>
          <p:cNvPr id="4" name="Text 2"/>
          <p:cNvSpPr/>
          <p:nvPr/>
        </p:nvSpPr>
        <p:spPr>
          <a:xfrm>
            <a:off x="2037993" y="2177177"/>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Left over management</a:t>
            </a:r>
            <a:endParaRPr lang="en-US" sz="4374" dirty="0"/>
          </a:p>
        </p:txBody>
      </p:sp>
      <p:sp>
        <p:nvSpPr>
          <p:cNvPr id="5" name="Text 3"/>
          <p:cNvSpPr/>
          <p:nvPr/>
        </p:nvSpPr>
        <p:spPr>
          <a:xfrm>
            <a:off x="2037993" y="3404711"/>
            <a:ext cx="5006221" cy="2132409"/>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Managing leftover food is crucial to reducing waste and promoting sustainability. At ecoEats, we buys leftovers at the end of the day from our partnered restaurants and redistributes them through ours wide network of partnered NGO’s and volunteers and make a way ahead to minimize food waste.</a:t>
            </a:r>
            <a:endParaRPr lang="en-US" sz="1750" dirty="0"/>
          </a:p>
        </p:txBody>
      </p:sp>
      <p:pic>
        <p:nvPicPr>
          <p:cNvPr id="6" name="Image 0" descr="preencoded.png"/>
          <p:cNvPicPr>
            <a:picLocks noChangeAspect="1"/>
          </p:cNvPicPr>
          <p:nvPr/>
        </p:nvPicPr>
        <p:blipFill>
          <a:blip r:embed="rId3"/>
          <a:stretch>
            <a:fillRect/>
          </a:stretch>
        </p:blipFill>
        <p:spPr>
          <a:xfrm>
            <a:off x="7593806" y="3454717"/>
            <a:ext cx="5006221" cy="23476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18854" y="0"/>
            <a:ext cx="14630400" cy="8229600"/>
          </a:xfrm>
          <a:prstGeom prst="rect">
            <a:avLst/>
          </a:prstGeom>
          <a:solidFill>
            <a:srgbClr val="FFFCFA"/>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2037993" y="3008233"/>
            <a:ext cx="444341" cy="444341"/>
          </a:xfrm>
          <a:prstGeom prst="rect">
            <a:avLst/>
          </a:prstGeom>
        </p:spPr>
      </p:pic>
      <p:sp>
        <p:nvSpPr>
          <p:cNvPr id="5" name="Text 2"/>
          <p:cNvSpPr/>
          <p:nvPr/>
        </p:nvSpPr>
        <p:spPr>
          <a:xfrm>
            <a:off x="2037993" y="3674745"/>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Flood Relief</a:t>
            </a:r>
            <a:endParaRPr lang="en-US" sz="2187" dirty="0"/>
          </a:p>
        </p:txBody>
      </p:sp>
      <p:sp>
        <p:nvSpPr>
          <p:cNvPr id="6" name="Text 3"/>
          <p:cNvSpPr/>
          <p:nvPr/>
        </p:nvSpPr>
        <p:spPr>
          <a:xfrm>
            <a:off x="2037993" y="4155162"/>
            <a:ext cx="3295888"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Providing immediate aid and support to areas affected by floods.</a:t>
            </a:r>
            <a:endParaRPr lang="en-US" sz="1750" dirty="0"/>
          </a:p>
        </p:txBody>
      </p:sp>
      <p:pic>
        <p:nvPicPr>
          <p:cNvPr id="7" name="Image 1" descr="preencoded.png"/>
          <p:cNvPicPr>
            <a:picLocks noChangeAspect="1"/>
          </p:cNvPicPr>
          <p:nvPr/>
        </p:nvPicPr>
        <p:blipFill>
          <a:blip r:embed="rId4"/>
          <a:stretch>
            <a:fillRect/>
          </a:stretch>
        </p:blipFill>
        <p:spPr>
          <a:xfrm>
            <a:off x="5667137" y="3008233"/>
            <a:ext cx="444341" cy="444341"/>
          </a:xfrm>
          <a:prstGeom prst="rect">
            <a:avLst/>
          </a:prstGeom>
        </p:spPr>
      </p:pic>
      <p:sp>
        <p:nvSpPr>
          <p:cNvPr id="8" name="Text 4"/>
          <p:cNvSpPr/>
          <p:nvPr/>
        </p:nvSpPr>
        <p:spPr>
          <a:xfrm>
            <a:off x="5667137" y="3674745"/>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Wildfire Assistance</a:t>
            </a:r>
            <a:endParaRPr lang="en-US" sz="2187" dirty="0"/>
          </a:p>
        </p:txBody>
      </p:sp>
      <p:sp>
        <p:nvSpPr>
          <p:cNvPr id="9" name="Text 5"/>
          <p:cNvSpPr/>
          <p:nvPr/>
        </p:nvSpPr>
        <p:spPr>
          <a:xfrm>
            <a:off x="5667137" y="4155162"/>
            <a:ext cx="3296007"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Assisting communities in managing food supply during wildfire emergencies.</a:t>
            </a:r>
            <a:endParaRPr lang="en-US" sz="1750" dirty="0"/>
          </a:p>
        </p:txBody>
      </p:sp>
      <p:pic>
        <p:nvPicPr>
          <p:cNvPr id="10" name="Image 2" descr="preencoded.png"/>
          <p:cNvPicPr>
            <a:picLocks noChangeAspect="1"/>
          </p:cNvPicPr>
          <p:nvPr/>
        </p:nvPicPr>
        <p:blipFill>
          <a:blip r:embed="rId5"/>
          <a:stretch>
            <a:fillRect/>
          </a:stretch>
        </p:blipFill>
        <p:spPr>
          <a:xfrm>
            <a:off x="9296400" y="3008233"/>
            <a:ext cx="444341" cy="444341"/>
          </a:xfrm>
          <a:prstGeom prst="rect">
            <a:avLst/>
          </a:prstGeom>
        </p:spPr>
      </p:pic>
      <p:sp>
        <p:nvSpPr>
          <p:cNvPr id="11" name="Text 6"/>
          <p:cNvSpPr/>
          <p:nvPr/>
        </p:nvSpPr>
        <p:spPr>
          <a:xfrm>
            <a:off x="9296400" y="3674745"/>
            <a:ext cx="2777490"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Hurricane Response</a:t>
            </a:r>
            <a:endParaRPr lang="en-US" sz="2187" dirty="0"/>
          </a:p>
        </p:txBody>
      </p:sp>
      <p:sp>
        <p:nvSpPr>
          <p:cNvPr id="12" name="Text 7"/>
          <p:cNvSpPr/>
          <p:nvPr/>
        </p:nvSpPr>
        <p:spPr>
          <a:xfrm>
            <a:off x="9296400" y="4155162"/>
            <a:ext cx="3296007"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Responding to food needs in the aftermath of destructive hurricanes.</a:t>
            </a:r>
            <a:endParaRPr lang="en-US" sz="1750" dirty="0"/>
          </a:p>
        </p:txBody>
      </p:sp>
      <p:sp>
        <p:nvSpPr>
          <p:cNvPr id="14" name="Rectangle 13">
            <a:extLst>
              <a:ext uri="{FF2B5EF4-FFF2-40B4-BE49-F238E27FC236}">
                <a16:creationId xmlns:a16="http://schemas.microsoft.com/office/drawing/2014/main" id="{79B7C3B8-61BD-97EF-F1CE-BDC3A295D329}"/>
              </a:ext>
            </a:extLst>
          </p:cNvPr>
          <p:cNvSpPr/>
          <p:nvPr/>
        </p:nvSpPr>
        <p:spPr>
          <a:xfrm>
            <a:off x="2037993" y="1135499"/>
            <a:ext cx="7598756" cy="923330"/>
          </a:xfrm>
          <a:prstGeom prst="rect">
            <a:avLst/>
          </a:prstGeom>
          <a:noFill/>
        </p:spPr>
        <p:txBody>
          <a:bodyPr wrap="square" lIns="91440" tIns="45720" rIns="91440" bIns="45720">
            <a:spAutoFit/>
          </a:bodyPr>
          <a:lstStyle/>
          <a:p>
            <a:r>
              <a:rPr lang="en-US" sz="4370" b="1" cap="none" spc="0" dirty="0">
                <a:ln w="0"/>
                <a:solidFill>
                  <a:schemeClr val="tx1"/>
                </a:solidFill>
                <a:effectLst>
                  <a:outerShdw blurRad="38100" dist="19050" dir="2700000" algn="tl" rotWithShape="0">
                    <a:schemeClr val="dk1">
                      <a:alpha val="40000"/>
                    </a:schemeClr>
                  </a:outerShdw>
                </a:effectLst>
                <a:latin typeface="Crimson Pro"/>
              </a:rPr>
              <a:t>Disaster</a:t>
            </a:r>
            <a:r>
              <a:rPr lang="en-US" sz="5400" b="1" cap="none" spc="0" dirty="0">
                <a:ln w="0"/>
                <a:solidFill>
                  <a:schemeClr val="tx1"/>
                </a:solidFill>
                <a:effectLst>
                  <a:outerShdw blurRad="38100" dist="19050" dir="2700000" algn="tl" rotWithShape="0">
                    <a:schemeClr val="dk1">
                      <a:alpha val="40000"/>
                    </a:schemeClr>
                  </a:outerShdw>
                </a:effectLst>
              </a:rPr>
              <a:t> </a:t>
            </a:r>
            <a:r>
              <a:rPr lang="en-US" sz="4370" b="1" cap="none" spc="0" dirty="0">
                <a:ln w="0"/>
                <a:solidFill>
                  <a:schemeClr val="tx1"/>
                </a:solidFill>
                <a:effectLst>
                  <a:outerShdw blurRad="38100" dist="19050" dir="2700000" algn="tl" rotWithShape="0">
                    <a:schemeClr val="dk1">
                      <a:alpha val="40000"/>
                    </a:schemeClr>
                  </a:outerShdw>
                </a:effectLst>
              </a:rPr>
              <a:t>response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txBody>
          <a:bodyPr/>
          <a:lstStyle/>
          <a:p>
            <a:endParaRPr lang="en-US"/>
          </a:p>
        </p:txBody>
      </p:sp>
      <p:sp>
        <p:nvSpPr>
          <p:cNvPr id="3" name="Shape 1"/>
          <p:cNvSpPr/>
          <p:nvPr/>
        </p:nvSpPr>
        <p:spPr>
          <a:xfrm>
            <a:off x="0" y="0"/>
            <a:ext cx="14630400" cy="8229600"/>
          </a:xfrm>
          <a:prstGeom prst="rect">
            <a:avLst/>
          </a:prstGeom>
          <a:solidFill>
            <a:srgbClr val="FFFCFA"/>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445901"/>
            <a:ext cx="5614511"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Awareness programmes</a:t>
            </a:r>
            <a:endParaRPr lang="en-US" sz="4374" dirty="0"/>
          </a:p>
        </p:txBody>
      </p:sp>
      <p:sp>
        <p:nvSpPr>
          <p:cNvPr id="6" name="Text 3"/>
          <p:cNvSpPr/>
          <p:nvPr/>
        </p:nvSpPr>
        <p:spPr>
          <a:xfrm>
            <a:off x="1188601" y="3473529"/>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Community Workshops:</a:t>
            </a:r>
            <a:r>
              <a:rPr lang="en-US" sz="1750" dirty="0">
                <a:solidFill>
                  <a:srgbClr val="443728"/>
                </a:solidFill>
                <a:latin typeface="Open Sans" pitchFamily="34" charset="0"/>
                <a:ea typeface="Open Sans" pitchFamily="34" charset="-122"/>
                <a:cs typeface="Open Sans" pitchFamily="34" charset="-120"/>
              </a:rPr>
              <a:t> Engaging local communities in educational workshops to promote sustainable food practices.</a:t>
            </a:r>
            <a:endParaRPr lang="en-US" sz="1750" dirty="0"/>
          </a:p>
        </p:txBody>
      </p:sp>
      <p:sp>
        <p:nvSpPr>
          <p:cNvPr id="7" name="Text 4"/>
          <p:cNvSpPr/>
          <p:nvPr/>
        </p:nvSpPr>
        <p:spPr>
          <a:xfrm>
            <a:off x="1188601" y="4273153"/>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School Programs:</a:t>
            </a:r>
            <a:r>
              <a:rPr lang="en-US" sz="1750" dirty="0">
                <a:solidFill>
                  <a:srgbClr val="443728"/>
                </a:solidFill>
                <a:latin typeface="Open Sans" pitchFamily="34" charset="0"/>
                <a:ea typeface="Open Sans" pitchFamily="34" charset="-122"/>
                <a:cs typeface="Open Sans" pitchFamily="34" charset="-120"/>
              </a:rPr>
              <a:t> Collaborating with schools to educate students about food waste reduction and its impact.</a:t>
            </a:r>
            <a:endParaRPr lang="en-US" sz="1750" dirty="0"/>
          </a:p>
        </p:txBody>
      </p:sp>
      <p:sp>
        <p:nvSpPr>
          <p:cNvPr id="8" name="Text 5"/>
          <p:cNvSpPr/>
          <p:nvPr/>
        </p:nvSpPr>
        <p:spPr>
          <a:xfrm>
            <a:off x="1188601" y="5072777"/>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43728"/>
                </a:solidFill>
                <a:latin typeface="Open Sans" pitchFamily="34" charset="0"/>
                <a:ea typeface="Open Sans" pitchFamily="34" charset="-122"/>
                <a:cs typeface="Open Sans" pitchFamily="34" charset="-120"/>
              </a:rPr>
              <a:t>Online Campaigns:</a:t>
            </a:r>
            <a:r>
              <a:rPr lang="en-US" sz="1750" dirty="0">
                <a:solidFill>
                  <a:srgbClr val="443728"/>
                </a:solidFill>
                <a:latin typeface="Open Sans" pitchFamily="34" charset="0"/>
                <a:ea typeface="Open Sans" pitchFamily="34" charset="-122"/>
                <a:cs typeface="Open Sans" pitchFamily="34" charset="-120"/>
              </a:rPr>
              <a:t> Utilizing social media and online platforms to raise awareness about food wastage and its solutions.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451</Words>
  <Application>Microsoft Office PowerPoint</Application>
  <PresentationFormat>Custom</PresentationFormat>
  <Paragraphs>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Cooper Black</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Rai Singh</cp:lastModifiedBy>
  <cp:revision>3</cp:revision>
  <dcterms:created xsi:type="dcterms:W3CDTF">2024-02-29T18:23:39Z</dcterms:created>
  <dcterms:modified xsi:type="dcterms:W3CDTF">2024-02-29T19:03:05Z</dcterms:modified>
</cp:coreProperties>
</file>