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A29B-4667-41EB-9AD2-AD7D90B06AEA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7907-B1CB-47C5-BF9C-1FCF88151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659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A29B-4667-41EB-9AD2-AD7D90B06AEA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7907-B1CB-47C5-BF9C-1FCF88151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13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A29B-4667-41EB-9AD2-AD7D90B06AEA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7907-B1CB-47C5-BF9C-1FCF88151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205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A29B-4667-41EB-9AD2-AD7D90B06AEA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7907-B1CB-47C5-BF9C-1FCF8815136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361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A29B-4667-41EB-9AD2-AD7D90B06AEA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7907-B1CB-47C5-BF9C-1FCF88151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728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A29B-4667-41EB-9AD2-AD7D90B06AEA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7907-B1CB-47C5-BF9C-1FCF88151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651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A29B-4667-41EB-9AD2-AD7D90B06AEA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7907-B1CB-47C5-BF9C-1FCF88151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016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A29B-4667-41EB-9AD2-AD7D90B06AEA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7907-B1CB-47C5-BF9C-1FCF88151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230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A29B-4667-41EB-9AD2-AD7D90B06AEA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7907-B1CB-47C5-BF9C-1FCF88151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13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A29B-4667-41EB-9AD2-AD7D90B06AEA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7907-B1CB-47C5-BF9C-1FCF88151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21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A29B-4667-41EB-9AD2-AD7D90B06AEA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7907-B1CB-47C5-BF9C-1FCF88151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53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A29B-4667-41EB-9AD2-AD7D90B06AEA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7907-B1CB-47C5-BF9C-1FCF88151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84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A29B-4667-41EB-9AD2-AD7D90B06AEA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7907-B1CB-47C5-BF9C-1FCF88151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19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A29B-4667-41EB-9AD2-AD7D90B06AEA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7907-B1CB-47C5-BF9C-1FCF88151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20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A29B-4667-41EB-9AD2-AD7D90B06AEA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7907-B1CB-47C5-BF9C-1FCF88151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06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A29B-4667-41EB-9AD2-AD7D90B06AEA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7907-B1CB-47C5-BF9C-1FCF88151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06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A29B-4667-41EB-9AD2-AD7D90B06AEA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87907-B1CB-47C5-BF9C-1FCF88151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36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8DA29B-4667-41EB-9AD2-AD7D90B06AEA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87907-B1CB-47C5-BF9C-1FCF88151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11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605D-4398-C01A-680A-3AA961FF7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Gaming Sales and Customer Behaviour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3CD55-A091-51D6-8456-728D609A1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83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63F17-88FF-2BFB-7EB0-6CBDBD1F1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232" y="1071880"/>
            <a:ext cx="10062528" cy="5557520"/>
          </a:xfrm>
        </p:spPr>
        <p:txBody>
          <a:bodyPr/>
          <a:lstStyle/>
          <a:p>
            <a:r>
              <a:rPr lang="en-US" dirty="0"/>
              <a:t>The number of new users has declined by </a:t>
            </a:r>
            <a:r>
              <a:rPr lang="en-US" b="1" dirty="0"/>
              <a:t>1.45%</a:t>
            </a:r>
            <a:r>
              <a:rPr lang="en-US" dirty="0"/>
              <a:t> in </a:t>
            </a:r>
            <a:r>
              <a:rPr lang="en-US" b="1" dirty="0"/>
              <a:t>FY 2024-25</a:t>
            </a:r>
            <a:r>
              <a:rPr lang="en-US" dirty="0"/>
              <a:t> compared to the previous fiscal year.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Despite decline in total new users for </a:t>
            </a:r>
            <a:r>
              <a:rPr lang="en-US" b="1" dirty="0"/>
              <a:t>FY 2024-25</a:t>
            </a:r>
            <a:r>
              <a:rPr lang="en-US" dirty="0"/>
              <a:t>, growth was observed among </a:t>
            </a:r>
            <a:r>
              <a:rPr lang="en-US" b="1" dirty="0"/>
              <a:t>new female customers (+1.96%)</a:t>
            </a:r>
            <a:r>
              <a:rPr lang="en-US" dirty="0"/>
              <a:t> and </a:t>
            </a:r>
            <a:r>
              <a:rPr lang="en-US" b="1" dirty="0"/>
              <a:t>teenage customers (+5.47%).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Among all new teenage customers, </a:t>
            </a:r>
            <a:r>
              <a:rPr lang="en-US" b="1" dirty="0"/>
              <a:t>28.24%</a:t>
            </a:r>
            <a:r>
              <a:rPr lang="en-US" dirty="0"/>
              <a:t> have joined organically, without any referral source, indicating a strong natural appeal and potential for sustained growth.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5FC25-9C71-5B43-6C58-64AEE2037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386" y="1974850"/>
            <a:ext cx="6243228" cy="213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1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72F0C-0BDA-1884-0AD7-4D565D73F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DBAC7-9AA0-6167-28F4-4E1428A5E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232" y="1071880"/>
            <a:ext cx="10448608" cy="5557520"/>
          </a:xfrm>
        </p:spPr>
        <p:txBody>
          <a:bodyPr/>
          <a:lstStyle/>
          <a:p>
            <a:r>
              <a:rPr lang="en-US" dirty="0"/>
              <a:t>In the </a:t>
            </a:r>
            <a:r>
              <a:rPr lang="en-US" b="1" dirty="0"/>
              <a:t>last 15 days</a:t>
            </a:r>
            <a:r>
              <a:rPr lang="en-US" dirty="0"/>
              <a:t>, </a:t>
            </a:r>
            <a:r>
              <a:rPr lang="en-US" b="1" dirty="0"/>
              <a:t>46.82%</a:t>
            </a:r>
            <a:r>
              <a:rPr lang="en-US" dirty="0"/>
              <a:t> of users have been inactive, but narrowing the window to </a:t>
            </a:r>
            <a:r>
              <a:rPr lang="en-US" b="1" dirty="0"/>
              <a:t>the last 10 days</a:t>
            </a:r>
            <a:r>
              <a:rPr lang="en-US" dirty="0"/>
              <a:t> sees a sharp increase to </a:t>
            </a:r>
            <a:r>
              <a:rPr lang="en-US" b="1" dirty="0"/>
              <a:t>64%</a:t>
            </a:r>
            <a:r>
              <a:rPr lang="en-US" dirty="0"/>
              <a:t>, highlighting a significant drop in recent engagement and potential risk of churn.</a:t>
            </a:r>
          </a:p>
          <a:p>
            <a:r>
              <a:rPr lang="en-US" dirty="0"/>
              <a:t>Top 10 countries by revenue collected</a:t>
            </a:r>
          </a:p>
          <a:p>
            <a:pPr lvl="8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7EB49-24A7-98B2-3C78-557832A2A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065" y="2715894"/>
            <a:ext cx="3685660" cy="31515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45F594-B4B0-89C3-A726-36656A204DB9}"/>
              </a:ext>
            </a:extLst>
          </p:cNvPr>
          <p:cNvSpPr txBox="1"/>
          <p:nvPr/>
        </p:nvSpPr>
        <p:spPr>
          <a:xfrm>
            <a:off x="5532558" y="2715894"/>
            <a:ext cx="57145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Among these countries, </a:t>
            </a:r>
            <a:r>
              <a:rPr lang="en-US" b="1" dirty="0"/>
              <a:t>all except Sierra Leone and the bottom four</a:t>
            </a:r>
            <a:r>
              <a:rPr lang="en-US" dirty="0"/>
              <a:t> have shown </a:t>
            </a:r>
            <a:r>
              <a:rPr lang="en-US" b="1" dirty="0"/>
              <a:t>positive</a:t>
            </a:r>
            <a:r>
              <a:rPr lang="en-US" dirty="0"/>
              <a:t> </a:t>
            </a:r>
            <a:r>
              <a:rPr lang="en-US" b="1" dirty="0"/>
              <a:t>growth in new customers.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Korea, while the number of new customers has increased, </a:t>
            </a:r>
            <a:r>
              <a:rPr lang="en-US" b="1" dirty="0"/>
              <a:t>inactivity among those who signed up in FY 2024-25 is higher by 20.39%</a:t>
            </a:r>
            <a:br>
              <a:rPr lang="en-US" b="1" dirty="0"/>
            </a:b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Korea, </a:t>
            </a:r>
            <a:r>
              <a:rPr lang="en-US" b="1" dirty="0" err="1"/>
              <a:t>BattleZone</a:t>
            </a:r>
            <a:r>
              <a:rPr lang="en-US" dirty="0"/>
              <a:t> stands out with both a higher number of users and strong engagement, while </a:t>
            </a:r>
            <a:r>
              <a:rPr lang="en-US" b="1" dirty="0" err="1"/>
              <a:t>SpeedRun</a:t>
            </a:r>
            <a:r>
              <a:rPr lang="en-US" dirty="0"/>
              <a:t> and </a:t>
            </a:r>
            <a:r>
              <a:rPr lang="en-US" b="1" dirty="0" err="1"/>
              <a:t>QuestRaid</a:t>
            </a:r>
            <a:r>
              <a:rPr lang="en-US" dirty="0"/>
              <a:t> show inactivity rates exceeding </a:t>
            </a:r>
            <a:r>
              <a:rPr lang="en-US" b="1" dirty="0"/>
              <a:t>60%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8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BD53E-3A41-0749-41FE-F196CFF16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DB51F-DC60-D6F4-8B3B-82693888B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232" y="1071880"/>
            <a:ext cx="10448608" cy="5557520"/>
          </a:xfrm>
        </p:spPr>
        <p:txBody>
          <a:bodyPr/>
          <a:lstStyle/>
          <a:p>
            <a:r>
              <a:rPr lang="en-US" dirty="0"/>
              <a:t>In this fiscal year, </a:t>
            </a:r>
            <a:r>
              <a:rPr lang="en-US" b="1" dirty="0"/>
              <a:t>users without a subscription plan</a:t>
            </a:r>
            <a:r>
              <a:rPr lang="en-US" dirty="0"/>
              <a:t> outnumber those with a subscription, and their numbers have grown. Additionally, </a:t>
            </a:r>
            <a:r>
              <a:rPr lang="en-US" b="1" dirty="0"/>
              <a:t>Free users</a:t>
            </a:r>
            <a:r>
              <a:rPr lang="en-US" dirty="0"/>
              <a:t> show the highest </a:t>
            </a:r>
            <a:r>
              <a:rPr lang="en-US" b="1" dirty="0"/>
              <a:t>active user percentage</a:t>
            </a:r>
            <a:r>
              <a:rPr lang="en-US" dirty="0"/>
              <a:t> in the last </a:t>
            </a:r>
            <a:r>
              <a:rPr lang="en-US" b="1" dirty="0"/>
              <a:t>10 days</a:t>
            </a:r>
            <a:r>
              <a:rPr lang="en-US" dirty="0"/>
              <a:t>, while </a:t>
            </a:r>
            <a:r>
              <a:rPr lang="en-US" b="1" dirty="0"/>
              <a:t>Platinum users</a:t>
            </a:r>
            <a:r>
              <a:rPr lang="en-US" dirty="0"/>
              <a:t> have the lowest activity rate.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MysticWar</a:t>
            </a:r>
            <a:r>
              <a:rPr lang="en-US" dirty="0"/>
              <a:t> is showing an </a:t>
            </a:r>
            <a:r>
              <a:rPr lang="en-US" b="1" dirty="0"/>
              <a:t>interesting pattern</a:t>
            </a:r>
            <a:r>
              <a:rPr lang="en-US" dirty="0"/>
              <a:t>, where </a:t>
            </a:r>
            <a:r>
              <a:rPr lang="en-US" b="1" dirty="0"/>
              <a:t>new users</a:t>
            </a:r>
            <a:r>
              <a:rPr lang="en-US" dirty="0"/>
              <a:t> are relatively </a:t>
            </a:r>
            <a:r>
              <a:rPr lang="en-US" b="1" dirty="0"/>
              <a:t>more active</a:t>
            </a:r>
            <a:r>
              <a:rPr lang="en-US" dirty="0"/>
              <a:t> than those who registered </a:t>
            </a:r>
            <a:r>
              <a:rPr lang="en-US" b="1" dirty="0"/>
              <a:t>last year</a:t>
            </a:r>
            <a:r>
              <a:rPr lang="en-US" dirty="0"/>
              <a:t>, defying the usual expectation of higher inactivity among newcomers.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Except for </a:t>
            </a:r>
            <a:r>
              <a:rPr lang="en-US" b="1" dirty="0" err="1"/>
              <a:t>SpeedRun</a:t>
            </a:r>
            <a:r>
              <a:rPr lang="en-US" dirty="0"/>
              <a:t>, all other games show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highest inactivity</a:t>
            </a:r>
            <a:r>
              <a:rPr lang="en-US" dirty="0"/>
              <a:t> among users who prefer </a:t>
            </a:r>
            <a:br>
              <a:rPr lang="en-US" dirty="0"/>
            </a:br>
            <a:r>
              <a:rPr lang="en-US" b="1" dirty="0"/>
              <a:t>solo mode</a:t>
            </a:r>
            <a:r>
              <a:rPr lang="en-US" dirty="0"/>
              <a:t>, with </a:t>
            </a:r>
            <a:r>
              <a:rPr lang="en-US" b="1" dirty="0" err="1"/>
              <a:t>MysticWar</a:t>
            </a:r>
            <a:r>
              <a:rPr lang="en-US" dirty="0"/>
              <a:t> having the </a:t>
            </a:r>
            <a:r>
              <a:rPr lang="en-US" b="1" dirty="0"/>
              <a:t>highest </a:t>
            </a:r>
            <a:br>
              <a:rPr lang="en-US" b="1" dirty="0"/>
            </a:br>
            <a:r>
              <a:rPr lang="en-US" b="1" dirty="0"/>
              <a:t>percentage</a:t>
            </a:r>
            <a:r>
              <a:rPr lang="en-US" dirty="0"/>
              <a:t> of inactive solo players.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18DA37-B2DC-EA85-3FD9-1361930A6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307" y="3759200"/>
            <a:ext cx="4458925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94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00E2-F5EE-DA15-D211-C95163C1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484718"/>
            <a:ext cx="9404723" cy="1400530"/>
          </a:xfrm>
        </p:spPr>
        <p:txBody>
          <a:bodyPr/>
          <a:lstStyle/>
          <a:p>
            <a:pPr algn="ctr"/>
            <a:r>
              <a:rPr lang="en-IN" sz="8800" b="1" dirty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3690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</TotalTime>
  <Words>318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Cambria</vt:lpstr>
      <vt:lpstr>Century Gothic</vt:lpstr>
      <vt:lpstr>Wingdings</vt:lpstr>
      <vt:lpstr>Wingdings 3</vt:lpstr>
      <vt:lpstr>Ion</vt:lpstr>
      <vt:lpstr>Gaming Sales and Customer Behaviour Insights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Waghmale</dc:creator>
  <cp:lastModifiedBy>Aditya Waghmale</cp:lastModifiedBy>
  <cp:revision>1</cp:revision>
  <dcterms:created xsi:type="dcterms:W3CDTF">2025-05-26T04:08:43Z</dcterms:created>
  <dcterms:modified xsi:type="dcterms:W3CDTF">2025-05-26T05:46:12Z</dcterms:modified>
</cp:coreProperties>
</file>