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4" r:id="rId12"/>
    <p:sldId id="2146847063"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A80FA0-6305-4845-A55E-BDEB7722FB4C}" v="15" dt="2025-02-22T08:50:50.3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432" y="2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Date hiding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729753" y="4577400"/>
            <a:ext cx="6732494"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Aditya Singh Tomar</a:t>
            </a:r>
          </a:p>
          <a:p>
            <a:r>
              <a:rPr lang="en-US" sz="2000" b="1" dirty="0">
                <a:solidFill>
                  <a:schemeClr val="accent1">
                    <a:lumMod val="75000"/>
                  </a:schemeClr>
                </a:solidFill>
                <a:latin typeface="Arial"/>
                <a:cs typeface="Arial"/>
              </a:rPr>
              <a:t>Student Name : Aditya Singh Tomar</a:t>
            </a:r>
          </a:p>
          <a:p>
            <a:r>
              <a:rPr lang="en-US" sz="2000" b="1" dirty="0">
                <a:solidFill>
                  <a:schemeClr val="accent1">
                    <a:lumMod val="75000"/>
                  </a:schemeClr>
                </a:solidFill>
                <a:latin typeface="Arial"/>
                <a:cs typeface="Arial"/>
              </a:rPr>
              <a:t>College Name &amp; Department : Bhagwan Parshuram Institute of Technology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581192" y="923364"/>
            <a:ext cx="11029616" cy="744071"/>
          </a:xfrm>
        </p:spPr>
        <p:txBody>
          <a:bodyPr>
            <a:noAutofit/>
          </a:bodyPr>
          <a:lstStyle/>
          <a:p>
            <a:r>
              <a:rPr lang="en-IN" sz="4000"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783977"/>
            <a:ext cx="9737184" cy="1905000"/>
          </a:xfrm>
        </p:spPr>
        <p:txBody>
          <a:bodyPr/>
          <a:lstStyle/>
          <a:p>
            <a:pPr marL="0" indent="0" algn="just">
              <a:buNone/>
            </a:pPr>
            <a:r>
              <a:rPr lang="en-US" dirty="0"/>
              <a:t>This project successfully implements a simple yet effective method for hiding and retrieving secret messages in images. By leveraging image processing, it enhances secure communication and can be expanded further for real-world applications.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a:xfrm>
            <a:off x="581191" y="962133"/>
            <a:ext cx="11029616" cy="530296"/>
          </a:xfrm>
        </p:spPr>
        <p:txBody>
          <a:bodyPr>
            <a:noAutofit/>
          </a:bodyPr>
          <a:lstStyle/>
          <a:p>
            <a:r>
              <a:rPr lang="en-IN" sz="4000"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2079813"/>
            <a:ext cx="11029615" cy="2850776"/>
          </a:xfrm>
        </p:spPr>
        <p:txBody>
          <a:bodyPr/>
          <a:lstStyle/>
          <a:p>
            <a:r>
              <a:rPr lang="en-IN" dirty="0"/>
              <a:t>https://github.com/Aditya1906-code/Cyber-Security-steganography.git</a:t>
            </a: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67037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cs typeface="Arial"/>
              </a:rPr>
              <a:t>Future scope</a:t>
            </a:r>
          </a:p>
        </p:txBody>
      </p:sp>
      <p:sp>
        <p:nvSpPr>
          <p:cNvPr id="2" name="Content Placeholder 1">
            <a:extLst>
              <a:ext uri="{FF2B5EF4-FFF2-40B4-BE49-F238E27FC236}">
                <a16:creationId xmlns:a16="http://schemas.microsoft.com/office/drawing/2014/main" id="{A9441EFE-A9C4-E3BF-0A94-F8BE06B191C6}"/>
              </a:ext>
            </a:extLst>
          </p:cNvPr>
          <p:cNvSpPr>
            <a:spLocks noGrp="1" noChangeArrowheads="1"/>
          </p:cNvSpPr>
          <p:nvPr>
            <p:ph idx="1"/>
          </p:nvPr>
        </p:nvSpPr>
        <p:spPr bwMode="auto">
          <a:xfrm>
            <a:off x="535670" y="2105561"/>
            <a:ext cx="698909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i="0" u="none" strike="noStrike" cap="none" normalizeH="0" baseline="0" dirty="0">
                <a:ln>
                  <a:noFill/>
                </a:ln>
                <a:solidFill>
                  <a:schemeClr val="tx1"/>
                </a:solidFill>
                <a:effectLst/>
                <a:latin typeface="Arial" panose="020B0604020202020204" pitchFamily="34" charset="0"/>
              </a:rPr>
              <a:t>Support for video &amp; audio steganography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i="0" u="none" strike="noStrike" cap="none" normalizeH="0" baseline="0" dirty="0">
                <a:ln>
                  <a:noFill/>
                </a:ln>
                <a:solidFill>
                  <a:schemeClr val="tx1"/>
                </a:solidFill>
                <a:effectLst/>
                <a:latin typeface="Arial" panose="020B0604020202020204" pitchFamily="34" charset="0"/>
              </a:rPr>
              <a:t>AI-based detection of steganographic attacks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i="0" u="none" strike="noStrike" cap="none" normalizeH="0" baseline="0" dirty="0">
                <a:ln>
                  <a:noFill/>
                </a:ln>
                <a:solidFill>
                  <a:schemeClr val="tx1"/>
                </a:solidFill>
                <a:effectLst/>
                <a:latin typeface="Arial" panose="020B0604020202020204" pitchFamily="34" charset="0"/>
              </a:rPr>
              <a:t>Blockchain integration for secure data verification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i="0" u="none" strike="noStrike" cap="none" normalizeH="0" baseline="0" dirty="0">
                <a:ln>
                  <a:noFill/>
                </a:ln>
                <a:solidFill>
                  <a:schemeClr val="tx1"/>
                </a:solidFill>
                <a:effectLst/>
                <a:latin typeface="Arial" panose="020B0604020202020204" pitchFamily="34" charset="0"/>
              </a:rPr>
              <a:t>Mobile app implementation for encrypted communication </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815789"/>
            <a:ext cx="10515600" cy="887506"/>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2403" y="93991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470212"/>
            <a:ext cx="11029615" cy="2743200"/>
          </a:xfrm>
        </p:spPr>
        <p:txBody>
          <a:bodyPr>
            <a:normAutofit/>
          </a:bodyPr>
          <a:lstStyle/>
          <a:p>
            <a:pPr marL="0" indent="0">
              <a:buNone/>
            </a:pPr>
            <a:r>
              <a:rPr lang="en-US" sz="2000" dirty="0"/>
              <a:t>With the increasing need for secure communication, concealing secret messages within images provides an innovative way to protect sensitive data. This project implements steganography using OpenCV to hide and retrieve messages inside an image.</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1671" y="1024885"/>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739153"/>
            <a:ext cx="11613485" cy="2348753"/>
          </a:xfrm>
        </p:spPr>
        <p:txBody>
          <a:bodyPr vert="horz" lIns="91440" tIns="45720" rIns="91440" bIns="45720" rtlCol="0" anchor="ctr">
            <a:noAutofit/>
          </a:bodyPr>
          <a:lstStyle/>
          <a:p>
            <a:pPr marL="0" indent="0">
              <a:buNone/>
            </a:pPr>
            <a:r>
              <a:rPr lang="en-IN" sz="2000" dirty="0"/>
              <a:t> – Programming Language: Python</a:t>
            </a:r>
            <a:br>
              <a:rPr lang="en-IN" sz="2000" dirty="0"/>
            </a:br>
            <a:r>
              <a:rPr lang="en-IN" sz="2000" dirty="0"/>
              <a:t> – Libraries: OpenCV, TensorFlow, Scikit-learn</a:t>
            </a:r>
            <a:br>
              <a:rPr lang="en-IN" sz="2000" dirty="0"/>
            </a:br>
            <a:r>
              <a:rPr lang="en-IN" sz="2000" dirty="0"/>
              <a:t> – Platforms: Python IDLE</a:t>
            </a:r>
            <a:br>
              <a:rPr lang="en-IN" sz="2000" dirty="0"/>
            </a:br>
            <a:r>
              <a:rPr lang="en-IN" sz="2000" dirty="0"/>
              <a:t> – Additional Tools: Git for version control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86118"/>
            <a:ext cx="11029616" cy="633016"/>
          </a:xfrm>
        </p:spPr>
        <p:txBody>
          <a:bodyPr>
            <a:noAutofit/>
          </a:bodyPr>
          <a:lstStyle/>
          <a:p>
            <a:r>
              <a:rPr lang="en-US" sz="4000" b="1" dirty="0">
                <a:solidFill>
                  <a:schemeClr val="accent1"/>
                </a:solidFill>
                <a:latin typeface="Arial"/>
                <a:ea typeface="+mj-lt"/>
                <a:cs typeface="Arial"/>
              </a:rPr>
              <a:t>Wow</a:t>
            </a:r>
            <a:r>
              <a:rPr lang="en-US" sz="3200" b="1" dirty="0">
                <a:solidFill>
                  <a:schemeClr val="accent1"/>
                </a:solidFill>
                <a:latin typeface="Arial"/>
                <a:ea typeface="+mj-lt"/>
                <a:cs typeface="Arial"/>
              </a:rPr>
              <a:t> </a:t>
            </a:r>
            <a:r>
              <a:rPr lang="en-US" sz="4000" b="1" dirty="0">
                <a:solidFill>
                  <a:schemeClr val="accent1"/>
                </a:solidFill>
                <a:latin typeface="Arial"/>
                <a:ea typeface="+mj-lt"/>
                <a:cs typeface="Arial"/>
              </a:rPr>
              <a:t>factors</a:t>
            </a:r>
            <a:endParaRPr lang="en-US" sz="40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891553"/>
            <a:ext cx="11029615" cy="2366683"/>
          </a:xfrm>
        </p:spPr>
        <p:txBody>
          <a:bodyPr/>
          <a:lstStyle/>
          <a:p>
            <a:pPr>
              <a:buFont typeface="Wingdings" panose="05000000000000000000" pitchFamily="2" charset="2"/>
              <a:buChar char="v"/>
            </a:pPr>
            <a:r>
              <a:rPr lang="en-IN" sz="2000"/>
              <a:t> Encrypts </a:t>
            </a:r>
            <a:r>
              <a:rPr lang="en-IN" sz="2000" dirty="0"/>
              <a:t>text inside an image pixel-by-pixel</a:t>
            </a:r>
          </a:p>
          <a:p>
            <a:pPr>
              <a:buFont typeface="Wingdings" panose="05000000000000000000" pitchFamily="2" charset="2"/>
              <a:buChar char="v"/>
            </a:pPr>
            <a:r>
              <a:rPr lang="en-IN" sz="2000" dirty="0"/>
              <a:t> Password-protected encryption for extra security</a:t>
            </a:r>
          </a:p>
          <a:p>
            <a:pPr>
              <a:buFont typeface="Wingdings" panose="05000000000000000000" pitchFamily="2" charset="2"/>
              <a:buChar char="v"/>
            </a:pPr>
            <a:r>
              <a:rPr lang="en-IN" sz="2000" dirty="0"/>
              <a:t> Lightweight &amp; fast implementation using OpenCV &amp; NumPy</a:t>
            </a:r>
          </a:p>
          <a:p>
            <a:pPr>
              <a:buFont typeface="Wingdings" panose="05000000000000000000" pitchFamily="2" charset="2"/>
              <a:buChar char="v"/>
            </a:pPr>
            <a:r>
              <a:rPr lang="en-IN" sz="2000" dirty="0"/>
              <a:t> Can be extended to audio &amp; video steganography</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81192" y="887506"/>
            <a:ext cx="11029616" cy="748358"/>
          </a:xfrm>
        </p:spPr>
        <p:txBody>
          <a:bodyPr>
            <a:noAutofit/>
          </a:bodyPr>
          <a:lstStyle/>
          <a:p>
            <a:r>
              <a:rPr lang="en-IN" sz="4000" dirty="0">
                <a:solidFill>
                  <a:schemeClr val="accent1"/>
                </a:solidFill>
              </a:rPr>
              <a:t>End users</a:t>
            </a:r>
          </a:p>
        </p:txBody>
      </p:sp>
      <p:sp>
        <p:nvSpPr>
          <p:cNvPr id="5" name="Rectangle 2">
            <a:extLst>
              <a:ext uri="{FF2B5EF4-FFF2-40B4-BE49-F238E27FC236}">
                <a16:creationId xmlns:a16="http://schemas.microsoft.com/office/drawing/2014/main" id="{E911C2C8-58EF-4819-E0B8-F219A6D02DC0}"/>
              </a:ext>
            </a:extLst>
          </p:cNvPr>
          <p:cNvSpPr>
            <a:spLocks noGrp="1" noChangeArrowheads="1"/>
          </p:cNvSpPr>
          <p:nvPr>
            <p:ph idx="1"/>
          </p:nvPr>
        </p:nvSpPr>
        <p:spPr bwMode="auto">
          <a:xfrm>
            <a:off x="581192" y="2088215"/>
            <a:ext cx="8944756" cy="2222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Journalists &amp; Whistleblowers</a:t>
            </a:r>
            <a:r>
              <a:rPr kumimoji="0" lang="en-US" altLang="en-US" sz="1800" b="0" i="0" u="none" strike="noStrike" cap="none" normalizeH="0" baseline="0" dirty="0">
                <a:ln>
                  <a:noFill/>
                </a:ln>
                <a:solidFill>
                  <a:schemeClr val="accent1">
                    <a:lumMod val="75000"/>
                  </a:schemeClr>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Secure communication in high-risk environments</a:t>
            </a:r>
          </a:p>
          <a:p>
            <a:pPr defTabSz="914400" eaLnBrk="0" fontAlgn="base" hangingPunct="0">
              <a:lnSpc>
                <a:spcPct val="200000"/>
              </a:lnSpc>
              <a:spcBef>
                <a:spcPct val="0"/>
              </a:spcBef>
              <a:spcAft>
                <a:spcPct val="0"/>
              </a:spcAft>
              <a:buClrTx/>
              <a:buSzTx/>
              <a:buFont typeface="Wingdings" panose="05000000000000000000" pitchFamily="2" charset="2"/>
              <a:buChar char="v"/>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Government &amp; Military</a:t>
            </a:r>
            <a:r>
              <a:rPr kumimoji="0" lang="en-US" altLang="en-US" sz="1800" b="0" i="0" u="none" strike="noStrike" cap="none" normalizeH="0" baseline="0" dirty="0">
                <a:ln>
                  <a:noFill/>
                </a:ln>
                <a:solidFill>
                  <a:schemeClr val="accent1">
                    <a:lumMod val="75000"/>
                  </a:schemeClr>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Confidential message transmission</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Cybersecurity Professionals</a:t>
            </a:r>
            <a:r>
              <a:rPr kumimoji="0" lang="en-US" altLang="en-US" sz="1800" b="0" i="0" u="none" strike="noStrike" cap="none" normalizeH="0" baseline="0" dirty="0">
                <a:ln>
                  <a:noFill/>
                </a:ln>
                <a:solidFill>
                  <a:schemeClr val="accent1">
                    <a:lumMod val="75000"/>
                  </a:schemeClr>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Secure data exchange</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General Users</a:t>
            </a:r>
            <a:r>
              <a:rPr kumimoji="0" lang="en-US" altLang="en-US" sz="1800" b="0" i="0" u="none" strike="noStrike" cap="none" normalizeH="0" baseline="0" dirty="0">
                <a:ln>
                  <a:noFill/>
                </a:ln>
                <a:solidFill>
                  <a:schemeClr val="accent1">
                    <a:lumMod val="75000"/>
                  </a:schemeClr>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Privacy in personal communication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714030"/>
            <a:ext cx="11029616" cy="530296"/>
          </a:xfrm>
        </p:spPr>
        <p:txBody>
          <a:bodyPr>
            <a:noAutofit/>
          </a:bodyPr>
          <a:lstStyle/>
          <a:p>
            <a:r>
              <a:rPr lang="en-IN" sz="4000" dirty="0">
                <a:solidFill>
                  <a:schemeClr val="accent1"/>
                </a:solidFill>
              </a:rPr>
              <a:t>Results</a:t>
            </a:r>
          </a:p>
        </p:txBody>
      </p:sp>
      <p:pic>
        <p:nvPicPr>
          <p:cNvPr id="4" name="Picture 3" descr="A screenshot of a computer program&#10;&#10;AI-generated content may be incorrect.">
            <a:extLst>
              <a:ext uri="{FF2B5EF4-FFF2-40B4-BE49-F238E27FC236}">
                <a16:creationId xmlns:a16="http://schemas.microsoft.com/office/drawing/2014/main" id="{6F65758E-9C83-A2D8-189D-365C0FDF5962}"/>
              </a:ext>
            </a:extLst>
          </p:cNvPr>
          <p:cNvPicPr>
            <a:picLocks noChangeAspect="1"/>
          </p:cNvPicPr>
          <p:nvPr/>
        </p:nvPicPr>
        <p:blipFill>
          <a:blip r:embed="rId2"/>
          <a:stretch>
            <a:fillRect/>
          </a:stretch>
        </p:blipFill>
        <p:spPr>
          <a:xfrm>
            <a:off x="3168225" y="572877"/>
            <a:ext cx="7243675" cy="628512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F0354-9615-A7A5-0A67-4B88B254DA50}"/>
            </a:ext>
          </a:extLst>
        </p:cNvPr>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1A893CA9-E852-7802-688F-4CD60B649CFF}"/>
              </a:ext>
            </a:extLst>
          </p:cNvPr>
          <p:cNvPicPr>
            <a:picLocks noChangeAspect="1"/>
          </p:cNvPicPr>
          <p:nvPr/>
        </p:nvPicPr>
        <p:blipFill>
          <a:blip r:embed="rId2"/>
          <a:stretch>
            <a:fillRect/>
          </a:stretch>
        </p:blipFill>
        <p:spPr>
          <a:xfrm>
            <a:off x="351042" y="571500"/>
            <a:ext cx="11489915" cy="6286500"/>
          </a:xfrm>
          <a:prstGeom prst="rect">
            <a:avLst/>
          </a:prstGeom>
        </p:spPr>
      </p:pic>
    </p:spTree>
    <p:extLst>
      <p:ext uri="{BB962C8B-B14F-4D97-AF65-F5344CB8AC3E}">
        <p14:creationId xmlns:p14="http://schemas.microsoft.com/office/powerpoint/2010/main" val="3958240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06910C6-340A-CF70-06D2-99297F4C81AB}"/>
              </a:ext>
            </a:extLst>
          </p:cNvPr>
          <p:cNvSpPr>
            <a:spLocks noGrp="1"/>
          </p:cNvSpPr>
          <p:nvPr>
            <p:ph type="title"/>
          </p:nvPr>
        </p:nvSpPr>
        <p:spPr>
          <a:xfrm>
            <a:off x="581192" y="854556"/>
            <a:ext cx="11029616" cy="530296"/>
          </a:xfrm>
        </p:spPr>
        <p:txBody>
          <a:bodyPr>
            <a:noAutofit/>
          </a:bodyPr>
          <a:lstStyle/>
          <a:p>
            <a:r>
              <a:rPr lang="en-IN" sz="4000" dirty="0">
                <a:solidFill>
                  <a:schemeClr val="accent1"/>
                </a:solidFill>
              </a:rPr>
              <a:t>Results</a:t>
            </a:r>
          </a:p>
        </p:txBody>
      </p:sp>
      <p:pic>
        <p:nvPicPr>
          <p:cNvPr id="3" name="Picture 2" descr="A screenshot of a computer&#10;&#10;AI-generated content may be incorrect.">
            <a:extLst>
              <a:ext uri="{FF2B5EF4-FFF2-40B4-BE49-F238E27FC236}">
                <a16:creationId xmlns:a16="http://schemas.microsoft.com/office/drawing/2014/main" id="{CEB563AD-A9F6-F044-D40B-B07F1671EBE2}"/>
              </a:ext>
            </a:extLst>
          </p:cNvPr>
          <p:cNvPicPr>
            <a:picLocks noChangeAspect="1"/>
          </p:cNvPicPr>
          <p:nvPr/>
        </p:nvPicPr>
        <p:blipFill>
          <a:blip r:embed="rId2"/>
          <a:stretch>
            <a:fillRect/>
          </a:stretch>
        </p:blipFill>
        <p:spPr>
          <a:xfrm>
            <a:off x="161097" y="1914313"/>
            <a:ext cx="11869806" cy="3029373"/>
          </a:xfrm>
          <a:prstGeom prst="rect">
            <a:avLst/>
          </a:prstGeom>
        </p:spPr>
      </p:pic>
    </p:spTree>
    <p:extLst>
      <p:ext uri="{BB962C8B-B14F-4D97-AF65-F5344CB8AC3E}">
        <p14:creationId xmlns:p14="http://schemas.microsoft.com/office/powerpoint/2010/main" val="268104591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103</TotalTime>
  <Words>261</Words>
  <Application>Microsoft Office PowerPoint</Application>
  <PresentationFormat>Widescreen</PresentationFormat>
  <Paragraphs>41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Secure Date hiding images using steganography</vt:lpstr>
      <vt:lpstr>OUTLINE</vt:lpstr>
      <vt:lpstr>Problem Statement</vt:lpstr>
      <vt:lpstr>Technology  used</vt:lpstr>
      <vt:lpstr>Wow factors</vt:lpstr>
      <vt:lpstr>End users</vt:lpstr>
      <vt:lpstr>Results</vt:lpstr>
      <vt:lpstr>PowerPoint Presentation</vt:lpstr>
      <vt:lpstr>Results</vt:lpstr>
      <vt:lpstr>Conclusion</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Lakshika Tomar</cp:lastModifiedBy>
  <cp:revision>29</cp:revision>
  <dcterms:created xsi:type="dcterms:W3CDTF">2021-05-26T16:50:10Z</dcterms:created>
  <dcterms:modified xsi:type="dcterms:W3CDTF">2025-02-22T09:04:14Z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