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6" r:id="rId10"/>
    <p:sldId id="267" r:id="rId11"/>
    <p:sldId id="268" r:id="rId12"/>
    <p:sldId id="264" r:id="rId13"/>
    <p:sldId id="265"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0"/>
  </p:normalViewPr>
  <p:slideViewPr>
    <p:cSldViewPr snapToGrid="0" snapToObjects="1">
      <p:cViewPr varScale="1">
        <p:scale>
          <a:sx n="69" d="100"/>
          <a:sy n="69" d="100"/>
        </p:scale>
        <p:origin x="7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319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1151" y="0"/>
            <a:ext cx="14630400" cy="8229600"/>
          </a:xfrm>
          <a:prstGeom prst="rect">
            <a:avLst/>
          </a:prstGeom>
          <a:solidFill>
            <a:srgbClr val="152025">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Shape 1"/>
          <p:cNvSpPr/>
          <p:nvPr/>
        </p:nvSpPr>
        <p:spPr>
          <a:xfrm>
            <a:off x="9144000" y="0"/>
            <a:ext cx="5486400" cy="8229600"/>
          </a:xfrm>
          <a:prstGeom prst="rect">
            <a:avLst/>
          </a:prstGeom>
          <a:solidFill>
            <a:srgbClr val="E5E0DF"/>
          </a:solidFill>
          <a:ln/>
        </p:spPr>
      </p:sp>
      <p:pic>
        <p:nvPicPr>
          <p:cNvPr id="6" name="Image 2" descr="preencoded.png"/>
          <p:cNvPicPr>
            <a:picLocks noChangeAspect="1"/>
          </p:cNvPicPr>
          <p:nvPr/>
        </p:nvPicPr>
        <p:blipFill>
          <a:blip r:embed="rId5"/>
          <a:stretch>
            <a:fillRect/>
          </a:stretch>
        </p:blipFill>
        <p:spPr>
          <a:xfrm>
            <a:off x="9144000" y="0"/>
            <a:ext cx="5486400" cy="8229600"/>
          </a:xfrm>
          <a:prstGeom prst="rect">
            <a:avLst/>
          </a:prstGeom>
        </p:spPr>
      </p:pic>
      <p:sp>
        <p:nvSpPr>
          <p:cNvPr id="7" name="Text 2"/>
          <p:cNvSpPr/>
          <p:nvPr/>
        </p:nvSpPr>
        <p:spPr>
          <a:xfrm>
            <a:off x="761167" y="876301"/>
            <a:ext cx="7621667" cy="3149599"/>
          </a:xfrm>
          <a:prstGeom prst="rect">
            <a:avLst/>
          </a:prstGeom>
          <a:noFill/>
          <a:ln/>
        </p:spPr>
        <p:txBody>
          <a:bodyPr wrap="square" rtlCol="0" anchor="t"/>
          <a:lstStyle/>
          <a:p>
            <a:pPr marL="0" indent="0">
              <a:lnSpc>
                <a:spcPts val="7385"/>
              </a:lnSpc>
              <a:buNone/>
            </a:pPr>
            <a:r>
              <a:rPr lang="en-US" sz="5908" b="1" dirty="0">
                <a:solidFill>
                  <a:srgbClr val="F0F4F1"/>
                </a:solidFill>
                <a:latin typeface="Syne" pitchFamily="34" charset="0"/>
                <a:ea typeface="Syne" pitchFamily="34" charset="-122"/>
                <a:cs typeface="Syne" pitchFamily="34" charset="-120"/>
              </a:rPr>
              <a:t>Secure Password Management System</a:t>
            </a:r>
            <a:endParaRPr lang="en-US" sz="5908" dirty="0"/>
          </a:p>
        </p:txBody>
      </p:sp>
      <p:sp>
        <p:nvSpPr>
          <p:cNvPr id="8" name="Text 3"/>
          <p:cNvSpPr/>
          <p:nvPr/>
        </p:nvSpPr>
        <p:spPr>
          <a:xfrm>
            <a:off x="761167" y="3225800"/>
            <a:ext cx="7621667" cy="4470400"/>
          </a:xfrm>
          <a:prstGeom prst="rect">
            <a:avLst/>
          </a:prstGeom>
          <a:noFill/>
          <a:ln/>
        </p:spPr>
        <p:txBody>
          <a:bodyPr wrap="square" rtlCol="0" anchor="t"/>
          <a:lstStyle/>
          <a:p>
            <a:pPr algn="ctr" defTabSz="457200"/>
            <a:endParaRPr lang="en-IN" sz="2500" b="1" spc="25" dirty="0">
              <a:solidFill>
                <a:schemeClr val="bg1"/>
              </a:solidFill>
              <a:latin typeface="Times New Roman" panose="02020603050405020304" pitchFamily="18" charset="0"/>
              <a:ea typeface="FZYaoTi"/>
              <a:cs typeface="Times New Roman" panose="02020603050405020304" pitchFamily="18" charset="0"/>
            </a:endParaRPr>
          </a:p>
          <a:p>
            <a:pPr algn="ctr" defTabSz="457200"/>
            <a:r>
              <a:rPr lang="en-IN" sz="2500" b="1" spc="25" dirty="0">
                <a:solidFill>
                  <a:schemeClr val="bg1"/>
                </a:solidFill>
                <a:latin typeface="Times New Roman" panose="02020603050405020304" pitchFamily="18" charset="0"/>
                <a:ea typeface="FZYaoTi"/>
                <a:cs typeface="Times New Roman" panose="02020603050405020304" pitchFamily="18" charset="0"/>
              </a:rPr>
              <a:t>CSA1601:Data warehousing and data mining</a:t>
            </a:r>
          </a:p>
          <a:p>
            <a:pPr defTabSz="457200"/>
            <a:endParaRPr lang="en-IN" sz="2000" b="1" spc="25" dirty="0">
              <a:solidFill>
                <a:schemeClr val="bg1"/>
              </a:solidFill>
              <a:latin typeface="Times New Roman" panose="02020603050405020304" pitchFamily="18" charset="0"/>
              <a:ea typeface="FZYaoTi"/>
              <a:cs typeface="Times New Roman" panose="02020603050405020304" pitchFamily="18" charset="0"/>
            </a:endParaRPr>
          </a:p>
          <a:p>
            <a:pPr defTabSz="457200"/>
            <a:endParaRPr lang="en-IN" sz="2000" b="1" spc="25" dirty="0">
              <a:solidFill>
                <a:schemeClr val="bg1"/>
              </a:solidFill>
              <a:latin typeface="Times New Roman" panose="02020603050405020304" pitchFamily="18" charset="0"/>
              <a:ea typeface="FZYaoTi"/>
              <a:cs typeface="Times New Roman" panose="02020603050405020304" pitchFamily="18" charset="0"/>
            </a:endParaRPr>
          </a:p>
          <a:p>
            <a:pPr defTabSz="457200"/>
            <a:endParaRPr lang="en-IN" sz="2000" b="1" spc="25" dirty="0">
              <a:solidFill>
                <a:schemeClr val="bg1"/>
              </a:solidFill>
              <a:latin typeface="Times New Roman" panose="02020603050405020304" pitchFamily="18" charset="0"/>
              <a:ea typeface="FZYaoTi"/>
              <a:cs typeface="Times New Roman" panose="02020603050405020304" pitchFamily="18" charset="0"/>
            </a:endParaRPr>
          </a:p>
          <a:p>
            <a:pPr defTabSz="457200"/>
            <a:r>
              <a:rPr lang="en-IN" sz="2000" b="1" spc="25" dirty="0">
                <a:solidFill>
                  <a:schemeClr val="bg1"/>
                </a:solidFill>
                <a:latin typeface="Times New Roman" panose="02020603050405020304" pitchFamily="18" charset="0"/>
                <a:ea typeface="FZYaoTi"/>
                <a:cs typeface="Times New Roman" panose="02020603050405020304" pitchFamily="18" charset="0"/>
              </a:rPr>
              <a:t>FACULTY NAME: </a:t>
            </a:r>
            <a:r>
              <a:rPr lang="en-IN" sz="2000" b="1" spc="25" dirty="0" err="1">
                <a:solidFill>
                  <a:schemeClr val="bg1"/>
                </a:solidFill>
                <a:latin typeface="Times New Roman" panose="02020603050405020304" pitchFamily="18" charset="0"/>
                <a:ea typeface="FZYaoTi"/>
                <a:cs typeface="Times New Roman" panose="02020603050405020304" pitchFamily="18" charset="0"/>
              </a:rPr>
              <a:t>Dr.Arumugam</a:t>
            </a:r>
            <a:endParaRPr lang="en-IN" sz="2000" b="1" spc="25" dirty="0">
              <a:solidFill>
                <a:schemeClr val="bg1"/>
              </a:solidFill>
              <a:latin typeface="Times New Roman" panose="02020603050405020304" pitchFamily="18" charset="0"/>
              <a:ea typeface="FZYaoTi"/>
              <a:cs typeface="Times New Roman" panose="02020603050405020304" pitchFamily="18" charset="0"/>
            </a:endParaRPr>
          </a:p>
          <a:p>
            <a:pPr defTabSz="457200"/>
            <a:endParaRPr lang="en-IN" sz="2000" b="1" spc="25" dirty="0">
              <a:solidFill>
                <a:schemeClr val="bg1"/>
              </a:solidFill>
              <a:latin typeface="Times New Roman" panose="02020603050405020304" pitchFamily="18" charset="0"/>
              <a:ea typeface="FZYaoTi"/>
              <a:cs typeface="Times New Roman" panose="02020603050405020304" pitchFamily="18" charset="0"/>
            </a:endParaRPr>
          </a:p>
          <a:p>
            <a:pPr defTabSz="457200"/>
            <a:r>
              <a:rPr lang="en-IN" sz="2000" b="1" spc="25" dirty="0">
                <a:solidFill>
                  <a:schemeClr val="bg1"/>
                </a:solidFill>
                <a:latin typeface="Times New Roman" panose="02020603050405020304" pitchFamily="18" charset="0"/>
                <a:ea typeface="FZYaoTi"/>
                <a:cs typeface="Times New Roman" panose="02020603050405020304" pitchFamily="18" charset="0"/>
              </a:rPr>
              <a:t> SUBMITED BY:</a:t>
            </a:r>
          </a:p>
          <a:p>
            <a:pPr marL="0" indent="0">
              <a:lnSpc>
                <a:spcPts val="2740"/>
              </a:lnSpc>
              <a:buNone/>
            </a:pPr>
            <a:r>
              <a:rPr lang="en-US" sz="2000" b="1" dirty="0" err="1">
                <a:solidFill>
                  <a:schemeClr val="bg1"/>
                </a:solidFill>
                <a:latin typeface="Times New Roman" panose="02020603050405020304" pitchFamily="18" charset="0"/>
                <a:cs typeface="Times New Roman" panose="02020603050405020304" pitchFamily="18" charset="0"/>
              </a:rPr>
              <a:t>K.Aditya</a:t>
            </a:r>
            <a:r>
              <a:rPr lang="en-US" sz="2000" b="1" dirty="0">
                <a:solidFill>
                  <a:schemeClr val="bg1"/>
                </a:solidFill>
                <a:latin typeface="Times New Roman" panose="02020603050405020304" pitchFamily="18" charset="0"/>
                <a:cs typeface="Times New Roman" panose="02020603050405020304" pitchFamily="18" charset="0"/>
              </a:rPr>
              <a:t>(192111130)</a:t>
            </a:r>
          </a:p>
          <a:p>
            <a:pPr marL="0" indent="0">
              <a:lnSpc>
                <a:spcPts val="2740"/>
              </a:lnSpc>
              <a:buNone/>
            </a:pPr>
            <a:r>
              <a:rPr lang="en-US" sz="2000" b="1" dirty="0" err="1">
                <a:solidFill>
                  <a:schemeClr val="bg1"/>
                </a:solidFill>
                <a:latin typeface="Times New Roman" panose="02020603050405020304" pitchFamily="18" charset="0"/>
                <a:cs typeface="Times New Roman" panose="02020603050405020304" pitchFamily="18" charset="0"/>
              </a:rPr>
              <a:t>G.Vinay</a:t>
            </a:r>
            <a:r>
              <a:rPr lang="en-US" sz="2000" b="1" dirty="0">
                <a:solidFill>
                  <a:schemeClr val="bg1"/>
                </a:solidFill>
                <a:latin typeface="Times New Roman" panose="02020603050405020304" pitchFamily="18" charset="0"/>
                <a:cs typeface="Times New Roman" panose="02020603050405020304" pitchFamily="18" charset="0"/>
              </a:rPr>
              <a:t>(192211565)</a:t>
            </a:r>
          </a:p>
        </p:txBody>
      </p:sp>
      <p:sp>
        <p:nvSpPr>
          <p:cNvPr id="11" name="Text 6"/>
          <p:cNvSpPr/>
          <p:nvPr/>
        </p:nvSpPr>
        <p:spPr>
          <a:xfrm>
            <a:off x="1217771" y="6607612"/>
            <a:ext cx="2518767" cy="380524"/>
          </a:xfrm>
          <a:prstGeom prst="rect">
            <a:avLst/>
          </a:prstGeom>
          <a:noFill/>
          <a:ln/>
        </p:spPr>
        <p:txBody>
          <a:bodyPr wrap="none" rtlCol="0" anchor="t"/>
          <a:lstStyle/>
          <a:p>
            <a:pPr marL="0" indent="0" algn="l">
              <a:lnSpc>
                <a:spcPts val="2997"/>
              </a:lnSpc>
              <a:buNone/>
            </a:pPr>
            <a:endParaRPr lang="en-US" sz="2141" dirty="0"/>
          </a:p>
        </p:txBody>
      </p:sp>
      <p:pic>
        <p:nvPicPr>
          <p:cNvPr id="9" name="Picture 8">
            <a:extLst>
              <a:ext uri="{FF2B5EF4-FFF2-40B4-BE49-F238E27FC236}">
                <a16:creationId xmlns:a16="http://schemas.microsoft.com/office/drawing/2014/main" id="{DD90A36D-A2D8-183C-2897-7B7DD3F201E3}"/>
              </a:ext>
            </a:extLst>
          </p:cNvPr>
          <p:cNvPicPr>
            <a:picLocks noChangeAspect="1"/>
          </p:cNvPicPr>
          <p:nvPr/>
        </p:nvPicPr>
        <p:blipFill>
          <a:blip r:embed="rId6"/>
          <a:stretch>
            <a:fillRect/>
          </a:stretch>
        </p:blipFill>
        <p:spPr>
          <a:xfrm>
            <a:off x="9155150" y="0"/>
            <a:ext cx="5486401"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4717BAB1-3B51-0536-748B-99FDA3C0821C}"/>
              </a:ext>
            </a:extLst>
          </p:cNvPr>
          <p:cNvPicPr>
            <a:picLocks noChangeAspect="1"/>
          </p:cNvPicPr>
          <p:nvPr/>
        </p:nvPicPr>
        <p:blipFill>
          <a:blip r:embed="rId2"/>
          <a:stretch>
            <a:fillRect/>
          </a:stretch>
        </p:blipFill>
        <p:spPr>
          <a:xfrm>
            <a:off x="0" y="0"/>
            <a:ext cx="14753063" cy="8229600"/>
          </a:xfrm>
          <a:prstGeom prst="rect">
            <a:avLst/>
          </a:prstGeom>
        </p:spPr>
      </p:pic>
      <p:sp>
        <p:nvSpPr>
          <p:cNvPr id="4" name="TextBox 3">
            <a:extLst>
              <a:ext uri="{FF2B5EF4-FFF2-40B4-BE49-F238E27FC236}">
                <a16:creationId xmlns:a16="http://schemas.microsoft.com/office/drawing/2014/main" id="{B473395D-ABF2-1377-3B2D-01063F1BEFB5}"/>
              </a:ext>
            </a:extLst>
          </p:cNvPr>
          <p:cNvSpPr txBox="1"/>
          <p:nvPr/>
        </p:nvSpPr>
        <p:spPr>
          <a:xfrm>
            <a:off x="727393" y="329148"/>
            <a:ext cx="7469504" cy="7571303"/>
          </a:xfrm>
          <a:prstGeom prst="rect">
            <a:avLst/>
          </a:prstGeom>
          <a:noFill/>
        </p:spPr>
        <p:txBody>
          <a:bodyPr wrap="square">
            <a:spAutoFit/>
          </a:bodyPr>
          <a:lstStyle/>
          <a:p>
            <a:r>
              <a:rPr lang="en-IN" dirty="0">
                <a:solidFill>
                  <a:schemeClr val="bg1"/>
                </a:solidFill>
              </a:rPr>
              <a:t> void </a:t>
            </a:r>
            <a:r>
              <a:rPr lang="en-IN" dirty="0" err="1">
                <a:solidFill>
                  <a:schemeClr val="bg1"/>
                </a:solidFill>
              </a:rPr>
              <a:t>displayPasswords</a:t>
            </a:r>
            <a:r>
              <a:rPr lang="en-IN" dirty="0">
                <a:solidFill>
                  <a:schemeClr val="bg1"/>
                </a:solidFill>
              </a:rPr>
              <a:t>() {</a:t>
            </a:r>
          </a:p>
          <a:p>
            <a:r>
              <a:rPr lang="en-IN" dirty="0">
                <a:solidFill>
                  <a:schemeClr val="bg1"/>
                </a:solidFill>
              </a:rPr>
              <a:t>        std::</a:t>
            </a:r>
            <a:r>
              <a:rPr lang="en-IN" dirty="0" err="1">
                <a:solidFill>
                  <a:schemeClr val="bg1"/>
                </a:solidFill>
              </a:rPr>
              <a:t>cout</a:t>
            </a:r>
            <a:r>
              <a:rPr lang="en-IN" dirty="0">
                <a:solidFill>
                  <a:schemeClr val="bg1"/>
                </a:solidFill>
              </a:rPr>
              <a:t> &lt;&lt; "Stored Passwords:\n";</a:t>
            </a:r>
          </a:p>
          <a:p>
            <a:r>
              <a:rPr lang="en-IN" dirty="0">
                <a:solidFill>
                  <a:schemeClr val="bg1"/>
                </a:solidFill>
              </a:rPr>
              <a:t>        for (</a:t>
            </a:r>
            <a:r>
              <a:rPr lang="en-IN" dirty="0" err="1">
                <a:solidFill>
                  <a:schemeClr val="bg1"/>
                </a:solidFill>
              </a:rPr>
              <a:t>size_t</a:t>
            </a:r>
            <a:r>
              <a:rPr lang="en-IN" dirty="0">
                <a:solidFill>
                  <a:schemeClr val="bg1"/>
                </a:solidFill>
              </a:rPr>
              <a:t> </a:t>
            </a:r>
            <a:r>
              <a:rPr lang="en-IN" dirty="0" err="1">
                <a:solidFill>
                  <a:schemeClr val="bg1"/>
                </a:solidFill>
              </a:rPr>
              <a:t>i</a:t>
            </a:r>
            <a:r>
              <a:rPr lang="en-IN" dirty="0">
                <a:solidFill>
                  <a:schemeClr val="bg1"/>
                </a:solidFill>
              </a:rPr>
              <a:t> = 0; </a:t>
            </a:r>
            <a:r>
              <a:rPr lang="en-IN" dirty="0" err="1">
                <a:solidFill>
                  <a:schemeClr val="bg1"/>
                </a:solidFill>
              </a:rPr>
              <a:t>i</a:t>
            </a:r>
            <a:r>
              <a:rPr lang="en-IN" dirty="0">
                <a:solidFill>
                  <a:schemeClr val="bg1"/>
                </a:solidFill>
              </a:rPr>
              <a:t> &lt; </a:t>
            </a:r>
            <a:r>
              <a:rPr lang="en-IN" dirty="0" err="1">
                <a:solidFill>
                  <a:schemeClr val="bg1"/>
                </a:solidFill>
              </a:rPr>
              <a:t>passwords.size</a:t>
            </a:r>
            <a:r>
              <a:rPr lang="en-IN" dirty="0">
                <a:solidFill>
                  <a:schemeClr val="bg1"/>
                </a:solidFill>
              </a:rPr>
              <a:t>(); ++</a:t>
            </a:r>
            <a:r>
              <a:rPr lang="en-IN" dirty="0" err="1">
                <a:solidFill>
                  <a:schemeClr val="bg1"/>
                </a:solidFill>
              </a:rPr>
              <a:t>i</a:t>
            </a:r>
            <a:r>
              <a:rPr lang="en-IN" dirty="0">
                <a:solidFill>
                  <a:schemeClr val="bg1"/>
                </a:solidFill>
              </a:rPr>
              <a:t>) {</a:t>
            </a:r>
          </a:p>
          <a:p>
            <a:r>
              <a:rPr lang="en-IN" dirty="0">
                <a:solidFill>
                  <a:schemeClr val="bg1"/>
                </a:solidFill>
              </a:rPr>
              <a:t>            std::</a:t>
            </a:r>
            <a:r>
              <a:rPr lang="en-IN" dirty="0" err="1">
                <a:solidFill>
                  <a:schemeClr val="bg1"/>
                </a:solidFill>
              </a:rPr>
              <a:t>cout</a:t>
            </a:r>
            <a:r>
              <a:rPr lang="en-IN" dirty="0">
                <a:solidFill>
                  <a:schemeClr val="bg1"/>
                </a:solidFill>
              </a:rPr>
              <a:t> &lt;&lt; "Service: " &lt;&lt; passwords[</a:t>
            </a:r>
            <a:r>
              <a:rPr lang="en-IN" dirty="0" err="1">
                <a:solidFill>
                  <a:schemeClr val="bg1"/>
                </a:solidFill>
              </a:rPr>
              <a:t>i</a:t>
            </a:r>
            <a:r>
              <a:rPr lang="en-IN" dirty="0">
                <a:solidFill>
                  <a:schemeClr val="bg1"/>
                </a:solidFill>
              </a:rPr>
              <a:t>].service &lt;&lt; ", Username: " &lt;&lt; passwords[</a:t>
            </a:r>
            <a:r>
              <a:rPr lang="en-IN" dirty="0" err="1">
                <a:solidFill>
                  <a:schemeClr val="bg1"/>
                </a:solidFill>
              </a:rPr>
              <a:t>i</a:t>
            </a:r>
            <a:r>
              <a:rPr lang="en-IN" dirty="0">
                <a:solidFill>
                  <a:schemeClr val="bg1"/>
                </a:solidFill>
              </a:rPr>
              <a:t>].username &lt;&lt; "\n";</a:t>
            </a:r>
          </a:p>
          <a:p>
            <a:r>
              <a:rPr lang="en-IN" dirty="0">
                <a:solidFill>
                  <a:schemeClr val="bg1"/>
                </a:solidFill>
              </a:rPr>
              <a:t>        }</a:t>
            </a:r>
          </a:p>
          <a:p>
            <a:r>
              <a:rPr lang="en-IN" dirty="0">
                <a:solidFill>
                  <a:schemeClr val="bg1"/>
                </a:solidFill>
              </a:rPr>
              <a:t>    }</a:t>
            </a:r>
          </a:p>
          <a:p>
            <a:r>
              <a:rPr lang="en-IN" dirty="0">
                <a:solidFill>
                  <a:schemeClr val="bg1"/>
                </a:solidFill>
              </a:rPr>
              <a:t>};</a:t>
            </a:r>
          </a:p>
          <a:p>
            <a:r>
              <a:rPr lang="en-IN" dirty="0">
                <a:solidFill>
                  <a:schemeClr val="bg1"/>
                </a:solidFill>
              </a:rPr>
              <a:t>int main() {</a:t>
            </a:r>
          </a:p>
          <a:p>
            <a:r>
              <a:rPr lang="en-IN" dirty="0">
                <a:solidFill>
                  <a:schemeClr val="bg1"/>
                </a:solidFill>
              </a:rPr>
              <a:t>    </a:t>
            </a:r>
            <a:r>
              <a:rPr lang="en-IN" dirty="0" err="1">
                <a:solidFill>
                  <a:schemeClr val="bg1"/>
                </a:solidFill>
              </a:rPr>
              <a:t>PasswordManager</a:t>
            </a:r>
            <a:r>
              <a:rPr lang="en-IN" dirty="0">
                <a:solidFill>
                  <a:schemeClr val="bg1"/>
                </a:solidFill>
              </a:rPr>
              <a:t> manager;</a:t>
            </a:r>
          </a:p>
          <a:p>
            <a:r>
              <a:rPr lang="en-IN" dirty="0">
                <a:solidFill>
                  <a:schemeClr val="bg1"/>
                </a:solidFill>
              </a:rPr>
              <a:t>    </a:t>
            </a:r>
            <a:r>
              <a:rPr lang="en-IN" dirty="0" err="1">
                <a:solidFill>
                  <a:schemeClr val="bg1"/>
                </a:solidFill>
              </a:rPr>
              <a:t>manager.addPassword</a:t>
            </a:r>
            <a:r>
              <a:rPr lang="en-IN" dirty="0">
                <a:solidFill>
                  <a:schemeClr val="bg1"/>
                </a:solidFill>
              </a:rPr>
              <a:t>("Google", "user123", "securePassword123");</a:t>
            </a:r>
          </a:p>
          <a:p>
            <a:r>
              <a:rPr lang="en-IN" dirty="0">
                <a:solidFill>
                  <a:schemeClr val="bg1"/>
                </a:solidFill>
              </a:rPr>
              <a:t>    </a:t>
            </a:r>
            <a:r>
              <a:rPr lang="en-IN" dirty="0" err="1">
                <a:solidFill>
                  <a:schemeClr val="bg1"/>
                </a:solidFill>
              </a:rPr>
              <a:t>manager.addPassword</a:t>
            </a:r>
            <a:r>
              <a:rPr lang="en-IN" dirty="0">
                <a:solidFill>
                  <a:schemeClr val="bg1"/>
                </a:solidFill>
              </a:rPr>
              <a:t>("Facebook", "user456", "anotherSecurePassword456");</a:t>
            </a:r>
          </a:p>
          <a:p>
            <a:endParaRPr lang="en-IN" dirty="0">
              <a:solidFill>
                <a:schemeClr val="bg1"/>
              </a:solidFill>
            </a:endParaRPr>
          </a:p>
          <a:p>
            <a:r>
              <a:rPr lang="en-IN" dirty="0">
                <a:solidFill>
                  <a:schemeClr val="bg1"/>
                </a:solidFill>
              </a:rPr>
              <a:t>    std::</a:t>
            </a:r>
            <a:r>
              <a:rPr lang="en-IN" dirty="0" err="1">
                <a:solidFill>
                  <a:schemeClr val="bg1"/>
                </a:solidFill>
              </a:rPr>
              <a:t>cout</a:t>
            </a:r>
            <a:r>
              <a:rPr lang="en-IN" dirty="0">
                <a:solidFill>
                  <a:schemeClr val="bg1"/>
                </a:solidFill>
              </a:rPr>
              <a:t> &lt;&lt; "Password for Google: " &lt;&lt; </a:t>
            </a:r>
            <a:r>
              <a:rPr lang="en-IN" dirty="0" err="1">
                <a:solidFill>
                  <a:schemeClr val="bg1"/>
                </a:solidFill>
              </a:rPr>
              <a:t>manager.getPassword</a:t>
            </a:r>
            <a:r>
              <a:rPr lang="en-IN" dirty="0">
                <a:solidFill>
                  <a:schemeClr val="bg1"/>
                </a:solidFill>
              </a:rPr>
              <a:t>("Google") &lt;&lt; "\n";</a:t>
            </a:r>
          </a:p>
          <a:p>
            <a:r>
              <a:rPr lang="en-IN" dirty="0">
                <a:solidFill>
                  <a:schemeClr val="bg1"/>
                </a:solidFill>
              </a:rPr>
              <a:t>    std::</a:t>
            </a:r>
            <a:r>
              <a:rPr lang="en-IN" dirty="0" err="1">
                <a:solidFill>
                  <a:schemeClr val="bg1"/>
                </a:solidFill>
              </a:rPr>
              <a:t>cout</a:t>
            </a:r>
            <a:r>
              <a:rPr lang="en-IN" dirty="0">
                <a:solidFill>
                  <a:schemeClr val="bg1"/>
                </a:solidFill>
              </a:rPr>
              <a:t> &lt;&lt; "Password for Yahoo: " &lt;&lt; </a:t>
            </a:r>
            <a:r>
              <a:rPr lang="en-IN" dirty="0" err="1">
                <a:solidFill>
                  <a:schemeClr val="bg1"/>
                </a:solidFill>
              </a:rPr>
              <a:t>manager.getPassword</a:t>
            </a:r>
            <a:r>
              <a:rPr lang="en-IN" dirty="0">
                <a:solidFill>
                  <a:schemeClr val="bg1"/>
                </a:solidFill>
              </a:rPr>
              <a:t>("Yahoo") &lt;&lt; "\n"; </a:t>
            </a:r>
          </a:p>
          <a:p>
            <a:endParaRPr lang="en-IN" dirty="0">
              <a:solidFill>
                <a:schemeClr val="bg1"/>
              </a:solidFill>
            </a:endParaRPr>
          </a:p>
          <a:p>
            <a:r>
              <a:rPr lang="en-IN" dirty="0">
                <a:solidFill>
                  <a:schemeClr val="bg1"/>
                </a:solidFill>
              </a:rPr>
              <a:t>    </a:t>
            </a:r>
            <a:r>
              <a:rPr lang="en-IN" dirty="0" err="1">
                <a:solidFill>
                  <a:schemeClr val="bg1"/>
                </a:solidFill>
              </a:rPr>
              <a:t>manager.displayPasswords</a:t>
            </a:r>
            <a:r>
              <a:rPr lang="en-IN" dirty="0">
                <a:solidFill>
                  <a:schemeClr val="bg1"/>
                </a:solidFill>
              </a:rPr>
              <a:t>();</a:t>
            </a:r>
          </a:p>
          <a:p>
            <a:endParaRPr lang="en-IN" dirty="0">
              <a:solidFill>
                <a:schemeClr val="bg1"/>
              </a:solidFill>
            </a:endParaRPr>
          </a:p>
          <a:p>
            <a:r>
              <a:rPr lang="en-IN" dirty="0">
                <a:solidFill>
                  <a:schemeClr val="bg1"/>
                </a:solidFill>
              </a:rPr>
              <a:t>    </a:t>
            </a:r>
            <a:r>
              <a:rPr lang="en-IN" dirty="0" err="1">
                <a:solidFill>
                  <a:schemeClr val="bg1"/>
                </a:solidFill>
              </a:rPr>
              <a:t>manager.removePassword</a:t>
            </a:r>
            <a:r>
              <a:rPr lang="en-IN" dirty="0">
                <a:solidFill>
                  <a:schemeClr val="bg1"/>
                </a:solidFill>
              </a:rPr>
              <a:t>("Google");</a:t>
            </a:r>
          </a:p>
          <a:p>
            <a:endParaRPr lang="en-IN" dirty="0">
              <a:solidFill>
                <a:schemeClr val="bg1"/>
              </a:solidFill>
            </a:endParaRPr>
          </a:p>
          <a:p>
            <a:r>
              <a:rPr lang="en-IN" dirty="0">
                <a:solidFill>
                  <a:schemeClr val="bg1"/>
                </a:solidFill>
              </a:rPr>
              <a:t>    </a:t>
            </a:r>
            <a:r>
              <a:rPr lang="en-IN" dirty="0" err="1">
                <a:solidFill>
                  <a:schemeClr val="bg1"/>
                </a:solidFill>
              </a:rPr>
              <a:t>manager.displayPasswords</a:t>
            </a:r>
            <a:r>
              <a:rPr lang="en-IN" dirty="0">
                <a:solidFill>
                  <a:schemeClr val="bg1"/>
                </a:solidFill>
              </a:rPr>
              <a:t>();</a:t>
            </a:r>
          </a:p>
          <a:p>
            <a:endParaRPr lang="en-IN" dirty="0">
              <a:solidFill>
                <a:schemeClr val="bg1"/>
              </a:solidFill>
            </a:endParaRPr>
          </a:p>
          <a:p>
            <a:r>
              <a:rPr lang="en-IN" dirty="0">
                <a:solidFill>
                  <a:schemeClr val="bg1"/>
                </a:solidFill>
              </a:rPr>
              <a:t>    return 0;</a:t>
            </a:r>
          </a:p>
          <a:p>
            <a:r>
              <a:rPr lang="en-IN" dirty="0">
                <a:solidFill>
                  <a:schemeClr val="bg1"/>
                </a:solidFill>
              </a:rPr>
              <a:t>}</a:t>
            </a:r>
          </a:p>
        </p:txBody>
      </p:sp>
    </p:spTree>
    <p:extLst>
      <p:ext uri="{BB962C8B-B14F-4D97-AF65-F5344CB8AC3E}">
        <p14:creationId xmlns:p14="http://schemas.microsoft.com/office/powerpoint/2010/main" val="1599015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4717BAB1-3B51-0536-748B-99FDA3C0821C}"/>
              </a:ext>
            </a:extLst>
          </p:cNvPr>
          <p:cNvPicPr>
            <a:picLocks noChangeAspect="1"/>
          </p:cNvPicPr>
          <p:nvPr/>
        </p:nvPicPr>
        <p:blipFill>
          <a:blip r:embed="rId2"/>
          <a:stretch>
            <a:fillRect/>
          </a:stretch>
        </p:blipFill>
        <p:spPr>
          <a:xfrm>
            <a:off x="0" y="0"/>
            <a:ext cx="14753063" cy="8229600"/>
          </a:xfrm>
          <a:prstGeom prst="rect">
            <a:avLst/>
          </a:prstGeom>
        </p:spPr>
      </p:pic>
      <p:pic>
        <p:nvPicPr>
          <p:cNvPr id="7" name="Picture 6">
            <a:extLst>
              <a:ext uri="{FF2B5EF4-FFF2-40B4-BE49-F238E27FC236}">
                <a16:creationId xmlns:a16="http://schemas.microsoft.com/office/drawing/2014/main" id="{16C27742-AC80-A1A5-A157-941A099D876D}"/>
              </a:ext>
            </a:extLst>
          </p:cNvPr>
          <p:cNvPicPr>
            <a:picLocks noChangeAspect="1"/>
          </p:cNvPicPr>
          <p:nvPr/>
        </p:nvPicPr>
        <p:blipFill>
          <a:blip r:embed="rId3"/>
          <a:stretch>
            <a:fillRect/>
          </a:stretch>
        </p:blipFill>
        <p:spPr>
          <a:xfrm>
            <a:off x="0" y="1283732"/>
            <a:ext cx="14630400" cy="6945868"/>
          </a:xfrm>
          <a:prstGeom prst="rect">
            <a:avLst/>
          </a:prstGeom>
        </p:spPr>
      </p:pic>
      <p:sp>
        <p:nvSpPr>
          <p:cNvPr id="9" name="TextBox 8">
            <a:extLst>
              <a:ext uri="{FF2B5EF4-FFF2-40B4-BE49-F238E27FC236}">
                <a16:creationId xmlns:a16="http://schemas.microsoft.com/office/drawing/2014/main" id="{762FF090-7582-082A-35D1-5E9EEE30BB75}"/>
              </a:ext>
            </a:extLst>
          </p:cNvPr>
          <p:cNvSpPr txBox="1"/>
          <p:nvPr/>
        </p:nvSpPr>
        <p:spPr>
          <a:xfrm>
            <a:off x="330200" y="371733"/>
            <a:ext cx="2527300" cy="630942"/>
          </a:xfrm>
          <a:prstGeom prst="rect">
            <a:avLst/>
          </a:prstGeom>
          <a:noFill/>
        </p:spPr>
        <p:txBody>
          <a:bodyPr wrap="square" rtlCol="0">
            <a:spAutoFit/>
          </a:bodyPr>
          <a:lstStyle/>
          <a:p>
            <a:r>
              <a:rPr lang="en-IN" sz="3500" b="1" dirty="0">
                <a:solidFill>
                  <a:schemeClr val="bg1"/>
                </a:solidFill>
              </a:rPr>
              <a:t>OUTPUT</a:t>
            </a:r>
          </a:p>
        </p:txBody>
      </p:sp>
    </p:spTree>
    <p:extLst>
      <p:ext uri="{BB962C8B-B14F-4D97-AF65-F5344CB8AC3E}">
        <p14:creationId xmlns:p14="http://schemas.microsoft.com/office/powerpoint/2010/main" val="3085360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28217" y="-93107"/>
            <a:ext cx="14630400" cy="8322707"/>
          </a:xfrm>
          <a:prstGeom prst="rect">
            <a:avLst/>
          </a:prstGeom>
          <a:solidFill>
            <a:srgbClr val="152025">
              <a:alpha val="75000"/>
            </a:srgbClr>
          </a:solidFill>
          <a:ln/>
        </p:spPr>
      </p:sp>
      <p:sp>
        <p:nvSpPr>
          <p:cNvPr id="4" name="Text 1"/>
          <p:cNvSpPr/>
          <p:nvPr/>
        </p:nvSpPr>
        <p:spPr>
          <a:xfrm>
            <a:off x="1908691" y="544354"/>
            <a:ext cx="10813018" cy="1855589"/>
          </a:xfrm>
          <a:prstGeom prst="rect">
            <a:avLst/>
          </a:prstGeom>
          <a:noFill/>
          <a:ln/>
        </p:spPr>
        <p:txBody>
          <a:bodyPr wrap="square" rtlCol="0" anchor="t"/>
          <a:lstStyle/>
          <a:p>
            <a:pPr marL="0" indent="0">
              <a:lnSpc>
                <a:spcPts val="4871"/>
              </a:lnSpc>
              <a:buNone/>
            </a:pPr>
            <a:r>
              <a:rPr lang="en-US" sz="3897" b="1" dirty="0">
                <a:solidFill>
                  <a:srgbClr val="F0F4F1"/>
                </a:solidFill>
                <a:latin typeface="Times New Roman" panose="02020603050405020304" pitchFamily="18" charset="0"/>
                <a:ea typeface="Syne" pitchFamily="34" charset="-122"/>
                <a:cs typeface="Times New Roman" panose="02020603050405020304" pitchFamily="18" charset="0"/>
              </a:rPr>
              <a:t>Deployment and Maintenance Considerations</a:t>
            </a:r>
            <a:endParaRPr lang="en-US" sz="3897" dirty="0">
              <a:latin typeface="Times New Roman" panose="02020603050405020304" pitchFamily="18" charset="0"/>
              <a:cs typeface="Times New Roman" panose="02020603050405020304" pitchFamily="18" charset="0"/>
            </a:endParaRPr>
          </a:p>
        </p:txBody>
      </p:sp>
      <p:sp>
        <p:nvSpPr>
          <p:cNvPr id="6" name="Text 2"/>
          <p:cNvSpPr/>
          <p:nvPr/>
        </p:nvSpPr>
        <p:spPr>
          <a:xfrm>
            <a:off x="1908691" y="4686301"/>
            <a:ext cx="3406378" cy="762000"/>
          </a:xfrm>
          <a:prstGeom prst="rect">
            <a:avLst/>
          </a:prstGeom>
          <a:noFill/>
          <a:ln/>
        </p:spPr>
        <p:txBody>
          <a:bodyPr wrap="square" rtlCol="0" anchor="t"/>
          <a:lstStyle/>
          <a:p>
            <a:pPr marL="0" indent="0" algn="l">
              <a:lnSpc>
                <a:spcPts val="2435"/>
              </a:lnSpc>
              <a:buNone/>
            </a:pPr>
            <a:r>
              <a:rPr lang="en-US" sz="1948" b="1" dirty="0">
                <a:solidFill>
                  <a:srgbClr val="D7E5D8"/>
                </a:solidFill>
                <a:latin typeface="Syne" pitchFamily="34" charset="0"/>
                <a:ea typeface="Syne" pitchFamily="34" charset="-122"/>
                <a:cs typeface="Syne" pitchFamily="34" charset="-120"/>
              </a:rPr>
              <a:t>Cloud Infrastructure Setup</a:t>
            </a:r>
            <a:endParaRPr lang="en-US" sz="1948" dirty="0"/>
          </a:p>
        </p:txBody>
      </p:sp>
      <p:sp>
        <p:nvSpPr>
          <p:cNvPr id="7" name="Text 3"/>
          <p:cNvSpPr/>
          <p:nvPr/>
        </p:nvSpPr>
        <p:spPr>
          <a:xfrm>
            <a:off x="1908691" y="5641539"/>
            <a:ext cx="3406378" cy="1583531"/>
          </a:xfrm>
          <a:prstGeom prst="rect">
            <a:avLst/>
          </a:prstGeom>
          <a:noFill/>
          <a:ln/>
        </p:spPr>
        <p:txBody>
          <a:bodyPr wrap="square" rtlCol="0" anchor="t"/>
          <a:lstStyle/>
          <a:p>
            <a:pPr marL="0" indent="0" algn="l">
              <a:lnSpc>
                <a:spcPts val="2494"/>
              </a:lnSpc>
              <a:buNone/>
            </a:pPr>
            <a:r>
              <a:rPr lang="en-US" sz="2000" dirty="0">
                <a:solidFill>
                  <a:srgbClr val="D7E5D8"/>
                </a:solidFill>
                <a:latin typeface="Times New Roman" panose="02020603050405020304" pitchFamily="18" charset="0"/>
                <a:ea typeface="Syne" pitchFamily="34" charset="-122"/>
                <a:cs typeface="Times New Roman" panose="02020603050405020304" pitchFamily="18" charset="0"/>
              </a:rPr>
              <a:t>Deploy the password management system in a secure cloud environment, ensuring scalability and high availability to handle growing user demands</a:t>
            </a:r>
            <a:r>
              <a:rPr lang="en-US" sz="1559" dirty="0">
                <a:solidFill>
                  <a:srgbClr val="D7E5D8"/>
                </a:solidFill>
                <a:latin typeface="Syne" pitchFamily="34" charset="0"/>
                <a:ea typeface="Syne" pitchFamily="34" charset="-122"/>
                <a:cs typeface="Syne" pitchFamily="34" charset="-120"/>
              </a:rPr>
              <a:t>.</a:t>
            </a:r>
            <a:endParaRPr lang="en-US" sz="1559" dirty="0"/>
          </a:p>
        </p:txBody>
      </p:sp>
      <p:sp>
        <p:nvSpPr>
          <p:cNvPr id="9" name="Text 4"/>
          <p:cNvSpPr/>
          <p:nvPr/>
        </p:nvSpPr>
        <p:spPr>
          <a:xfrm>
            <a:off x="5611891" y="4758095"/>
            <a:ext cx="3406497" cy="618411"/>
          </a:xfrm>
          <a:prstGeom prst="rect">
            <a:avLst/>
          </a:prstGeom>
          <a:noFill/>
          <a:ln/>
        </p:spPr>
        <p:txBody>
          <a:bodyPr wrap="square" rtlCol="0" anchor="t"/>
          <a:lstStyle/>
          <a:p>
            <a:pPr marL="0" indent="0" algn="l">
              <a:lnSpc>
                <a:spcPts val="2435"/>
              </a:lnSpc>
              <a:buNone/>
            </a:pPr>
            <a:r>
              <a:rPr lang="en-US" sz="1948" b="1" dirty="0">
                <a:solidFill>
                  <a:srgbClr val="D7E5D8"/>
                </a:solidFill>
                <a:latin typeface="Syne" pitchFamily="34" charset="0"/>
                <a:ea typeface="Syne" pitchFamily="34" charset="-122"/>
                <a:cs typeface="Syne" pitchFamily="34" charset="-120"/>
              </a:rPr>
              <a:t>Continuous Updates</a:t>
            </a:r>
            <a:endParaRPr lang="en-US" sz="1948" dirty="0"/>
          </a:p>
        </p:txBody>
      </p:sp>
      <p:sp>
        <p:nvSpPr>
          <p:cNvPr id="10" name="Text 5"/>
          <p:cNvSpPr/>
          <p:nvPr/>
        </p:nvSpPr>
        <p:spPr>
          <a:xfrm>
            <a:off x="5611890" y="5631617"/>
            <a:ext cx="3406497" cy="1583531"/>
          </a:xfrm>
          <a:prstGeom prst="rect">
            <a:avLst/>
          </a:prstGeom>
          <a:noFill/>
          <a:ln/>
        </p:spPr>
        <p:txBody>
          <a:bodyPr wrap="square" rtlCol="0" anchor="t"/>
          <a:lstStyle/>
          <a:p>
            <a:pPr marL="0" indent="0" algn="l">
              <a:lnSpc>
                <a:spcPts val="2494"/>
              </a:lnSpc>
              <a:buNone/>
            </a:pPr>
            <a:r>
              <a:rPr lang="en-US" sz="2000" dirty="0">
                <a:solidFill>
                  <a:srgbClr val="D7E5D8"/>
                </a:solidFill>
                <a:latin typeface="Times New Roman" panose="02020603050405020304" pitchFamily="18" charset="0"/>
                <a:ea typeface="Syne" pitchFamily="34" charset="-122"/>
                <a:cs typeface="Times New Roman" panose="02020603050405020304" pitchFamily="18" charset="0"/>
              </a:rPr>
              <a:t>Implement a robust patch management process to regularly update the system with the latest security fixes and feature enhancements.</a:t>
            </a:r>
            <a:endParaRPr lang="en-US" sz="2000" dirty="0">
              <a:latin typeface="Times New Roman" panose="02020603050405020304" pitchFamily="18" charset="0"/>
              <a:cs typeface="Times New Roman" panose="02020603050405020304" pitchFamily="18" charset="0"/>
            </a:endParaRPr>
          </a:p>
        </p:txBody>
      </p:sp>
      <p:sp>
        <p:nvSpPr>
          <p:cNvPr id="12" name="Text 6"/>
          <p:cNvSpPr/>
          <p:nvPr/>
        </p:nvSpPr>
        <p:spPr>
          <a:xfrm>
            <a:off x="9313751" y="4686300"/>
            <a:ext cx="3406378" cy="438865"/>
          </a:xfrm>
          <a:prstGeom prst="rect">
            <a:avLst/>
          </a:prstGeom>
          <a:noFill/>
          <a:ln/>
        </p:spPr>
        <p:txBody>
          <a:bodyPr wrap="square" rtlCol="0" anchor="t"/>
          <a:lstStyle/>
          <a:p>
            <a:pPr marL="0" indent="0" algn="l">
              <a:lnSpc>
                <a:spcPts val="2435"/>
              </a:lnSpc>
              <a:buNone/>
            </a:pPr>
            <a:r>
              <a:rPr lang="en-US" sz="1948" b="1" dirty="0">
                <a:solidFill>
                  <a:srgbClr val="D7E5D8"/>
                </a:solidFill>
                <a:latin typeface="Syne" pitchFamily="34" charset="0"/>
                <a:ea typeface="Syne" pitchFamily="34" charset="-122"/>
                <a:cs typeface="Syne" pitchFamily="34" charset="-120"/>
              </a:rPr>
              <a:t>Proactive Monitoring</a:t>
            </a:r>
            <a:endParaRPr lang="en-US" sz="1948" dirty="0"/>
          </a:p>
        </p:txBody>
      </p:sp>
      <p:sp>
        <p:nvSpPr>
          <p:cNvPr id="13" name="Text 7"/>
          <p:cNvSpPr/>
          <p:nvPr/>
        </p:nvSpPr>
        <p:spPr>
          <a:xfrm>
            <a:off x="9313750" y="5513725"/>
            <a:ext cx="3406497" cy="1583531"/>
          </a:xfrm>
          <a:prstGeom prst="rect">
            <a:avLst/>
          </a:prstGeom>
          <a:noFill/>
          <a:ln/>
        </p:spPr>
        <p:txBody>
          <a:bodyPr wrap="square" rtlCol="0" anchor="t"/>
          <a:lstStyle/>
          <a:p>
            <a:pPr marL="0" indent="0" algn="l">
              <a:lnSpc>
                <a:spcPts val="2494"/>
              </a:lnSpc>
              <a:buNone/>
            </a:pPr>
            <a:r>
              <a:rPr lang="en-US" sz="2000" dirty="0">
                <a:solidFill>
                  <a:srgbClr val="D7E5D8"/>
                </a:solidFill>
                <a:latin typeface="Times New Roman" panose="02020603050405020304" pitchFamily="18" charset="0"/>
                <a:ea typeface="Syne" pitchFamily="34" charset="-122"/>
                <a:cs typeface="Times New Roman" panose="02020603050405020304" pitchFamily="18" charset="0"/>
              </a:rPr>
              <a:t>Establish comprehensive security monitoring and incident response procedures to quickly detect and mitigate any unauthorized access or suspicious activities.</a:t>
            </a:r>
            <a:endParaRPr lang="en-US" sz="20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53AE75D3-CD3E-24CC-789A-699AEF29D59F}"/>
              </a:ext>
            </a:extLst>
          </p:cNvPr>
          <p:cNvPicPr>
            <a:picLocks noChangeAspect="1"/>
          </p:cNvPicPr>
          <p:nvPr/>
        </p:nvPicPr>
        <p:blipFill>
          <a:blip r:embed="rId4"/>
          <a:stretch>
            <a:fillRect/>
          </a:stretch>
        </p:blipFill>
        <p:spPr>
          <a:xfrm>
            <a:off x="1870332" y="2159818"/>
            <a:ext cx="3407959" cy="2103302"/>
          </a:xfrm>
          <a:prstGeom prst="rect">
            <a:avLst/>
          </a:prstGeom>
        </p:spPr>
      </p:pic>
      <p:pic>
        <p:nvPicPr>
          <p:cNvPr id="15" name="Picture 14">
            <a:extLst>
              <a:ext uri="{FF2B5EF4-FFF2-40B4-BE49-F238E27FC236}">
                <a16:creationId xmlns:a16="http://schemas.microsoft.com/office/drawing/2014/main" id="{2A869EC4-335B-B256-65EF-C38A7BA86D96}"/>
              </a:ext>
            </a:extLst>
          </p:cNvPr>
          <p:cNvPicPr>
            <a:picLocks noChangeAspect="1"/>
          </p:cNvPicPr>
          <p:nvPr/>
        </p:nvPicPr>
        <p:blipFill>
          <a:blip r:embed="rId5"/>
          <a:stretch>
            <a:fillRect/>
          </a:stretch>
        </p:blipFill>
        <p:spPr>
          <a:xfrm>
            <a:off x="5742486" y="2216246"/>
            <a:ext cx="3401863" cy="2103302"/>
          </a:xfrm>
          <a:prstGeom prst="rect">
            <a:avLst/>
          </a:prstGeom>
        </p:spPr>
      </p:pic>
      <p:pic>
        <p:nvPicPr>
          <p:cNvPr id="16" name="Picture 15">
            <a:extLst>
              <a:ext uri="{FF2B5EF4-FFF2-40B4-BE49-F238E27FC236}">
                <a16:creationId xmlns:a16="http://schemas.microsoft.com/office/drawing/2014/main" id="{8D6A0BAC-72D9-204C-FC9B-7269D857A6BB}"/>
              </a:ext>
            </a:extLst>
          </p:cNvPr>
          <p:cNvPicPr>
            <a:picLocks noChangeAspect="1"/>
          </p:cNvPicPr>
          <p:nvPr/>
        </p:nvPicPr>
        <p:blipFill>
          <a:blip r:embed="rId6"/>
          <a:stretch>
            <a:fillRect/>
          </a:stretch>
        </p:blipFill>
        <p:spPr>
          <a:xfrm>
            <a:off x="9352109" y="2216246"/>
            <a:ext cx="3407959" cy="210330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52025">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64037" y="1679853"/>
            <a:ext cx="7415927" cy="2129314"/>
          </a:xfrm>
          <a:prstGeom prst="rect">
            <a:avLst/>
          </a:prstGeom>
          <a:noFill/>
          <a:ln/>
        </p:spPr>
        <p:txBody>
          <a:bodyPr wrap="square" rtlCol="0" anchor="t"/>
          <a:lstStyle/>
          <a:p>
            <a:pPr marL="0" indent="0">
              <a:lnSpc>
                <a:spcPts val="8384"/>
              </a:lnSpc>
              <a:buNone/>
            </a:pPr>
            <a:r>
              <a:rPr lang="en-US" sz="6707" b="1" dirty="0">
                <a:solidFill>
                  <a:srgbClr val="F0F4F1"/>
                </a:solidFill>
                <a:latin typeface="Syne" pitchFamily="34" charset="0"/>
                <a:ea typeface="Syne" pitchFamily="34" charset="-122"/>
                <a:cs typeface="Syne" pitchFamily="34" charset="-120"/>
              </a:rPr>
              <a:t>Conclusion</a:t>
            </a:r>
            <a:endParaRPr lang="en-US" sz="6707" dirty="0"/>
          </a:p>
        </p:txBody>
      </p:sp>
      <p:sp>
        <p:nvSpPr>
          <p:cNvPr id="6" name="Text 2"/>
          <p:cNvSpPr/>
          <p:nvPr/>
        </p:nvSpPr>
        <p:spPr>
          <a:xfrm>
            <a:off x="864037" y="4179451"/>
            <a:ext cx="7415927" cy="2370296"/>
          </a:xfrm>
          <a:prstGeom prst="rect">
            <a:avLst/>
          </a:prstGeom>
          <a:noFill/>
          <a:ln/>
        </p:spPr>
        <p:txBody>
          <a:bodyPr wrap="square" rtlCol="0" anchor="t"/>
          <a:lstStyle/>
          <a:p>
            <a:pPr marL="0" indent="0">
              <a:lnSpc>
                <a:spcPts val="3110"/>
              </a:lnSpc>
              <a:buNone/>
            </a:pPr>
            <a:r>
              <a:rPr lang="en-US" sz="2000" dirty="0">
                <a:solidFill>
                  <a:srgbClr val="D7E5D8"/>
                </a:solidFill>
                <a:latin typeface="Times New Roman" panose="02020603050405020304" pitchFamily="18" charset="0"/>
                <a:ea typeface="Syne" pitchFamily="34" charset="-122"/>
                <a:cs typeface="Times New Roman" panose="02020603050405020304" pitchFamily="18" charset="0"/>
              </a:rPr>
              <a:t>In conclusion, the secure password management system we have developed provides comprehensive protection for your organization's sensitive data. By implementing robust encryption, multi-factor authentication, and secure sharing policies, we have created a solution that ensures the highest levels of security and compliance.</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52025">
              <a:alpha val="75000"/>
            </a:srgbClr>
          </a:solidFill>
          <a:ln/>
        </p:spPr>
        <p:txBody>
          <a:bodyPr/>
          <a:lstStyle/>
          <a:p>
            <a:endParaRPr lang="en-IN" dirty="0"/>
          </a:p>
        </p:txBody>
      </p:sp>
      <p:sp>
        <p:nvSpPr>
          <p:cNvPr id="4" name="Text 1"/>
          <p:cNvSpPr/>
          <p:nvPr/>
        </p:nvSpPr>
        <p:spPr>
          <a:xfrm>
            <a:off x="864037" y="1432917"/>
            <a:ext cx="6172200" cy="771525"/>
          </a:xfrm>
          <a:prstGeom prst="rect">
            <a:avLst/>
          </a:prstGeom>
          <a:noFill/>
          <a:ln/>
        </p:spPr>
        <p:txBody>
          <a:bodyPr wrap="none" rtlCol="0" anchor="t"/>
          <a:lstStyle/>
          <a:p>
            <a:pPr marL="0" indent="0">
              <a:lnSpc>
                <a:spcPts val="6075"/>
              </a:lnSpc>
              <a:buNone/>
            </a:pPr>
            <a:r>
              <a:rPr lang="en-US" sz="4860" b="1" dirty="0">
                <a:solidFill>
                  <a:srgbClr val="F0F4F1"/>
                </a:solidFill>
                <a:latin typeface="Times New Roman" panose="02020603050405020304" pitchFamily="18" charset="0"/>
                <a:ea typeface="Syne" pitchFamily="34" charset="-122"/>
                <a:cs typeface="Times New Roman" panose="02020603050405020304" pitchFamily="18" charset="0"/>
              </a:rPr>
              <a:t>Abstract</a:t>
            </a:r>
            <a:endParaRPr lang="en-US" sz="4860" dirty="0">
              <a:latin typeface="Times New Roman" panose="02020603050405020304" pitchFamily="18" charset="0"/>
              <a:cs typeface="Times New Roman" panose="02020603050405020304" pitchFamily="18" charset="0"/>
            </a:endParaRPr>
          </a:p>
        </p:txBody>
      </p:sp>
      <p:sp>
        <p:nvSpPr>
          <p:cNvPr id="5" name="Text 2"/>
          <p:cNvSpPr/>
          <p:nvPr/>
        </p:nvSpPr>
        <p:spPr>
          <a:xfrm>
            <a:off x="864037" y="2796897"/>
            <a:ext cx="6150054" cy="1975247"/>
          </a:xfrm>
          <a:prstGeom prst="rect">
            <a:avLst/>
          </a:prstGeom>
          <a:noFill/>
          <a:ln/>
        </p:spPr>
        <p:txBody>
          <a:bodyPr wrap="square" rtlCol="0" anchor="t"/>
          <a:lstStyle/>
          <a:p>
            <a:pPr marL="0" indent="0">
              <a:lnSpc>
                <a:spcPts val="3110"/>
              </a:lnSpc>
              <a:buNone/>
            </a:pPr>
            <a:r>
              <a:rPr lang="en-US" sz="2000" dirty="0">
                <a:solidFill>
                  <a:srgbClr val="D7E5D8"/>
                </a:solidFill>
                <a:latin typeface="Times New Roman" panose="02020603050405020304" pitchFamily="18" charset="0"/>
                <a:ea typeface="Syne" pitchFamily="34" charset="-122"/>
                <a:cs typeface="Times New Roman" panose="02020603050405020304" pitchFamily="18" charset="0"/>
              </a:rPr>
              <a:t>This presentation outlines the development of a secure password management system. It covers key considerations such as password storage, encryption, multi-factor authentication, password rotation, and secure sharing and collaboration features</a:t>
            </a:r>
            <a:r>
              <a:rPr lang="en-US" sz="1944" dirty="0">
                <a:solidFill>
                  <a:srgbClr val="D7E5D8"/>
                </a:solidFill>
                <a:latin typeface="Syne" pitchFamily="34" charset="0"/>
                <a:ea typeface="Syne" pitchFamily="34" charset="-122"/>
                <a:cs typeface="Syne" pitchFamily="34" charset="-120"/>
              </a:rPr>
              <a:t>.</a:t>
            </a:r>
            <a:endParaRPr lang="en-US" sz="1944" dirty="0"/>
          </a:p>
        </p:txBody>
      </p:sp>
      <p:sp>
        <p:nvSpPr>
          <p:cNvPr id="6" name="Text 3"/>
          <p:cNvSpPr/>
          <p:nvPr/>
        </p:nvSpPr>
        <p:spPr>
          <a:xfrm>
            <a:off x="864037" y="4994315"/>
            <a:ext cx="6150054" cy="1580198"/>
          </a:xfrm>
          <a:prstGeom prst="rect">
            <a:avLst/>
          </a:prstGeom>
          <a:noFill/>
          <a:ln/>
        </p:spPr>
        <p:txBody>
          <a:bodyPr wrap="square" rtlCol="0" anchor="t"/>
          <a:lstStyle/>
          <a:p>
            <a:pPr marL="0" indent="0">
              <a:lnSpc>
                <a:spcPts val="3110"/>
              </a:lnSpc>
              <a:buNone/>
            </a:pPr>
            <a:r>
              <a:rPr lang="en-US" sz="2000" dirty="0">
                <a:solidFill>
                  <a:srgbClr val="D7E5D8"/>
                </a:solidFill>
                <a:latin typeface="Times New Roman" panose="02020603050405020304" pitchFamily="18" charset="0"/>
                <a:ea typeface="Syne" pitchFamily="34" charset="-122"/>
                <a:cs typeface="Times New Roman" panose="02020603050405020304" pitchFamily="18" charset="0"/>
              </a:rPr>
              <a:t>The goal is to provide a comprehensive solution that enhances organizational security and user productivity by streamlining password management across the enterprise</a:t>
            </a:r>
            <a:r>
              <a:rPr lang="en-US" sz="1944" dirty="0">
                <a:solidFill>
                  <a:srgbClr val="D7E5D8"/>
                </a:solidFill>
                <a:latin typeface="Syne" pitchFamily="34" charset="0"/>
                <a:ea typeface="Syne" pitchFamily="34" charset="-122"/>
                <a:cs typeface="Syne" pitchFamily="34" charset="-120"/>
              </a:rPr>
              <a:t>.</a:t>
            </a:r>
            <a:endParaRPr lang="en-US" sz="1944" dirty="0"/>
          </a:p>
        </p:txBody>
      </p:sp>
      <p:pic>
        <p:nvPicPr>
          <p:cNvPr id="8" name="Picture 7">
            <a:extLst>
              <a:ext uri="{FF2B5EF4-FFF2-40B4-BE49-F238E27FC236}">
                <a16:creationId xmlns:a16="http://schemas.microsoft.com/office/drawing/2014/main" id="{6933F0A7-EBAB-3BF0-7C65-AA0F74E74C02}"/>
              </a:ext>
            </a:extLst>
          </p:cNvPr>
          <p:cNvPicPr>
            <a:picLocks noChangeAspect="1"/>
          </p:cNvPicPr>
          <p:nvPr/>
        </p:nvPicPr>
        <p:blipFill>
          <a:blip r:embed="rId4"/>
          <a:stretch>
            <a:fillRect/>
          </a:stretch>
        </p:blipFill>
        <p:spPr>
          <a:xfrm>
            <a:off x="8261198" y="1265934"/>
            <a:ext cx="5505165" cy="588924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52025">
              <a:alpha val="75000"/>
            </a:srgbClr>
          </a:solidFill>
          <a:ln/>
        </p:spPr>
      </p:sp>
      <p:sp>
        <p:nvSpPr>
          <p:cNvPr id="4" name="Text 1"/>
          <p:cNvSpPr/>
          <p:nvPr/>
        </p:nvSpPr>
        <p:spPr>
          <a:xfrm>
            <a:off x="1634609" y="739378"/>
            <a:ext cx="11361182" cy="1299686"/>
          </a:xfrm>
          <a:prstGeom prst="rect">
            <a:avLst/>
          </a:prstGeom>
          <a:noFill/>
          <a:ln/>
        </p:spPr>
        <p:txBody>
          <a:bodyPr wrap="square" rtlCol="0" anchor="t"/>
          <a:lstStyle/>
          <a:p>
            <a:pPr marL="0" indent="0">
              <a:lnSpc>
                <a:spcPts val="5118"/>
              </a:lnSpc>
              <a:buNone/>
            </a:pPr>
            <a:r>
              <a:rPr lang="en-US" sz="4094" b="1" dirty="0">
                <a:solidFill>
                  <a:srgbClr val="F0F4F1"/>
                </a:solidFill>
                <a:latin typeface="Times New Roman" panose="02020603050405020304" pitchFamily="18" charset="0"/>
                <a:ea typeface="Syne" pitchFamily="34" charset="-122"/>
                <a:cs typeface="Times New Roman" panose="02020603050405020304" pitchFamily="18" charset="0"/>
              </a:rPr>
              <a:t>Introduction to Password Security Challenges</a:t>
            </a:r>
            <a:endParaRPr lang="en-US" sz="4094" dirty="0">
              <a:latin typeface="Times New Roman" panose="02020603050405020304" pitchFamily="18" charset="0"/>
              <a:cs typeface="Times New Roman" panose="02020603050405020304" pitchFamily="18" charset="0"/>
            </a:endParaRPr>
          </a:p>
        </p:txBody>
      </p:sp>
      <p:sp>
        <p:nvSpPr>
          <p:cNvPr id="5" name="Shape 2"/>
          <p:cNvSpPr/>
          <p:nvPr/>
        </p:nvSpPr>
        <p:spPr>
          <a:xfrm>
            <a:off x="1634609" y="2454950"/>
            <a:ext cx="1893451" cy="1198364"/>
          </a:xfrm>
          <a:prstGeom prst="roundRect">
            <a:avLst>
              <a:gd name="adj" fmla="val 7810"/>
            </a:avLst>
          </a:prstGeom>
          <a:solidFill>
            <a:srgbClr val="547808"/>
          </a:solidFill>
          <a:ln w="7620">
            <a:solidFill>
              <a:srgbClr val="6D9121"/>
            </a:solidFill>
            <a:prstDash val="solid"/>
          </a:ln>
        </p:spPr>
      </p:sp>
      <p:sp>
        <p:nvSpPr>
          <p:cNvPr id="6" name="Text 3"/>
          <p:cNvSpPr/>
          <p:nvPr/>
        </p:nvSpPr>
        <p:spPr>
          <a:xfrm>
            <a:off x="1850112" y="2846070"/>
            <a:ext cx="137517" cy="416004"/>
          </a:xfrm>
          <a:prstGeom prst="rect">
            <a:avLst/>
          </a:prstGeom>
          <a:noFill/>
          <a:ln/>
        </p:spPr>
        <p:txBody>
          <a:bodyPr wrap="none" rtlCol="0" anchor="t"/>
          <a:lstStyle/>
          <a:p>
            <a:pPr marL="0" indent="0" algn="ctr">
              <a:lnSpc>
                <a:spcPts val="3275"/>
              </a:lnSpc>
              <a:buNone/>
            </a:pPr>
            <a:r>
              <a:rPr lang="en-US" sz="2047" b="1" dirty="0">
                <a:solidFill>
                  <a:srgbClr val="D7E5D8"/>
                </a:solidFill>
                <a:latin typeface="Syne" pitchFamily="34" charset="0"/>
                <a:ea typeface="Syne" pitchFamily="34" charset="-122"/>
                <a:cs typeface="Syne" pitchFamily="34" charset="-120"/>
              </a:rPr>
              <a:t>1</a:t>
            </a:r>
            <a:endParaRPr lang="en-US" sz="2047" dirty="0"/>
          </a:p>
        </p:txBody>
      </p:sp>
      <p:sp>
        <p:nvSpPr>
          <p:cNvPr id="7" name="Text 4"/>
          <p:cNvSpPr/>
          <p:nvPr/>
        </p:nvSpPr>
        <p:spPr>
          <a:xfrm>
            <a:off x="3735943" y="2662833"/>
            <a:ext cx="3614380" cy="325041"/>
          </a:xfrm>
          <a:prstGeom prst="rect">
            <a:avLst/>
          </a:prstGeom>
          <a:noFill/>
          <a:ln/>
        </p:spPr>
        <p:txBody>
          <a:bodyPr wrap="none" rtlCol="0" anchor="t"/>
          <a:lstStyle/>
          <a:p>
            <a:pPr marL="0" indent="0" algn="l">
              <a:lnSpc>
                <a:spcPts val="2559"/>
              </a:lnSpc>
              <a:buNone/>
            </a:pPr>
            <a:r>
              <a:rPr lang="en-US" sz="2500" b="1" dirty="0">
                <a:solidFill>
                  <a:srgbClr val="D7E5D8"/>
                </a:solidFill>
                <a:latin typeface="Times New Roman" panose="02020603050405020304" pitchFamily="18" charset="0"/>
                <a:ea typeface="Syne" pitchFamily="34" charset="-122"/>
                <a:cs typeface="Times New Roman" panose="02020603050405020304" pitchFamily="18" charset="0"/>
              </a:rPr>
              <a:t>Weak Passwords</a:t>
            </a:r>
            <a:endParaRPr lang="en-US" sz="2500" dirty="0">
              <a:latin typeface="Times New Roman" panose="02020603050405020304" pitchFamily="18" charset="0"/>
              <a:cs typeface="Times New Roman" panose="02020603050405020304" pitchFamily="18" charset="0"/>
            </a:endParaRPr>
          </a:p>
        </p:txBody>
      </p:sp>
      <p:sp>
        <p:nvSpPr>
          <p:cNvPr id="8" name="Text 5"/>
          <p:cNvSpPr/>
          <p:nvPr/>
        </p:nvSpPr>
        <p:spPr>
          <a:xfrm>
            <a:off x="3735943" y="3112651"/>
            <a:ext cx="3759160" cy="332780"/>
          </a:xfrm>
          <a:prstGeom prst="rect">
            <a:avLst/>
          </a:prstGeom>
          <a:noFill/>
          <a:ln/>
        </p:spPr>
        <p:txBody>
          <a:bodyPr wrap="none" rtlCol="0" anchor="t"/>
          <a:lstStyle/>
          <a:p>
            <a:pPr marL="0" indent="0" algn="l">
              <a:lnSpc>
                <a:spcPts val="2620"/>
              </a:lnSpc>
              <a:buNone/>
            </a:pPr>
            <a:r>
              <a:rPr lang="en-US" sz="2000" dirty="0">
                <a:solidFill>
                  <a:srgbClr val="D7E5D8"/>
                </a:solidFill>
                <a:latin typeface="Times New Roman" panose="02020603050405020304" pitchFamily="18" charset="0"/>
                <a:ea typeface="Syne" pitchFamily="34" charset="-122"/>
                <a:cs typeface="Times New Roman" panose="02020603050405020304" pitchFamily="18" charset="0"/>
              </a:rPr>
              <a:t>Easy-to-guess passwords put data at risk</a:t>
            </a:r>
            <a:endParaRPr lang="en-US" sz="2000" dirty="0">
              <a:latin typeface="Times New Roman" panose="02020603050405020304" pitchFamily="18" charset="0"/>
              <a:cs typeface="Times New Roman" panose="02020603050405020304" pitchFamily="18" charset="0"/>
            </a:endParaRPr>
          </a:p>
        </p:txBody>
      </p:sp>
      <p:sp>
        <p:nvSpPr>
          <p:cNvPr id="9" name="Shape 6"/>
          <p:cNvSpPr/>
          <p:nvPr/>
        </p:nvSpPr>
        <p:spPr>
          <a:xfrm>
            <a:off x="3632002" y="3629769"/>
            <a:ext cx="9259848" cy="20776"/>
          </a:xfrm>
          <a:prstGeom prst="roundRect">
            <a:avLst>
              <a:gd name="adj" fmla="val 450493"/>
            </a:avLst>
          </a:prstGeom>
          <a:solidFill>
            <a:srgbClr val="6D9121"/>
          </a:solidFill>
          <a:ln/>
        </p:spPr>
      </p:sp>
      <p:sp>
        <p:nvSpPr>
          <p:cNvPr id="10" name="Shape 7"/>
          <p:cNvSpPr/>
          <p:nvPr/>
        </p:nvSpPr>
        <p:spPr>
          <a:xfrm>
            <a:off x="1634609" y="3757255"/>
            <a:ext cx="3787021" cy="1198364"/>
          </a:xfrm>
          <a:prstGeom prst="roundRect">
            <a:avLst>
              <a:gd name="adj" fmla="val 7810"/>
            </a:avLst>
          </a:prstGeom>
          <a:solidFill>
            <a:srgbClr val="547808"/>
          </a:solidFill>
          <a:ln w="7620">
            <a:solidFill>
              <a:srgbClr val="6D9121"/>
            </a:solidFill>
            <a:prstDash val="solid"/>
          </a:ln>
        </p:spPr>
      </p:sp>
      <p:sp>
        <p:nvSpPr>
          <p:cNvPr id="11" name="Text 8"/>
          <p:cNvSpPr/>
          <p:nvPr/>
        </p:nvSpPr>
        <p:spPr>
          <a:xfrm>
            <a:off x="1850112" y="4148376"/>
            <a:ext cx="260747" cy="416004"/>
          </a:xfrm>
          <a:prstGeom prst="rect">
            <a:avLst/>
          </a:prstGeom>
          <a:noFill/>
          <a:ln/>
        </p:spPr>
        <p:txBody>
          <a:bodyPr wrap="none" rtlCol="0" anchor="t"/>
          <a:lstStyle/>
          <a:p>
            <a:pPr marL="0" indent="0" algn="ctr">
              <a:lnSpc>
                <a:spcPts val="3275"/>
              </a:lnSpc>
              <a:buNone/>
            </a:pPr>
            <a:r>
              <a:rPr lang="en-US" sz="2047" b="1" dirty="0">
                <a:solidFill>
                  <a:srgbClr val="D7E5D8"/>
                </a:solidFill>
                <a:latin typeface="Syne" pitchFamily="34" charset="0"/>
                <a:ea typeface="Syne" pitchFamily="34" charset="-122"/>
                <a:cs typeface="Syne" pitchFamily="34" charset="-120"/>
              </a:rPr>
              <a:t>2</a:t>
            </a:r>
            <a:endParaRPr lang="en-US" sz="2047" dirty="0"/>
          </a:p>
        </p:txBody>
      </p:sp>
      <p:sp>
        <p:nvSpPr>
          <p:cNvPr id="12" name="Text 9"/>
          <p:cNvSpPr/>
          <p:nvPr/>
        </p:nvSpPr>
        <p:spPr>
          <a:xfrm>
            <a:off x="5629513" y="3965138"/>
            <a:ext cx="3465433" cy="325041"/>
          </a:xfrm>
          <a:prstGeom prst="rect">
            <a:avLst/>
          </a:prstGeom>
          <a:noFill/>
          <a:ln/>
        </p:spPr>
        <p:txBody>
          <a:bodyPr wrap="none" rtlCol="0" anchor="t"/>
          <a:lstStyle/>
          <a:p>
            <a:pPr marL="0" indent="0" algn="l">
              <a:lnSpc>
                <a:spcPts val="2559"/>
              </a:lnSpc>
              <a:buNone/>
            </a:pPr>
            <a:r>
              <a:rPr lang="en-US" sz="2500" b="1" dirty="0">
                <a:solidFill>
                  <a:srgbClr val="D7E5D8"/>
                </a:solidFill>
                <a:latin typeface="Times New Roman" panose="02020603050405020304" pitchFamily="18" charset="0"/>
                <a:ea typeface="Syne" pitchFamily="34" charset="-122"/>
                <a:cs typeface="Times New Roman" panose="02020603050405020304" pitchFamily="18" charset="0"/>
              </a:rPr>
              <a:t>Password Reuse</a:t>
            </a:r>
            <a:endParaRPr lang="en-US" sz="2500" dirty="0">
              <a:latin typeface="Times New Roman" panose="02020603050405020304" pitchFamily="18" charset="0"/>
              <a:cs typeface="Times New Roman" panose="02020603050405020304" pitchFamily="18" charset="0"/>
            </a:endParaRPr>
          </a:p>
        </p:txBody>
      </p:sp>
      <p:sp>
        <p:nvSpPr>
          <p:cNvPr id="13" name="Text 10"/>
          <p:cNvSpPr/>
          <p:nvPr/>
        </p:nvSpPr>
        <p:spPr>
          <a:xfrm>
            <a:off x="5629513" y="4414957"/>
            <a:ext cx="4726543" cy="332780"/>
          </a:xfrm>
          <a:prstGeom prst="rect">
            <a:avLst/>
          </a:prstGeom>
          <a:noFill/>
          <a:ln/>
        </p:spPr>
        <p:txBody>
          <a:bodyPr wrap="none" rtlCol="0" anchor="t"/>
          <a:lstStyle/>
          <a:p>
            <a:pPr marL="0" indent="0" algn="l">
              <a:lnSpc>
                <a:spcPts val="2620"/>
              </a:lnSpc>
              <a:buNone/>
            </a:pPr>
            <a:r>
              <a:rPr lang="en-US" sz="2000" dirty="0">
                <a:solidFill>
                  <a:srgbClr val="D7E5D8"/>
                </a:solidFill>
                <a:latin typeface="Times New Roman" panose="02020603050405020304" pitchFamily="18" charset="0"/>
                <a:ea typeface="Syne" pitchFamily="34" charset="-122"/>
                <a:cs typeface="Times New Roman" panose="02020603050405020304" pitchFamily="18" charset="0"/>
              </a:rPr>
              <a:t>Using same password across accounts is dangerous</a:t>
            </a:r>
            <a:endParaRPr lang="en-US" sz="2000" dirty="0">
              <a:latin typeface="Times New Roman" panose="02020603050405020304" pitchFamily="18" charset="0"/>
              <a:cs typeface="Times New Roman" panose="02020603050405020304" pitchFamily="18" charset="0"/>
            </a:endParaRPr>
          </a:p>
        </p:txBody>
      </p:sp>
      <p:sp>
        <p:nvSpPr>
          <p:cNvPr id="14" name="Shape 11"/>
          <p:cNvSpPr/>
          <p:nvPr/>
        </p:nvSpPr>
        <p:spPr>
          <a:xfrm>
            <a:off x="5525572" y="4932075"/>
            <a:ext cx="7366278" cy="20776"/>
          </a:xfrm>
          <a:prstGeom prst="roundRect">
            <a:avLst>
              <a:gd name="adj" fmla="val 450493"/>
            </a:avLst>
          </a:prstGeom>
          <a:solidFill>
            <a:srgbClr val="6D9121"/>
          </a:solidFill>
          <a:ln/>
        </p:spPr>
      </p:sp>
      <p:sp>
        <p:nvSpPr>
          <p:cNvPr id="15" name="Shape 12"/>
          <p:cNvSpPr/>
          <p:nvPr/>
        </p:nvSpPr>
        <p:spPr>
          <a:xfrm>
            <a:off x="1634609" y="5059561"/>
            <a:ext cx="5680591" cy="1198364"/>
          </a:xfrm>
          <a:prstGeom prst="roundRect">
            <a:avLst>
              <a:gd name="adj" fmla="val 7810"/>
            </a:avLst>
          </a:prstGeom>
          <a:solidFill>
            <a:srgbClr val="547808"/>
          </a:solidFill>
          <a:ln w="7620">
            <a:solidFill>
              <a:srgbClr val="6D9121"/>
            </a:solidFill>
            <a:prstDash val="solid"/>
          </a:ln>
        </p:spPr>
      </p:sp>
      <p:sp>
        <p:nvSpPr>
          <p:cNvPr id="16" name="Text 13"/>
          <p:cNvSpPr/>
          <p:nvPr/>
        </p:nvSpPr>
        <p:spPr>
          <a:xfrm>
            <a:off x="1850112" y="5450681"/>
            <a:ext cx="274320" cy="416004"/>
          </a:xfrm>
          <a:prstGeom prst="rect">
            <a:avLst/>
          </a:prstGeom>
          <a:noFill/>
          <a:ln/>
        </p:spPr>
        <p:txBody>
          <a:bodyPr wrap="none" rtlCol="0" anchor="t"/>
          <a:lstStyle/>
          <a:p>
            <a:pPr marL="0" indent="0" algn="ctr">
              <a:lnSpc>
                <a:spcPts val="3275"/>
              </a:lnSpc>
              <a:buNone/>
            </a:pPr>
            <a:r>
              <a:rPr lang="en-US" sz="2047" b="1" dirty="0">
                <a:solidFill>
                  <a:srgbClr val="D7E5D8"/>
                </a:solidFill>
                <a:latin typeface="Syne" pitchFamily="34" charset="0"/>
                <a:ea typeface="Syne" pitchFamily="34" charset="-122"/>
                <a:cs typeface="Syne" pitchFamily="34" charset="-120"/>
              </a:rPr>
              <a:t>3</a:t>
            </a:r>
            <a:endParaRPr lang="en-US" sz="2047" dirty="0"/>
          </a:p>
        </p:txBody>
      </p:sp>
      <p:sp>
        <p:nvSpPr>
          <p:cNvPr id="17" name="Text 14"/>
          <p:cNvSpPr/>
          <p:nvPr/>
        </p:nvSpPr>
        <p:spPr>
          <a:xfrm>
            <a:off x="7523083" y="5267444"/>
            <a:ext cx="3432691" cy="325041"/>
          </a:xfrm>
          <a:prstGeom prst="rect">
            <a:avLst/>
          </a:prstGeom>
          <a:noFill/>
          <a:ln/>
        </p:spPr>
        <p:txBody>
          <a:bodyPr wrap="none" rtlCol="0" anchor="t"/>
          <a:lstStyle/>
          <a:p>
            <a:pPr marL="0" indent="0" algn="l">
              <a:lnSpc>
                <a:spcPts val="2559"/>
              </a:lnSpc>
              <a:buNone/>
            </a:pPr>
            <a:r>
              <a:rPr lang="en-US" sz="2500" b="1" dirty="0">
                <a:solidFill>
                  <a:srgbClr val="D7E5D8"/>
                </a:solidFill>
                <a:latin typeface="Times New Roman" panose="02020603050405020304" pitchFamily="18" charset="0"/>
                <a:ea typeface="Syne" pitchFamily="34" charset="-122"/>
                <a:cs typeface="Times New Roman" panose="02020603050405020304" pitchFamily="18" charset="0"/>
              </a:rPr>
              <a:t>Phishing Attacks</a:t>
            </a:r>
            <a:endParaRPr lang="en-US" sz="2500" dirty="0">
              <a:latin typeface="Times New Roman" panose="02020603050405020304" pitchFamily="18" charset="0"/>
              <a:cs typeface="Times New Roman" panose="02020603050405020304" pitchFamily="18" charset="0"/>
            </a:endParaRPr>
          </a:p>
        </p:txBody>
      </p:sp>
      <p:sp>
        <p:nvSpPr>
          <p:cNvPr id="18" name="Text 15"/>
          <p:cNvSpPr/>
          <p:nvPr/>
        </p:nvSpPr>
        <p:spPr>
          <a:xfrm>
            <a:off x="7523083" y="5717262"/>
            <a:ext cx="4185166" cy="332780"/>
          </a:xfrm>
          <a:prstGeom prst="rect">
            <a:avLst/>
          </a:prstGeom>
          <a:noFill/>
          <a:ln/>
        </p:spPr>
        <p:txBody>
          <a:bodyPr wrap="none" rtlCol="0" anchor="t"/>
          <a:lstStyle/>
          <a:p>
            <a:pPr marL="0" indent="0" algn="l">
              <a:lnSpc>
                <a:spcPts val="2620"/>
              </a:lnSpc>
              <a:buNone/>
            </a:pPr>
            <a:r>
              <a:rPr lang="en-US" sz="2000" dirty="0">
                <a:solidFill>
                  <a:srgbClr val="D7E5D8"/>
                </a:solidFill>
                <a:latin typeface="Times New Roman" panose="02020603050405020304" pitchFamily="18" charset="0"/>
                <a:ea typeface="Syne" pitchFamily="34" charset="-122"/>
                <a:cs typeface="Times New Roman" panose="02020603050405020304" pitchFamily="18" charset="0"/>
              </a:rPr>
              <a:t>Stealing credentials through deceptive tactics</a:t>
            </a:r>
            <a:endParaRPr lang="en-US" sz="2000" dirty="0">
              <a:latin typeface="Times New Roman" panose="02020603050405020304" pitchFamily="18" charset="0"/>
              <a:cs typeface="Times New Roman" panose="02020603050405020304" pitchFamily="18" charset="0"/>
            </a:endParaRPr>
          </a:p>
        </p:txBody>
      </p:sp>
      <p:sp>
        <p:nvSpPr>
          <p:cNvPr id="19" name="Text 16"/>
          <p:cNvSpPr/>
          <p:nvPr/>
        </p:nvSpPr>
        <p:spPr>
          <a:xfrm>
            <a:off x="1634609" y="6491883"/>
            <a:ext cx="11361182" cy="998339"/>
          </a:xfrm>
          <a:prstGeom prst="rect">
            <a:avLst/>
          </a:prstGeom>
          <a:noFill/>
          <a:ln/>
        </p:spPr>
        <p:txBody>
          <a:bodyPr wrap="square" rtlCol="0" anchor="t"/>
          <a:lstStyle/>
          <a:p>
            <a:pPr marL="0" indent="0">
              <a:lnSpc>
                <a:spcPts val="2620"/>
              </a:lnSpc>
              <a:buNone/>
            </a:pPr>
            <a:r>
              <a:rPr lang="en-US" sz="2000" dirty="0">
                <a:solidFill>
                  <a:srgbClr val="D7E5D8"/>
                </a:solidFill>
                <a:latin typeface="Times New Roman" panose="02020603050405020304" pitchFamily="18" charset="0"/>
                <a:ea typeface="Syne" pitchFamily="34" charset="-122"/>
                <a:cs typeface="Times New Roman" panose="02020603050405020304" pitchFamily="18" charset="0"/>
              </a:rPr>
              <a:t>Passwords are the primary line of defense for user accounts, but they are notoriously vulnerable to a variety of security threats. Weak, easily guessable passwords, password reuse across accounts, and sophisticated phishing attacks all pose major risks to data security. Overcoming these challenges is crucial for protecting sensitive information in the digital age.</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52025">
              <a:alpha val="75000"/>
            </a:srgbClr>
          </a:solidFill>
          <a:ln/>
        </p:spPr>
      </p:sp>
      <p:sp>
        <p:nvSpPr>
          <p:cNvPr id="4" name="Text 1"/>
          <p:cNvSpPr/>
          <p:nvPr/>
        </p:nvSpPr>
        <p:spPr>
          <a:xfrm>
            <a:off x="1589961" y="588526"/>
            <a:ext cx="11450479" cy="1310164"/>
          </a:xfrm>
          <a:prstGeom prst="rect">
            <a:avLst/>
          </a:prstGeom>
          <a:noFill/>
          <a:ln/>
        </p:spPr>
        <p:txBody>
          <a:bodyPr wrap="square" rtlCol="0" anchor="t"/>
          <a:lstStyle/>
          <a:p>
            <a:pPr marL="0" indent="0">
              <a:lnSpc>
                <a:spcPts val="5158"/>
              </a:lnSpc>
              <a:buNone/>
            </a:pPr>
            <a:r>
              <a:rPr lang="en-US" sz="4126" b="1" dirty="0">
                <a:solidFill>
                  <a:srgbClr val="F0F4F1"/>
                </a:solidFill>
                <a:latin typeface="Times New Roman" panose="02020603050405020304" pitchFamily="18" charset="0"/>
                <a:ea typeface="Syne" pitchFamily="34" charset="-122"/>
                <a:cs typeface="Times New Roman" panose="02020603050405020304" pitchFamily="18" charset="0"/>
              </a:rPr>
              <a:t>Password Storage and Encryption Best Practices</a:t>
            </a:r>
            <a:endParaRPr lang="en-US" sz="4126" dirty="0">
              <a:latin typeface="Times New Roman" panose="02020603050405020304" pitchFamily="18" charset="0"/>
              <a:cs typeface="Times New Roman" panose="02020603050405020304" pitchFamily="18" charset="0"/>
            </a:endParaRPr>
          </a:p>
        </p:txBody>
      </p:sp>
      <p:sp>
        <p:nvSpPr>
          <p:cNvPr id="5" name="Shape 2"/>
          <p:cNvSpPr/>
          <p:nvPr/>
        </p:nvSpPr>
        <p:spPr>
          <a:xfrm>
            <a:off x="1589961" y="2317909"/>
            <a:ext cx="5620464" cy="2556748"/>
          </a:xfrm>
          <a:prstGeom prst="roundRect">
            <a:avLst>
              <a:gd name="adj" fmla="val 3689"/>
            </a:avLst>
          </a:prstGeom>
          <a:solidFill>
            <a:srgbClr val="547808"/>
          </a:solidFill>
          <a:ln w="7620">
            <a:solidFill>
              <a:srgbClr val="6D9121"/>
            </a:solidFill>
            <a:prstDash val="solid"/>
          </a:ln>
        </p:spPr>
      </p:sp>
      <p:sp>
        <p:nvSpPr>
          <p:cNvPr id="6" name="Text 3"/>
          <p:cNvSpPr/>
          <p:nvPr/>
        </p:nvSpPr>
        <p:spPr>
          <a:xfrm>
            <a:off x="1807131" y="2535079"/>
            <a:ext cx="5186124" cy="655082"/>
          </a:xfrm>
          <a:prstGeom prst="rect">
            <a:avLst/>
          </a:prstGeom>
          <a:noFill/>
          <a:ln/>
        </p:spPr>
        <p:txBody>
          <a:bodyPr wrap="square" rtlCol="0" anchor="t"/>
          <a:lstStyle/>
          <a:p>
            <a:pPr marL="0" indent="0">
              <a:lnSpc>
                <a:spcPts val="2579"/>
              </a:lnSpc>
              <a:buNone/>
            </a:pPr>
            <a:r>
              <a:rPr lang="en-US" sz="2200" b="1" dirty="0">
                <a:solidFill>
                  <a:srgbClr val="D7E5D8"/>
                </a:solidFill>
                <a:latin typeface="Times New Roman" panose="02020603050405020304" pitchFamily="18" charset="0"/>
                <a:ea typeface="Syne" pitchFamily="34" charset="-122"/>
                <a:cs typeface="Times New Roman" panose="02020603050405020304" pitchFamily="18" charset="0"/>
              </a:rPr>
              <a:t>Secure Password Hashing</a:t>
            </a:r>
            <a:endParaRPr lang="en-US" sz="2200" dirty="0">
              <a:latin typeface="Times New Roman" panose="02020603050405020304" pitchFamily="18" charset="0"/>
              <a:cs typeface="Times New Roman" panose="02020603050405020304" pitchFamily="18" charset="0"/>
            </a:endParaRPr>
          </a:p>
        </p:txBody>
      </p:sp>
      <p:sp>
        <p:nvSpPr>
          <p:cNvPr id="7" name="Text 4"/>
          <p:cNvSpPr/>
          <p:nvPr/>
        </p:nvSpPr>
        <p:spPr>
          <a:xfrm>
            <a:off x="1807131" y="3315891"/>
            <a:ext cx="5186124" cy="1341596"/>
          </a:xfrm>
          <a:prstGeom prst="rect">
            <a:avLst/>
          </a:prstGeom>
          <a:noFill/>
          <a:ln/>
        </p:spPr>
        <p:txBody>
          <a:bodyPr wrap="square" rtlCol="0" anchor="t"/>
          <a:lstStyle/>
          <a:p>
            <a:pPr marL="0" indent="0">
              <a:lnSpc>
                <a:spcPts val="2641"/>
              </a:lnSpc>
              <a:buNone/>
            </a:pPr>
            <a:r>
              <a:rPr lang="en-US" sz="2000" dirty="0">
                <a:solidFill>
                  <a:srgbClr val="D7E5D8"/>
                </a:solidFill>
                <a:latin typeface="Times New Roman" panose="02020603050405020304" pitchFamily="18" charset="0"/>
                <a:ea typeface="Syne" pitchFamily="34" charset="-122"/>
                <a:cs typeface="Times New Roman" panose="02020603050405020304" pitchFamily="18" charset="0"/>
              </a:rPr>
              <a:t>Avoid storing passwords in plain text. Instead, use a secure hashing algorithm like bcrypt or Argon2 to store password hashes with added salts, making it difficult for attackers to crack.</a:t>
            </a:r>
            <a:endParaRPr lang="en-US" sz="2000" dirty="0">
              <a:latin typeface="Times New Roman" panose="02020603050405020304" pitchFamily="18" charset="0"/>
              <a:cs typeface="Times New Roman" panose="02020603050405020304" pitchFamily="18" charset="0"/>
            </a:endParaRPr>
          </a:p>
        </p:txBody>
      </p:sp>
      <p:sp>
        <p:nvSpPr>
          <p:cNvPr id="8" name="Shape 5"/>
          <p:cNvSpPr/>
          <p:nvPr/>
        </p:nvSpPr>
        <p:spPr>
          <a:xfrm>
            <a:off x="7419975" y="2317909"/>
            <a:ext cx="5620464" cy="2556748"/>
          </a:xfrm>
          <a:prstGeom prst="roundRect">
            <a:avLst>
              <a:gd name="adj" fmla="val 3689"/>
            </a:avLst>
          </a:prstGeom>
          <a:solidFill>
            <a:srgbClr val="547808"/>
          </a:solidFill>
          <a:ln w="7620">
            <a:solidFill>
              <a:srgbClr val="6D9121"/>
            </a:solidFill>
            <a:prstDash val="solid"/>
          </a:ln>
        </p:spPr>
      </p:sp>
      <p:sp>
        <p:nvSpPr>
          <p:cNvPr id="9" name="Text 6"/>
          <p:cNvSpPr/>
          <p:nvPr/>
        </p:nvSpPr>
        <p:spPr>
          <a:xfrm>
            <a:off x="7637145" y="2535079"/>
            <a:ext cx="3848219" cy="327541"/>
          </a:xfrm>
          <a:prstGeom prst="rect">
            <a:avLst/>
          </a:prstGeom>
          <a:noFill/>
          <a:ln/>
        </p:spPr>
        <p:txBody>
          <a:bodyPr wrap="none" rtlCol="0" anchor="t"/>
          <a:lstStyle/>
          <a:p>
            <a:pPr marL="0" indent="0">
              <a:lnSpc>
                <a:spcPts val="2579"/>
              </a:lnSpc>
              <a:buNone/>
            </a:pPr>
            <a:r>
              <a:rPr lang="en-US" sz="2300" b="1" dirty="0">
                <a:solidFill>
                  <a:srgbClr val="D7E5D8"/>
                </a:solidFill>
                <a:latin typeface="Times New Roman" panose="02020603050405020304" pitchFamily="18" charset="0"/>
                <a:ea typeface="Syne" pitchFamily="34" charset="-122"/>
                <a:cs typeface="Times New Roman" panose="02020603050405020304" pitchFamily="18" charset="0"/>
              </a:rPr>
              <a:t>Encryption at Rest</a:t>
            </a:r>
            <a:endParaRPr lang="en-US" sz="2300" dirty="0">
              <a:latin typeface="Times New Roman" panose="02020603050405020304" pitchFamily="18" charset="0"/>
              <a:cs typeface="Times New Roman" panose="02020603050405020304" pitchFamily="18" charset="0"/>
            </a:endParaRPr>
          </a:p>
        </p:txBody>
      </p:sp>
      <p:sp>
        <p:nvSpPr>
          <p:cNvPr id="10" name="Text 7"/>
          <p:cNvSpPr/>
          <p:nvPr/>
        </p:nvSpPr>
        <p:spPr>
          <a:xfrm>
            <a:off x="7637145" y="2988350"/>
            <a:ext cx="5186124" cy="1341596"/>
          </a:xfrm>
          <a:prstGeom prst="rect">
            <a:avLst/>
          </a:prstGeom>
          <a:noFill/>
          <a:ln/>
        </p:spPr>
        <p:txBody>
          <a:bodyPr wrap="square" rtlCol="0" anchor="t"/>
          <a:lstStyle/>
          <a:p>
            <a:pPr marL="0" indent="0">
              <a:lnSpc>
                <a:spcPts val="2641"/>
              </a:lnSpc>
              <a:buNone/>
            </a:pPr>
            <a:r>
              <a:rPr lang="en-US" sz="2000" dirty="0">
                <a:solidFill>
                  <a:srgbClr val="D7E5D8"/>
                </a:solidFill>
                <a:latin typeface="Times New Roman" panose="02020603050405020304" pitchFamily="18" charset="0"/>
                <a:ea typeface="Syne" pitchFamily="34" charset="-122"/>
                <a:cs typeface="Times New Roman" panose="02020603050405020304" pitchFamily="18" charset="0"/>
              </a:rPr>
              <a:t>Implement encryption for password databases and any password-related data stored on servers. This protects sensitive information even if the storage is compromised</a:t>
            </a:r>
            <a:r>
              <a:rPr lang="en-US" sz="1651" dirty="0">
                <a:solidFill>
                  <a:srgbClr val="D7E5D8"/>
                </a:solidFill>
                <a:latin typeface="Syne" pitchFamily="34" charset="0"/>
                <a:ea typeface="Syne" pitchFamily="34" charset="-122"/>
                <a:cs typeface="Syne" pitchFamily="34" charset="-120"/>
              </a:rPr>
              <a:t>.</a:t>
            </a:r>
            <a:endParaRPr lang="en-US" sz="1651" dirty="0"/>
          </a:p>
        </p:txBody>
      </p:sp>
      <p:sp>
        <p:nvSpPr>
          <p:cNvPr id="11" name="Shape 8"/>
          <p:cNvSpPr/>
          <p:nvPr/>
        </p:nvSpPr>
        <p:spPr>
          <a:xfrm>
            <a:off x="1589961" y="5084207"/>
            <a:ext cx="5620464" cy="2556748"/>
          </a:xfrm>
          <a:prstGeom prst="roundRect">
            <a:avLst>
              <a:gd name="adj" fmla="val 3689"/>
            </a:avLst>
          </a:prstGeom>
          <a:solidFill>
            <a:srgbClr val="547808"/>
          </a:solidFill>
          <a:ln w="7620">
            <a:solidFill>
              <a:srgbClr val="6D9121"/>
            </a:solidFill>
            <a:prstDash val="solid"/>
          </a:ln>
        </p:spPr>
      </p:sp>
      <p:sp>
        <p:nvSpPr>
          <p:cNvPr id="12" name="Text 9"/>
          <p:cNvSpPr/>
          <p:nvPr/>
        </p:nvSpPr>
        <p:spPr>
          <a:xfrm>
            <a:off x="1807131" y="5301377"/>
            <a:ext cx="4793456" cy="327541"/>
          </a:xfrm>
          <a:prstGeom prst="rect">
            <a:avLst/>
          </a:prstGeom>
          <a:noFill/>
          <a:ln/>
        </p:spPr>
        <p:txBody>
          <a:bodyPr wrap="none" rtlCol="0" anchor="t"/>
          <a:lstStyle/>
          <a:p>
            <a:pPr marL="0" indent="0">
              <a:lnSpc>
                <a:spcPts val="2579"/>
              </a:lnSpc>
              <a:buNone/>
            </a:pPr>
            <a:r>
              <a:rPr lang="en-US" sz="2200" b="1" dirty="0">
                <a:solidFill>
                  <a:srgbClr val="D7E5D8"/>
                </a:solidFill>
                <a:latin typeface="Syne" pitchFamily="34" charset="0"/>
                <a:ea typeface="Syne" pitchFamily="34" charset="-122"/>
                <a:cs typeface="Syne" pitchFamily="34" charset="-120"/>
              </a:rPr>
              <a:t>End-to-End Encryption</a:t>
            </a:r>
            <a:endParaRPr lang="en-US" sz="2200" dirty="0"/>
          </a:p>
        </p:txBody>
      </p:sp>
      <p:sp>
        <p:nvSpPr>
          <p:cNvPr id="13" name="Text 10"/>
          <p:cNvSpPr/>
          <p:nvPr/>
        </p:nvSpPr>
        <p:spPr>
          <a:xfrm>
            <a:off x="1807131" y="5754648"/>
            <a:ext cx="5186124" cy="1006197"/>
          </a:xfrm>
          <a:prstGeom prst="rect">
            <a:avLst/>
          </a:prstGeom>
          <a:noFill/>
          <a:ln/>
        </p:spPr>
        <p:txBody>
          <a:bodyPr wrap="square" rtlCol="0" anchor="t"/>
          <a:lstStyle/>
          <a:p>
            <a:pPr marL="0" indent="0">
              <a:lnSpc>
                <a:spcPts val="2641"/>
              </a:lnSpc>
              <a:buNone/>
            </a:pPr>
            <a:r>
              <a:rPr lang="en-US" sz="2000" dirty="0">
                <a:solidFill>
                  <a:srgbClr val="D7E5D8"/>
                </a:solidFill>
                <a:latin typeface="Times New Roman" panose="02020603050405020304" pitchFamily="18" charset="0"/>
                <a:ea typeface="Syne" pitchFamily="34" charset="-122"/>
                <a:cs typeface="Times New Roman" panose="02020603050405020304" pitchFamily="18" charset="0"/>
              </a:rPr>
              <a:t>Utilize end-to-end encryption for password transmission, ensuring passwords remain secure during network communication and storage.</a:t>
            </a:r>
            <a:endParaRPr lang="en-US" sz="2000" dirty="0">
              <a:latin typeface="Times New Roman" panose="02020603050405020304" pitchFamily="18" charset="0"/>
              <a:cs typeface="Times New Roman" panose="02020603050405020304" pitchFamily="18" charset="0"/>
            </a:endParaRPr>
          </a:p>
        </p:txBody>
      </p:sp>
      <p:sp>
        <p:nvSpPr>
          <p:cNvPr id="14" name="Shape 11"/>
          <p:cNvSpPr/>
          <p:nvPr/>
        </p:nvSpPr>
        <p:spPr>
          <a:xfrm>
            <a:off x="7419975" y="5084207"/>
            <a:ext cx="5620464" cy="2556748"/>
          </a:xfrm>
          <a:prstGeom prst="roundRect">
            <a:avLst>
              <a:gd name="adj" fmla="val 3689"/>
            </a:avLst>
          </a:prstGeom>
          <a:solidFill>
            <a:srgbClr val="547808"/>
          </a:solidFill>
          <a:ln w="7620">
            <a:solidFill>
              <a:srgbClr val="6D9121"/>
            </a:solidFill>
            <a:prstDash val="solid"/>
          </a:ln>
        </p:spPr>
      </p:sp>
      <p:sp>
        <p:nvSpPr>
          <p:cNvPr id="15" name="Text 12"/>
          <p:cNvSpPr/>
          <p:nvPr/>
        </p:nvSpPr>
        <p:spPr>
          <a:xfrm>
            <a:off x="7637145" y="5301377"/>
            <a:ext cx="5186124" cy="655082"/>
          </a:xfrm>
          <a:prstGeom prst="rect">
            <a:avLst/>
          </a:prstGeom>
          <a:noFill/>
          <a:ln/>
        </p:spPr>
        <p:txBody>
          <a:bodyPr wrap="square" rtlCol="0" anchor="t"/>
          <a:lstStyle/>
          <a:p>
            <a:pPr marL="0" indent="0">
              <a:lnSpc>
                <a:spcPts val="2579"/>
              </a:lnSpc>
              <a:buNone/>
            </a:pPr>
            <a:r>
              <a:rPr lang="en-US" sz="2200" b="1" dirty="0">
                <a:solidFill>
                  <a:srgbClr val="D7E5D8"/>
                </a:solidFill>
                <a:latin typeface="Times New Roman" panose="02020603050405020304" pitchFamily="18" charset="0"/>
                <a:ea typeface="Syne" pitchFamily="34" charset="-122"/>
                <a:cs typeface="Times New Roman" panose="02020603050405020304" pitchFamily="18" charset="0"/>
              </a:rPr>
              <a:t>Hardware</a:t>
            </a:r>
            <a:r>
              <a:rPr lang="en-US" sz="2063" b="1" dirty="0">
                <a:solidFill>
                  <a:srgbClr val="D7E5D8"/>
                </a:solidFill>
                <a:latin typeface="Syne" pitchFamily="34" charset="0"/>
                <a:ea typeface="Syne" pitchFamily="34" charset="-122"/>
                <a:cs typeface="Syne" pitchFamily="34" charset="-120"/>
              </a:rPr>
              <a:t> </a:t>
            </a:r>
            <a:r>
              <a:rPr lang="en-US" sz="2200" b="1" dirty="0">
                <a:solidFill>
                  <a:srgbClr val="D7E5D8"/>
                </a:solidFill>
                <a:latin typeface="Times New Roman" panose="02020603050405020304" pitchFamily="18" charset="0"/>
                <a:ea typeface="Syne" pitchFamily="34" charset="-122"/>
                <a:cs typeface="Times New Roman" panose="02020603050405020304" pitchFamily="18" charset="0"/>
              </a:rPr>
              <a:t>Security Modules</a:t>
            </a:r>
            <a:endParaRPr lang="en-US" sz="2200" dirty="0">
              <a:latin typeface="Times New Roman" panose="02020603050405020304" pitchFamily="18" charset="0"/>
              <a:cs typeface="Times New Roman" panose="02020603050405020304" pitchFamily="18" charset="0"/>
            </a:endParaRPr>
          </a:p>
        </p:txBody>
      </p:sp>
      <p:sp>
        <p:nvSpPr>
          <p:cNvPr id="16" name="Text 13"/>
          <p:cNvSpPr/>
          <p:nvPr/>
        </p:nvSpPr>
        <p:spPr>
          <a:xfrm>
            <a:off x="7646195" y="5791637"/>
            <a:ext cx="5186124" cy="1341596"/>
          </a:xfrm>
          <a:prstGeom prst="rect">
            <a:avLst/>
          </a:prstGeom>
          <a:noFill/>
          <a:ln/>
        </p:spPr>
        <p:txBody>
          <a:bodyPr wrap="square" rtlCol="0" anchor="t"/>
          <a:lstStyle/>
          <a:p>
            <a:pPr marL="0" indent="0">
              <a:lnSpc>
                <a:spcPts val="2641"/>
              </a:lnSpc>
              <a:buNone/>
            </a:pPr>
            <a:r>
              <a:rPr lang="en-US" sz="2000" dirty="0">
                <a:solidFill>
                  <a:srgbClr val="D7E5D8"/>
                </a:solidFill>
                <a:latin typeface="Times New Roman" panose="02020603050405020304" pitchFamily="18" charset="0"/>
                <a:ea typeface="Syne" pitchFamily="34" charset="-122"/>
                <a:cs typeface="Times New Roman" panose="02020603050405020304" pitchFamily="18" charset="0"/>
              </a:rPr>
              <a:t>Consider using Hardware Security Modules (HSMs) to securely store encryption keys and perform cryptographic operations, adding an extra layer of protection.</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52025">
              <a:alpha val="75000"/>
            </a:srgbClr>
          </a:solidFill>
          <a:ln/>
        </p:spPr>
      </p:sp>
      <p:sp>
        <p:nvSpPr>
          <p:cNvPr id="4" name="Text 1"/>
          <p:cNvSpPr/>
          <p:nvPr/>
        </p:nvSpPr>
        <p:spPr>
          <a:xfrm>
            <a:off x="864037" y="1216938"/>
            <a:ext cx="12902327" cy="1543050"/>
          </a:xfrm>
          <a:prstGeom prst="rect">
            <a:avLst/>
          </a:prstGeom>
          <a:noFill/>
          <a:ln/>
        </p:spPr>
        <p:txBody>
          <a:bodyPr wrap="square" rtlCol="0" anchor="t"/>
          <a:lstStyle/>
          <a:p>
            <a:pPr marL="0" indent="0">
              <a:lnSpc>
                <a:spcPts val="6075"/>
              </a:lnSpc>
              <a:buNone/>
            </a:pPr>
            <a:r>
              <a:rPr lang="en-US" sz="4860" b="1" dirty="0">
                <a:solidFill>
                  <a:srgbClr val="F0F4F1"/>
                </a:solidFill>
                <a:latin typeface="Times New Roman" panose="02020603050405020304" pitchFamily="18" charset="0"/>
                <a:ea typeface="Syne" pitchFamily="34" charset="-122"/>
                <a:cs typeface="Times New Roman" panose="02020603050405020304" pitchFamily="18" charset="0"/>
              </a:rPr>
              <a:t>Multi-Factor Authentication Integration</a:t>
            </a:r>
            <a:endParaRPr lang="en-US" sz="4860" dirty="0">
              <a:latin typeface="Times New Roman" panose="02020603050405020304" pitchFamily="18" charset="0"/>
              <a:cs typeface="Times New Roman" panose="02020603050405020304" pitchFamily="18" charset="0"/>
            </a:endParaRPr>
          </a:p>
        </p:txBody>
      </p:sp>
      <p:pic>
        <p:nvPicPr>
          <p:cNvPr id="5" name="Image 1" descr="preencoded.png"/>
          <p:cNvPicPr>
            <a:picLocks noChangeAspect="1"/>
          </p:cNvPicPr>
          <p:nvPr/>
        </p:nvPicPr>
        <p:blipFill>
          <a:blip r:embed="rId4"/>
          <a:stretch>
            <a:fillRect/>
          </a:stretch>
        </p:blipFill>
        <p:spPr>
          <a:xfrm>
            <a:off x="864037" y="3253740"/>
            <a:ext cx="617220" cy="617220"/>
          </a:xfrm>
          <a:prstGeom prst="rect">
            <a:avLst/>
          </a:prstGeom>
        </p:spPr>
      </p:pic>
      <p:sp>
        <p:nvSpPr>
          <p:cNvPr id="6" name="Text 2"/>
          <p:cNvSpPr/>
          <p:nvPr/>
        </p:nvSpPr>
        <p:spPr>
          <a:xfrm>
            <a:off x="864037" y="4117777"/>
            <a:ext cx="3615452" cy="385763"/>
          </a:xfrm>
          <a:prstGeom prst="rect">
            <a:avLst/>
          </a:prstGeom>
          <a:noFill/>
          <a:ln/>
        </p:spPr>
        <p:txBody>
          <a:bodyPr wrap="none" rtlCol="0" anchor="t"/>
          <a:lstStyle/>
          <a:p>
            <a:pPr marL="0" indent="0" algn="l">
              <a:lnSpc>
                <a:spcPts val="3038"/>
              </a:lnSpc>
              <a:buNone/>
            </a:pPr>
            <a:r>
              <a:rPr lang="en-US" sz="2430" b="1" dirty="0">
                <a:solidFill>
                  <a:srgbClr val="D7E5D8"/>
                </a:solidFill>
                <a:latin typeface="Syne" pitchFamily="34" charset="0"/>
                <a:ea typeface="Syne" pitchFamily="34" charset="-122"/>
                <a:cs typeface="Syne" pitchFamily="34" charset="-120"/>
              </a:rPr>
              <a:t>Secure Access</a:t>
            </a:r>
            <a:endParaRPr lang="en-US" sz="2430" dirty="0"/>
          </a:p>
        </p:txBody>
      </p:sp>
      <p:sp>
        <p:nvSpPr>
          <p:cNvPr id="7" name="Text 3"/>
          <p:cNvSpPr/>
          <p:nvPr/>
        </p:nvSpPr>
        <p:spPr>
          <a:xfrm>
            <a:off x="864037" y="4651653"/>
            <a:ext cx="4053840" cy="1580198"/>
          </a:xfrm>
          <a:prstGeom prst="rect">
            <a:avLst/>
          </a:prstGeom>
          <a:noFill/>
          <a:ln/>
        </p:spPr>
        <p:txBody>
          <a:bodyPr wrap="square" rtlCol="0" anchor="t"/>
          <a:lstStyle/>
          <a:p>
            <a:pPr marL="0" indent="0" algn="l">
              <a:lnSpc>
                <a:spcPts val="3110"/>
              </a:lnSpc>
              <a:buNone/>
            </a:pPr>
            <a:r>
              <a:rPr lang="en-US" sz="2000" dirty="0">
                <a:solidFill>
                  <a:srgbClr val="D7E5D8"/>
                </a:solidFill>
                <a:latin typeface="Times New Roman" panose="02020603050405020304" pitchFamily="18" charset="0"/>
                <a:ea typeface="Syne" pitchFamily="34" charset="-122"/>
                <a:cs typeface="Times New Roman" panose="02020603050405020304" pitchFamily="18" charset="0"/>
              </a:rPr>
              <a:t>Integrate multi-factor authentication to add an extra layer of security for user logins, preventing unauthorized access to sensitive data.</a:t>
            </a:r>
            <a:endParaRPr lang="en-US" sz="2000" dirty="0">
              <a:latin typeface="Times New Roman" panose="02020603050405020304" pitchFamily="18" charset="0"/>
              <a:cs typeface="Times New Roman" panose="02020603050405020304" pitchFamily="18" charset="0"/>
            </a:endParaRPr>
          </a:p>
        </p:txBody>
      </p:sp>
      <p:sp>
        <p:nvSpPr>
          <p:cNvPr id="9" name="Text 4"/>
          <p:cNvSpPr/>
          <p:nvPr/>
        </p:nvSpPr>
        <p:spPr>
          <a:xfrm>
            <a:off x="5288161" y="4117777"/>
            <a:ext cx="4053959" cy="771525"/>
          </a:xfrm>
          <a:prstGeom prst="rect">
            <a:avLst/>
          </a:prstGeom>
          <a:noFill/>
          <a:ln/>
        </p:spPr>
        <p:txBody>
          <a:bodyPr wrap="square" rtlCol="0" anchor="t"/>
          <a:lstStyle/>
          <a:p>
            <a:pPr marL="0" indent="0" algn="l">
              <a:lnSpc>
                <a:spcPts val="3038"/>
              </a:lnSpc>
              <a:buNone/>
            </a:pPr>
            <a:r>
              <a:rPr lang="en-US" sz="2430" b="1" dirty="0">
                <a:solidFill>
                  <a:srgbClr val="D7E5D8"/>
                </a:solidFill>
                <a:latin typeface="Syne" pitchFamily="34" charset="0"/>
                <a:ea typeface="Syne" pitchFamily="34" charset="-122"/>
                <a:cs typeface="Syne" pitchFamily="34" charset="-120"/>
              </a:rPr>
              <a:t>Convenient Options</a:t>
            </a:r>
            <a:endParaRPr lang="en-US" sz="2430" dirty="0"/>
          </a:p>
        </p:txBody>
      </p:sp>
      <p:sp>
        <p:nvSpPr>
          <p:cNvPr id="10" name="Text 5"/>
          <p:cNvSpPr/>
          <p:nvPr/>
        </p:nvSpPr>
        <p:spPr>
          <a:xfrm>
            <a:off x="5288161" y="5037415"/>
            <a:ext cx="4053959" cy="1975247"/>
          </a:xfrm>
          <a:prstGeom prst="rect">
            <a:avLst/>
          </a:prstGeom>
          <a:noFill/>
          <a:ln/>
        </p:spPr>
        <p:txBody>
          <a:bodyPr wrap="square" rtlCol="0" anchor="t"/>
          <a:lstStyle/>
          <a:p>
            <a:pPr marL="0" indent="0" algn="l">
              <a:lnSpc>
                <a:spcPts val="3110"/>
              </a:lnSpc>
              <a:buNone/>
            </a:pPr>
            <a:r>
              <a:rPr lang="en-US" sz="2000" dirty="0">
                <a:solidFill>
                  <a:srgbClr val="D7E5D8"/>
                </a:solidFill>
                <a:latin typeface="Times New Roman" panose="02020603050405020304" pitchFamily="18" charset="0"/>
                <a:ea typeface="Syne" pitchFamily="34" charset="-122"/>
                <a:cs typeface="Times New Roman" panose="02020603050405020304" pitchFamily="18" charset="0"/>
              </a:rPr>
              <a:t>Offer a variety of multi-factor options like push notifications, one-time codes, and biometric authentication for a seamless user experience.</a:t>
            </a:r>
            <a:endParaRPr lang="en-US" sz="2000" dirty="0">
              <a:latin typeface="Times New Roman" panose="02020603050405020304" pitchFamily="18" charset="0"/>
              <a:cs typeface="Times New Roman" panose="02020603050405020304" pitchFamily="18" charset="0"/>
            </a:endParaRPr>
          </a:p>
        </p:txBody>
      </p:sp>
      <p:sp>
        <p:nvSpPr>
          <p:cNvPr id="12" name="Text 6"/>
          <p:cNvSpPr/>
          <p:nvPr/>
        </p:nvSpPr>
        <p:spPr>
          <a:xfrm>
            <a:off x="9712404" y="4117777"/>
            <a:ext cx="4053959" cy="771525"/>
          </a:xfrm>
          <a:prstGeom prst="rect">
            <a:avLst/>
          </a:prstGeom>
          <a:noFill/>
          <a:ln/>
        </p:spPr>
        <p:txBody>
          <a:bodyPr wrap="square" rtlCol="0" anchor="t"/>
          <a:lstStyle/>
          <a:p>
            <a:pPr marL="0" indent="0" algn="l">
              <a:lnSpc>
                <a:spcPts val="3038"/>
              </a:lnSpc>
              <a:buNone/>
            </a:pPr>
            <a:r>
              <a:rPr lang="en-US" sz="2430" b="1" dirty="0">
                <a:solidFill>
                  <a:srgbClr val="D7E5D8"/>
                </a:solidFill>
                <a:latin typeface="Syne" pitchFamily="34" charset="0"/>
                <a:ea typeface="Syne" pitchFamily="34" charset="-122"/>
                <a:cs typeface="Syne" pitchFamily="34" charset="-120"/>
              </a:rPr>
              <a:t>Centralized Control</a:t>
            </a:r>
            <a:endParaRPr lang="en-US" sz="2430" dirty="0"/>
          </a:p>
        </p:txBody>
      </p:sp>
      <p:sp>
        <p:nvSpPr>
          <p:cNvPr id="13" name="Text 7"/>
          <p:cNvSpPr/>
          <p:nvPr/>
        </p:nvSpPr>
        <p:spPr>
          <a:xfrm>
            <a:off x="9712404" y="5037415"/>
            <a:ext cx="4053959" cy="1580198"/>
          </a:xfrm>
          <a:prstGeom prst="rect">
            <a:avLst/>
          </a:prstGeom>
          <a:noFill/>
          <a:ln/>
        </p:spPr>
        <p:txBody>
          <a:bodyPr wrap="square" rtlCol="0" anchor="t"/>
          <a:lstStyle/>
          <a:p>
            <a:pPr marL="0" indent="0" algn="l">
              <a:lnSpc>
                <a:spcPts val="3110"/>
              </a:lnSpc>
              <a:buNone/>
            </a:pPr>
            <a:r>
              <a:rPr lang="en-US" sz="2000" dirty="0">
                <a:solidFill>
                  <a:srgbClr val="D7E5D8"/>
                </a:solidFill>
                <a:latin typeface="Times New Roman" panose="02020603050405020304" pitchFamily="18" charset="0"/>
                <a:ea typeface="Syne" pitchFamily="34" charset="-122"/>
                <a:cs typeface="Times New Roman" panose="02020603050405020304" pitchFamily="18" charset="0"/>
              </a:rPr>
              <a:t>Manage multi-factor settings and policies from a central dashboard, ensuring consistent security standards across the organization.</a:t>
            </a:r>
            <a:endParaRPr lang="en-US" sz="2000" dirty="0">
              <a:latin typeface="Times New Roman" panose="02020603050405020304" pitchFamily="18" charset="0"/>
              <a:cs typeface="Times New Roman" panose="02020603050405020304" pitchFamily="18" charset="0"/>
            </a:endParaRPr>
          </a:p>
        </p:txBody>
      </p:sp>
      <p:pic>
        <p:nvPicPr>
          <p:cNvPr id="14" name="Image 2" descr="preencoded.png">
            <a:extLst>
              <a:ext uri="{FF2B5EF4-FFF2-40B4-BE49-F238E27FC236}">
                <a16:creationId xmlns:a16="http://schemas.microsoft.com/office/drawing/2014/main" id="{53E87F04-8E6F-5955-6B0B-FFD192CB334C}"/>
              </a:ext>
            </a:extLst>
          </p:cNvPr>
          <p:cNvPicPr>
            <a:picLocks noChangeAspect="1"/>
          </p:cNvPicPr>
          <p:nvPr/>
        </p:nvPicPr>
        <p:blipFill>
          <a:blip r:embed="rId5"/>
          <a:stretch>
            <a:fillRect/>
          </a:stretch>
        </p:blipFill>
        <p:spPr>
          <a:xfrm>
            <a:off x="5288161" y="3253740"/>
            <a:ext cx="617220" cy="617220"/>
          </a:xfrm>
          <a:prstGeom prst="rect">
            <a:avLst/>
          </a:prstGeom>
        </p:spPr>
      </p:pic>
      <p:pic>
        <p:nvPicPr>
          <p:cNvPr id="15" name="Picture 14">
            <a:extLst>
              <a:ext uri="{FF2B5EF4-FFF2-40B4-BE49-F238E27FC236}">
                <a16:creationId xmlns:a16="http://schemas.microsoft.com/office/drawing/2014/main" id="{4DD767AA-A4FC-3AAE-4BD9-6C0B28D8A306}"/>
              </a:ext>
            </a:extLst>
          </p:cNvPr>
          <p:cNvPicPr>
            <a:picLocks noChangeAspect="1"/>
          </p:cNvPicPr>
          <p:nvPr/>
        </p:nvPicPr>
        <p:blipFill>
          <a:blip r:embed="rId6"/>
          <a:stretch>
            <a:fillRect/>
          </a:stretch>
        </p:blipFill>
        <p:spPr>
          <a:xfrm>
            <a:off x="9960016" y="3226299"/>
            <a:ext cx="615749" cy="61574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314"/>
          </a:xfrm>
          <a:prstGeom prst="rect">
            <a:avLst/>
          </a:prstGeom>
          <a:solidFill>
            <a:srgbClr val="152025">
              <a:alpha val="75000"/>
            </a:srgbClr>
          </a:solidFill>
          <a:ln/>
        </p:spPr>
        <p:txBody>
          <a:bodyPr/>
          <a:lstStyle/>
          <a:p>
            <a:endParaRPr lang="en-IN" dirty="0"/>
          </a:p>
        </p:txBody>
      </p:sp>
      <p:sp>
        <p:nvSpPr>
          <p:cNvPr id="4" name="Text 1"/>
          <p:cNvSpPr/>
          <p:nvPr/>
        </p:nvSpPr>
        <p:spPr>
          <a:xfrm>
            <a:off x="1015365" y="634246"/>
            <a:ext cx="12599551" cy="1441371"/>
          </a:xfrm>
          <a:prstGeom prst="rect">
            <a:avLst/>
          </a:prstGeom>
          <a:noFill/>
          <a:ln/>
        </p:spPr>
        <p:txBody>
          <a:bodyPr wrap="square" rtlCol="0" anchor="t"/>
          <a:lstStyle/>
          <a:p>
            <a:pPr marL="0" indent="0">
              <a:lnSpc>
                <a:spcPts val="5676"/>
              </a:lnSpc>
              <a:buNone/>
            </a:pPr>
            <a:r>
              <a:rPr lang="en-US" sz="4540" b="1" dirty="0">
                <a:solidFill>
                  <a:srgbClr val="F0F4F1"/>
                </a:solidFill>
                <a:latin typeface="Times New Roman" panose="02020603050405020304" pitchFamily="18" charset="0"/>
                <a:ea typeface="Syne" pitchFamily="34" charset="-122"/>
                <a:cs typeface="Times New Roman" panose="02020603050405020304" pitchFamily="18" charset="0"/>
              </a:rPr>
              <a:t>Password Rotation and Expiration Policies</a:t>
            </a:r>
            <a:endParaRPr lang="en-US" sz="4540" dirty="0">
              <a:latin typeface="Times New Roman" panose="02020603050405020304" pitchFamily="18" charset="0"/>
              <a:cs typeface="Times New Roman" panose="02020603050405020304" pitchFamily="18" charset="0"/>
            </a:endParaRPr>
          </a:p>
        </p:txBody>
      </p:sp>
      <p:sp>
        <p:nvSpPr>
          <p:cNvPr id="5" name="Shape 2"/>
          <p:cNvSpPr/>
          <p:nvPr/>
        </p:nvSpPr>
        <p:spPr>
          <a:xfrm>
            <a:off x="1015365" y="2796302"/>
            <a:ext cx="518874" cy="518874"/>
          </a:xfrm>
          <a:prstGeom prst="roundRect">
            <a:avLst>
              <a:gd name="adj" fmla="val 20004"/>
            </a:avLst>
          </a:prstGeom>
          <a:solidFill>
            <a:srgbClr val="547808"/>
          </a:solidFill>
          <a:ln w="7620">
            <a:solidFill>
              <a:srgbClr val="6D9121"/>
            </a:solidFill>
            <a:prstDash val="solid"/>
          </a:ln>
        </p:spPr>
      </p:sp>
      <p:sp>
        <p:nvSpPr>
          <p:cNvPr id="6" name="Text 3"/>
          <p:cNvSpPr/>
          <p:nvPr/>
        </p:nvSpPr>
        <p:spPr>
          <a:xfrm>
            <a:off x="1183243" y="2882741"/>
            <a:ext cx="182999" cy="345996"/>
          </a:xfrm>
          <a:prstGeom prst="rect">
            <a:avLst/>
          </a:prstGeom>
          <a:noFill/>
          <a:ln/>
        </p:spPr>
        <p:txBody>
          <a:bodyPr wrap="none" rtlCol="0" anchor="t"/>
          <a:lstStyle/>
          <a:p>
            <a:pPr marL="0" indent="0" algn="ctr">
              <a:lnSpc>
                <a:spcPts val="2724"/>
              </a:lnSpc>
              <a:buNone/>
            </a:pPr>
            <a:r>
              <a:rPr lang="en-US" sz="2724" b="1" dirty="0">
                <a:solidFill>
                  <a:srgbClr val="D7E5D8"/>
                </a:solidFill>
                <a:latin typeface="Syne" pitchFamily="34" charset="0"/>
                <a:ea typeface="Syne" pitchFamily="34" charset="-122"/>
                <a:cs typeface="Syne" pitchFamily="34" charset="-120"/>
              </a:rPr>
              <a:t>1</a:t>
            </a:r>
            <a:endParaRPr lang="en-US" sz="2724" dirty="0"/>
          </a:p>
        </p:txBody>
      </p:sp>
      <p:sp>
        <p:nvSpPr>
          <p:cNvPr id="7" name="Text 4"/>
          <p:cNvSpPr/>
          <p:nvPr/>
        </p:nvSpPr>
        <p:spPr>
          <a:xfrm>
            <a:off x="1764863" y="2796302"/>
            <a:ext cx="5434965" cy="720804"/>
          </a:xfrm>
          <a:prstGeom prst="rect">
            <a:avLst/>
          </a:prstGeom>
          <a:noFill/>
          <a:ln/>
        </p:spPr>
        <p:txBody>
          <a:bodyPr wrap="square" rtlCol="0" anchor="t"/>
          <a:lstStyle/>
          <a:p>
            <a:pPr marL="0" indent="0">
              <a:lnSpc>
                <a:spcPts val="2838"/>
              </a:lnSpc>
              <a:buNone/>
            </a:pPr>
            <a:r>
              <a:rPr lang="en-US" sz="2270" b="1" dirty="0">
                <a:solidFill>
                  <a:srgbClr val="D7E5D8"/>
                </a:solidFill>
                <a:latin typeface="Syne" pitchFamily="34" charset="0"/>
                <a:ea typeface="Syne" pitchFamily="34" charset="-122"/>
                <a:cs typeface="Syne" pitchFamily="34" charset="-120"/>
              </a:rPr>
              <a:t>Scheduled Password Resets</a:t>
            </a:r>
            <a:endParaRPr lang="en-US" sz="2270" dirty="0"/>
          </a:p>
        </p:txBody>
      </p:sp>
      <p:sp>
        <p:nvSpPr>
          <p:cNvPr id="8" name="Text 5"/>
          <p:cNvSpPr/>
          <p:nvPr/>
        </p:nvSpPr>
        <p:spPr>
          <a:xfrm>
            <a:off x="1764863" y="3655457"/>
            <a:ext cx="5434965" cy="1106924"/>
          </a:xfrm>
          <a:prstGeom prst="rect">
            <a:avLst/>
          </a:prstGeom>
          <a:noFill/>
          <a:ln/>
        </p:spPr>
        <p:txBody>
          <a:bodyPr wrap="square" rtlCol="0" anchor="t"/>
          <a:lstStyle/>
          <a:p>
            <a:pPr marL="0" indent="0">
              <a:lnSpc>
                <a:spcPts val="2906"/>
              </a:lnSpc>
              <a:buNone/>
            </a:pPr>
            <a:r>
              <a:rPr lang="en-US" sz="2000" dirty="0">
                <a:solidFill>
                  <a:srgbClr val="D7E5D8"/>
                </a:solidFill>
                <a:latin typeface="Times New Roman" panose="02020603050405020304" pitchFamily="18" charset="0"/>
                <a:ea typeface="Syne" pitchFamily="34" charset="-122"/>
                <a:cs typeface="Times New Roman" panose="02020603050405020304" pitchFamily="18" charset="0"/>
              </a:rPr>
              <a:t>Require users to change their passwords at regular intervals, such as every 90 days, to limit the window of exposure for compromised credentials.</a:t>
            </a:r>
            <a:endParaRPr lang="en-US" sz="2000" dirty="0">
              <a:latin typeface="Times New Roman" panose="02020603050405020304" pitchFamily="18" charset="0"/>
              <a:cs typeface="Times New Roman" panose="02020603050405020304" pitchFamily="18" charset="0"/>
            </a:endParaRPr>
          </a:p>
        </p:txBody>
      </p:sp>
      <p:sp>
        <p:nvSpPr>
          <p:cNvPr id="9" name="Shape 6"/>
          <p:cNvSpPr/>
          <p:nvPr/>
        </p:nvSpPr>
        <p:spPr>
          <a:xfrm>
            <a:off x="7430452" y="2796302"/>
            <a:ext cx="518874" cy="518874"/>
          </a:xfrm>
          <a:prstGeom prst="roundRect">
            <a:avLst>
              <a:gd name="adj" fmla="val 20004"/>
            </a:avLst>
          </a:prstGeom>
          <a:solidFill>
            <a:srgbClr val="547808"/>
          </a:solidFill>
          <a:ln w="7620">
            <a:solidFill>
              <a:srgbClr val="6D9121"/>
            </a:solidFill>
            <a:prstDash val="solid"/>
          </a:ln>
        </p:spPr>
      </p:sp>
      <p:sp>
        <p:nvSpPr>
          <p:cNvPr id="10" name="Text 7"/>
          <p:cNvSpPr/>
          <p:nvPr/>
        </p:nvSpPr>
        <p:spPr>
          <a:xfrm>
            <a:off x="7516416" y="2882741"/>
            <a:ext cx="346948" cy="345996"/>
          </a:xfrm>
          <a:prstGeom prst="rect">
            <a:avLst/>
          </a:prstGeom>
          <a:noFill/>
          <a:ln/>
        </p:spPr>
        <p:txBody>
          <a:bodyPr wrap="none" rtlCol="0" anchor="t"/>
          <a:lstStyle/>
          <a:p>
            <a:pPr marL="0" indent="0" algn="ctr">
              <a:lnSpc>
                <a:spcPts val="2724"/>
              </a:lnSpc>
              <a:buNone/>
            </a:pPr>
            <a:r>
              <a:rPr lang="en-US" sz="2724" b="1" dirty="0">
                <a:solidFill>
                  <a:srgbClr val="D7E5D8"/>
                </a:solidFill>
                <a:latin typeface="Syne" pitchFamily="34" charset="0"/>
                <a:ea typeface="Syne" pitchFamily="34" charset="-122"/>
                <a:cs typeface="Syne" pitchFamily="34" charset="-120"/>
              </a:rPr>
              <a:t>2</a:t>
            </a:r>
            <a:endParaRPr lang="en-US" sz="2724" dirty="0"/>
          </a:p>
        </p:txBody>
      </p:sp>
      <p:sp>
        <p:nvSpPr>
          <p:cNvPr id="11" name="Text 8"/>
          <p:cNvSpPr/>
          <p:nvPr/>
        </p:nvSpPr>
        <p:spPr>
          <a:xfrm>
            <a:off x="8179951" y="2796302"/>
            <a:ext cx="4530447" cy="360402"/>
          </a:xfrm>
          <a:prstGeom prst="rect">
            <a:avLst/>
          </a:prstGeom>
          <a:noFill/>
          <a:ln/>
        </p:spPr>
        <p:txBody>
          <a:bodyPr wrap="none" rtlCol="0" anchor="t"/>
          <a:lstStyle/>
          <a:p>
            <a:pPr marL="0" indent="0">
              <a:lnSpc>
                <a:spcPts val="2838"/>
              </a:lnSpc>
              <a:buNone/>
            </a:pPr>
            <a:r>
              <a:rPr lang="en-US" sz="2270" b="1" dirty="0">
                <a:solidFill>
                  <a:srgbClr val="D7E5D8"/>
                </a:solidFill>
                <a:latin typeface="Syne" pitchFamily="34" charset="0"/>
                <a:ea typeface="Syne" pitchFamily="34" charset="-122"/>
                <a:cs typeface="Syne" pitchFamily="34" charset="-120"/>
              </a:rPr>
              <a:t>Adaptive Expiration</a:t>
            </a:r>
            <a:endParaRPr lang="en-US" sz="2270" dirty="0"/>
          </a:p>
        </p:txBody>
      </p:sp>
      <p:sp>
        <p:nvSpPr>
          <p:cNvPr id="12" name="Text 9"/>
          <p:cNvSpPr/>
          <p:nvPr/>
        </p:nvSpPr>
        <p:spPr>
          <a:xfrm>
            <a:off x="8179951" y="3295055"/>
            <a:ext cx="5434965" cy="1475899"/>
          </a:xfrm>
          <a:prstGeom prst="rect">
            <a:avLst/>
          </a:prstGeom>
          <a:noFill/>
          <a:ln/>
        </p:spPr>
        <p:txBody>
          <a:bodyPr wrap="square" rtlCol="0" anchor="t"/>
          <a:lstStyle/>
          <a:p>
            <a:pPr marL="0" indent="0">
              <a:lnSpc>
                <a:spcPts val="2906"/>
              </a:lnSpc>
              <a:buNone/>
            </a:pPr>
            <a:r>
              <a:rPr lang="en-US" sz="2000" dirty="0">
                <a:solidFill>
                  <a:srgbClr val="D7E5D8"/>
                </a:solidFill>
                <a:latin typeface="Times New Roman" panose="02020603050405020304" pitchFamily="18" charset="0"/>
                <a:ea typeface="Syne" pitchFamily="34" charset="-122"/>
                <a:cs typeface="Times New Roman" panose="02020603050405020304" pitchFamily="18" charset="0"/>
              </a:rPr>
              <a:t>Implement policies that automatically adjust password expiration based on risk factors like account activity, geographical login locations, and suspicious login attempts.</a:t>
            </a:r>
            <a:endParaRPr lang="en-US" sz="2000" dirty="0">
              <a:latin typeface="Times New Roman" panose="02020603050405020304" pitchFamily="18" charset="0"/>
              <a:cs typeface="Times New Roman" panose="02020603050405020304" pitchFamily="18" charset="0"/>
            </a:endParaRPr>
          </a:p>
        </p:txBody>
      </p:sp>
      <p:sp>
        <p:nvSpPr>
          <p:cNvPr id="13" name="Shape 10"/>
          <p:cNvSpPr/>
          <p:nvPr/>
        </p:nvSpPr>
        <p:spPr>
          <a:xfrm>
            <a:off x="1015365" y="5261015"/>
            <a:ext cx="518874" cy="518874"/>
          </a:xfrm>
          <a:prstGeom prst="roundRect">
            <a:avLst>
              <a:gd name="adj" fmla="val 20004"/>
            </a:avLst>
          </a:prstGeom>
          <a:solidFill>
            <a:srgbClr val="547808"/>
          </a:solidFill>
          <a:ln w="7620">
            <a:solidFill>
              <a:srgbClr val="6D9121"/>
            </a:solidFill>
            <a:prstDash val="solid"/>
          </a:ln>
        </p:spPr>
      </p:sp>
      <p:sp>
        <p:nvSpPr>
          <p:cNvPr id="14" name="Text 11"/>
          <p:cNvSpPr/>
          <p:nvPr/>
        </p:nvSpPr>
        <p:spPr>
          <a:xfrm>
            <a:off x="1092279" y="5347454"/>
            <a:ext cx="364927" cy="345996"/>
          </a:xfrm>
          <a:prstGeom prst="rect">
            <a:avLst/>
          </a:prstGeom>
          <a:noFill/>
          <a:ln/>
        </p:spPr>
        <p:txBody>
          <a:bodyPr wrap="none" rtlCol="0" anchor="t"/>
          <a:lstStyle/>
          <a:p>
            <a:pPr marL="0" indent="0" algn="ctr">
              <a:lnSpc>
                <a:spcPts val="2724"/>
              </a:lnSpc>
              <a:buNone/>
            </a:pPr>
            <a:r>
              <a:rPr lang="en-US" sz="2724" b="1" dirty="0">
                <a:solidFill>
                  <a:srgbClr val="D7E5D8"/>
                </a:solidFill>
                <a:latin typeface="Syne" pitchFamily="34" charset="0"/>
                <a:ea typeface="Syne" pitchFamily="34" charset="-122"/>
                <a:cs typeface="Syne" pitchFamily="34" charset="-120"/>
              </a:rPr>
              <a:t>3</a:t>
            </a:r>
            <a:endParaRPr lang="en-US" sz="2724" dirty="0"/>
          </a:p>
        </p:txBody>
      </p:sp>
      <p:sp>
        <p:nvSpPr>
          <p:cNvPr id="15" name="Text 12"/>
          <p:cNvSpPr/>
          <p:nvPr/>
        </p:nvSpPr>
        <p:spPr>
          <a:xfrm>
            <a:off x="1764863" y="5261015"/>
            <a:ext cx="5434965" cy="720804"/>
          </a:xfrm>
          <a:prstGeom prst="rect">
            <a:avLst/>
          </a:prstGeom>
          <a:noFill/>
          <a:ln/>
        </p:spPr>
        <p:txBody>
          <a:bodyPr wrap="square" rtlCol="0" anchor="t"/>
          <a:lstStyle/>
          <a:p>
            <a:pPr marL="0" indent="0">
              <a:lnSpc>
                <a:spcPts val="2838"/>
              </a:lnSpc>
              <a:buNone/>
            </a:pPr>
            <a:r>
              <a:rPr lang="en-US" sz="2270" b="1" dirty="0">
                <a:solidFill>
                  <a:srgbClr val="D7E5D8"/>
                </a:solidFill>
                <a:latin typeface="Syne" pitchFamily="34" charset="0"/>
                <a:ea typeface="Syne" pitchFamily="34" charset="-122"/>
                <a:cs typeface="Syne" pitchFamily="34" charset="-120"/>
              </a:rPr>
              <a:t>Password History Restrictions</a:t>
            </a:r>
            <a:endParaRPr lang="en-US" sz="2270" dirty="0"/>
          </a:p>
        </p:txBody>
      </p:sp>
      <p:sp>
        <p:nvSpPr>
          <p:cNvPr id="16" name="Text 13"/>
          <p:cNvSpPr/>
          <p:nvPr/>
        </p:nvSpPr>
        <p:spPr>
          <a:xfrm>
            <a:off x="1764863" y="6120170"/>
            <a:ext cx="5434965" cy="1106924"/>
          </a:xfrm>
          <a:prstGeom prst="rect">
            <a:avLst/>
          </a:prstGeom>
          <a:noFill/>
          <a:ln/>
        </p:spPr>
        <p:txBody>
          <a:bodyPr wrap="square" rtlCol="0" anchor="t"/>
          <a:lstStyle/>
          <a:p>
            <a:pPr marL="0" indent="0">
              <a:lnSpc>
                <a:spcPts val="2906"/>
              </a:lnSpc>
              <a:buNone/>
            </a:pPr>
            <a:r>
              <a:rPr lang="en-US" sz="2000" dirty="0">
                <a:solidFill>
                  <a:srgbClr val="D7E5D8"/>
                </a:solidFill>
                <a:latin typeface="Times New Roman" panose="02020603050405020304" pitchFamily="18" charset="0"/>
                <a:ea typeface="Syne" pitchFamily="34" charset="-122"/>
                <a:cs typeface="Times New Roman" panose="02020603050405020304" pitchFamily="18" charset="0"/>
              </a:rPr>
              <a:t>Prevent users from reusing previous passwords to encourage the creation of new, unique credentials with each rotation.</a:t>
            </a:r>
            <a:endParaRPr lang="en-US" sz="2000" dirty="0">
              <a:latin typeface="Times New Roman" panose="02020603050405020304" pitchFamily="18" charset="0"/>
              <a:cs typeface="Times New Roman" panose="02020603050405020304" pitchFamily="18" charset="0"/>
            </a:endParaRPr>
          </a:p>
        </p:txBody>
      </p:sp>
      <p:sp>
        <p:nvSpPr>
          <p:cNvPr id="17" name="Shape 14"/>
          <p:cNvSpPr/>
          <p:nvPr/>
        </p:nvSpPr>
        <p:spPr>
          <a:xfrm>
            <a:off x="7430452" y="5261015"/>
            <a:ext cx="518874" cy="518874"/>
          </a:xfrm>
          <a:prstGeom prst="roundRect">
            <a:avLst>
              <a:gd name="adj" fmla="val 20004"/>
            </a:avLst>
          </a:prstGeom>
          <a:solidFill>
            <a:srgbClr val="547808"/>
          </a:solidFill>
          <a:ln w="7620">
            <a:solidFill>
              <a:srgbClr val="6D9121"/>
            </a:solidFill>
            <a:prstDash val="solid"/>
          </a:ln>
        </p:spPr>
      </p:sp>
      <p:sp>
        <p:nvSpPr>
          <p:cNvPr id="18" name="Text 15"/>
          <p:cNvSpPr/>
          <p:nvPr/>
        </p:nvSpPr>
        <p:spPr>
          <a:xfrm>
            <a:off x="7500580" y="5347454"/>
            <a:ext cx="378500" cy="345996"/>
          </a:xfrm>
          <a:prstGeom prst="rect">
            <a:avLst/>
          </a:prstGeom>
          <a:noFill/>
          <a:ln/>
        </p:spPr>
        <p:txBody>
          <a:bodyPr wrap="none" rtlCol="0" anchor="t"/>
          <a:lstStyle/>
          <a:p>
            <a:pPr marL="0" indent="0" algn="ctr">
              <a:lnSpc>
                <a:spcPts val="2724"/>
              </a:lnSpc>
              <a:buNone/>
            </a:pPr>
            <a:r>
              <a:rPr lang="en-US" sz="2724" b="1" dirty="0">
                <a:solidFill>
                  <a:srgbClr val="D7E5D8"/>
                </a:solidFill>
                <a:latin typeface="Syne" pitchFamily="34" charset="0"/>
                <a:ea typeface="Syne" pitchFamily="34" charset="-122"/>
                <a:cs typeface="Syne" pitchFamily="34" charset="-120"/>
              </a:rPr>
              <a:t>4</a:t>
            </a:r>
            <a:endParaRPr lang="en-US" sz="2724" dirty="0"/>
          </a:p>
        </p:txBody>
      </p:sp>
      <p:sp>
        <p:nvSpPr>
          <p:cNvPr id="19" name="Text 16"/>
          <p:cNvSpPr/>
          <p:nvPr/>
        </p:nvSpPr>
        <p:spPr>
          <a:xfrm>
            <a:off x="8179951" y="5261015"/>
            <a:ext cx="5434965" cy="720804"/>
          </a:xfrm>
          <a:prstGeom prst="rect">
            <a:avLst/>
          </a:prstGeom>
          <a:noFill/>
          <a:ln/>
        </p:spPr>
        <p:txBody>
          <a:bodyPr wrap="square" rtlCol="0" anchor="t"/>
          <a:lstStyle/>
          <a:p>
            <a:pPr marL="0" indent="0">
              <a:lnSpc>
                <a:spcPts val="2838"/>
              </a:lnSpc>
              <a:buNone/>
            </a:pPr>
            <a:r>
              <a:rPr lang="en-US" sz="2270" b="1" dirty="0">
                <a:solidFill>
                  <a:srgbClr val="D7E5D8"/>
                </a:solidFill>
                <a:latin typeface="Syne" pitchFamily="34" charset="0"/>
                <a:ea typeface="Syne" pitchFamily="34" charset="-122"/>
                <a:cs typeface="Syne" pitchFamily="34" charset="-120"/>
              </a:rPr>
              <a:t>Password Strength Enforcement</a:t>
            </a:r>
            <a:endParaRPr lang="en-US" sz="2270" dirty="0"/>
          </a:p>
        </p:txBody>
      </p:sp>
      <p:sp>
        <p:nvSpPr>
          <p:cNvPr id="20" name="Text 17"/>
          <p:cNvSpPr/>
          <p:nvPr/>
        </p:nvSpPr>
        <p:spPr>
          <a:xfrm>
            <a:off x="8179951" y="6120170"/>
            <a:ext cx="5434965" cy="1475899"/>
          </a:xfrm>
          <a:prstGeom prst="rect">
            <a:avLst/>
          </a:prstGeom>
          <a:noFill/>
          <a:ln/>
        </p:spPr>
        <p:txBody>
          <a:bodyPr wrap="square" rtlCol="0" anchor="t"/>
          <a:lstStyle/>
          <a:p>
            <a:pPr marL="0" indent="0">
              <a:lnSpc>
                <a:spcPts val="2906"/>
              </a:lnSpc>
              <a:buNone/>
            </a:pPr>
            <a:r>
              <a:rPr lang="en-US" sz="2000" dirty="0">
                <a:solidFill>
                  <a:srgbClr val="D7E5D8"/>
                </a:solidFill>
                <a:latin typeface="Times New Roman" panose="02020603050405020304" pitchFamily="18" charset="0"/>
                <a:ea typeface="Syne" pitchFamily="34" charset="-122"/>
                <a:cs typeface="Times New Roman" panose="02020603050405020304" pitchFamily="18" charset="0"/>
              </a:rPr>
              <a:t>Enforce strong password requirements, such as minimum length, character complexity, and the avoidance of common passwords, to enhance the overall security of the system.</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52025">
              <a:alpha val="75000"/>
            </a:srgbClr>
          </a:solidFill>
          <a:ln/>
        </p:spPr>
      </p:sp>
      <p:sp>
        <p:nvSpPr>
          <p:cNvPr id="4" name="Text 1"/>
          <p:cNvSpPr/>
          <p:nvPr/>
        </p:nvSpPr>
        <p:spPr>
          <a:xfrm>
            <a:off x="855345" y="672108"/>
            <a:ext cx="12919710" cy="1527572"/>
          </a:xfrm>
          <a:prstGeom prst="rect">
            <a:avLst/>
          </a:prstGeom>
          <a:noFill/>
          <a:ln/>
        </p:spPr>
        <p:txBody>
          <a:bodyPr wrap="square" rtlCol="0" anchor="t"/>
          <a:lstStyle/>
          <a:p>
            <a:pPr marL="0" indent="0">
              <a:lnSpc>
                <a:spcPts val="6014"/>
              </a:lnSpc>
              <a:buNone/>
            </a:pPr>
            <a:r>
              <a:rPr lang="en-US" sz="4811" b="1" dirty="0">
                <a:solidFill>
                  <a:srgbClr val="F0F4F1"/>
                </a:solidFill>
                <a:latin typeface="Times New Roman" panose="02020603050405020304" pitchFamily="18" charset="0"/>
                <a:ea typeface="Syne" pitchFamily="34" charset="-122"/>
                <a:cs typeface="Times New Roman" panose="02020603050405020304" pitchFamily="18" charset="0"/>
              </a:rPr>
              <a:t>Secure Password Sharing and Collaboration</a:t>
            </a:r>
            <a:endParaRPr lang="en-US" sz="4811" dirty="0">
              <a:latin typeface="Times New Roman" panose="02020603050405020304" pitchFamily="18" charset="0"/>
              <a:cs typeface="Times New Roman" panose="02020603050405020304" pitchFamily="18" charset="0"/>
            </a:endParaRPr>
          </a:p>
        </p:txBody>
      </p:sp>
      <p:sp>
        <p:nvSpPr>
          <p:cNvPr id="5" name="Text 2"/>
          <p:cNvSpPr/>
          <p:nvPr/>
        </p:nvSpPr>
        <p:spPr>
          <a:xfrm>
            <a:off x="855345" y="2810589"/>
            <a:ext cx="2782729" cy="763667"/>
          </a:xfrm>
          <a:prstGeom prst="rect">
            <a:avLst/>
          </a:prstGeom>
          <a:noFill/>
          <a:ln/>
        </p:spPr>
        <p:txBody>
          <a:bodyPr wrap="square" rtlCol="0" anchor="t"/>
          <a:lstStyle/>
          <a:p>
            <a:pPr marL="0" indent="0">
              <a:lnSpc>
                <a:spcPts val="3007"/>
              </a:lnSpc>
              <a:buNone/>
            </a:pPr>
            <a:r>
              <a:rPr lang="en-US" sz="2406" b="1" dirty="0">
                <a:solidFill>
                  <a:srgbClr val="F0F4F1"/>
                </a:solidFill>
                <a:latin typeface="Times New Roman" panose="02020603050405020304" pitchFamily="18" charset="0"/>
                <a:ea typeface="Syne" pitchFamily="34" charset="-122"/>
                <a:cs typeface="Times New Roman" panose="02020603050405020304" pitchFamily="18" charset="0"/>
              </a:rPr>
              <a:t>Secure Sharing</a:t>
            </a:r>
            <a:endParaRPr lang="en-US" sz="2406" dirty="0">
              <a:latin typeface="Times New Roman" panose="02020603050405020304" pitchFamily="18" charset="0"/>
              <a:cs typeface="Times New Roman" panose="02020603050405020304" pitchFamily="18" charset="0"/>
            </a:endParaRPr>
          </a:p>
        </p:txBody>
      </p:sp>
      <p:sp>
        <p:nvSpPr>
          <p:cNvPr id="6" name="Text 3"/>
          <p:cNvSpPr/>
          <p:nvPr/>
        </p:nvSpPr>
        <p:spPr>
          <a:xfrm>
            <a:off x="855345" y="3818573"/>
            <a:ext cx="2782729" cy="3128010"/>
          </a:xfrm>
          <a:prstGeom prst="rect">
            <a:avLst/>
          </a:prstGeom>
          <a:noFill/>
          <a:ln/>
        </p:spPr>
        <p:txBody>
          <a:bodyPr wrap="square" rtlCol="0" anchor="t"/>
          <a:lstStyle/>
          <a:p>
            <a:pPr marL="0" indent="0">
              <a:lnSpc>
                <a:spcPts val="3079"/>
              </a:lnSpc>
              <a:buNone/>
            </a:pPr>
            <a:r>
              <a:rPr lang="en-US" sz="2000" dirty="0">
                <a:solidFill>
                  <a:srgbClr val="D7E5D8"/>
                </a:solidFill>
                <a:latin typeface="Times New Roman" panose="02020603050405020304" pitchFamily="18" charset="0"/>
                <a:ea typeface="Syne" pitchFamily="34" charset="-122"/>
                <a:cs typeface="Times New Roman" panose="02020603050405020304" pitchFamily="18" charset="0"/>
              </a:rPr>
              <a:t>Safely share sensitive passwords with authorized team members using end-to-end encryption. Grant granular access controls and audit user activity to maintain security.</a:t>
            </a:r>
            <a:endParaRPr lang="en-US" sz="2000" dirty="0">
              <a:latin typeface="Times New Roman" panose="02020603050405020304" pitchFamily="18" charset="0"/>
              <a:cs typeface="Times New Roman" panose="02020603050405020304" pitchFamily="18" charset="0"/>
            </a:endParaRPr>
          </a:p>
        </p:txBody>
      </p:sp>
      <p:sp>
        <p:nvSpPr>
          <p:cNvPr id="7" name="Text 4"/>
          <p:cNvSpPr/>
          <p:nvPr/>
        </p:nvSpPr>
        <p:spPr>
          <a:xfrm>
            <a:off x="4241959" y="2810589"/>
            <a:ext cx="2782729" cy="763667"/>
          </a:xfrm>
          <a:prstGeom prst="rect">
            <a:avLst/>
          </a:prstGeom>
          <a:noFill/>
          <a:ln/>
        </p:spPr>
        <p:txBody>
          <a:bodyPr wrap="square" rtlCol="0" anchor="t"/>
          <a:lstStyle/>
          <a:p>
            <a:pPr marL="0" indent="0">
              <a:lnSpc>
                <a:spcPts val="3007"/>
              </a:lnSpc>
              <a:buNone/>
            </a:pPr>
            <a:r>
              <a:rPr lang="en-US" sz="2406" b="1" dirty="0">
                <a:solidFill>
                  <a:srgbClr val="F0F4F1"/>
                </a:solidFill>
                <a:latin typeface="Times New Roman" panose="02020603050405020304" pitchFamily="18" charset="0"/>
                <a:ea typeface="Syne" pitchFamily="34" charset="-122"/>
                <a:cs typeface="Times New Roman" panose="02020603050405020304" pitchFamily="18" charset="0"/>
              </a:rPr>
              <a:t>Collaborative Editing</a:t>
            </a:r>
            <a:endParaRPr lang="en-US" sz="2406" dirty="0">
              <a:latin typeface="Times New Roman" panose="02020603050405020304" pitchFamily="18" charset="0"/>
              <a:cs typeface="Times New Roman" panose="02020603050405020304" pitchFamily="18" charset="0"/>
            </a:endParaRPr>
          </a:p>
        </p:txBody>
      </p:sp>
      <p:sp>
        <p:nvSpPr>
          <p:cNvPr id="8" name="Text 5"/>
          <p:cNvSpPr/>
          <p:nvPr/>
        </p:nvSpPr>
        <p:spPr>
          <a:xfrm>
            <a:off x="4241959" y="3818573"/>
            <a:ext cx="2782729" cy="3519011"/>
          </a:xfrm>
          <a:prstGeom prst="rect">
            <a:avLst/>
          </a:prstGeom>
          <a:noFill/>
          <a:ln/>
        </p:spPr>
        <p:txBody>
          <a:bodyPr wrap="square" rtlCol="0" anchor="t"/>
          <a:lstStyle/>
          <a:p>
            <a:pPr marL="0" indent="0">
              <a:lnSpc>
                <a:spcPts val="3079"/>
              </a:lnSpc>
              <a:buNone/>
            </a:pPr>
            <a:r>
              <a:rPr lang="en-US" sz="2000" dirty="0">
                <a:solidFill>
                  <a:srgbClr val="D7E5D8"/>
                </a:solidFill>
                <a:latin typeface="Times New Roman" panose="02020603050405020304" pitchFamily="18" charset="0"/>
                <a:ea typeface="Syne" pitchFamily="34" charset="-122"/>
                <a:cs typeface="Times New Roman" panose="02020603050405020304" pitchFamily="18" charset="0"/>
              </a:rPr>
              <a:t>Enable real-time collaborative editing of shared passwords. Multiple users can securely view, update and comment on password details within a centralized, audited system.</a:t>
            </a:r>
            <a:endParaRPr lang="en-US" sz="2000" dirty="0">
              <a:latin typeface="Times New Roman" panose="02020603050405020304" pitchFamily="18" charset="0"/>
              <a:cs typeface="Times New Roman" panose="02020603050405020304" pitchFamily="18" charset="0"/>
            </a:endParaRPr>
          </a:p>
        </p:txBody>
      </p:sp>
      <p:sp>
        <p:nvSpPr>
          <p:cNvPr id="9" name="Text 6"/>
          <p:cNvSpPr/>
          <p:nvPr/>
        </p:nvSpPr>
        <p:spPr>
          <a:xfrm>
            <a:off x="7628573" y="2810589"/>
            <a:ext cx="2782729" cy="763667"/>
          </a:xfrm>
          <a:prstGeom prst="rect">
            <a:avLst/>
          </a:prstGeom>
          <a:noFill/>
          <a:ln/>
        </p:spPr>
        <p:txBody>
          <a:bodyPr wrap="square" rtlCol="0" anchor="t"/>
          <a:lstStyle/>
          <a:p>
            <a:pPr marL="0" indent="0">
              <a:lnSpc>
                <a:spcPts val="3007"/>
              </a:lnSpc>
              <a:buNone/>
            </a:pPr>
            <a:r>
              <a:rPr lang="en-US" sz="2406" b="1" dirty="0">
                <a:solidFill>
                  <a:srgbClr val="F0F4F1"/>
                </a:solidFill>
                <a:latin typeface="Times New Roman" panose="02020603050405020304" pitchFamily="18" charset="0"/>
                <a:ea typeface="Syne" pitchFamily="34" charset="-122"/>
                <a:cs typeface="Times New Roman" panose="02020603050405020304" pitchFamily="18" charset="0"/>
              </a:rPr>
              <a:t>Secure Backup</a:t>
            </a:r>
            <a:endParaRPr lang="en-US" sz="2406" dirty="0">
              <a:latin typeface="Times New Roman" panose="02020603050405020304" pitchFamily="18" charset="0"/>
              <a:cs typeface="Times New Roman" panose="02020603050405020304" pitchFamily="18" charset="0"/>
            </a:endParaRPr>
          </a:p>
        </p:txBody>
      </p:sp>
      <p:sp>
        <p:nvSpPr>
          <p:cNvPr id="10" name="Text 7"/>
          <p:cNvSpPr/>
          <p:nvPr/>
        </p:nvSpPr>
        <p:spPr>
          <a:xfrm>
            <a:off x="7628573" y="3818573"/>
            <a:ext cx="2782729" cy="2737009"/>
          </a:xfrm>
          <a:prstGeom prst="rect">
            <a:avLst/>
          </a:prstGeom>
          <a:noFill/>
          <a:ln/>
        </p:spPr>
        <p:txBody>
          <a:bodyPr wrap="square" rtlCol="0" anchor="t"/>
          <a:lstStyle/>
          <a:p>
            <a:pPr marL="0" indent="0">
              <a:lnSpc>
                <a:spcPts val="3079"/>
              </a:lnSpc>
              <a:buNone/>
            </a:pPr>
            <a:r>
              <a:rPr lang="en-US" sz="2000" dirty="0">
                <a:solidFill>
                  <a:srgbClr val="D7E5D8"/>
                </a:solidFill>
                <a:latin typeface="Times New Roman" panose="02020603050405020304" pitchFamily="18" charset="0"/>
                <a:ea typeface="Syne" pitchFamily="34" charset="-122"/>
                <a:cs typeface="Times New Roman" panose="02020603050405020304" pitchFamily="18" charset="0"/>
              </a:rPr>
              <a:t>Automatically back up and encrypt all password data, allowing secure recovery in case of emergency or data loss. Maintain version history for easy rollback</a:t>
            </a:r>
            <a:r>
              <a:rPr lang="en-US" sz="1924" dirty="0">
                <a:solidFill>
                  <a:srgbClr val="D7E5D8"/>
                </a:solidFill>
                <a:latin typeface="Syne" pitchFamily="34" charset="0"/>
                <a:ea typeface="Syne" pitchFamily="34" charset="-122"/>
                <a:cs typeface="Syne" pitchFamily="34" charset="-120"/>
              </a:rPr>
              <a:t>.</a:t>
            </a:r>
            <a:endParaRPr lang="en-US" sz="1924" dirty="0"/>
          </a:p>
        </p:txBody>
      </p:sp>
      <p:sp>
        <p:nvSpPr>
          <p:cNvPr id="11" name="Text 8"/>
          <p:cNvSpPr/>
          <p:nvPr/>
        </p:nvSpPr>
        <p:spPr>
          <a:xfrm>
            <a:off x="11015186" y="2810589"/>
            <a:ext cx="2782729" cy="763667"/>
          </a:xfrm>
          <a:prstGeom prst="rect">
            <a:avLst/>
          </a:prstGeom>
          <a:noFill/>
          <a:ln/>
        </p:spPr>
        <p:txBody>
          <a:bodyPr wrap="square" rtlCol="0" anchor="t"/>
          <a:lstStyle/>
          <a:p>
            <a:pPr marL="0" indent="0">
              <a:lnSpc>
                <a:spcPts val="3007"/>
              </a:lnSpc>
              <a:buNone/>
            </a:pPr>
            <a:r>
              <a:rPr lang="en-US" sz="2406" b="1" dirty="0">
                <a:solidFill>
                  <a:srgbClr val="F0F4F1"/>
                </a:solidFill>
                <a:latin typeface="Syne" pitchFamily="34" charset="0"/>
                <a:ea typeface="Syne" pitchFamily="34" charset="-122"/>
                <a:cs typeface="Times New Roman" panose="02020603050405020304" pitchFamily="18" charset="0"/>
              </a:rPr>
              <a:t>Secure Access</a:t>
            </a:r>
            <a:endParaRPr lang="en-US" sz="2406" dirty="0"/>
          </a:p>
        </p:txBody>
      </p:sp>
      <p:sp>
        <p:nvSpPr>
          <p:cNvPr id="12" name="Text 9"/>
          <p:cNvSpPr/>
          <p:nvPr/>
        </p:nvSpPr>
        <p:spPr>
          <a:xfrm>
            <a:off x="11015186" y="3818573"/>
            <a:ext cx="2782729" cy="3128010"/>
          </a:xfrm>
          <a:prstGeom prst="rect">
            <a:avLst/>
          </a:prstGeom>
          <a:noFill/>
          <a:ln/>
        </p:spPr>
        <p:txBody>
          <a:bodyPr wrap="square" rtlCol="0" anchor="t"/>
          <a:lstStyle/>
          <a:p>
            <a:pPr marL="0" indent="0">
              <a:lnSpc>
                <a:spcPts val="3079"/>
              </a:lnSpc>
              <a:buNone/>
            </a:pPr>
            <a:r>
              <a:rPr lang="en-US" sz="2000" dirty="0">
                <a:solidFill>
                  <a:srgbClr val="D7E5D8"/>
                </a:solidFill>
                <a:latin typeface="Times New Roman" panose="02020603050405020304" pitchFamily="18" charset="0"/>
                <a:ea typeface="Syne" pitchFamily="34" charset="-122"/>
                <a:cs typeface="Times New Roman" panose="02020603050405020304" pitchFamily="18" charset="0"/>
              </a:rPr>
              <a:t>Restrict access to password vaults based on user roles and permissions. Enforce multi-factor authentication to verify identities before granting access.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753063" cy="8229600"/>
          </a:xfrm>
          <a:prstGeom prst="rect">
            <a:avLst/>
          </a:prstGeom>
        </p:spPr>
      </p:pic>
      <p:sp>
        <p:nvSpPr>
          <p:cNvPr id="7" name="Text 2"/>
          <p:cNvSpPr/>
          <p:nvPr/>
        </p:nvSpPr>
        <p:spPr>
          <a:xfrm>
            <a:off x="284174" y="370285"/>
            <a:ext cx="2024129" cy="771525"/>
          </a:xfrm>
          <a:prstGeom prst="rect">
            <a:avLst/>
          </a:prstGeom>
          <a:noFill/>
          <a:ln/>
        </p:spPr>
        <p:txBody>
          <a:bodyPr wrap="none" rtlCol="0" anchor="t"/>
          <a:lstStyle/>
          <a:p>
            <a:pPr marL="0" indent="0">
              <a:lnSpc>
                <a:spcPts val="6075"/>
              </a:lnSpc>
              <a:buNone/>
            </a:pPr>
            <a:r>
              <a:rPr lang="en-US" sz="4860" b="1" dirty="0">
                <a:solidFill>
                  <a:srgbClr val="F0F4F1"/>
                </a:solidFill>
                <a:latin typeface="Syne" pitchFamily="34" charset="0"/>
                <a:ea typeface="Syne" pitchFamily="34" charset="-122"/>
                <a:cs typeface="Syne" pitchFamily="34" charset="-120"/>
              </a:rPr>
              <a:t>Code</a:t>
            </a:r>
            <a:endParaRPr lang="en-US" sz="4860" dirty="0"/>
          </a:p>
        </p:txBody>
      </p:sp>
      <p:sp>
        <p:nvSpPr>
          <p:cNvPr id="8" name="Text 3"/>
          <p:cNvSpPr/>
          <p:nvPr/>
        </p:nvSpPr>
        <p:spPr>
          <a:xfrm>
            <a:off x="864037" y="2966680"/>
            <a:ext cx="7415927" cy="1580198"/>
          </a:xfrm>
          <a:prstGeom prst="rect">
            <a:avLst/>
          </a:prstGeom>
          <a:noFill/>
          <a:ln/>
        </p:spPr>
        <p:txBody>
          <a:bodyPr wrap="square" rtlCol="0" anchor="t"/>
          <a:lstStyle/>
          <a:p>
            <a:pPr marL="0" indent="0">
              <a:lnSpc>
                <a:spcPts val="3110"/>
              </a:lnSpc>
              <a:buNone/>
            </a:pPr>
            <a:endParaRPr lang="en-US" sz="1944" dirty="0"/>
          </a:p>
        </p:txBody>
      </p:sp>
      <p:sp>
        <p:nvSpPr>
          <p:cNvPr id="9" name="Text 4"/>
          <p:cNvSpPr/>
          <p:nvPr/>
        </p:nvSpPr>
        <p:spPr>
          <a:xfrm>
            <a:off x="864037" y="4824532"/>
            <a:ext cx="7415927" cy="1580198"/>
          </a:xfrm>
          <a:prstGeom prst="rect">
            <a:avLst/>
          </a:prstGeom>
          <a:noFill/>
          <a:ln/>
        </p:spPr>
        <p:txBody>
          <a:bodyPr wrap="square" rtlCol="0" anchor="t"/>
          <a:lstStyle/>
          <a:p>
            <a:pPr marL="0" indent="0">
              <a:lnSpc>
                <a:spcPts val="3110"/>
              </a:lnSpc>
              <a:buNone/>
            </a:pPr>
            <a:endParaRPr lang="en-US" sz="1944" dirty="0"/>
          </a:p>
        </p:txBody>
      </p:sp>
      <p:sp>
        <p:nvSpPr>
          <p:cNvPr id="16" name="TextBox 15">
            <a:extLst>
              <a:ext uri="{FF2B5EF4-FFF2-40B4-BE49-F238E27FC236}">
                <a16:creationId xmlns:a16="http://schemas.microsoft.com/office/drawing/2014/main" id="{AF2E61DE-76F1-E92D-02F8-5380E103CD04}"/>
              </a:ext>
            </a:extLst>
          </p:cNvPr>
          <p:cNvSpPr txBox="1"/>
          <p:nvPr/>
        </p:nvSpPr>
        <p:spPr>
          <a:xfrm>
            <a:off x="2592477" y="381298"/>
            <a:ext cx="7465740" cy="7848302"/>
          </a:xfrm>
          <a:prstGeom prst="rect">
            <a:avLst/>
          </a:prstGeom>
          <a:noFill/>
        </p:spPr>
        <p:txBody>
          <a:bodyPr wrap="square">
            <a:spAutoFit/>
          </a:bodyPr>
          <a:lstStyle/>
          <a:p>
            <a:r>
              <a:rPr lang="en-IN" dirty="0">
                <a:solidFill>
                  <a:schemeClr val="bg1"/>
                </a:solidFill>
              </a:rPr>
              <a:t>#include &lt;iostream&gt;</a:t>
            </a:r>
          </a:p>
          <a:p>
            <a:r>
              <a:rPr lang="en-IN" dirty="0">
                <a:solidFill>
                  <a:schemeClr val="bg1"/>
                </a:solidFill>
              </a:rPr>
              <a:t>#include &lt;vector&gt;</a:t>
            </a:r>
          </a:p>
          <a:p>
            <a:r>
              <a:rPr lang="en-IN" dirty="0">
                <a:solidFill>
                  <a:schemeClr val="bg1"/>
                </a:solidFill>
              </a:rPr>
              <a:t>#include &lt;string&gt;</a:t>
            </a:r>
          </a:p>
          <a:p>
            <a:r>
              <a:rPr lang="en-IN" dirty="0">
                <a:solidFill>
                  <a:schemeClr val="bg1"/>
                </a:solidFill>
              </a:rPr>
              <a:t>#include &lt;algorithm&gt; </a:t>
            </a:r>
          </a:p>
          <a:p>
            <a:r>
              <a:rPr lang="en-IN" dirty="0">
                <a:solidFill>
                  <a:schemeClr val="bg1"/>
                </a:solidFill>
              </a:rPr>
              <a:t>std::string </a:t>
            </a:r>
            <a:r>
              <a:rPr lang="en-IN" dirty="0" err="1">
                <a:solidFill>
                  <a:schemeClr val="bg1"/>
                </a:solidFill>
              </a:rPr>
              <a:t>encryptPassword</a:t>
            </a:r>
            <a:r>
              <a:rPr lang="en-IN" dirty="0">
                <a:solidFill>
                  <a:schemeClr val="bg1"/>
                </a:solidFill>
              </a:rPr>
              <a:t>(</a:t>
            </a:r>
            <a:r>
              <a:rPr lang="en-IN" dirty="0" err="1">
                <a:solidFill>
                  <a:schemeClr val="bg1"/>
                </a:solidFill>
              </a:rPr>
              <a:t>const</a:t>
            </a:r>
            <a:r>
              <a:rPr lang="en-IN" dirty="0">
                <a:solidFill>
                  <a:schemeClr val="bg1"/>
                </a:solidFill>
              </a:rPr>
              <a:t> std::string &amp;password) {</a:t>
            </a:r>
          </a:p>
          <a:p>
            <a:r>
              <a:rPr lang="en-IN" dirty="0">
                <a:solidFill>
                  <a:schemeClr val="bg1"/>
                </a:solidFill>
              </a:rPr>
              <a:t>    std::string encrypted = password;</a:t>
            </a:r>
          </a:p>
          <a:p>
            <a:r>
              <a:rPr lang="en-IN" dirty="0">
                <a:solidFill>
                  <a:schemeClr val="bg1"/>
                </a:solidFill>
              </a:rPr>
              <a:t>    for (</a:t>
            </a:r>
            <a:r>
              <a:rPr lang="en-IN" dirty="0" err="1">
                <a:solidFill>
                  <a:schemeClr val="bg1"/>
                </a:solidFill>
              </a:rPr>
              <a:t>size_t</a:t>
            </a:r>
            <a:r>
              <a:rPr lang="en-IN" dirty="0">
                <a:solidFill>
                  <a:schemeClr val="bg1"/>
                </a:solidFill>
              </a:rPr>
              <a:t> </a:t>
            </a:r>
            <a:r>
              <a:rPr lang="en-IN" dirty="0" err="1">
                <a:solidFill>
                  <a:schemeClr val="bg1"/>
                </a:solidFill>
              </a:rPr>
              <a:t>i</a:t>
            </a:r>
            <a:r>
              <a:rPr lang="en-IN" dirty="0">
                <a:solidFill>
                  <a:schemeClr val="bg1"/>
                </a:solidFill>
              </a:rPr>
              <a:t> = 0; </a:t>
            </a:r>
            <a:r>
              <a:rPr lang="en-IN" dirty="0" err="1">
                <a:solidFill>
                  <a:schemeClr val="bg1"/>
                </a:solidFill>
              </a:rPr>
              <a:t>i</a:t>
            </a:r>
            <a:r>
              <a:rPr lang="en-IN" dirty="0">
                <a:solidFill>
                  <a:schemeClr val="bg1"/>
                </a:solidFill>
              </a:rPr>
              <a:t> &lt; </a:t>
            </a:r>
            <a:r>
              <a:rPr lang="en-IN" dirty="0" err="1">
                <a:solidFill>
                  <a:schemeClr val="bg1"/>
                </a:solidFill>
              </a:rPr>
              <a:t>encrypted.length</a:t>
            </a:r>
            <a:r>
              <a:rPr lang="en-IN" dirty="0">
                <a:solidFill>
                  <a:schemeClr val="bg1"/>
                </a:solidFill>
              </a:rPr>
              <a:t>(); ++</a:t>
            </a:r>
            <a:r>
              <a:rPr lang="en-IN" dirty="0" err="1">
                <a:solidFill>
                  <a:schemeClr val="bg1"/>
                </a:solidFill>
              </a:rPr>
              <a:t>i</a:t>
            </a:r>
            <a:r>
              <a:rPr lang="en-IN" dirty="0">
                <a:solidFill>
                  <a:schemeClr val="bg1"/>
                </a:solidFill>
              </a:rPr>
              <a:t>) {</a:t>
            </a:r>
          </a:p>
          <a:p>
            <a:r>
              <a:rPr lang="en-IN" dirty="0">
                <a:solidFill>
                  <a:schemeClr val="bg1"/>
                </a:solidFill>
              </a:rPr>
              <a:t>        encrypted[</a:t>
            </a:r>
            <a:r>
              <a:rPr lang="en-IN" dirty="0" err="1">
                <a:solidFill>
                  <a:schemeClr val="bg1"/>
                </a:solidFill>
              </a:rPr>
              <a:t>i</a:t>
            </a:r>
            <a:r>
              <a:rPr lang="en-IN" dirty="0">
                <a:solidFill>
                  <a:schemeClr val="bg1"/>
                </a:solidFill>
              </a:rPr>
              <a:t>] += 1; </a:t>
            </a:r>
          </a:p>
          <a:p>
            <a:r>
              <a:rPr lang="en-IN" dirty="0">
                <a:solidFill>
                  <a:schemeClr val="bg1"/>
                </a:solidFill>
              </a:rPr>
              <a:t>    }</a:t>
            </a:r>
          </a:p>
          <a:p>
            <a:r>
              <a:rPr lang="en-IN" dirty="0">
                <a:solidFill>
                  <a:schemeClr val="bg1"/>
                </a:solidFill>
              </a:rPr>
              <a:t>    return encrypted;</a:t>
            </a:r>
          </a:p>
          <a:p>
            <a:r>
              <a:rPr lang="en-IN" dirty="0">
                <a:solidFill>
                  <a:schemeClr val="bg1"/>
                </a:solidFill>
              </a:rPr>
              <a:t>}</a:t>
            </a:r>
          </a:p>
          <a:p>
            <a:r>
              <a:rPr lang="en-IN" dirty="0">
                <a:solidFill>
                  <a:schemeClr val="bg1"/>
                </a:solidFill>
              </a:rPr>
              <a:t>std::string </a:t>
            </a:r>
            <a:r>
              <a:rPr lang="en-IN" dirty="0" err="1">
                <a:solidFill>
                  <a:schemeClr val="bg1"/>
                </a:solidFill>
              </a:rPr>
              <a:t>decryptPassword</a:t>
            </a:r>
            <a:r>
              <a:rPr lang="en-IN" dirty="0">
                <a:solidFill>
                  <a:schemeClr val="bg1"/>
                </a:solidFill>
              </a:rPr>
              <a:t>(</a:t>
            </a:r>
            <a:r>
              <a:rPr lang="en-IN" dirty="0" err="1">
                <a:solidFill>
                  <a:schemeClr val="bg1"/>
                </a:solidFill>
              </a:rPr>
              <a:t>const</a:t>
            </a:r>
            <a:r>
              <a:rPr lang="en-IN" dirty="0">
                <a:solidFill>
                  <a:schemeClr val="bg1"/>
                </a:solidFill>
              </a:rPr>
              <a:t> std::string &amp;encrypted) {</a:t>
            </a:r>
          </a:p>
          <a:p>
            <a:r>
              <a:rPr lang="en-IN" dirty="0">
                <a:solidFill>
                  <a:schemeClr val="bg1"/>
                </a:solidFill>
              </a:rPr>
              <a:t>    std::string decrypted = encrypted;</a:t>
            </a:r>
          </a:p>
          <a:p>
            <a:r>
              <a:rPr lang="en-IN" dirty="0">
                <a:solidFill>
                  <a:schemeClr val="bg1"/>
                </a:solidFill>
              </a:rPr>
              <a:t>    for (</a:t>
            </a:r>
            <a:r>
              <a:rPr lang="en-IN" dirty="0" err="1">
                <a:solidFill>
                  <a:schemeClr val="bg1"/>
                </a:solidFill>
              </a:rPr>
              <a:t>size_t</a:t>
            </a:r>
            <a:r>
              <a:rPr lang="en-IN" dirty="0">
                <a:solidFill>
                  <a:schemeClr val="bg1"/>
                </a:solidFill>
              </a:rPr>
              <a:t> </a:t>
            </a:r>
            <a:r>
              <a:rPr lang="en-IN" dirty="0" err="1">
                <a:solidFill>
                  <a:schemeClr val="bg1"/>
                </a:solidFill>
              </a:rPr>
              <a:t>i</a:t>
            </a:r>
            <a:r>
              <a:rPr lang="en-IN" dirty="0">
                <a:solidFill>
                  <a:schemeClr val="bg1"/>
                </a:solidFill>
              </a:rPr>
              <a:t> = 0; </a:t>
            </a:r>
            <a:r>
              <a:rPr lang="en-IN" dirty="0" err="1">
                <a:solidFill>
                  <a:schemeClr val="bg1"/>
                </a:solidFill>
              </a:rPr>
              <a:t>i</a:t>
            </a:r>
            <a:r>
              <a:rPr lang="en-IN" dirty="0">
                <a:solidFill>
                  <a:schemeClr val="bg1"/>
                </a:solidFill>
              </a:rPr>
              <a:t> &lt; </a:t>
            </a:r>
            <a:r>
              <a:rPr lang="en-IN" dirty="0" err="1">
                <a:solidFill>
                  <a:schemeClr val="bg1"/>
                </a:solidFill>
              </a:rPr>
              <a:t>decrypted.length</a:t>
            </a:r>
            <a:r>
              <a:rPr lang="en-IN" dirty="0">
                <a:solidFill>
                  <a:schemeClr val="bg1"/>
                </a:solidFill>
              </a:rPr>
              <a:t>(); ++</a:t>
            </a:r>
            <a:r>
              <a:rPr lang="en-IN" dirty="0" err="1">
                <a:solidFill>
                  <a:schemeClr val="bg1"/>
                </a:solidFill>
              </a:rPr>
              <a:t>i</a:t>
            </a:r>
            <a:r>
              <a:rPr lang="en-IN" dirty="0">
                <a:solidFill>
                  <a:schemeClr val="bg1"/>
                </a:solidFill>
              </a:rPr>
              <a:t>) {</a:t>
            </a:r>
          </a:p>
          <a:p>
            <a:r>
              <a:rPr lang="en-IN" dirty="0">
                <a:solidFill>
                  <a:schemeClr val="bg1"/>
                </a:solidFill>
              </a:rPr>
              <a:t>        decrypted[</a:t>
            </a:r>
            <a:r>
              <a:rPr lang="en-IN" dirty="0" err="1">
                <a:solidFill>
                  <a:schemeClr val="bg1"/>
                </a:solidFill>
              </a:rPr>
              <a:t>i</a:t>
            </a:r>
            <a:r>
              <a:rPr lang="en-IN" dirty="0">
                <a:solidFill>
                  <a:schemeClr val="bg1"/>
                </a:solidFill>
              </a:rPr>
              <a:t>] -= 1; </a:t>
            </a:r>
          </a:p>
          <a:p>
            <a:r>
              <a:rPr lang="en-IN" dirty="0">
                <a:solidFill>
                  <a:schemeClr val="bg1"/>
                </a:solidFill>
              </a:rPr>
              <a:t>    }</a:t>
            </a:r>
          </a:p>
          <a:p>
            <a:r>
              <a:rPr lang="en-IN" dirty="0">
                <a:solidFill>
                  <a:schemeClr val="bg1"/>
                </a:solidFill>
              </a:rPr>
              <a:t>    return decrypted;</a:t>
            </a:r>
          </a:p>
          <a:p>
            <a:r>
              <a:rPr lang="en-IN" dirty="0">
                <a:solidFill>
                  <a:schemeClr val="bg1"/>
                </a:solidFill>
              </a:rPr>
              <a:t>}</a:t>
            </a:r>
          </a:p>
          <a:p>
            <a:r>
              <a:rPr lang="en-IN" dirty="0">
                <a:solidFill>
                  <a:schemeClr val="bg1"/>
                </a:solidFill>
              </a:rPr>
              <a:t>struct </a:t>
            </a:r>
            <a:r>
              <a:rPr lang="en-IN" dirty="0" err="1">
                <a:solidFill>
                  <a:schemeClr val="bg1"/>
                </a:solidFill>
              </a:rPr>
              <a:t>PasswordEntry</a:t>
            </a:r>
            <a:r>
              <a:rPr lang="en-IN" dirty="0">
                <a:solidFill>
                  <a:schemeClr val="bg1"/>
                </a:solidFill>
              </a:rPr>
              <a:t> {</a:t>
            </a:r>
          </a:p>
          <a:p>
            <a:r>
              <a:rPr lang="en-IN" dirty="0">
                <a:solidFill>
                  <a:schemeClr val="bg1"/>
                </a:solidFill>
              </a:rPr>
              <a:t>    std::string service;</a:t>
            </a:r>
          </a:p>
          <a:p>
            <a:r>
              <a:rPr lang="en-IN" dirty="0">
                <a:solidFill>
                  <a:schemeClr val="bg1"/>
                </a:solidFill>
              </a:rPr>
              <a:t>    std::string username;</a:t>
            </a:r>
          </a:p>
          <a:p>
            <a:r>
              <a:rPr lang="en-IN" dirty="0">
                <a:solidFill>
                  <a:schemeClr val="bg1"/>
                </a:solidFill>
              </a:rPr>
              <a:t>    std::string </a:t>
            </a:r>
            <a:r>
              <a:rPr lang="en-IN" dirty="0" err="1">
                <a:solidFill>
                  <a:schemeClr val="bg1"/>
                </a:solidFill>
              </a:rPr>
              <a:t>encryptedPassword</a:t>
            </a:r>
            <a:r>
              <a:rPr lang="en-IN" dirty="0">
                <a:solidFill>
                  <a:schemeClr val="bg1"/>
                </a:solidFill>
              </a:rPr>
              <a:t>;</a:t>
            </a:r>
          </a:p>
          <a:p>
            <a:endParaRPr lang="en-IN" dirty="0">
              <a:solidFill>
                <a:schemeClr val="bg1"/>
              </a:solidFill>
            </a:endParaRPr>
          </a:p>
          <a:p>
            <a:r>
              <a:rPr lang="en-IN" dirty="0">
                <a:solidFill>
                  <a:schemeClr val="bg1"/>
                </a:solidFill>
              </a:rPr>
              <a:t>    </a:t>
            </a:r>
            <a:r>
              <a:rPr lang="en-IN" dirty="0" err="1">
                <a:solidFill>
                  <a:schemeClr val="bg1"/>
                </a:solidFill>
              </a:rPr>
              <a:t>PasswordEntry</a:t>
            </a:r>
            <a:r>
              <a:rPr lang="en-IN" dirty="0">
                <a:solidFill>
                  <a:schemeClr val="bg1"/>
                </a:solidFill>
              </a:rPr>
              <a:t>(</a:t>
            </a:r>
            <a:r>
              <a:rPr lang="en-IN" dirty="0" err="1">
                <a:solidFill>
                  <a:schemeClr val="bg1"/>
                </a:solidFill>
              </a:rPr>
              <a:t>const</a:t>
            </a:r>
            <a:r>
              <a:rPr lang="en-IN" dirty="0">
                <a:solidFill>
                  <a:schemeClr val="bg1"/>
                </a:solidFill>
              </a:rPr>
              <a:t> std::string &amp;service, </a:t>
            </a:r>
            <a:r>
              <a:rPr lang="en-IN" dirty="0" err="1">
                <a:solidFill>
                  <a:schemeClr val="bg1"/>
                </a:solidFill>
              </a:rPr>
              <a:t>const</a:t>
            </a:r>
            <a:r>
              <a:rPr lang="en-IN" dirty="0">
                <a:solidFill>
                  <a:schemeClr val="bg1"/>
                </a:solidFill>
              </a:rPr>
              <a:t> std::string &amp;username, </a:t>
            </a:r>
            <a:r>
              <a:rPr lang="en-IN" dirty="0" err="1">
                <a:solidFill>
                  <a:schemeClr val="bg1"/>
                </a:solidFill>
              </a:rPr>
              <a:t>const</a:t>
            </a:r>
            <a:r>
              <a:rPr lang="en-IN" dirty="0">
                <a:solidFill>
                  <a:schemeClr val="bg1"/>
                </a:solidFill>
              </a:rPr>
              <a:t> std::string &amp;password)</a:t>
            </a:r>
          </a:p>
          <a:p>
            <a:r>
              <a:rPr lang="en-IN" dirty="0">
                <a:solidFill>
                  <a:schemeClr val="bg1"/>
                </a:solidFill>
              </a:rPr>
              <a:t>        : service(service), username(username), </a:t>
            </a:r>
            <a:r>
              <a:rPr lang="en-IN" dirty="0" err="1">
                <a:solidFill>
                  <a:schemeClr val="bg1"/>
                </a:solidFill>
              </a:rPr>
              <a:t>encryptedPassword</a:t>
            </a:r>
            <a:r>
              <a:rPr lang="en-IN" dirty="0">
                <a:solidFill>
                  <a:schemeClr val="bg1"/>
                </a:solidFill>
              </a:rPr>
              <a:t>(</a:t>
            </a:r>
            <a:r>
              <a:rPr lang="en-IN" dirty="0" err="1">
                <a:solidFill>
                  <a:schemeClr val="bg1"/>
                </a:solidFill>
              </a:rPr>
              <a:t>encryptPassword</a:t>
            </a:r>
            <a:r>
              <a:rPr lang="en-IN" dirty="0">
                <a:solidFill>
                  <a:schemeClr val="bg1"/>
                </a:solidFill>
              </a:rPr>
              <a:t>(password)) {}</a:t>
            </a:r>
          </a:p>
          <a:p>
            <a:r>
              <a:rPr lang="en-IN" dirty="0">
                <a:solidFill>
                  <a:schemeClr val="bg1"/>
                </a:solidFill>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0" descr="preencoded.png">
            <a:extLst>
              <a:ext uri="{FF2B5EF4-FFF2-40B4-BE49-F238E27FC236}">
                <a16:creationId xmlns:a16="http://schemas.microsoft.com/office/drawing/2014/main" id="{C98C2923-3360-59D5-3E54-85D315FE8127}"/>
              </a:ext>
            </a:extLst>
          </p:cNvPr>
          <p:cNvPicPr>
            <a:picLocks noChangeAspect="1"/>
          </p:cNvPicPr>
          <p:nvPr/>
        </p:nvPicPr>
        <p:blipFill>
          <a:blip r:embed="rId2"/>
          <a:stretch>
            <a:fillRect/>
          </a:stretch>
        </p:blipFill>
        <p:spPr>
          <a:xfrm>
            <a:off x="0" y="0"/>
            <a:ext cx="14753063" cy="8229600"/>
          </a:xfrm>
          <a:prstGeom prst="rect">
            <a:avLst/>
          </a:prstGeom>
        </p:spPr>
      </p:pic>
      <p:sp>
        <p:nvSpPr>
          <p:cNvPr id="6" name="TextBox 5">
            <a:extLst>
              <a:ext uri="{FF2B5EF4-FFF2-40B4-BE49-F238E27FC236}">
                <a16:creationId xmlns:a16="http://schemas.microsoft.com/office/drawing/2014/main" id="{B912C41B-C55C-9926-9B04-52E353F2B1A5}"/>
              </a:ext>
            </a:extLst>
          </p:cNvPr>
          <p:cNvSpPr txBox="1"/>
          <p:nvPr/>
        </p:nvSpPr>
        <p:spPr>
          <a:xfrm>
            <a:off x="2260283" y="282089"/>
            <a:ext cx="7469504" cy="7848302"/>
          </a:xfrm>
          <a:prstGeom prst="rect">
            <a:avLst/>
          </a:prstGeom>
          <a:noFill/>
        </p:spPr>
        <p:txBody>
          <a:bodyPr wrap="square">
            <a:spAutoFit/>
          </a:bodyPr>
          <a:lstStyle/>
          <a:p>
            <a:r>
              <a:rPr lang="en-IN" dirty="0">
                <a:solidFill>
                  <a:schemeClr val="bg1"/>
                </a:solidFill>
              </a:rPr>
              <a:t>class </a:t>
            </a:r>
            <a:r>
              <a:rPr lang="en-IN" dirty="0" err="1">
                <a:solidFill>
                  <a:schemeClr val="bg1"/>
                </a:solidFill>
              </a:rPr>
              <a:t>PasswordManager</a:t>
            </a:r>
            <a:r>
              <a:rPr lang="en-IN" dirty="0">
                <a:solidFill>
                  <a:schemeClr val="bg1"/>
                </a:solidFill>
              </a:rPr>
              <a:t> {</a:t>
            </a:r>
          </a:p>
          <a:p>
            <a:r>
              <a:rPr lang="en-IN" dirty="0">
                <a:solidFill>
                  <a:schemeClr val="bg1"/>
                </a:solidFill>
              </a:rPr>
              <a:t>private:</a:t>
            </a:r>
          </a:p>
          <a:p>
            <a:r>
              <a:rPr lang="en-IN" dirty="0">
                <a:solidFill>
                  <a:schemeClr val="bg1"/>
                </a:solidFill>
              </a:rPr>
              <a:t>    std::vector&lt;</a:t>
            </a:r>
            <a:r>
              <a:rPr lang="en-IN" dirty="0" err="1">
                <a:solidFill>
                  <a:schemeClr val="bg1"/>
                </a:solidFill>
              </a:rPr>
              <a:t>PasswordEntry</a:t>
            </a:r>
            <a:r>
              <a:rPr lang="en-IN" dirty="0">
                <a:solidFill>
                  <a:schemeClr val="bg1"/>
                </a:solidFill>
              </a:rPr>
              <a:t>&gt; passwords;</a:t>
            </a:r>
          </a:p>
          <a:p>
            <a:endParaRPr lang="en-IN" dirty="0">
              <a:solidFill>
                <a:schemeClr val="bg1"/>
              </a:solidFill>
            </a:endParaRPr>
          </a:p>
          <a:p>
            <a:r>
              <a:rPr lang="en-IN" dirty="0">
                <a:solidFill>
                  <a:schemeClr val="bg1"/>
                </a:solidFill>
              </a:rPr>
              <a:t>public:</a:t>
            </a:r>
          </a:p>
          <a:p>
            <a:r>
              <a:rPr lang="en-IN" dirty="0">
                <a:solidFill>
                  <a:schemeClr val="bg1"/>
                </a:solidFill>
              </a:rPr>
              <a:t>    void </a:t>
            </a:r>
            <a:r>
              <a:rPr lang="en-IN" dirty="0" err="1">
                <a:solidFill>
                  <a:schemeClr val="bg1"/>
                </a:solidFill>
              </a:rPr>
              <a:t>addPassword</a:t>
            </a:r>
            <a:r>
              <a:rPr lang="en-IN" dirty="0">
                <a:solidFill>
                  <a:schemeClr val="bg1"/>
                </a:solidFill>
              </a:rPr>
              <a:t>(</a:t>
            </a:r>
            <a:r>
              <a:rPr lang="en-IN" dirty="0" err="1">
                <a:solidFill>
                  <a:schemeClr val="bg1"/>
                </a:solidFill>
              </a:rPr>
              <a:t>const</a:t>
            </a:r>
            <a:r>
              <a:rPr lang="en-IN" dirty="0">
                <a:solidFill>
                  <a:schemeClr val="bg1"/>
                </a:solidFill>
              </a:rPr>
              <a:t> std::string &amp;service, </a:t>
            </a:r>
            <a:r>
              <a:rPr lang="en-IN" dirty="0" err="1">
                <a:solidFill>
                  <a:schemeClr val="bg1"/>
                </a:solidFill>
              </a:rPr>
              <a:t>const</a:t>
            </a:r>
            <a:r>
              <a:rPr lang="en-IN" dirty="0">
                <a:solidFill>
                  <a:schemeClr val="bg1"/>
                </a:solidFill>
              </a:rPr>
              <a:t> std::string &amp;username, </a:t>
            </a:r>
            <a:r>
              <a:rPr lang="en-IN" dirty="0" err="1">
                <a:solidFill>
                  <a:schemeClr val="bg1"/>
                </a:solidFill>
              </a:rPr>
              <a:t>const</a:t>
            </a:r>
            <a:r>
              <a:rPr lang="en-IN" dirty="0">
                <a:solidFill>
                  <a:schemeClr val="bg1"/>
                </a:solidFill>
              </a:rPr>
              <a:t> std::string &amp;password) {</a:t>
            </a:r>
          </a:p>
          <a:p>
            <a:r>
              <a:rPr lang="en-IN" dirty="0">
                <a:solidFill>
                  <a:schemeClr val="bg1"/>
                </a:solidFill>
              </a:rPr>
              <a:t>        </a:t>
            </a:r>
            <a:r>
              <a:rPr lang="en-IN" dirty="0" err="1">
                <a:solidFill>
                  <a:schemeClr val="bg1"/>
                </a:solidFill>
              </a:rPr>
              <a:t>passwords.push_back</a:t>
            </a:r>
            <a:r>
              <a:rPr lang="en-IN" dirty="0">
                <a:solidFill>
                  <a:schemeClr val="bg1"/>
                </a:solidFill>
              </a:rPr>
              <a:t>(</a:t>
            </a:r>
            <a:r>
              <a:rPr lang="en-IN" dirty="0" err="1">
                <a:solidFill>
                  <a:schemeClr val="bg1"/>
                </a:solidFill>
              </a:rPr>
              <a:t>PasswordEntry</a:t>
            </a:r>
            <a:r>
              <a:rPr lang="en-IN" dirty="0">
                <a:solidFill>
                  <a:schemeClr val="bg1"/>
                </a:solidFill>
              </a:rPr>
              <a:t>(service, username, password));</a:t>
            </a:r>
          </a:p>
          <a:p>
            <a:r>
              <a:rPr lang="en-IN" dirty="0">
                <a:solidFill>
                  <a:schemeClr val="bg1"/>
                </a:solidFill>
              </a:rPr>
              <a:t>        std::</a:t>
            </a:r>
            <a:r>
              <a:rPr lang="en-IN" dirty="0" err="1">
                <a:solidFill>
                  <a:schemeClr val="bg1"/>
                </a:solidFill>
              </a:rPr>
              <a:t>cout</a:t>
            </a:r>
            <a:r>
              <a:rPr lang="en-IN" dirty="0">
                <a:solidFill>
                  <a:schemeClr val="bg1"/>
                </a:solidFill>
              </a:rPr>
              <a:t> &lt;&lt; "Password added successfully.\n";</a:t>
            </a:r>
          </a:p>
          <a:p>
            <a:r>
              <a:rPr lang="en-IN" dirty="0">
                <a:solidFill>
                  <a:schemeClr val="bg1"/>
                </a:solidFill>
              </a:rPr>
              <a:t>    }</a:t>
            </a:r>
          </a:p>
          <a:p>
            <a:r>
              <a:rPr lang="en-IN" dirty="0">
                <a:solidFill>
                  <a:schemeClr val="bg1"/>
                </a:solidFill>
              </a:rPr>
              <a:t>    std::string </a:t>
            </a:r>
            <a:r>
              <a:rPr lang="en-IN" dirty="0" err="1">
                <a:solidFill>
                  <a:schemeClr val="bg1"/>
                </a:solidFill>
              </a:rPr>
              <a:t>getPassword</a:t>
            </a:r>
            <a:r>
              <a:rPr lang="en-IN" dirty="0">
                <a:solidFill>
                  <a:schemeClr val="bg1"/>
                </a:solidFill>
              </a:rPr>
              <a:t>(</a:t>
            </a:r>
            <a:r>
              <a:rPr lang="en-IN" dirty="0" err="1">
                <a:solidFill>
                  <a:schemeClr val="bg1"/>
                </a:solidFill>
              </a:rPr>
              <a:t>const</a:t>
            </a:r>
            <a:r>
              <a:rPr lang="en-IN" dirty="0">
                <a:solidFill>
                  <a:schemeClr val="bg1"/>
                </a:solidFill>
              </a:rPr>
              <a:t> std::string &amp;service) {</a:t>
            </a:r>
          </a:p>
          <a:p>
            <a:r>
              <a:rPr lang="en-IN" dirty="0">
                <a:solidFill>
                  <a:schemeClr val="bg1"/>
                </a:solidFill>
              </a:rPr>
              <a:t>        for (</a:t>
            </a:r>
            <a:r>
              <a:rPr lang="en-IN" dirty="0" err="1">
                <a:solidFill>
                  <a:schemeClr val="bg1"/>
                </a:solidFill>
              </a:rPr>
              <a:t>size_t</a:t>
            </a:r>
            <a:r>
              <a:rPr lang="en-IN" dirty="0">
                <a:solidFill>
                  <a:schemeClr val="bg1"/>
                </a:solidFill>
              </a:rPr>
              <a:t> </a:t>
            </a:r>
            <a:r>
              <a:rPr lang="en-IN" dirty="0" err="1">
                <a:solidFill>
                  <a:schemeClr val="bg1"/>
                </a:solidFill>
              </a:rPr>
              <a:t>i</a:t>
            </a:r>
            <a:r>
              <a:rPr lang="en-IN" dirty="0">
                <a:solidFill>
                  <a:schemeClr val="bg1"/>
                </a:solidFill>
              </a:rPr>
              <a:t> = 0; </a:t>
            </a:r>
            <a:r>
              <a:rPr lang="en-IN" dirty="0" err="1">
                <a:solidFill>
                  <a:schemeClr val="bg1"/>
                </a:solidFill>
              </a:rPr>
              <a:t>i</a:t>
            </a:r>
            <a:r>
              <a:rPr lang="en-IN" dirty="0">
                <a:solidFill>
                  <a:schemeClr val="bg1"/>
                </a:solidFill>
              </a:rPr>
              <a:t> &lt; </a:t>
            </a:r>
            <a:r>
              <a:rPr lang="en-IN" dirty="0" err="1">
                <a:solidFill>
                  <a:schemeClr val="bg1"/>
                </a:solidFill>
              </a:rPr>
              <a:t>passwords.size</a:t>
            </a:r>
            <a:r>
              <a:rPr lang="en-IN" dirty="0">
                <a:solidFill>
                  <a:schemeClr val="bg1"/>
                </a:solidFill>
              </a:rPr>
              <a:t>(); ++</a:t>
            </a:r>
            <a:r>
              <a:rPr lang="en-IN" dirty="0" err="1">
                <a:solidFill>
                  <a:schemeClr val="bg1"/>
                </a:solidFill>
              </a:rPr>
              <a:t>i</a:t>
            </a:r>
            <a:r>
              <a:rPr lang="en-IN" dirty="0">
                <a:solidFill>
                  <a:schemeClr val="bg1"/>
                </a:solidFill>
              </a:rPr>
              <a:t>) {</a:t>
            </a:r>
          </a:p>
          <a:p>
            <a:r>
              <a:rPr lang="en-IN" dirty="0">
                <a:solidFill>
                  <a:schemeClr val="bg1"/>
                </a:solidFill>
              </a:rPr>
              <a:t>            if (passwords[</a:t>
            </a:r>
            <a:r>
              <a:rPr lang="en-IN" dirty="0" err="1">
                <a:solidFill>
                  <a:schemeClr val="bg1"/>
                </a:solidFill>
              </a:rPr>
              <a:t>i</a:t>
            </a:r>
            <a:r>
              <a:rPr lang="en-IN" dirty="0">
                <a:solidFill>
                  <a:schemeClr val="bg1"/>
                </a:solidFill>
              </a:rPr>
              <a:t>].service == service) {</a:t>
            </a:r>
          </a:p>
          <a:p>
            <a:r>
              <a:rPr lang="en-IN" dirty="0">
                <a:solidFill>
                  <a:schemeClr val="bg1"/>
                </a:solidFill>
              </a:rPr>
              <a:t>                return </a:t>
            </a:r>
            <a:r>
              <a:rPr lang="en-IN" dirty="0" err="1">
                <a:solidFill>
                  <a:schemeClr val="bg1"/>
                </a:solidFill>
              </a:rPr>
              <a:t>decryptPassword</a:t>
            </a:r>
            <a:r>
              <a:rPr lang="en-IN" dirty="0">
                <a:solidFill>
                  <a:schemeClr val="bg1"/>
                </a:solidFill>
              </a:rPr>
              <a:t>(passwords[</a:t>
            </a:r>
            <a:r>
              <a:rPr lang="en-IN" dirty="0" err="1">
                <a:solidFill>
                  <a:schemeClr val="bg1"/>
                </a:solidFill>
              </a:rPr>
              <a:t>i</a:t>
            </a:r>
            <a:r>
              <a:rPr lang="en-IN" dirty="0">
                <a:solidFill>
                  <a:schemeClr val="bg1"/>
                </a:solidFill>
              </a:rPr>
              <a:t>].</a:t>
            </a:r>
            <a:r>
              <a:rPr lang="en-IN" dirty="0" err="1">
                <a:solidFill>
                  <a:schemeClr val="bg1"/>
                </a:solidFill>
              </a:rPr>
              <a:t>encryptedPassword</a:t>
            </a:r>
            <a:r>
              <a:rPr lang="en-IN" dirty="0">
                <a:solidFill>
                  <a:schemeClr val="bg1"/>
                </a:solidFill>
              </a:rPr>
              <a:t>);</a:t>
            </a:r>
          </a:p>
          <a:p>
            <a:r>
              <a:rPr lang="en-IN" dirty="0">
                <a:solidFill>
                  <a:schemeClr val="bg1"/>
                </a:solidFill>
              </a:rPr>
              <a:t>            }</a:t>
            </a:r>
          </a:p>
          <a:p>
            <a:r>
              <a:rPr lang="en-IN" dirty="0">
                <a:solidFill>
                  <a:schemeClr val="bg1"/>
                </a:solidFill>
              </a:rPr>
              <a:t>        }</a:t>
            </a:r>
          </a:p>
          <a:p>
            <a:r>
              <a:rPr lang="en-IN" dirty="0">
                <a:solidFill>
                  <a:schemeClr val="bg1"/>
                </a:solidFill>
              </a:rPr>
              <a:t>        return "Password not found.";</a:t>
            </a:r>
          </a:p>
          <a:p>
            <a:r>
              <a:rPr lang="en-IN" dirty="0">
                <a:solidFill>
                  <a:schemeClr val="bg1"/>
                </a:solidFill>
              </a:rPr>
              <a:t>    }</a:t>
            </a:r>
          </a:p>
          <a:p>
            <a:r>
              <a:rPr lang="en-IN" dirty="0">
                <a:solidFill>
                  <a:schemeClr val="bg1"/>
                </a:solidFill>
              </a:rPr>
              <a:t>    void </a:t>
            </a:r>
            <a:r>
              <a:rPr lang="en-IN" dirty="0" err="1">
                <a:solidFill>
                  <a:schemeClr val="bg1"/>
                </a:solidFill>
              </a:rPr>
              <a:t>removePassword</a:t>
            </a:r>
            <a:r>
              <a:rPr lang="en-IN" dirty="0">
                <a:solidFill>
                  <a:schemeClr val="bg1"/>
                </a:solidFill>
              </a:rPr>
              <a:t>(</a:t>
            </a:r>
            <a:r>
              <a:rPr lang="en-IN" dirty="0" err="1">
                <a:solidFill>
                  <a:schemeClr val="bg1"/>
                </a:solidFill>
              </a:rPr>
              <a:t>const</a:t>
            </a:r>
            <a:r>
              <a:rPr lang="en-IN" dirty="0">
                <a:solidFill>
                  <a:schemeClr val="bg1"/>
                </a:solidFill>
              </a:rPr>
              <a:t> std::string &amp;service) {</a:t>
            </a:r>
          </a:p>
          <a:p>
            <a:r>
              <a:rPr lang="en-IN" dirty="0">
                <a:solidFill>
                  <a:schemeClr val="bg1"/>
                </a:solidFill>
              </a:rPr>
              <a:t>        for (</a:t>
            </a:r>
            <a:r>
              <a:rPr lang="en-IN" dirty="0" err="1">
                <a:solidFill>
                  <a:schemeClr val="bg1"/>
                </a:solidFill>
              </a:rPr>
              <a:t>size_t</a:t>
            </a:r>
            <a:r>
              <a:rPr lang="en-IN" dirty="0">
                <a:solidFill>
                  <a:schemeClr val="bg1"/>
                </a:solidFill>
              </a:rPr>
              <a:t> </a:t>
            </a:r>
            <a:r>
              <a:rPr lang="en-IN" dirty="0" err="1">
                <a:solidFill>
                  <a:schemeClr val="bg1"/>
                </a:solidFill>
              </a:rPr>
              <a:t>i</a:t>
            </a:r>
            <a:r>
              <a:rPr lang="en-IN" dirty="0">
                <a:solidFill>
                  <a:schemeClr val="bg1"/>
                </a:solidFill>
              </a:rPr>
              <a:t> = 0; </a:t>
            </a:r>
            <a:r>
              <a:rPr lang="en-IN" dirty="0" err="1">
                <a:solidFill>
                  <a:schemeClr val="bg1"/>
                </a:solidFill>
              </a:rPr>
              <a:t>i</a:t>
            </a:r>
            <a:r>
              <a:rPr lang="en-IN" dirty="0">
                <a:solidFill>
                  <a:schemeClr val="bg1"/>
                </a:solidFill>
              </a:rPr>
              <a:t> &lt; </a:t>
            </a:r>
            <a:r>
              <a:rPr lang="en-IN" dirty="0" err="1">
                <a:solidFill>
                  <a:schemeClr val="bg1"/>
                </a:solidFill>
              </a:rPr>
              <a:t>passwords.size</a:t>
            </a:r>
            <a:r>
              <a:rPr lang="en-IN" dirty="0">
                <a:solidFill>
                  <a:schemeClr val="bg1"/>
                </a:solidFill>
              </a:rPr>
              <a:t>(); ++</a:t>
            </a:r>
            <a:r>
              <a:rPr lang="en-IN" dirty="0" err="1">
                <a:solidFill>
                  <a:schemeClr val="bg1"/>
                </a:solidFill>
              </a:rPr>
              <a:t>i</a:t>
            </a:r>
            <a:r>
              <a:rPr lang="en-IN" dirty="0">
                <a:solidFill>
                  <a:schemeClr val="bg1"/>
                </a:solidFill>
              </a:rPr>
              <a:t>) {</a:t>
            </a:r>
          </a:p>
          <a:p>
            <a:r>
              <a:rPr lang="en-IN" dirty="0">
                <a:solidFill>
                  <a:schemeClr val="bg1"/>
                </a:solidFill>
              </a:rPr>
              <a:t>            if (passwords[</a:t>
            </a:r>
            <a:r>
              <a:rPr lang="en-IN" dirty="0" err="1">
                <a:solidFill>
                  <a:schemeClr val="bg1"/>
                </a:solidFill>
              </a:rPr>
              <a:t>i</a:t>
            </a:r>
            <a:r>
              <a:rPr lang="en-IN" dirty="0">
                <a:solidFill>
                  <a:schemeClr val="bg1"/>
                </a:solidFill>
              </a:rPr>
              <a:t>].service == service) {</a:t>
            </a:r>
          </a:p>
          <a:p>
            <a:r>
              <a:rPr lang="en-IN" dirty="0">
                <a:solidFill>
                  <a:schemeClr val="bg1"/>
                </a:solidFill>
              </a:rPr>
              <a:t>                </a:t>
            </a:r>
            <a:r>
              <a:rPr lang="en-IN" dirty="0" err="1">
                <a:solidFill>
                  <a:schemeClr val="bg1"/>
                </a:solidFill>
              </a:rPr>
              <a:t>passwords.erase</a:t>
            </a:r>
            <a:r>
              <a:rPr lang="en-IN" dirty="0">
                <a:solidFill>
                  <a:schemeClr val="bg1"/>
                </a:solidFill>
              </a:rPr>
              <a:t>(</a:t>
            </a:r>
            <a:r>
              <a:rPr lang="en-IN" dirty="0" err="1">
                <a:solidFill>
                  <a:schemeClr val="bg1"/>
                </a:solidFill>
              </a:rPr>
              <a:t>passwords.begin</a:t>
            </a:r>
            <a:r>
              <a:rPr lang="en-IN" dirty="0">
                <a:solidFill>
                  <a:schemeClr val="bg1"/>
                </a:solidFill>
              </a:rPr>
              <a:t>() + </a:t>
            </a:r>
            <a:r>
              <a:rPr lang="en-IN" dirty="0" err="1">
                <a:solidFill>
                  <a:schemeClr val="bg1"/>
                </a:solidFill>
              </a:rPr>
              <a:t>i</a:t>
            </a:r>
            <a:r>
              <a:rPr lang="en-IN" dirty="0">
                <a:solidFill>
                  <a:schemeClr val="bg1"/>
                </a:solidFill>
              </a:rPr>
              <a:t>);</a:t>
            </a:r>
          </a:p>
          <a:p>
            <a:r>
              <a:rPr lang="en-IN" dirty="0">
                <a:solidFill>
                  <a:schemeClr val="bg1"/>
                </a:solidFill>
              </a:rPr>
              <a:t>                std::</a:t>
            </a:r>
            <a:r>
              <a:rPr lang="en-IN" dirty="0" err="1">
                <a:solidFill>
                  <a:schemeClr val="bg1"/>
                </a:solidFill>
              </a:rPr>
              <a:t>cout</a:t>
            </a:r>
            <a:r>
              <a:rPr lang="en-IN" dirty="0">
                <a:solidFill>
                  <a:schemeClr val="bg1"/>
                </a:solidFill>
              </a:rPr>
              <a:t> &lt;&lt; "Password removed successfully.\n";</a:t>
            </a:r>
          </a:p>
          <a:p>
            <a:r>
              <a:rPr lang="en-IN" dirty="0">
                <a:solidFill>
                  <a:schemeClr val="bg1"/>
                </a:solidFill>
              </a:rPr>
              <a:t>                return;</a:t>
            </a:r>
          </a:p>
          <a:p>
            <a:r>
              <a:rPr lang="en-IN" dirty="0">
                <a:solidFill>
                  <a:schemeClr val="bg1"/>
                </a:solidFill>
              </a:rPr>
              <a:t>            }</a:t>
            </a:r>
          </a:p>
          <a:p>
            <a:r>
              <a:rPr lang="en-IN" dirty="0">
                <a:solidFill>
                  <a:schemeClr val="bg1"/>
                </a:solidFill>
              </a:rPr>
              <a:t>        }</a:t>
            </a:r>
          </a:p>
          <a:p>
            <a:r>
              <a:rPr lang="en-IN" dirty="0">
                <a:solidFill>
                  <a:schemeClr val="bg1"/>
                </a:solidFill>
              </a:rPr>
              <a:t>        std::</a:t>
            </a:r>
            <a:r>
              <a:rPr lang="en-IN" dirty="0" err="1">
                <a:solidFill>
                  <a:schemeClr val="bg1"/>
                </a:solidFill>
              </a:rPr>
              <a:t>cout</a:t>
            </a:r>
            <a:r>
              <a:rPr lang="en-IN" dirty="0">
                <a:solidFill>
                  <a:schemeClr val="bg1"/>
                </a:solidFill>
              </a:rPr>
              <a:t> &lt;&lt; "Service not found.\n";</a:t>
            </a:r>
          </a:p>
          <a:p>
            <a:r>
              <a:rPr lang="en-IN" dirty="0">
                <a:solidFill>
                  <a:schemeClr val="bg1"/>
                </a:solidFill>
              </a:rPr>
              <a:t>    }</a:t>
            </a:r>
          </a:p>
        </p:txBody>
      </p:sp>
    </p:spTree>
    <p:extLst>
      <p:ext uri="{BB962C8B-B14F-4D97-AF65-F5344CB8AC3E}">
        <p14:creationId xmlns:p14="http://schemas.microsoft.com/office/powerpoint/2010/main" val="358497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 capstone project</Template>
  <TotalTime>56</TotalTime>
  <Words>1332</Words>
  <Application>Microsoft Office PowerPoint</Application>
  <PresentationFormat>Custom</PresentationFormat>
  <Paragraphs>160</Paragraphs>
  <Slides>13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Syne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PptxGenJS Presentation</dc:subject>
  <dc:creator>Manjunath Naidu</dc:creator>
  <cp:lastModifiedBy>G vinay</cp:lastModifiedBy>
  <cp:revision>3</cp:revision>
  <dcterms:created xsi:type="dcterms:W3CDTF">2024-06-26T04:32:06Z</dcterms:created>
  <dcterms:modified xsi:type="dcterms:W3CDTF">2025-01-03T07:23:14Z</dcterms:modified>
</cp:coreProperties>
</file>