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6" d="100"/>
          <a:sy n="96" d="100"/>
        </p:scale>
        <p:origin x="82" y="125"/>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13-Nov-22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13-Nov-22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13-Nov-22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13-Nov-22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13-Nov-22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ditya1959/IBMSkillbuild-Projec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Team Achievers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Picture Placeholder 4">
            <a:extLst>
              <a:ext uri="{FF2B5EF4-FFF2-40B4-BE49-F238E27FC236}">
                <a16:creationId xmlns:a16="http://schemas.microsoft.com/office/drawing/2014/main" id="{A5A2D4FF-02C8-4A3C-B55A-0D28641901E5}"/>
              </a:ext>
            </a:extLst>
          </p:cNvPr>
          <p:cNvSpPr>
            <a:spLocks noGrp="1"/>
          </p:cNvSpPr>
          <p:nvPr>
            <p:ph type="pic" sz="quarter" idx="12"/>
          </p:nvPr>
        </p:nvSpPr>
        <p:spPr/>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nodePh="1">
                                  <p:stCondLst>
                                    <p:cond delay="0"/>
                                  </p:stCondLst>
                                  <p:endCondLst>
                                    <p:cond evt="begin" delay="0">
                                      <p:tn val="30"/>
                                    </p:cond>
                                  </p:end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7" y="5737443"/>
            <a:ext cx="6416606" cy="830997"/>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Repository Link : </a:t>
            </a:r>
          </a:p>
          <a:p>
            <a:endParaRPr lang="en-GB" dirty="0"/>
          </a:p>
          <a:p>
            <a:r>
              <a:rPr lang="en-GB" dirty="0">
                <a:hlinkClick r:id="rId3"/>
              </a:rPr>
              <a:t>https://github.com/Aditya1959/IBMSkillbuild-Project</a:t>
            </a:r>
            <a:endParaRPr lang="en-GB" dirty="0"/>
          </a:p>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75957" y="2198405"/>
            <a:ext cx="7800134" cy="4370035"/>
          </a:xfrm>
        </p:spPr>
        <p:txBody>
          <a:bodyPr>
            <a:normAutofit/>
          </a:bodyPr>
          <a:lstStyle/>
          <a:p>
            <a:pPr algn="just">
              <a:lnSpc>
                <a:spcPct val="150000"/>
              </a:lnSpc>
            </a:pPr>
            <a:r>
              <a:rPr lang="en-US" dirty="0"/>
              <a:t>The results are purposefully taken in different background and lighting conditions to test the robustness of the algorithm and how it reacts when the environment changes.</a:t>
            </a:r>
          </a:p>
          <a:p>
            <a:pPr algn="just">
              <a:lnSpc>
                <a:spcPct val="150000"/>
              </a:lnSpc>
            </a:pPr>
            <a:r>
              <a:rPr lang="en-US" dirty="0"/>
              <a:t>They are taken in different illuminations and backgrounds. Still, it is able to detect all the signs and gives an output accuracy of 83%.</a:t>
            </a:r>
          </a:p>
          <a:p>
            <a:pPr marL="0" indent="0">
              <a:buNone/>
            </a:pP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Picture Placeholder 3">
            <a:extLst>
              <a:ext uri="{FF2B5EF4-FFF2-40B4-BE49-F238E27FC236}">
                <a16:creationId xmlns:a16="http://schemas.microsoft.com/office/drawing/2014/main" id="{E5DD40E2-229E-473E-9D5D-132EBEF407CE}"/>
              </a:ext>
            </a:extLst>
          </p:cNvPr>
          <p:cNvSpPr>
            <a:spLocks noGrp="1"/>
          </p:cNvSpPr>
          <p:nvPr>
            <p:ph type="pic" sz="quarter" idx="20"/>
          </p:nvPr>
        </p:nvSpPr>
        <p:spPr/>
      </p:sp>
      <p:sp>
        <p:nvSpPr>
          <p:cNvPr id="6" name="Picture Placeholder 5">
            <a:extLst>
              <a:ext uri="{FF2B5EF4-FFF2-40B4-BE49-F238E27FC236}">
                <a16:creationId xmlns:a16="http://schemas.microsoft.com/office/drawing/2014/main" id="{22BE709C-026E-4D56-99DA-D71F6C2E268D}"/>
              </a:ext>
            </a:extLst>
          </p:cNvPr>
          <p:cNvSpPr>
            <a:spLocks noGrp="1"/>
          </p:cNvSpPr>
          <p:nvPr>
            <p:ph type="pic" sz="quarter" idx="21"/>
          </p:nvPr>
        </p:nvSpPr>
        <p:spPr/>
      </p:sp>
      <p:sp>
        <p:nvSpPr>
          <p:cNvPr id="8" name="Picture Placeholder 7">
            <a:extLst>
              <a:ext uri="{FF2B5EF4-FFF2-40B4-BE49-F238E27FC236}">
                <a16:creationId xmlns:a16="http://schemas.microsoft.com/office/drawing/2014/main" id="{0CC651D2-5D36-4F1B-901B-C25813BEFBCD}"/>
              </a:ext>
            </a:extLst>
          </p:cNvPr>
          <p:cNvSpPr>
            <a:spLocks noGrp="1"/>
          </p:cNvSpPr>
          <p:nvPr>
            <p:ph type="pic" sz="quarter" idx="22"/>
          </p:nvPr>
        </p:nvSpPr>
        <p:spPr/>
      </p:sp>
      <p:sp>
        <p:nvSpPr>
          <p:cNvPr id="10" name="Picture Placeholder 9">
            <a:extLst>
              <a:ext uri="{FF2B5EF4-FFF2-40B4-BE49-F238E27FC236}">
                <a16:creationId xmlns:a16="http://schemas.microsoft.com/office/drawing/2014/main" id="{66E51DB1-AA98-49EE-A0D7-157B0220B07D}"/>
              </a:ext>
            </a:extLst>
          </p:cNvPr>
          <p:cNvSpPr>
            <a:spLocks noGrp="1"/>
          </p:cNvSpPr>
          <p:nvPr>
            <p:ph type="pic" sz="quarter" idx="23"/>
          </p:nvPr>
        </p:nvSpPr>
        <p:spPr/>
      </p:sp>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99014" y="2420301"/>
            <a:ext cx="5254494" cy="1651048"/>
          </a:xfrm>
        </p:spPr>
        <p:txBody>
          <a:bodyPr>
            <a:normAutofit fontScale="92500"/>
          </a:bodyPr>
          <a:lstStyle/>
          <a:p>
            <a:r>
              <a:rPr lang="en-IN" dirty="0"/>
              <a:t>Aditya Prajapati</a:t>
            </a:r>
          </a:p>
          <a:p>
            <a:r>
              <a:rPr lang="en-IN" dirty="0"/>
              <a:t>B.E Computer Engineering</a:t>
            </a:r>
          </a:p>
          <a:p>
            <a:r>
              <a:rPr lang="en-IN" dirty="0"/>
              <a:t>Thakur College Of Engineering &amp; Technology</a:t>
            </a:r>
          </a:p>
          <a:p>
            <a:r>
              <a:rPr lang="en-IN" dirty="0" err="1"/>
              <a:t>Mumbai,India</a:t>
            </a:r>
            <a:endParaRPr lang="en-IN" dirty="0"/>
          </a:p>
        </p:txBody>
      </p:sp>
      <p:sp>
        <p:nvSpPr>
          <p:cNvPr id="2" name="TextBox 1">
            <a:extLst>
              <a:ext uri="{FF2B5EF4-FFF2-40B4-BE49-F238E27FC236}">
                <a16:creationId xmlns:a16="http://schemas.microsoft.com/office/drawing/2014/main" id="{9A55A432-F020-E045-8032-FDA1D87462E9}"/>
              </a:ext>
            </a:extLst>
          </p:cNvPr>
          <p:cNvSpPr txBox="1"/>
          <p:nvPr/>
        </p:nvSpPr>
        <p:spPr>
          <a:xfrm>
            <a:off x="5867560" y="2555550"/>
            <a:ext cx="2691437" cy="1323439"/>
          </a:xfrm>
          <a:prstGeom prst="rect">
            <a:avLst/>
          </a:prstGeom>
          <a:noFill/>
        </p:spPr>
        <p:txBody>
          <a:bodyPr wrap="square" rtlCol="0">
            <a:spAutoFit/>
          </a:bodyPr>
          <a:lstStyle/>
          <a:p>
            <a:pPr algn="ctr"/>
            <a:r>
              <a:rPr lang="en-US" sz="2000" b="1" dirty="0">
                <a:solidFill>
                  <a:schemeClr val="accent4"/>
                </a:solidFill>
              </a:rPr>
              <a:t>Mentors:</a:t>
            </a:r>
          </a:p>
          <a:p>
            <a:pPr marL="342900" indent="-342900" algn="ctr">
              <a:buAutoNum type="arabicPeriod"/>
            </a:pPr>
            <a:r>
              <a:rPr lang="en-US" sz="2000" b="1" dirty="0">
                <a:solidFill>
                  <a:schemeClr val="accent4"/>
                </a:solidFill>
              </a:rPr>
              <a:t>Utkarsh Sharma</a:t>
            </a:r>
          </a:p>
          <a:p>
            <a:pPr marL="342900" indent="-342900" algn="ctr">
              <a:buAutoNum type="arabicPeriod"/>
            </a:pPr>
            <a:r>
              <a:rPr lang="en-US" sz="2000" b="1" dirty="0">
                <a:solidFill>
                  <a:schemeClr val="accent4"/>
                </a:solidFill>
              </a:rPr>
              <a:t>B.M Patel</a:t>
            </a:r>
          </a:p>
          <a:p>
            <a:pPr algn="ctr"/>
            <a:r>
              <a:rPr lang="en-US" sz="2000" b="1" dirty="0" err="1">
                <a:solidFill>
                  <a:schemeClr val="accent4"/>
                </a:solidFill>
              </a:rPr>
              <a:t>Edunet</a:t>
            </a:r>
            <a:r>
              <a:rPr lang="en-US" sz="2000" b="1" dirty="0">
                <a:solidFill>
                  <a:schemeClr val="accent4"/>
                </a:solidFill>
              </a:rPr>
              <a:t> Foundation</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B5D6C2F3-BC4A-2451-1A16-D1E312A4BE62}"/>
              </a:ext>
            </a:extLst>
          </p:cNvPr>
          <p:cNvSpPr txBox="1"/>
          <p:nvPr/>
        </p:nvSpPr>
        <p:spPr>
          <a:xfrm>
            <a:off x="1747519" y="2997617"/>
            <a:ext cx="8396578" cy="1200329"/>
          </a:xfrm>
          <a:prstGeom prst="rect">
            <a:avLst/>
          </a:prstGeom>
          <a:noFill/>
        </p:spPr>
        <p:txBody>
          <a:bodyPr wrap="square" rtlCol="0">
            <a:spAutoFit/>
          </a:bodyPr>
          <a:lstStyle/>
          <a:p>
            <a:r>
              <a:rPr lang="en-US" sz="3600" dirty="0"/>
              <a:t>Real-Time Sign Language Recognition Using Convolutional Neural Network</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50862" y="1614552"/>
            <a:ext cx="9027702" cy="5243448"/>
          </a:xfrm>
        </p:spPr>
        <p:txBody>
          <a:bodyPr/>
          <a:lstStyle/>
          <a:p>
            <a:pPr lvl="1">
              <a:lnSpc>
                <a:spcPct val="150000"/>
              </a:lnSpc>
            </a:pPr>
            <a:r>
              <a:rPr lang="en-US" dirty="0"/>
              <a:t>Aim of our project is to develop a concept of a virtual talking system without sensors for people in need, this concept is achieved by using image processing and human hand gesture input. This mainly helps people who can’t talk with other people.</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06724" y="2304926"/>
            <a:ext cx="6888922" cy="3607987"/>
          </a:xfrm>
        </p:spPr>
        <p:txBody>
          <a:bodyPr>
            <a:normAutofit fontScale="85000" lnSpcReduction="10000"/>
          </a:bodyPr>
          <a:lstStyle/>
          <a:p>
            <a:pPr>
              <a:lnSpc>
                <a:spcPct val="150000"/>
              </a:lnSpc>
            </a:pPr>
            <a:r>
              <a:rPr lang="en-US" sz="2800" dirty="0"/>
              <a:t>Dumb people use hand signs to communicate, hence normal people face problem in recognizing their language by signs made. </a:t>
            </a:r>
          </a:p>
          <a:p>
            <a:pPr>
              <a:lnSpc>
                <a:spcPct val="150000"/>
              </a:lnSpc>
            </a:pPr>
            <a:r>
              <a:rPr lang="en-US" sz="2800" dirty="0"/>
              <a:t>Hence there is a need of the systems which recognizes the different signs and conveys the information to the normal people.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299142"/>
            <a:ext cx="8611191" cy="3560763"/>
          </a:xfrm>
        </p:spPr>
        <p:txBody>
          <a:bodyPr>
            <a:normAutofit/>
          </a:bodyPr>
          <a:lstStyle/>
          <a:p>
            <a:r>
              <a:rPr lang="en-US" dirty="0"/>
              <a:t>The main objectives of this project are to contribute to the field of automatic sign language recognition and translation to text or speech. </a:t>
            </a:r>
          </a:p>
          <a:p>
            <a:r>
              <a:rPr lang="en-US" dirty="0"/>
              <a:t>In our project, we focus on static sign language hand gestures. This work focused on recognizing the hand gestures which includes 26  English alphabets (A-Z) and 10 digits (0-9) using CNN .</a:t>
            </a:r>
          </a:p>
          <a:p>
            <a:r>
              <a:rPr lang="en-US" dirty="0"/>
              <a:t>We created a convolution neural networks classifier that can classify the hand gestures into English alphabets and digits.</a:t>
            </a:r>
          </a:p>
          <a:p>
            <a:endParaRPr lang="en-US" dirty="0"/>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62500" lnSpcReduction="20000"/>
          </a:bodyPr>
          <a:lstStyle/>
          <a:p>
            <a:pPr algn="just">
              <a:lnSpc>
                <a:spcPct val="150000"/>
              </a:lnSpc>
            </a:pPr>
            <a:r>
              <a:rPr lang="en-US" sz="3600" dirty="0"/>
              <a:t>The challenge faced by dumb and deaf people while communicating with the system in work place , since they cannot hear it, dangerous to go places alone because they cannot hear car, bikes, or other people coming. </a:t>
            </a:r>
          </a:p>
          <a:p>
            <a:pPr algn="just">
              <a:lnSpc>
                <a:spcPct val="150000"/>
              </a:lnSpc>
            </a:pPr>
            <a:r>
              <a:rPr lang="en-US" sz="3600" dirty="0"/>
              <a:t>They cannot adapt to the surrounding environment quickly and respond to other normal people and expressing themselves is hard.</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692911" y="2275031"/>
            <a:ext cx="6610115" cy="3630123"/>
          </a:xfrm>
        </p:spPr>
        <p:txBody>
          <a:bodyPr>
            <a:normAutofit lnSpcReduction="10000"/>
          </a:bodyPr>
          <a:lstStyle/>
          <a:p>
            <a:pPr marL="0" indent="0" algn="just">
              <a:lnSpc>
                <a:spcPct val="160000"/>
              </a:lnSpc>
              <a:buNone/>
            </a:pPr>
            <a:r>
              <a:rPr lang="en-US" dirty="0"/>
              <a:t>The approach followed can be simply divided into two segments one is image processing and machine learning. </a:t>
            </a:r>
          </a:p>
          <a:p>
            <a:pPr marL="0" indent="0" algn="just">
              <a:lnSpc>
                <a:spcPct val="160000"/>
              </a:lnSpc>
              <a:buNone/>
            </a:pPr>
            <a:r>
              <a:rPr lang="en-US" dirty="0"/>
              <a:t>From image processing images are pre-processed and the dataset is formed then this dataset is used to train and test the CNN model formed in the machine learning segment. </a:t>
            </a:r>
          </a:p>
          <a:p>
            <a:pPr marL="0" indent="0" algn="just">
              <a:lnSpc>
                <a:spcPct val="160000"/>
              </a:lnSpc>
              <a:buNone/>
            </a:pP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2305878" y="1868237"/>
            <a:ext cx="7410616" cy="3557110"/>
          </a:xfrm>
        </p:spPr>
        <p:txBody>
          <a:bodyPr>
            <a:normAutofit/>
          </a:bodyPr>
          <a:lstStyle/>
          <a:p>
            <a:pPr marL="0" indent="0" algn="just">
              <a:lnSpc>
                <a:spcPct val="150000"/>
              </a:lnSpc>
              <a:buNone/>
            </a:pPr>
            <a:r>
              <a:rPr lang="en-US" dirty="0"/>
              <a:t> When comparing with existing system user can give more signs </a:t>
            </a:r>
          </a:p>
          <a:p>
            <a:pPr marL="0" indent="0" algn="just">
              <a:lnSpc>
                <a:spcPct val="150000"/>
              </a:lnSpc>
              <a:buNone/>
            </a:pPr>
            <a:r>
              <a:rPr lang="en-US" dirty="0"/>
              <a:t> The module provides two way communication which helps in easy interaction between the normal people and disables </a:t>
            </a:r>
          </a:p>
          <a:p>
            <a:pPr marL="0" indent="0" algn="just">
              <a:lnSpc>
                <a:spcPct val="150000"/>
              </a:lnSpc>
              <a:buNone/>
            </a:pPr>
            <a:r>
              <a:rPr lang="en-US" dirty="0"/>
              <a:t> Easy to Interface </a:t>
            </a:r>
          </a:p>
          <a:p>
            <a:pPr marL="0" indent="0" algn="just">
              <a:lnSpc>
                <a:spcPct val="150000"/>
              </a:lnSpc>
              <a:buNone/>
            </a:pPr>
            <a:r>
              <a:rPr lang="en-US" dirty="0"/>
              <a:t> Flexible</a:t>
            </a:r>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1028" name="Picture 1">
            <a:extLst>
              <a:ext uri="{FF2B5EF4-FFF2-40B4-BE49-F238E27FC236}">
                <a16:creationId xmlns:a16="http://schemas.microsoft.com/office/drawing/2014/main" id="{F57DD55E-2F21-29E1-EFC0-68B1D1933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420094"/>
            <a:ext cx="3482575" cy="484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21FF4F03-FAFD-F354-4D50-0C90C5145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993" y="1287210"/>
            <a:ext cx="2560320" cy="22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
            <a:extLst>
              <a:ext uri="{FF2B5EF4-FFF2-40B4-BE49-F238E27FC236}">
                <a16:creationId xmlns:a16="http://schemas.microsoft.com/office/drawing/2014/main" id="{AC7796E9-C8E7-7A4E-59B3-B919F45A3E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512" y="1288520"/>
            <a:ext cx="2919809" cy="214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
            <a:extLst>
              <a:ext uri="{FF2B5EF4-FFF2-40B4-BE49-F238E27FC236}">
                <a16:creationId xmlns:a16="http://schemas.microsoft.com/office/drawing/2014/main" id="{FEC128E4-1F2A-9318-AC38-528C5AE8A4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7452" y="3750841"/>
            <a:ext cx="3939084"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580</TotalTime>
  <Words>452</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Team Achievers</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Aditya Prajapati</cp:lastModifiedBy>
  <cp:revision>71</cp:revision>
  <dcterms:created xsi:type="dcterms:W3CDTF">2021-07-11T13:13:15Z</dcterms:created>
  <dcterms:modified xsi:type="dcterms:W3CDTF">2022-11-13T13:19:55Z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