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0" r:id="rId3"/>
    <p:sldMasterId id="2147483652" r:id="rId4"/>
  </p:sldMasterIdLst>
  <p:notesMasterIdLst>
    <p:notesMasterId r:id="rId6"/>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4C5F5F6-AFCC-4B6F-B8BC-69704DFB4D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7A06DDD-B0E8-42A5-8FFE-2740153B61AB}" styleName="Table_1">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80" name="Google Shape;180;p1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11: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89" name="Google Shape;189;p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7: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243575c0f3b_0_9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98" name="Google Shape;198;g243575c0f3b_0_9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g243575c0f3b_0_99: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05" name="Google Shape;205;p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8: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g243575c0f3b_0_9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43575c0f3b_0_9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4" name="Google Shape;214;g243575c0f3b_0_92:notes"/>
          <p:cNvSpPr txBox="1"/>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24430df6c67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0" name="Google Shape;220;g24430df6c67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24429d75dc3_0_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34" name="Google Shape;234;g24429d75dc3_0_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g24429d75dc3_0_7: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g23ae2cdfd56_0_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3ae2cdfd56_0_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g23ae2cdfd56_0_9:notes"/>
          <p:cNvSpPr txBox="1"/>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g244269da2a1_0_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44269da2a1_0_1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6" name="Google Shape;256;g244269da2a1_0_12:notes"/>
          <p:cNvSpPr txBox="1"/>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21ee9f04f87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64" name="Google Shape;264;g21ee9f04f87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g21ee9f04f87_0_0: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24429d75dc3_0_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76" name="Google Shape;276;g24429d75dc3_0_1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g24429d75dc3_0_18: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243575c0f3b_0_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86" name="Google Shape;286;g243575c0f3b_0_2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g243575c0f3b_0_28: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Google Shape;297;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98" name="Google Shape;298;p16: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9" name="Google Shape;299;p16: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07" name="Google Shape;307;p1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8" name="Google Shape;308;p18: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3" name="Shape 313"/>
        <p:cNvGrpSpPr/>
        <p:nvPr/>
      </p:nvGrpSpPr>
      <p:grpSpPr>
        <a:xfrm>
          <a:off x="0" y="0"/>
          <a:ext cx="0" cy="0"/>
          <a:chOff x="0" y="0"/>
          <a:chExt cx="0" cy="0"/>
        </a:xfrm>
      </p:grpSpPr>
      <p:sp>
        <p:nvSpPr>
          <p:cNvPr id="314" name="Google Shape;314;p1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28d2a1c5e8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3" name="Google Shape;113;g228d2a1c5e8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4" name="Google Shape;114;g228d2a1c5e8_0_0: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4: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55" name="Google Shape;155;p6: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6: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64" name="Google Shape;164;p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9: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72" name="Google Shape;172;p1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0:notes"/>
          <p:cNvSpPr txBox="1"/>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9" name="Shape 19"/>
        <p:cNvGrpSpPr/>
        <p:nvPr/>
      </p:nvGrpSpPr>
      <p:grpSpPr>
        <a:xfrm>
          <a:off x="0" y="0"/>
          <a:ext cx="0" cy="0"/>
          <a:chOff x="0" y="0"/>
          <a:chExt cx="0" cy="0"/>
        </a:xfrm>
      </p:grpSpPr>
      <p:sp>
        <p:nvSpPr>
          <p:cNvPr id="20" name="Google Shape;20;p21"/>
          <p:cNvSpPr txBox="1"/>
          <p:nvPr>
            <p:ph type="body" idx="1"/>
          </p:nvPr>
        </p:nvSpPr>
        <p:spPr>
          <a:xfrm>
            <a:off x="1" y="3509963"/>
            <a:ext cx="12191999" cy="1011980"/>
          </a:xfrm>
          <a:prstGeom prst="rect">
            <a:avLst/>
          </a:prstGeom>
          <a:solidFill>
            <a:srgbClr val="8592BC"/>
          </a:solid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00"/>
              <a:buNone/>
              <a:defRPr sz="1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1" name="Google Shape;21;p21"/>
          <p:cNvSpPr txBox="1"/>
          <p:nvPr>
            <p:ph type="ctrTitle"/>
          </p:nvPr>
        </p:nvSpPr>
        <p:spPr>
          <a:xfrm>
            <a:off x="1524000" y="1122363"/>
            <a:ext cx="9144000" cy="163512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SzPts val="1400"/>
              <a:buNone/>
              <a:defRPr sz="4800" b="1">
                <a:solidFill>
                  <a:schemeClr val="lt1"/>
                </a:solidFill>
                <a:latin typeface="Georgia" panose="02040502050405020303"/>
                <a:ea typeface="Georgia" panose="02040502050405020303"/>
                <a:cs typeface="Georgia" panose="02040502050405020303"/>
                <a:sym typeface="Georgia" panose="02040502050405020303"/>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21"/>
          <p:cNvSpPr txBox="1"/>
          <p:nvPr>
            <p:ph type="subTitle" idx="2"/>
          </p:nvPr>
        </p:nvSpPr>
        <p:spPr>
          <a:xfrm>
            <a:off x="602166" y="3787947"/>
            <a:ext cx="6445405" cy="508225"/>
          </a:xfrm>
          <a:prstGeom prst="rect">
            <a:avLst/>
          </a:prstGeom>
          <a:noFill/>
          <a:ln>
            <a:noFill/>
          </a:ln>
        </p:spPr>
        <p:txBody>
          <a:bodyPr spcFirstLastPara="1" wrap="square" lIns="91425" tIns="45700" rIns="91425" bIns="45700" anchor="t" anchorCtr="0">
            <a:normAutofit/>
          </a:bodyPr>
          <a:lstStyle>
            <a:lvl1pPr marR="0" lvl="0" algn="l">
              <a:lnSpc>
                <a:spcPct val="90000"/>
              </a:lnSpc>
              <a:spcBef>
                <a:spcPts val="450"/>
              </a:spcBef>
              <a:spcAft>
                <a:spcPts val="0"/>
              </a:spcAft>
              <a:buClr>
                <a:srgbClr val="0C2577"/>
              </a:buClr>
              <a:buSzPts val="2400"/>
              <a:buFont typeface="Arial" panose="020B0604020202020204"/>
              <a:buNone/>
              <a:defRPr sz="2400">
                <a:solidFill>
                  <a:schemeClr val="lt1"/>
                </a:solidFill>
                <a:latin typeface="Georgia" panose="02040502050405020303"/>
                <a:ea typeface="Georgia" panose="02040502050405020303"/>
                <a:cs typeface="Georgia" panose="02040502050405020303"/>
                <a:sym typeface="Georgia" panose="02040502050405020303"/>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1"/>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32" name="Shape 32"/>
        <p:cNvGrpSpPr/>
        <p:nvPr/>
      </p:nvGrpSpPr>
      <p:grpSpPr>
        <a:xfrm>
          <a:off x="0" y="0"/>
          <a:ext cx="0" cy="0"/>
          <a:chOff x="0" y="0"/>
          <a:chExt cx="0" cy="0"/>
        </a:xfrm>
      </p:grpSpPr>
      <p:sp>
        <p:nvSpPr>
          <p:cNvPr id="33" name="Google Shape;33;p23"/>
          <p:cNvSpPr txBox="1"/>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4" name="Google Shape;34;p23"/>
          <p:cNvSpPr txBox="1"/>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23"/>
          <p:cNvSpPr txBox="1"/>
          <p:nvPr>
            <p:ph type="dt" idx="10"/>
          </p:nvPr>
        </p:nvSpPr>
        <p:spPr>
          <a:xfrm>
            <a:off x="266700" y="6557962"/>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type="sldNum" idx="12"/>
          </p:nvPr>
        </p:nvSpPr>
        <p:spPr>
          <a:xfrm>
            <a:off x="9629775" y="6492875"/>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6" name="Shape 46"/>
        <p:cNvGrpSpPr/>
        <p:nvPr/>
      </p:nvGrpSpPr>
      <p:grpSpPr>
        <a:xfrm>
          <a:off x="0" y="0"/>
          <a:ext cx="0" cy="0"/>
          <a:chOff x="0" y="0"/>
          <a:chExt cx="0" cy="0"/>
        </a:xfrm>
      </p:grpSpPr>
      <p:sp>
        <p:nvSpPr>
          <p:cNvPr id="47" name="Google Shape;47;p25"/>
          <p:cNvSpPr txBox="1"/>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25"/>
          <p:cNvSpPr txBox="1"/>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50" name="Google Shape;50;p25"/>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51" name="Shape 51"/>
        <p:cNvGrpSpPr/>
        <p:nvPr/>
      </p:nvGrpSpPr>
      <p:grpSpPr>
        <a:xfrm>
          <a:off x="0" y="0"/>
          <a:ext cx="0" cy="0"/>
          <a:chOff x="0" y="0"/>
          <a:chExt cx="0" cy="0"/>
        </a:xfrm>
      </p:grpSpPr>
      <p:sp>
        <p:nvSpPr>
          <p:cNvPr id="52" name="Google Shape;52;p26"/>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26"/>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4" name="Google Shape;54;p26"/>
          <p:cNvSpPr txBox="1"/>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56" name="Google Shape;56;p26"/>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57" name="Shape 57"/>
        <p:cNvGrpSpPr/>
        <p:nvPr/>
      </p:nvGrpSpPr>
      <p:grpSpPr>
        <a:xfrm>
          <a:off x="0" y="0"/>
          <a:ext cx="0" cy="0"/>
          <a:chOff x="0" y="0"/>
          <a:chExt cx="0" cy="0"/>
        </a:xfrm>
      </p:grpSpPr>
      <p:sp>
        <p:nvSpPr>
          <p:cNvPr id="58" name="Google Shape;58;p27"/>
          <p:cNvSpPr txBox="1"/>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27"/>
          <p:cNvSpPr txBox="1"/>
          <p:nvPr>
            <p:ph type="body" idx="1"/>
          </p:nvPr>
        </p:nvSpPr>
        <p:spPr>
          <a:xfrm rot="5400000">
            <a:off x="3920332" y="-1256507"/>
            <a:ext cx="4351337" cy="105156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0" name="Google Shape;60;p27"/>
          <p:cNvSpPr txBox="1"/>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62" name="Google Shape;62;p27"/>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3" name="Shape 63"/>
        <p:cNvGrpSpPr/>
        <p:nvPr/>
      </p:nvGrpSpPr>
      <p:grpSpPr>
        <a:xfrm>
          <a:off x="0" y="0"/>
          <a:ext cx="0" cy="0"/>
          <a:chOff x="0" y="0"/>
          <a:chExt cx="0" cy="0"/>
        </a:xfrm>
      </p:grpSpPr>
      <p:sp>
        <p:nvSpPr>
          <p:cNvPr id="64" name="Google Shape;64;p28"/>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28"/>
          <p:cNvSpPr/>
          <p:nvPr>
            <p:ph type="pic" idx="2"/>
          </p:nvPr>
        </p:nvSpPr>
        <p:spPr>
          <a:xfrm>
            <a:off x="5183188" y="987425"/>
            <a:ext cx="6172200" cy="4873625"/>
          </a:xfrm>
          <a:prstGeom prst="rect">
            <a:avLst/>
          </a:prstGeom>
          <a:noFill/>
          <a:ln>
            <a:noFill/>
          </a:ln>
        </p:spPr>
      </p:sp>
      <p:sp>
        <p:nvSpPr>
          <p:cNvPr id="66" name="Google Shape;66;p28"/>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02060"/>
              </a:buClr>
              <a:buSzPts val="1600"/>
              <a:buNone/>
              <a:defRPr sz="1600">
                <a:solidFill>
                  <a:srgbClr val="002060"/>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7" name="Google Shape;67;p28"/>
          <p:cNvSpPr txBox="1"/>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69" name="Google Shape;69;p28"/>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70" name="Shape 70"/>
        <p:cNvGrpSpPr/>
        <p:nvPr/>
      </p:nvGrpSpPr>
      <p:grpSpPr>
        <a:xfrm>
          <a:off x="0" y="0"/>
          <a:ext cx="0" cy="0"/>
          <a:chOff x="0" y="0"/>
          <a:chExt cx="0" cy="0"/>
        </a:xfrm>
      </p:grpSpPr>
      <p:sp>
        <p:nvSpPr>
          <p:cNvPr id="71" name="Google Shape;71;p2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29"/>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rgbClr val="002060"/>
              </a:buClr>
              <a:buSzPts val="3200"/>
              <a:buChar char="•"/>
              <a:defRPr sz="3200">
                <a:solidFill>
                  <a:srgbClr val="002060"/>
                </a:solidFill>
              </a:defRPr>
            </a:lvl1pPr>
            <a:lvl2pPr marL="914400" lvl="1" indent="-406400" algn="l">
              <a:lnSpc>
                <a:spcPct val="90000"/>
              </a:lnSpc>
              <a:spcBef>
                <a:spcPts val="500"/>
              </a:spcBef>
              <a:spcAft>
                <a:spcPts val="0"/>
              </a:spcAft>
              <a:buClr>
                <a:srgbClr val="002060"/>
              </a:buClr>
              <a:buSzPts val="2800"/>
              <a:buChar char="•"/>
              <a:defRPr sz="2800">
                <a:solidFill>
                  <a:srgbClr val="002060"/>
                </a:solidFill>
              </a:defRPr>
            </a:lvl2pPr>
            <a:lvl3pPr marL="1371600" lvl="2" indent="-381000" algn="l">
              <a:lnSpc>
                <a:spcPct val="90000"/>
              </a:lnSpc>
              <a:spcBef>
                <a:spcPts val="500"/>
              </a:spcBef>
              <a:spcAft>
                <a:spcPts val="0"/>
              </a:spcAft>
              <a:buClr>
                <a:srgbClr val="002060"/>
              </a:buClr>
              <a:buSzPts val="2400"/>
              <a:buChar char="•"/>
              <a:defRPr sz="2400">
                <a:solidFill>
                  <a:srgbClr val="002060"/>
                </a:solidFill>
              </a:defRPr>
            </a:lvl3pPr>
            <a:lvl4pPr marL="1828800" lvl="3" indent="-355600" algn="l">
              <a:lnSpc>
                <a:spcPct val="90000"/>
              </a:lnSpc>
              <a:spcBef>
                <a:spcPts val="500"/>
              </a:spcBef>
              <a:spcAft>
                <a:spcPts val="0"/>
              </a:spcAft>
              <a:buClr>
                <a:srgbClr val="002060"/>
              </a:buClr>
              <a:buSzPts val="2000"/>
              <a:buChar char="•"/>
              <a:defRPr sz="2000">
                <a:solidFill>
                  <a:srgbClr val="002060"/>
                </a:solidFill>
              </a:defRPr>
            </a:lvl4pPr>
            <a:lvl5pPr marL="2286000" lvl="4" indent="-355600" algn="l">
              <a:lnSpc>
                <a:spcPct val="90000"/>
              </a:lnSpc>
              <a:spcBef>
                <a:spcPts val="500"/>
              </a:spcBef>
              <a:spcAft>
                <a:spcPts val="0"/>
              </a:spcAft>
              <a:buClr>
                <a:srgbClr val="002060"/>
              </a:buClr>
              <a:buSzPts val="2000"/>
              <a:buChar char="•"/>
              <a:defRPr sz="2000">
                <a:solidFill>
                  <a:srgbClr val="002060"/>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73" name="Google Shape;73;p29"/>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02060"/>
              </a:buClr>
              <a:buSzPts val="1600"/>
              <a:buNone/>
              <a:defRPr sz="1600">
                <a:solidFill>
                  <a:srgbClr val="002060"/>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4" name="Google Shape;74;p29"/>
          <p:cNvSpPr txBox="1"/>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76" name="Google Shape;76;p29"/>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77" name="Shape 77"/>
        <p:cNvGrpSpPr/>
        <p:nvPr/>
      </p:nvGrpSpPr>
      <p:grpSpPr>
        <a:xfrm>
          <a:off x="0" y="0"/>
          <a:ext cx="0" cy="0"/>
          <a:chOff x="0" y="0"/>
          <a:chExt cx="0" cy="0"/>
        </a:xfrm>
      </p:grpSpPr>
      <p:sp>
        <p:nvSpPr>
          <p:cNvPr id="78" name="Google Shape;78;p30"/>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30"/>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002060"/>
              </a:buClr>
              <a:buSzPts val="2400"/>
              <a:buNone/>
              <a:defRPr sz="2400" b="1">
                <a:solidFill>
                  <a:srgbClr val="002060"/>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80" name="Google Shape;80;p30"/>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30"/>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002060"/>
              </a:buClr>
              <a:buSzPts val="2400"/>
              <a:buNone/>
              <a:defRPr sz="2400" b="1">
                <a:solidFill>
                  <a:srgbClr val="002060"/>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82" name="Google Shape;82;p30"/>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2060"/>
              </a:buClr>
              <a:buSzPts val="2800"/>
              <a:buChar char="•"/>
              <a:defRPr>
                <a:solidFill>
                  <a:srgbClr val="002060"/>
                </a:solidFill>
              </a:defRPr>
            </a:lvl1pPr>
            <a:lvl2pPr marL="914400" lvl="1" indent="-381000" algn="l">
              <a:lnSpc>
                <a:spcPct val="90000"/>
              </a:lnSpc>
              <a:spcBef>
                <a:spcPts val="500"/>
              </a:spcBef>
              <a:spcAft>
                <a:spcPts val="0"/>
              </a:spcAft>
              <a:buClr>
                <a:srgbClr val="002060"/>
              </a:buClr>
              <a:buSzPts val="2400"/>
              <a:buChar char="•"/>
              <a:defRPr>
                <a:solidFill>
                  <a:srgbClr val="002060"/>
                </a:solidFill>
              </a:defRPr>
            </a:lvl2pPr>
            <a:lvl3pPr marL="1371600" lvl="2" indent="-355600" algn="l">
              <a:lnSpc>
                <a:spcPct val="90000"/>
              </a:lnSpc>
              <a:spcBef>
                <a:spcPts val="500"/>
              </a:spcBef>
              <a:spcAft>
                <a:spcPts val="0"/>
              </a:spcAft>
              <a:buClr>
                <a:srgbClr val="002060"/>
              </a:buClr>
              <a:buSzPts val="2000"/>
              <a:buChar char="•"/>
              <a:defRPr>
                <a:solidFill>
                  <a:srgbClr val="002060"/>
                </a:solidFill>
              </a:defRPr>
            </a:lvl3pPr>
            <a:lvl4pPr marL="1828800" lvl="3" indent="-342900" algn="l">
              <a:lnSpc>
                <a:spcPct val="90000"/>
              </a:lnSpc>
              <a:spcBef>
                <a:spcPts val="500"/>
              </a:spcBef>
              <a:spcAft>
                <a:spcPts val="0"/>
              </a:spcAft>
              <a:buClr>
                <a:srgbClr val="002060"/>
              </a:buClr>
              <a:buSzPts val="1800"/>
              <a:buChar char="•"/>
              <a:defRPr>
                <a:solidFill>
                  <a:srgbClr val="002060"/>
                </a:solidFill>
              </a:defRPr>
            </a:lvl4pPr>
            <a:lvl5pPr marL="2286000" lvl="4" indent="-342900" algn="l">
              <a:lnSpc>
                <a:spcPct val="90000"/>
              </a:lnSpc>
              <a:spcBef>
                <a:spcPts val="500"/>
              </a:spcBef>
              <a:spcAft>
                <a:spcPts val="0"/>
              </a:spcAft>
              <a:buClr>
                <a:srgbClr val="002060"/>
              </a:buClr>
              <a:buSzPts val="1800"/>
              <a:buChar char="•"/>
              <a:defRPr>
                <a:solidFill>
                  <a:srgbClr val="00206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3" name="Google Shape;83;p30"/>
          <p:cNvSpPr txBox="1"/>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85" name="Google Shape;85;p30"/>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86" name="Shape 86"/>
        <p:cNvGrpSpPr/>
        <p:nvPr/>
      </p:nvGrpSpPr>
      <p:grpSpPr>
        <a:xfrm>
          <a:off x="0" y="0"/>
          <a:ext cx="0" cy="0"/>
          <a:chOff x="0" y="0"/>
          <a:chExt cx="0" cy="0"/>
        </a:xfrm>
      </p:grpSpPr>
      <p:sp>
        <p:nvSpPr>
          <p:cNvPr id="87" name="Google Shape;87;p31"/>
          <p:cNvSpPr txBox="1"/>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8" name="Google Shape;88;p31"/>
          <p:cNvSpPr txBox="1"/>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1"/>
          <p:cNvSpPr txBox="1"/>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90" name="Google Shape;90;p31"/>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400">
                <a:solidFill>
                  <a:schemeClr val="lt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image" Target="../media/image1.png"/><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20"/>
          <p:cNvSpPr txBox="1"/>
          <p:nvPr/>
        </p:nvSpPr>
        <p:spPr>
          <a:xfrm>
            <a:off x="0" y="6465887"/>
            <a:ext cx="12192000" cy="404812"/>
          </a:xfrm>
          <a:prstGeom prst="rect">
            <a:avLst/>
          </a:prstGeom>
          <a:solidFill>
            <a:srgbClr val="0C2577"/>
          </a:solidFill>
          <a:ln>
            <a:noFill/>
          </a:ln>
        </p:spPr>
        <p:txBody>
          <a:bodyPr spcFirstLastPara="1" wrap="square" lIns="68525" tIns="34250" rIns="68525" bIns="3425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 name="Google Shape;11;p20"/>
          <p:cNvPicPr preferRelativeResize="0"/>
          <p:nvPr/>
        </p:nvPicPr>
        <p:blipFill rotWithShape="1">
          <a:blip r:embed="rId2"/>
          <a:srcRect/>
          <a:stretch>
            <a:fillRect/>
          </a:stretch>
        </p:blipFill>
        <p:spPr>
          <a:xfrm>
            <a:off x="10623550" y="230187"/>
            <a:ext cx="1460500" cy="1460500"/>
          </a:xfrm>
          <a:prstGeom prst="rect">
            <a:avLst/>
          </a:prstGeom>
          <a:noFill/>
          <a:ln>
            <a:noFill/>
          </a:ln>
        </p:spPr>
      </p:pic>
      <p:sp>
        <p:nvSpPr>
          <p:cNvPr id="12" name="Google Shape;12;p20"/>
          <p:cNvSpPr txBox="1"/>
          <p:nvPr/>
        </p:nvSpPr>
        <p:spPr>
          <a:xfrm>
            <a:off x="0" y="0"/>
            <a:ext cx="12192000" cy="3509962"/>
          </a:xfrm>
          <a:prstGeom prst="rect">
            <a:avLst/>
          </a:prstGeom>
          <a:solidFill>
            <a:srgbClr val="0C2577"/>
          </a:solid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rgbClr val="0C2577"/>
              </a:buClr>
              <a:buSzPts val="100"/>
              <a:buFont typeface="Georgia" panose="02040502050405020303"/>
              <a:buNone/>
            </a:pPr>
            <a:r>
              <a:rPr lang="en-US" sz="100" b="0" i="0" u="none" strike="noStrike" cap="none">
                <a:solidFill>
                  <a:srgbClr val="0C2577"/>
                </a:solidFill>
                <a:latin typeface="Georgia" panose="02040502050405020303"/>
                <a:ea typeface="Georgia" panose="02040502050405020303"/>
                <a:cs typeface="Georgia" panose="02040502050405020303"/>
                <a:sym typeface="Georgia" panose="02040502050405020303"/>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 name="Google Shape;13;p20"/>
          <p:cNvPicPr preferRelativeResize="0"/>
          <p:nvPr/>
        </p:nvPicPr>
        <p:blipFill rotWithShape="1">
          <a:blip r:embed="rId2"/>
          <a:srcRect/>
          <a:stretch>
            <a:fillRect/>
          </a:stretch>
        </p:blipFill>
        <p:spPr>
          <a:xfrm>
            <a:off x="150812" y="4852987"/>
            <a:ext cx="1244600" cy="1244600"/>
          </a:xfrm>
          <a:prstGeom prst="rect">
            <a:avLst/>
          </a:prstGeom>
          <a:noFill/>
          <a:ln>
            <a:noFill/>
          </a:ln>
        </p:spPr>
      </p:pic>
      <p:sp>
        <p:nvSpPr>
          <p:cNvPr id="14" name="Google Shape;14;p20"/>
          <p:cNvSpPr txBox="1"/>
          <p:nvPr/>
        </p:nvSpPr>
        <p:spPr>
          <a:xfrm>
            <a:off x="1619250" y="5013325"/>
            <a:ext cx="5559425"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3298A"/>
              </a:buClr>
              <a:buSzPts val="1800"/>
              <a:buFont typeface="Georgia" panose="02040502050405020303"/>
              <a:buNone/>
            </a:pPr>
            <a:r>
              <a:rPr lang="en-US" sz="1800" b="1" i="0" u="none" strike="noStrike" cap="none">
                <a:solidFill>
                  <a:srgbClr val="23298A"/>
                </a:solidFill>
                <a:latin typeface="Georgia" panose="02040502050405020303"/>
                <a:ea typeface="Georgia" panose="02040502050405020303"/>
                <a:cs typeface="Georgia" panose="02040502050405020303"/>
                <a:sym typeface="Georgia" panose="02040502050405020303"/>
              </a:rPr>
              <a:t>Dr. Shyama Prasad Mukherjee International Institute of Information Technology, Naya Raipur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20"/>
          <p:cNvSpPr txBox="1"/>
          <p:nvPr/>
        </p:nvSpPr>
        <p:spPr>
          <a:xfrm>
            <a:off x="8374062" y="3787775"/>
            <a:ext cx="3171825" cy="427037"/>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lt1"/>
              </a:buClr>
              <a:buSzPts val="2000"/>
              <a:buFont typeface="Georgia" panose="02040502050405020303"/>
              <a:buNone/>
            </a:pPr>
            <a:r>
              <a:rPr lang="en-US" sz="2000" b="0" i="0" u="none" strike="noStrike" cap="none">
                <a:solidFill>
                  <a:schemeClr val="lt1"/>
                </a:solidFill>
                <a:latin typeface="Georgia" panose="02040502050405020303"/>
                <a:ea typeface="Georgia" panose="02040502050405020303"/>
                <a:cs typeface="Georgia" panose="02040502050405020303"/>
                <a:sym typeface="Georgia" panose="02040502050405020303"/>
              </a:rPr>
              <a:t>Date: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20"/>
          <p:cNvSpPr txBox="1"/>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7" name="Google Shape;17;p20"/>
          <p:cNvSpPr txBox="1"/>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 name="Google Shape;18;p20"/>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Georgia" panose="02040502050405020303"/>
                <a:ea typeface="Georgia" panose="02040502050405020303"/>
                <a:cs typeface="Georgia" panose="02040502050405020303"/>
                <a:sym typeface="Georgia" panose="020405020504050203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4" name="Shape 24"/>
        <p:cNvGrpSpPr/>
        <p:nvPr/>
      </p:nvGrpSpPr>
      <p:grpSpPr>
        <a:xfrm>
          <a:off x="0" y="0"/>
          <a:ext cx="0" cy="0"/>
          <a:chOff x="0" y="0"/>
          <a:chExt cx="0" cy="0"/>
        </a:xfrm>
      </p:grpSpPr>
      <p:sp>
        <p:nvSpPr>
          <p:cNvPr id="25" name="Google Shape;25;p22"/>
          <p:cNvSpPr txBox="1"/>
          <p:nvPr/>
        </p:nvSpPr>
        <p:spPr>
          <a:xfrm>
            <a:off x="0" y="6465887"/>
            <a:ext cx="12192000" cy="404812"/>
          </a:xfrm>
          <a:prstGeom prst="rect">
            <a:avLst/>
          </a:prstGeom>
          <a:solidFill>
            <a:srgbClr val="0C2577"/>
          </a:solidFill>
          <a:ln>
            <a:noFill/>
          </a:ln>
        </p:spPr>
        <p:txBody>
          <a:bodyPr spcFirstLastPara="1" wrap="square" lIns="68525" tIns="34250" rIns="68525" bIns="3425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6" name="Google Shape;26;p22"/>
          <p:cNvPicPr preferRelativeResize="0"/>
          <p:nvPr/>
        </p:nvPicPr>
        <p:blipFill rotWithShape="1">
          <a:blip r:embed="rId2"/>
          <a:srcRect/>
          <a:stretch>
            <a:fillRect/>
          </a:stretch>
        </p:blipFill>
        <p:spPr>
          <a:xfrm>
            <a:off x="10623550" y="230187"/>
            <a:ext cx="1460500" cy="1460500"/>
          </a:xfrm>
          <a:prstGeom prst="rect">
            <a:avLst/>
          </a:prstGeom>
          <a:noFill/>
          <a:ln>
            <a:noFill/>
          </a:ln>
        </p:spPr>
      </p:pic>
      <p:sp>
        <p:nvSpPr>
          <p:cNvPr id="27" name="Google Shape;27;p22"/>
          <p:cNvSpPr txBox="1"/>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8" name="Google Shape;28;p22"/>
          <p:cNvSpPr txBox="1"/>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 name="Google Shape;29;p22"/>
          <p:cNvSpPr txBox="1"/>
          <p:nvPr>
            <p:ph type="dt" idx="10"/>
          </p:nvPr>
        </p:nvSpPr>
        <p:spPr>
          <a:xfrm>
            <a:off x="266700" y="6557962"/>
            <a:ext cx="2209800" cy="3000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 name="Google Shape;30;p22"/>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Georgia" panose="02040502050405020303"/>
                <a:ea typeface="Georgia" panose="02040502050405020303"/>
                <a:cs typeface="Georgia" panose="02040502050405020303"/>
                <a:sym typeface="Georgia" panose="020405020504050203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Google Shape;31;p22"/>
          <p:cNvSpPr txBox="1"/>
          <p:nvPr>
            <p:ph type="sldNum" idx="12"/>
          </p:nvPr>
        </p:nvSpPr>
        <p:spPr>
          <a:xfrm>
            <a:off x="9629775" y="6492875"/>
            <a:ext cx="19796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8" name="Shape 38"/>
        <p:cNvGrpSpPr/>
        <p:nvPr/>
      </p:nvGrpSpPr>
      <p:grpSpPr>
        <a:xfrm>
          <a:off x="0" y="0"/>
          <a:ext cx="0" cy="0"/>
          <a:chOff x="0" y="0"/>
          <a:chExt cx="0" cy="0"/>
        </a:xfrm>
      </p:grpSpPr>
      <p:sp>
        <p:nvSpPr>
          <p:cNvPr id="39" name="Google Shape;39;p24"/>
          <p:cNvSpPr txBox="1"/>
          <p:nvPr/>
        </p:nvSpPr>
        <p:spPr>
          <a:xfrm>
            <a:off x="0" y="6465887"/>
            <a:ext cx="12192000" cy="404812"/>
          </a:xfrm>
          <a:prstGeom prst="rect">
            <a:avLst/>
          </a:prstGeom>
          <a:solidFill>
            <a:srgbClr val="0C2577"/>
          </a:solidFill>
          <a:ln>
            <a:noFill/>
          </a:ln>
        </p:spPr>
        <p:txBody>
          <a:bodyPr spcFirstLastPara="1" wrap="square" lIns="68525" tIns="34250" rIns="68525" bIns="3425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 name="Google Shape;40;p24"/>
          <p:cNvSpPr txBox="1"/>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1" name="Google Shape;41;p24"/>
          <p:cNvSpPr txBox="1"/>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 name="Google Shape;42;p24"/>
          <p:cNvSpPr txBox="1"/>
          <p:nvPr>
            <p:ph type="dt" idx="10"/>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3" name="Google Shape;43;p24"/>
          <p:cNvSpPr txBox="1"/>
          <p:nvPr>
            <p:ph type="sldNum" idx="12"/>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chemeClr val="lt1"/>
              </a:buClr>
              <a:buSzPts val="1200"/>
              <a:buFont typeface="Calibri" panose="020F050202020403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pic>
        <p:nvPicPr>
          <p:cNvPr id="44" name="Google Shape;44;p24"/>
          <p:cNvPicPr preferRelativeResize="0"/>
          <p:nvPr/>
        </p:nvPicPr>
        <p:blipFill rotWithShape="1">
          <a:blip r:embed="rId8"/>
          <a:srcRect/>
          <a:stretch>
            <a:fillRect/>
          </a:stretch>
        </p:blipFill>
        <p:spPr>
          <a:xfrm>
            <a:off x="10623550" y="230187"/>
            <a:ext cx="1460500" cy="1460500"/>
          </a:xfrm>
          <a:prstGeom prst="rect">
            <a:avLst/>
          </a:prstGeom>
          <a:noFill/>
          <a:ln>
            <a:noFill/>
          </a:ln>
        </p:spPr>
      </p:pic>
      <p:sp>
        <p:nvSpPr>
          <p:cNvPr id="45" name="Google Shape;45;p24"/>
          <p:cNvSpPr txBox="1"/>
          <p:nvPr>
            <p:ph type="ftr" idx="1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Georgia" panose="02040502050405020303"/>
                <a:ea typeface="Georgia" panose="02040502050405020303"/>
                <a:cs typeface="Georgia" panose="02040502050405020303"/>
                <a:sym typeface="Georgia" panose="020405020504050203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hyperlink" Target="https://www.outlookindia.com/national/army-forces-drone-to-retreat-near-loc-in-j-k-s-poonch-news-209656" TargetMode="External"/><Relationship Id="rId3" Type="http://schemas.openxmlformats.org/officeDocument/2006/relationships/hyperlink" Target="https://www.cnbctv18.com/india/border-security-force-foils-drone-attempt-to-smuggle-ak-series-rifle-and-narcotics-from-pakistan-to-india-16140641.htm" TargetMode="External"/><Relationship Id="rId2" Type="http://schemas.openxmlformats.org/officeDocument/2006/relationships/hyperlink" Target="https://www.indiatoday.in/india/story/air-force-station-jammu-blast-drone-attack-suspected-1819895-2021-06-27" TargetMode="External"/><Relationship Id="rId1" Type="http://schemas.openxmlformats.org/officeDocument/2006/relationships/hyperlink" Target="https://dx.doi.org/10.21227/5jjj-1m32"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 Id="rId3" Type="http://schemas.openxmlformats.org/officeDocument/2006/relationships/hyperlink" Target="https://www.outlookindia.com/national/army-forces-drone-to-retreat-near-loc-in-j-k-s-poonch-news-209656" TargetMode="External"/><Relationship Id="rId2" Type="http://schemas.openxmlformats.org/officeDocument/2006/relationships/hyperlink" Target="https://www.cnbctv18.com/india/border-security-force-foils-drone-attempt-to-smuggle-ak-series-rifle-and-narcotics-from-pakistan-to-india-16140641.htm" TargetMode="External"/><Relationship Id="rId1" Type="http://schemas.openxmlformats.org/officeDocument/2006/relationships/hyperlink" Target="https://www.indiatoday.in/india/story/air-force-station-jammu-blast-drone-attack-suspected-1819895-2021-06-2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
          <p:cNvSpPr txBox="1"/>
          <p:nvPr>
            <p:ph type="body" idx="1"/>
          </p:nvPr>
        </p:nvSpPr>
        <p:spPr>
          <a:xfrm>
            <a:off x="0" y="3509962"/>
            <a:ext cx="12192000" cy="1011237"/>
          </a:xfrm>
          <a:prstGeom prst="rect">
            <a:avLst/>
          </a:prstGeom>
          <a:solidFill>
            <a:srgbClr val="8592BC"/>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100"/>
              <a:buNone/>
            </a:pPr>
            <a:r>
              <a:rPr lang="en-US"/>
              <a:t> </a:t>
            </a:r>
            <a:endParaRPr sz="100">
              <a:solidFill>
                <a:schemeClr val="lt2"/>
              </a:solidFill>
            </a:endParaRPr>
          </a:p>
        </p:txBody>
      </p:sp>
      <p:sp>
        <p:nvSpPr>
          <p:cNvPr id="96" name="Google Shape;96;p1"/>
          <p:cNvSpPr txBox="1"/>
          <p:nvPr>
            <p:ph type="ctrTitle"/>
          </p:nvPr>
        </p:nvSpPr>
        <p:spPr>
          <a:xfrm>
            <a:off x="802050" y="798625"/>
            <a:ext cx="10587900" cy="1879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800"/>
              <a:buFont typeface="Georgia" panose="02040502050405020303"/>
              <a:buNone/>
            </a:pPr>
            <a:r>
              <a:rPr lang="en-US" sz="4500"/>
              <a:t>RF-based UAV Identification and Classification </a:t>
            </a:r>
            <a:endParaRPr sz="4500"/>
          </a:p>
        </p:txBody>
      </p:sp>
      <p:sp>
        <p:nvSpPr>
          <p:cNvPr id="97" name="Google Shape;97;p1"/>
          <p:cNvSpPr txBox="1"/>
          <p:nvPr>
            <p:ph type="subTitle" idx="2"/>
          </p:nvPr>
        </p:nvSpPr>
        <p:spPr>
          <a:xfrm>
            <a:off x="233450" y="3439700"/>
            <a:ext cx="4040100" cy="1722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400"/>
              <a:buNone/>
            </a:pPr>
            <a:r>
              <a:rPr lang="en-US"/>
              <a:t>Group members:</a:t>
            </a:r>
            <a:endParaRPr lang="en-US"/>
          </a:p>
          <a:p>
            <a:pPr marL="0" lvl="0" indent="0" algn="l" rtl="0">
              <a:lnSpc>
                <a:spcPct val="90000"/>
              </a:lnSpc>
              <a:spcBef>
                <a:spcPts val="0"/>
              </a:spcBef>
              <a:spcAft>
                <a:spcPts val="0"/>
              </a:spcAft>
              <a:buSzPts val="2400"/>
              <a:buNone/>
            </a:pPr>
            <a:r>
              <a:rPr lang="en-US" sz="1700"/>
              <a:t>    Aditya Saxena </a:t>
            </a:r>
            <a:endParaRPr sz="1700"/>
          </a:p>
          <a:p>
            <a:pPr marL="0" lvl="0" indent="0" algn="l" rtl="0">
              <a:lnSpc>
                <a:spcPct val="90000"/>
              </a:lnSpc>
              <a:spcBef>
                <a:spcPts val="0"/>
              </a:spcBef>
              <a:spcAft>
                <a:spcPts val="0"/>
              </a:spcAft>
              <a:buSzPts val="2400"/>
              <a:buNone/>
            </a:pPr>
            <a:r>
              <a:rPr lang="en-US" sz="1700"/>
              <a:t>    Rahul Thakur</a:t>
            </a:r>
            <a:endParaRPr sz="1700"/>
          </a:p>
          <a:p>
            <a:pPr marL="0" lvl="0" indent="0" algn="l" rtl="0">
              <a:lnSpc>
                <a:spcPct val="90000"/>
              </a:lnSpc>
              <a:spcBef>
                <a:spcPts val="0"/>
              </a:spcBef>
              <a:spcAft>
                <a:spcPts val="0"/>
              </a:spcAft>
              <a:buSzPts val="2400"/>
              <a:buNone/>
            </a:pPr>
            <a:r>
              <a:rPr lang="en-US" sz="1700"/>
              <a:t>    Vedanshu Dewangan</a:t>
            </a:r>
            <a:r>
              <a:rPr lang="en-US" sz="1700" b="0" i="0" u="none">
                <a:solidFill>
                  <a:schemeClr val="lt1"/>
                </a:solidFill>
                <a:latin typeface="Georgia" panose="02040502050405020303"/>
                <a:ea typeface="Georgia" panose="02040502050405020303"/>
                <a:cs typeface="Georgia" panose="02040502050405020303"/>
                <a:sym typeface="Georgia" panose="02040502050405020303"/>
              </a:rPr>
              <a:t> </a:t>
            </a:r>
            <a:endParaRPr sz="1700"/>
          </a:p>
        </p:txBody>
      </p:sp>
      <p:sp>
        <p:nvSpPr>
          <p:cNvPr id="98" name="Google Shape;98;p1"/>
          <p:cNvSpPr txBox="1"/>
          <p:nvPr/>
        </p:nvSpPr>
        <p:spPr>
          <a:xfrm>
            <a:off x="3009900" y="6492875"/>
            <a:ext cx="6005512"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Georgia" panose="02040502050405020303"/>
              <a:buNone/>
            </a:pPr>
            <a:r>
              <a:rPr lang="en-US" sz="1600" b="0" i="0" u="none" strike="noStrike" cap="none">
                <a:solidFill>
                  <a:schemeClr val="lt1"/>
                </a:solidFill>
                <a:latin typeface="Georgia" panose="02040502050405020303"/>
                <a:ea typeface="Georgia" panose="02040502050405020303"/>
                <a:cs typeface="Georgia" panose="02040502050405020303"/>
                <a:sym typeface="Georgia" panose="02040502050405020303"/>
              </a:rPr>
              <a:t>International Institute of Information Technology, Naya Raipur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1"/>
          <p:cNvSpPr txBox="1"/>
          <p:nvPr>
            <p:ph type="subTitle" idx="2"/>
          </p:nvPr>
        </p:nvSpPr>
        <p:spPr>
          <a:xfrm>
            <a:off x="4075700" y="3509925"/>
            <a:ext cx="3873900" cy="1092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400"/>
              <a:buNone/>
            </a:pPr>
            <a:r>
              <a:rPr lang="en-US"/>
              <a:t>Supervisor :</a:t>
            </a:r>
            <a:endParaRPr sz="900"/>
          </a:p>
          <a:p>
            <a:pPr marL="0" lvl="0" indent="0" algn="l" rtl="0">
              <a:lnSpc>
                <a:spcPct val="90000"/>
              </a:lnSpc>
              <a:spcBef>
                <a:spcPts val="0"/>
              </a:spcBef>
              <a:spcAft>
                <a:spcPts val="0"/>
              </a:spcAft>
              <a:buSzPts val="2400"/>
              <a:buNone/>
            </a:pPr>
            <a:endParaRPr sz="900"/>
          </a:p>
          <a:p>
            <a:pPr marL="0" lvl="0" indent="0" algn="l" rtl="0">
              <a:lnSpc>
                <a:spcPct val="90000"/>
              </a:lnSpc>
              <a:spcBef>
                <a:spcPts val="0"/>
              </a:spcBef>
              <a:spcAft>
                <a:spcPts val="0"/>
              </a:spcAft>
              <a:buSzPts val="2400"/>
              <a:buNone/>
            </a:pPr>
            <a:r>
              <a:rPr lang="en-US" sz="2000"/>
              <a:t>Dr. Shrivishal Tripathi</a:t>
            </a:r>
            <a:endParaRPr sz="2000"/>
          </a:p>
          <a:p>
            <a:pPr marL="0" lvl="0" indent="0" algn="l" rtl="0">
              <a:lnSpc>
                <a:spcPct val="90000"/>
              </a:lnSpc>
              <a:spcBef>
                <a:spcPts val="0"/>
              </a:spcBef>
              <a:spcAft>
                <a:spcPts val="0"/>
              </a:spcAft>
              <a:buSzPts val="2400"/>
              <a:buNone/>
            </a:pPr>
            <a:r>
              <a:rPr lang="en-US" sz="1700"/>
              <a:t>    </a:t>
            </a:r>
            <a:endParaRPr sz="1700"/>
          </a:p>
        </p:txBody>
      </p:sp>
      <p:sp>
        <p:nvSpPr>
          <p:cNvPr id="100" name="Google Shape;100;p1"/>
          <p:cNvSpPr txBox="1"/>
          <p:nvPr>
            <p:ph type="subTitle" idx="2"/>
          </p:nvPr>
        </p:nvSpPr>
        <p:spPr>
          <a:xfrm>
            <a:off x="8151900" y="3509950"/>
            <a:ext cx="4040100" cy="961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400"/>
              <a:buNone/>
            </a:pPr>
            <a:endParaRPr sz="2400">
              <a:solidFill>
                <a:schemeClr val="lt1"/>
              </a:solidFill>
              <a:latin typeface="Georgia" panose="02040502050405020303"/>
              <a:ea typeface="Georgia" panose="02040502050405020303"/>
              <a:cs typeface="Georgia" panose="02040502050405020303"/>
              <a:sym typeface="Georgia" panose="02040502050405020303"/>
            </a:endParaRPr>
          </a:p>
          <a:p>
            <a:pPr marL="0" lvl="0" indent="0" algn="l" rtl="0">
              <a:lnSpc>
                <a:spcPct val="90000"/>
              </a:lnSpc>
              <a:spcBef>
                <a:spcPts val="0"/>
              </a:spcBef>
              <a:spcAft>
                <a:spcPts val="0"/>
              </a:spcAft>
              <a:buSzPts val="2400"/>
              <a:buNone/>
            </a:pPr>
            <a:r>
              <a:rPr lang="en-US"/>
              <a:t>Date : 15 May 2023</a:t>
            </a:r>
            <a:endParaRPr lang="en-US"/>
          </a:p>
          <a:p>
            <a:pPr marL="0" lvl="0" indent="0" algn="l" rtl="0">
              <a:lnSpc>
                <a:spcPct val="90000"/>
              </a:lnSpc>
              <a:spcBef>
                <a:spcPts val="0"/>
              </a:spcBef>
              <a:spcAft>
                <a:spcPts val="0"/>
              </a:spcAft>
              <a:buSzPts val="2400"/>
              <a:buNone/>
            </a:pPr>
            <a:endParaRPr sz="1500"/>
          </a:p>
          <a:p>
            <a:pPr marL="0" lvl="0" indent="0" algn="l" rtl="0">
              <a:lnSpc>
                <a:spcPct val="90000"/>
              </a:lnSpc>
              <a:spcBef>
                <a:spcPts val="0"/>
              </a:spcBef>
              <a:spcAft>
                <a:spcPts val="0"/>
              </a:spcAft>
              <a:buSzPts val="2400"/>
              <a:buNone/>
            </a:pP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11"/>
          <p:cNvSpPr txBox="1"/>
          <p:nvPr>
            <p:ph type="body" idx="1"/>
          </p:nvPr>
        </p:nvSpPr>
        <p:spPr>
          <a:xfrm>
            <a:off x="516350" y="1624275"/>
            <a:ext cx="5519700" cy="4868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100"/>
              <a:buFont typeface="Arial" panose="020B0604020202020204"/>
              <a:buNone/>
            </a:pPr>
            <a:r>
              <a:rPr lang="en-US" sz="2000" b="1"/>
              <a:t>MIN + 11 + 00 + 00 </a:t>
            </a:r>
            <a:endParaRPr sz="1800"/>
          </a:p>
          <a:p>
            <a:pPr marL="457200" lvl="0" indent="-342900" algn="l" rtl="0">
              <a:lnSpc>
                <a:spcPct val="90000"/>
              </a:lnSpc>
              <a:spcBef>
                <a:spcPts val="1000"/>
              </a:spcBef>
              <a:spcAft>
                <a:spcPts val="0"/>
              </a:spcAft>
              <a:buSzPts val="1800"/>
              <a:buChar char="•"/>
            </a:pPr>
            <a:r>
              <a:rPr lang="en-US" sz="1800" b="1"/>
              <a:t>First 2 digits: “INTERFERENCE”</a:t>
            </a:r>
            <a:endParaRPr sz="1800" b="1"/>
          </a:p>
          <a:p>
            <a:pPr marL="0" lvl="0" indent="0" algn="l" rtl="0">
              <a:lnSpc>
                <a:spcPct val="90000"/>
              </a:lnSpc>
              <a:spcBef>
                <a:spcPts val="1000"/>
              </a:spcBef>
              <a:spcAft>
                <a:spcPts val="0"/>
              </a:spcAft>
              <a:buClr>
                <a:schemeClr val="dk1"/>
              </a:buClr>
              <a:buSzPts val="1100"/>
              <a:buFont typeface="Arial" panose="020B0604020202020204"/>
              <a:buNone/>
            </a:pPr>
            <a:r>
              <a:rPr lang="en-US" sz="1800"/>
              <a:t>    # 00 for a clean signal</a:t>
            </a:r>
            <a:endParaRPr sz="1800"/>
          </a:p>
          <a:p>
            <a:pPr marL="0" lvl="0" indent="0" algn="l" rtl="0">
              <a:lnSpc>
                <a:spcPct val="90000"/>
              </a:lnSpc>
              <a:spcBef>
                <a:spcPts val="1000"/>
              </a:spcBef>
              <a:spcAft>
                <a:spcPts val="0"/>
              </a:spcAft>
              <a:buClr>
                <a:schemeClr val="dk1"/>
              </a:buClr>
              <a:buSzPts val="1100"/>
              <a:buFont typeface="Arial" panose="020B0604020202020204"/>
              <a:buNone/>
            </a:pPr>
            <a:r>
              <a:rPr lang="en-US" sz="1800"/>
              <a:t>    # 01 for Bluetooth only</a:t>
            </a:r>
            <a:endParaRPr sz="1800"/>
          </a:p>
          <a:p>
            <a:pPr marL="0" lvl="0" indent="0" algn="l" rtl="0">
              <a:lnSpc>
                <a:spcPct val="90000"/>
              </a:lnSpc>
              <a:spcBef>
                <a:spcPts val="1000"/>
              </a:spcBef>
              <a:spcAft>
                <a:spcPts val="0"/>
              </a:spcAft>
              <a:buClr>
                <a:schemeClr val="dk1"/>
              </a:buClr>
              <a:buSzPts val="1100"/>
              <a:buFont typeface="Arial" panose="020B0604020202020204"/>
              <a:buNone/>
            </a:pPr>
            <a:r>
              <a:rPr lang="en-US" sz="1800"/>
              <a:t>    # 10 for WiFi only  </a:t>
            </a:r>
            <a:endParaRPr sz="1800"/>
          </a:p>
          <a:p>
            <a:pPr marL="0" lvl="0" indent="0" algn="l" rtl="0">
              <a:lnSpc>
                <a:spcPct val="90000"/>
              </a:lnSpc>
              <a:spcBef>
                <a:spcPts val="1000"/>
              </a:spcBef>
              <a:spcAft>
                <a:spcPts val="0"/>
              </a:spcAft>
              <a:buSzPts val="2800"/>
              <a:buNone/>
            </a:pPr>
            <a:r>
              <a:rPr lang="en-US" sz="1800"/>
              <a:t>    # 11 for Bluetooth and Wi-Fi interference concurrently</a:t>
            </a:r>
            <a:endParaRPr sz="1800"/>
          </a:p>
          <a:p>
            <a:pPr marL="457200" lvl="0" indent="-342900" algn="l" rtl="0">
              <a:lnSpc>
                <a:spcPct val="90000"/>
              </a:lnSpc>
              <a:spcBef>
                <a:spcPts val="1000"/>
              </a:spcBef>
              <a:spcAft>
                <a:spcPts val="0"/>
              </a:spcAft>
              <a:buSzPts val="1800"/>
              <a:buChar char="•"/>
            </a:pPr>
            <a:r>
              <a:rPr lang="en-US" sz="1800" b="1"/>
              <a:t>Middle 2 digits: “STATE”</a:t>
            </a:r>
            <a:endParaRPr sz="1800" b="1"/>
          </a:p>
          <a:p>
            <a:pPr marL="0" lvl="0" indent="0" algn="l" rtl="0">
              <a:lnSpc>
                <a:spcPct val="90000"/>
              </a:lnSpc>
              <a:spcBef>
                <a:spcPts val="1000"/>
              </a:spcBef>
              <a:spcAft>
                <a:spcPts val="0"/>
              </a:spcAft>
              <a:buSzPts val="2800"/>
              <a:buNone/>
            </a:pPr>
            <a:r>
              <a:rPr lang="en-US" sz="1800"/>
              <a:t>    # Fly =&gt; 10</a:t>
            </a:r>
            <a:endParaRPr sz="1800"/>
          </a:p>
          <a:p>
            <a:pPr marL="0" lvl="0" indent="0" algn="l" rtl="0">
              <a:lnSpc>
                <a:spcPct val="90000"/>
              </a:lnSpc>
              <a:spcBef>
                <a:spcPts val="1000"/>
              </a:spcBef>
              <a:spcAft>
                <a:spcPts val="0"/>
              </a:spcAft>
              <a:buSzPts val="2800"/>
              <a:buNone/>
            </a:pPr>
            <a:r>
              <a:rPr lang="en-US" sz="1800"/>
              <a:t>    # Hov =&gt; 01</a:t>
            </a:r>
            <a:endParaRPr sz="1800"/>
          </a:p>
          <a:p>
            <a:pPr marL="0" lvl="0" indent="0" algn="l" rtl="0">
              <a:lnSpc>
                <a:spcPct val="90000"/>
              </a:lnSpc>
              <a:spcBef>
                <a:spcPts val="1000"/>
              </a:spcBef>
              <a:spcAft>
                <a:spcPts val="0"/>
              </a:spcAft>
              <a:buSzPts val="2800"/>
              <a:buNone/>
            </a:pPr>
            <a:r>
              <a:rPr lang="en-US" sz="1800"/>
              <a:t>    # on  =&gt; 00</a:t>
            </a:r>
            <a:endParaRPr sz="1800"/>
          </a:p>
          <a:p>
            <a:pPr marL="457200" lvl="0" indent="-342900" algn="l" rtl="0">
              <a:lnSpc>
                <a:spcPct val="90000"/>
              </a:lnSpc>
              <a:spcBef>
                <a:spcPts val="1000"/>
              </a:spcBef>
              <a:spcAft>
                <a:spcPts val="0"/>
              </a:spcAft>
              <a:buSzPts val="1800"/>
              <a:buChar char="•"/>
            </a:pPr>
            <a:r>
              <a:rPr lang="en-US" sz="1800" b="1"/>
              <a:t>Last 2 digits:</a:t>
            </a:r>
            <a:endParaRPr sz="1800" b="1"/>
          </a:p>
          <a:p>
            <a:pPr marL="0" lvl="0" indent="0" algn="l" rtl="0">
              <a:lnSpc>
                <a:spcPct val="90000"/>
              </a:lnSpc>
              <a:spcBef>
                <a:spcPts val="1000"/>
              </a:spcBef>
              <a:spcAft>
                <a:spcPts val="0"/>
              </a:spcAft>
              <a:buClr>
                <a:schemeClr val="dk1"/>
              </a:buClr>
              <a:buSzPts val="1100"/>
              <a:buFont typeface="Arial" panose="020B0604020202020204"/>
              <a:buNone/>
            </a:pPr>
            <a:r>
              <a:rPr lang="en-US" sz="1800"/>
              <a:t>    # Serial number.</a:t>
            </a:r>
            <a:endParaRPr sz="1800"/>
          </a:p>
          <a:p>
            <a:pPr marL="0" lvl="0" indent="0" algn="l" rtl="0">
              <a:lnSpc>
                <a:spcPct val="90000"/>
              </a:lnSpc>
              <a:spcBef>
                <a:spcPts val="1000"/>
              </a:spcBef>
              <a:spcAft>
                <a:spcPts val="0"/>
              </a:spcAft>
              <a:buSzPts val="2800"/>
              <a:buNone/>
            </a:pPr>
            <a:endParaRPr sz="1600"/>
          </a:p>
        </p:txBody>
      </p:sp>
      <p:sp>
        <p:nvSpPr>
          <p:cNvPr id="184" name="Google Shape;184;p11"/>
          <p:cNvSpPr txBox="1"/>
          <p:nvPr>
            <p:ph type="title"/>
          </p:nvPr>
        </p:nvSpPr>
        <p:spPr>
          <a:xfrm>
            <a:off x="772025" y="270700"/>
            <a:ext cx="10581900" cy="1278300"/>
          </a:xfrm>
          <a:prstGeom prst="rect">
            <a:avLst/>
          </a:prstGeom>
          <a:noFill/>
          <a:ln>
            <a:noFill/>
          </a:ln>
        </p:spPr>
        <p:txBody>
          <a:bodyPr spcFirstLastPara="1" wrap="square" lIns="91425" tIns="45700" rIns="91425" bIns="45700" anchor="ctr" anchorCtr="0">
            <a:noAutofit/>
          </a:bodyPr>
          <a:lstStyle/>
          <a:p>
            <a:pPr marL="457200" lvl="0" indent="-425450" algn="l" rtl="0">
              <a:lnSpc>
                <a:spcPct val="90000"/>
              </a:lnSpc>
              <a:spcBef>
                <a:spcPts val="0"/>
              </a:spcBef>
              <a:spcAft>
                <a:spcPts val="0"/>
              </a:spcAft>
              <a:buSzPts val="3100"/>
              <a:buFont typeface="Times New Roman" panose="02020603050405020304"/>
              <a:buChar char="★"/>
            </a:pPr>
            <a:r>
              <a:rPr lang="en-US" b="1">
                <a:latin typeface="Times New Roman" panose="02020603050405020304"/>
                <a:ea typeface="Times New Roman" panose="02020603050405020304"/>
                <a:cs typeface="Times New Roman" panose="02020603050405020304"/>
                <a:sym typeface="Times New Roman" panose="02020603050405020304"/>
              </a:rPr>
              <a:t>Naming conventions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11"/>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sp>
        <p:nvSpPr>
          <p:cNvPr id="186" name="Google Shape;186;p11"/>
          <p:cNvSpPr txBox="1"/>
          <p:nvPr/>
        </p:nvSpPr>
        <p:spPr>
          <a:xfrm>
            <a:off x="6456950" y="1173075"/>
            <a:ext cx="5323800" cy="29985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1800"/>
              <a:buFont typeface="Arial" panose="020B0604020202020204"/>
              <a:buNone/>
            </a:pPr>
            <a:endParaRPr sz="1800" b="0" i="0" u="none" strike="noStrike" cap="none">
              <a:solidFill>
                <a:srgbClr val="00206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Clr>
                <a:srgbClr val="000000"/>
              </a:buClr>
              <a:buSzPts val="2000"/>
              <a:buFont typeface="Arial" panose="020B0604020202020204"/>
              <a:buNone/>
            </a:pPr>
            <a:r>
              <a:rPr lang="en-US" sz="2000" b="1" i="0" u="none" strike="noStrike" cap="none">
                <a:solidFill>
                  <a:srgbClr val="002060"/>
                </a:solidFill>
                <a:latin typeface="Calibri" panose="020F0502020204030204"/>
                <a:ea typeface="Calibri" panose="020F0502020204030204"/>
                <a:cs typeface="Calibri" panose="020F0502020204030204"/>
                <a:sym typeface="Calibri" panose="020F0502020204030204"/>
              </a:rPr>
              <a:t>Example-</a:t>
            </a:r>
            <a:endParaRPr sz="2000" b="1" i="0" u="none" strike="noStrike" cap="none">
              <a:solidFill>
                <a:srgbClr val="00206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90000"/>
              </a:lnSpc>
              <a:spcBef>
                <a:spcPts val="1000"/>
              </a:spcBef>
              <a:spcAft>
                <a:spcPts val="0"/>
              </a:spcAft>
              <a:buClr>
                <a:srgbClr val="000000"/>
              </a:buClr>
              <a:buSzPts val="2200"/>
              <a:buFont typeface="Arial" panose="020B0604020202020204"/>
              <a:buNone/>
            </a:pPr>
            <a:r>
              <a:rPr lang="en-US" sz="2200" b="1" i="0" u="none" strike="noStrike" cap="none">
                <a:solidFill>
                  <a:srgbClr val="002060"/>
                </a:solidFill>
                <a:latin typeface="Calibri" panose="020F0502020204030204"/>
                <a:ea typeface="Calibri" panose="020F0502020204030204"/>
                <a:cs typeface="Calibri" panose="020F0502020204030204"/>
                <a:sym typeface="Calibri" panose="020F0502020204030204"/>
              </a:rPr>
              <a:t>MIN_1100_00 </a:t>
            </a:r>
            <a:endParaRPr sz="2200" b="1" i="0" u="none" strike="noStrike" cap="none">
              <a:solidFill>
                <a:srgbClr val="00206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Clr>
                <a:srgbClr val="000000"/>
              </a:buClr>
              <a:buSzPts val="1800"/>
              <a:buFont typeface="Arial" panose="020B0604020202020204"/>
              <a:buNone/>
            </a:pPr>
            <a:r>
              <a:rPr lang="en-US" sz="1800" b="1" i="1" u="none" strike="noStrike" cap="none">
                <a:solidFill>
                  <a:srgbClr val="002060"/>
                </a:solidFill>
                <a:latin typeface="Calibri" panose="020F0502020204030204"/>
                <a:ea typeface="Calibri" panose="020F0502020204030204"/>
                <a:cs typeface="Calibri" panose="020F0502020204030204"/>
                <a:sym typeface="Calibri" panose="020F0502020204030204"/>
              </a:rPr>
              <a:t># MIN =&gt; Drone name</a:t>
            </a:r>
            <a:endParaRPr sz="1800" b="1" i="1" u="none" strike="noStrike" cap="none">
              <a:solidFill>
                <a:srgbClr val="00206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Clr>
                <a:srgbClr val="000000"/>
              </a:buClr>
              <a:buSzPts val="1800"/>
              <a:buFont typeface="Arial" panose="020B0604020202020204"/>
              <a:buNone/>
            </a:pPr>
            <a:r>
              <a:rPr lang="en-US" sz="1800" b="1" i="1" u="none" strike="noStrike" cap="none">
                <a:solidFill>
                  <a:srgbClr val="002060"/>
                </a:solidFill>
                <a:latin typeface="Calibri" panose="020F0502020204030204"/>
                <a:ea typeface="Calibri" panose="020F0502020204030204"/>
                <a:cs typeface="Calibri" panose="020F0502020204030204"/>
                <a:sym typeface="Calibri" panose="020F0502020204030204"/>
              </a:rPr>
              <a:t># 11 =&gt; both</a:t>
            </a:r>
            <a:endParaRPr sz="1800" b="1" i="1" u="none" strike="noStrike" cap="none">
              <a:solidFill>
                <a:srgbClr val="00206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Clr>
                <a:srgbClr val="000000"/>
              </a:buClr>
              <a:buSzPts val="1800"/>
              <a:buFont typeface="Arial" panose="020B0604020202020204"/>
              <a:buNone/>
            </a:pPr>
            <a:r>
              <a:rPr lang="en-US" sz="1800" b="1" i="1" u="none" strike="noStrike" cap="none">
                <a:solidFill>
                  <a:srgbClr val="002060"/>
                </a:solidFill>
                <a:latin typeface="Calibri" panose="020F0502020204030204"/>
                <a:ea typeface="Calibri" panose="020F0502020204030204"/>
                <a:cs typeface="Calibri" panose="020F0502020204030204"/>
                <a:sym typeface="Calibri" panose="020F0502020204030204"/>
              </a:rPr>
              <a:t># 00 =&gt; ON</a:t>
            </a:r>
            <a:endParaRPr sz="1800" b="1" i="1" u="none" strike="noStrike" cap="none">
              <a:solidFill>
                <a:srgbClr val="00206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Clr>
                <a:schemeClr val="dk1"/>
              </a:buClr>
              <a:buSzPts val="1100"/>
              <a:buFont typeface="Arial" panose="020B0604020202020204"/>
              <a:buNone/>
            </a:pPr>
            <a:r>
              <a:rPr lang="en-US" sz="1800" b="1" i="1" u="none" strike="noStrike" cap="none">
                <a:solidFill>
                  <a:srgbClr val="002060"/>
                </a:solidFill>
                <a:latin typeface="Calibri" panose="020F0502020204030204"/>
                <a:ea typeface="Calibri" panose="020F0502020204030204"/>
                <a:cs typeface="Calibri" panose="020F0502020204030204"/>
                <a:sym typeface="Calibri" panose="020F0502020204030204"/>
              </a:rPr>
              <a:t># 00 =&gt; serial number</a:t>
            </a:r>
            <a:endParaRPr sz="1800" b="1" i="1" u="none" strike="noStrike" cap="none">
              <a:solidFill>
                <a:srgbClr val="00206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7"/>
          <p:cNvSpPr txBox="1"/>
          <p:nvPr>
            <p:ph type="body" idx="1"/>
          </p:nvPr>
        </p:nvSpPr>
        <p:spPr>
          <a:xfrm>
            <a:off x="335825" y="375826"/>
            <a:ext cx="11018100" cy="58011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SzPts val="2800"/>
              <a:buNone/>
            </a:pPr>
            <a:endParaRPr sz="1400" b="1" u="sng">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endParaRPr sz="1400" b="1" u="sng">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endParaRPr sz="1400" b="1" u="sng">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3500" b="1">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1</a:t>
            </a:r>
            <a:r>
              <a:rPr lang="en-US" sz="3500" b="1">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a:t>
            </a:r>
            <a:r>
              <a:rPr lang="en-US" sz="3500" b="1" u="sng">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PCA</a:t>
            </a:r>
            <a:endParaRPr sz="2400">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0"/>
              </a:spcBef>
              <a:spcAft>
                <a:spcPts val="0"/>
              </a:spcAft>
              <a:buNone/>
            </a:pPr>
            <a:endParaRPr sz="2100" b="1"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00000"/>
              </a:lnSpc>
              <a:spcBef>
                <a:spcPts val="0"/>
              </a:spcBef>
              <a:spcAft>
                <a:spcPts val="0"/>
              </a:spcAft>
              <a:buClr>
                <a:schemeClr val="dk1"/>
              </a:buClr>
              <a:buSzPts val="2100"/>
              <a:buFont typeface="Times New Roman" panose="02020603050405020304"/>
              <a:buChar char="●"/>
            </a:pPr>
            <a:r>
              <a:rPr lang="en-US" sz="21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Principal Component Analysis</a:t>
            </a:r>
            <a:r>
              <a:rPr lang="en-US" sz="2100" b="1">
                <a:solidFill>
                  <a:schemeClr val="dk1"/>
                </a:solidFill>
                <a:latin typeface="Times New Roman" panose="02020603050405020304"/>
                <a:ea typeface="Times New Roman" panose="02020603050405020304"/>
                <a:cs typeface="Times New Roman" panose="02020603050405020304"/>
                <a:sym typeface="Times New Roman" panose="02020603050405020304"/>
              </a:rPr>
              <a:t> is a linear feature extraction method for dimensionality reduction.</a:t>
            </a:r>
            <a:endParaRPr sz="2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0"/>
              </a:spcBef>
              <a:spcAft>
                <a:spcPts val="0"/>
              </a:spcAft>
              <a:buClr>
                <a:schemeClr val="dk1"/>
              </a:buClr>
              <a:buSzPts val="1100"/>
              <a:buFont typeface="Arial" panose="020B0604020202020204"/>
              <a:buNone/>
            </a:pP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0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Seeks a projection that preserves as much information in the data as possible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0"/>
              </a:spcBef>
              <a:spcAft>
                <a:spcPts val="0"/>
              </a:spcAft>
              <a:buClr>
                <a:schemeClr val="dk1"/>
              </a:buClr>
              <a:buSzPts val="1100"/>
              <a:buFont typeface="Arial" panose="020B0604020202020204"/>
              <a:buNone/>
            </a:pP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0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PCA chooses the eigenvectors of the covariance matrix corresponding to the largest eigenvalues.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0"/>
              </a:spcBef>
              <a:spcAft>
                <a:spcPts val="0"/>
              </a:spcAft>
              <a:buClr>
                <a:schemeClr val="dk1"/>
              </a:buClr>
              <a:buSzPts val="1100"/>
              <a:buFont typeface="Arial" panose="020B0604020202020204"/>
              <a:buNone/>
            </a:pP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0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The eigenvalues correspond to the variance of the data along the eigenvector directions.</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0"/>
              </a:spcBef>
              <a:spcAft>
                <a:spcPts val="0"/>
              </a:spcAft>
              <a:buClr>
                <a:schemeClr val="dk1"/>
              </a:buClr>
              <a:buSzPts val="1100"/>
              <a:buFont typeface="Arial" panose="020B0604020202020204"/>
              <a:buNone/>
            </a:pP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10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Therefore, PCA projects the data along the directions where the data varies most.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0"/>
              </a:spcBef>
              <a:spcAft>
                <a:spcPts val="0"/>
              </a:spcAft>
              <a:buClr>
                <a:schemeClr val="dk1"/>
              </a:buClr>
              <a:buSzPts val="1100"/>
              <a:buFont typeface="Arial" panose="020B0604020202020204"/>
              <a:buNone/>
            </a:pP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endParaRPr sz="3300" b="1" u="sng">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7"/>
          <p:cNvSpPr txBox="1"/>
          <p:nvPr>
            <p:ph type="title"/>
          </p:nvPr>
        </p:nvSpPr>
        <p:spPr>
          <a:xfrm>
            <a:off x="335875" y="195525"/>
            <a:ext cx="11018100" cy="635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panose="020B0604020202020204"/>
              <a:buNone/>
            </a:pPr>
            <a:r>
              <a:rPr lang="en-US" b="1">
                <a:latin typeface="Times New Roman" panose="02020603050405020304"/>
                <a:ea typeface="Times New Roman" panose="02020603050405020304"/>
                <a:cs typeface="Times New Roman" panose="02020603050405020304"/>
                <a:sym typeface="Times New Roman" panose="02020603050405020304"/>
              </a:rPr>
              <a:t> Methodology</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7"/>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cxnSp>
        <p:nvCxnSpPr>
          <p:cNvPr id="195" name="Google Shape;195;p7"/>
          <p:cNvCxnSpPr/>
          <p:nvPr/>
        </p:nvCxnSpPr>
        <p:spPr>
          <a:xfrm>
            <a:off x="455925" y="914900"/>
            <a:ext cx="101718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g243575c0f3b_0_99"/>
          <p:cNvSpPr txBox="1"/>
          <p:nvPr>
            <p:ph type="body" idx="1"/>
          </p:nvPr>
        </p:nvSpPr>
        <p:spPr>
          <a:xfrm>
            <a:off x="437875" y="268350"/>
            <a:ext cx="10915800" cy="5988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endParaRPr sz="1400" b="1" u="sng">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3300" b="1">
                <a:latin typeface="Times New Roman" panose="02020603050405020304"/>
                <a:ea typeface="Times New Roman" panose="02020603050405020304"/>
                <a:cs typeface="Times New Roman" panose="02020603050405020304"/>
                <a:sym typeface="Times New Roman" panose="02020603050405020304"/>
              </a:rPr>
              <a:t>2. </a:t>
            </a:r>
            <a:r>
              <a:rPr lang="en-US" sz="3300" b="1" u="sng">
                <a:latin typeface="Times New Roman" panose="02020603050405020304"/>
                <a:ea typeface="Times New Roman" panose="02020603050405020304"/>
                <a:cs typeface="Times New Roman" panose="02020603050405020304"/>
                <a:sym typeface="Times New Roman" panose="02020603050405020304"/>
              </a:rPr>
              <a:t>Approaches:</a:t>
            </a:r>
            <a:endParaRPr sz="3300" b="1" u="sng">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90000"/>
              </a:lnSpc>
              <a:spcBef>
                <a:spcPts val="1000"/>
              </a:spcBef>
              <a:spcAft>
                <a:spcPts val="0"/>
              </a:spcAft>
              <a:buSzPts val="2800"/>
              <a:buNone/>
            </a:pPr>
            <a:endParaRPr sz="300" b="1" u="sng">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90000"/>
              </a:lnSpc>
              <a:spcBef>
                <a:spcPts val="1000"/>
              </a:spcBef>
              <a:spcAft>
                <a:spcPts val="0"/>
              </a:spcAft>
              <a:buSzPts val="2800"/>
              <a:buNone/>
            </a:pPr>
            <a:endParaRPr sz="300" b="1" u="sng">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SzPts val="2800"/>
              <a:buNone/>
            </a:pPr>
            <a:r>
              <a:rPr lang="en-US" sz="2200" b="1">
                <a:latin typeface="Times New Roman" panose="02020603050405020304"/>
                <a:ea typeface="Times New Roman" panose="02020603050405020304"/>
                <a:cs typeface="Times New Roman" panose="02020603050405020304"/>
                <a:sym typeface="Times New Roman" panose="02020603050405020304"/>
              </a:rPr>
              <a:t>Logistic Regression: </a:t>
            </a:r>
            <a:endParaRPr sz="22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Logistic regression is </a:t>
            </a: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an example of supervised learning</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It is used to calculate or predict the probability of a binary (yes/no) event occurring.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endParaRPr sz="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SzPts val="2800"/>
              <a:buNone/>
            </a:pPr>
            <a:r>
              <a:rPr lang="en-US" sz="2200" b="1">
                <a:latin typeface="Times New Roman" panose="02020603050405020304"/>
                <a:ea typeface="Times New Roman" panose="02020603050405020304"/>
                <a:cs typeface="Times New Roman" panose="02020603050405020304"/>
                <a:sym typeface="Times New Roman" panose="02020603050405020304"/>
              </a:rPr>
              <a:t>SVM: </a:t>
            </a:r>
            <a:endParaRPr sz="22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Support vector machines (SVMs) are </a:t>
            </a: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a set of supervised learning methods used for classification, regression and outliers detection</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SVM algorithm finds the closest point of the lines from both the classes. These points are called support vectors.</a:t>
            </a:r>
            <a:endParaRPr sz="20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endParaRPr sz="10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SzPts val="2800"/>
              <a:buNone/>
            </a:pPr>
            <a:r>
              <a:rPr lang="en-US" sz="2200" b="1">
                <a:latin typeface="Times New Roman" panose="02020603050405020304"/>
                <a:ea typeface="Times New Roman" panose="02020603050405020304"/>
                <a:cs typeface="Times New Roman" panose="02020603050405020304"/>
                <a:sym typeface="Times New Roman" panose="02020603050405020304"/>
              </a:rPr>
              <a:t>Decision Trees: </a:t>
            </a:r>
            <a:endParaRPr sz="22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 decision tree is a type of supervised machine learning used to categorize or make predictions based on how a previous set of questions were answered. </a:t>
            </a:r>
            <a:endParaRPr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2" name="Google Shape;202;g243575c0f3b_0_99"/>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8"/>
          <p:cNvSpPr txBox="1"/>
          <p:nvPr>
            <p:ph type="body" idx="1"/>
          </p:nvPr>
        </p:nvSpPr>
        <p:spPr>
          <a:xfrm>
            <a:off x="291950" y="761025"/>
            <a:ext cx="10466400" cy="541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sz="2200" b="1">
                <a:latin typeface="Times New Roman" panose="02020603050405020304"/>
                <a:ea typeface="Times New Roman" panose="02020603050405020304"/>
                <a:cs typeface="Times New Roman" panose="02020603050405020304"/>
                <a:sym typeface="Times New Roman" panose="02020603050405020304"/>
              </a:rPr>
              <a:t>Random forest:</a:t>
            </a:r>
            <a:endParaRPr sz="22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r>
              <a:rPr lang="en-US" sz="1800">
                <a:latin typeface="Times New Roman" panose="02020603050405020304"/>
                <a:ea typeface="Times New Roman" panose="02020603050405020304"/>
                <a:cs typeface="Times New Roman" panose="02020603050405020304"/>
                <a:sym typeface="Times New Roman" panose="02020603050405020304"/>
              </a:rPr>
              <a:t>It is an supervised learning approach </a:t>
            </a:r>
            <a:r>
              <a:rPr lang="en-US" sz="18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which builds decision trees on different samples and takes their majority vote for classification and average in case of regression.</a:t>
            </a:r>
            <a:endParaRPr sz="18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endParaRPr sz="10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SzPts val="2800"/>
              <a:buNone/>
            </a:pPr>
            <a:r>
              <a:rPr lang="en-US" sz="2400" b="1">
                <a:latin typeface="Times New Roman" panose="02020603050405020304"/>
                <a:ea typeface="Times New Roman" panose="02020603050405020304"/>
                <a:cs typeface="Times New Roman" panose="02020603050405020304"/>
                <a:sym typeface="Times New Roman" panose="02020603050405020304"/>
              </a:rPr>
              <a:t>Naive Bayes:</a:t>
            </a:r>
            <a:endParaRPr sz="2400" b="1">
              <a:latin typeface="Times New Roman" panose="02020603050405020304"/>
              <a:ea typeface="Times New Roman" panose="02020603050405020304"/>
              <a:cs typeface="Times New Roman" panose="02020603050405020304"/>
              <a:sym typeface="Times New Roman" panose="02020603050405020304"/>
            </a:endParaRPr>
          </a:p>
          <a:p>
            <a:pPr marL="457200" marR="25400" lvl="0" indent="0" algn="l" rtl="0">
              <a:lnSpc>
                <a:spcPct val="100000"/>
              </a:lnSpc>
              <a:spcBef>
                <a:spcPts val="1500"/>
              </a:spcBef>
              <a:spcAft>
                <a:spcPts val="0"/>
              </a:spcAft>
              <a:buSzPts val="2800"/>
              <a:buNone/>
            </a:pPr>
            <a:r>
              <a:rPr lang="en-US" sz="1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Naïve Bayes is one of the fast and easy ML algorithms to predict a class of datasets. It can be used for Binary as well as Multi-class Classifications. It is the most popular choice for </a:t>
            </a:r>
            <a:r>
              <a:rPr lang="en-US" sz="1800" b="1">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text classification problems</a:t>
            </a:r>
            <a:r>
              <a:rPr lang="en-US" sz="1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
            </a:r>
            <a:endParaRPr sz="1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25400" lvl="0" indent="0" algn="l" rtl="0">
              <a:lnSpc>
                <a:spcPct val="100000"/>
              </a:lnSpc>
              <a:spcBef>
                <a:spcPts val="1500"/>
              </a:spcBef>
              <a:spcAft>
                <a:spcPts val="0"/>
              </a:spcAft>
              <a:buSzPts val="2800"/>
              <a:buNone/>
            </a:pPr>
            <a:endParaRPr sz="1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200"/>
              </a:spcBef>
              <a:spcAft>
                <a:spcPts val="0"/>
              </a:spcAft>
              <a:buSzPts val="2800"/>
              <a:buNone/>
            </a:pPr>
            <a:r>
              <a:rPr lang="en-US" sz="2400" b="1">
                <a:latin typeface="Times New Roman" panose="02020603050405020304"/>
                <a:ea typeface="Times New Roman" panose="02020603050405020304"/>
                <a:cs typeface="Times New Roman" panose="02020603050405020304"/>
                <a:sym typeface="Times New Roman" panose="02020603050405020304"/>
              </a:rPr>
              <a:t>KNN:</a:t>
            </a:r>
            <a:endParaRPr sz="24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The k-nearest neighbors algorithm, also known as KNN or k-NN, is a non-parametric, supervised learning classifier, which uses proximity to make classifications or predictions about the grouping of an individual data point.</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SzPts val="2800"/>
              <a:buNone/>
            </a:pPr>
            <a:endParaRPr sz="1800" b="1">
              <a:latin typeface="Times New Roman" panose="02020603050405020304"/>
              <a:ea typeface="Times New Roman" panose="02020603050405020304"/>
              <a:cs typeface="Times New Roman" panose="02020603050405020304"/>
              <a:sym typeface="Times New Roman" panose="02020603050405020304"/>
            </a:endParaRPr>
          </a:p>
        </p:txBody>
      </p:sp>
      <p:sp>
        <p:nvSpPr>
          <p:cNvPr id="209" name="Google Shape;209;p8"/>
          <p:cNvSpPr txBox="1"/>
          <p:nvPr>
            <p:ph type="title"/>
          </p:nvPr>
        </p:nvSpPr>
        <p:spPr>
          <a:xfrm>
            <a:off x="215575" y="165425"/>
            <a:ext cx="11138100" cy="90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 </a:t>
            </a:r>
            <a:endParaRPr lang="en-US"/>
          </a:p>
        </p:txBody>
      </p:sp>
      <p:sp>
        <p:nvSpPr>
          <p:cNvPr id="210" name="Google Shape;210;p8"/>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g243575c0f3b_0_92"/>
          <p:cNvSpPr txBox="1"/>
          <p:nvPr>
            <p:ph type="body" idx="1"/>
          </p:nvPr>
        </p:nvSpPr>
        <p:spPr>
          <a:xfrm>
            <a:off x="291950" y="611250"/>
            <a:ext cx="10657200" cy="5524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Deep Neural networks:</a:t>
            </a:r>
            <a:endParaRPr sz="24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000"/>
              </a:spcBef>
              <a:spcAft>
                <a:spcPts val="0"/>
              </a:spcAft>
              <a:buClr>
                <a:schemeClr val="dk1"/>
              </a:buClr>
              <a:buSzPts val="2800"/>
              <a:buFont typeface="Arial" panose="020B0604020202020204"/>
              <a:buNone/>
            </a:pPr>
            <a:r>
              <a:rPr lang="en-US" sz="1800">
                <a:solidFill>
                  <a:srgbClr val="161616"/>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Deep learning neural networks, or artificial neural networks, attempts to mimic the human brain through a combination of data inputs, weights, and bias. These elements work together to accurately recognize, classify, and describe objects within the data.</a:t>
            </a:r>
            <a:endParaRPr sz="18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000"/>
              </a:spcBef>
              <a:spcAft>
                <a:spcPts val="0"/>
              </a:spcAft>
              <a:buNone/>
            </a:pPr>
            <a:r>
              <a:rPr lang="en-US" sz="180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A deep neural network (DNN) is an ANN with multiple hidden layers between the input and output layers.</a:t>
            </a:r>
            <a:endParaRPr sz="180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000"/>
              </a:spcBef>
              <a:spcAft>
                <a:spcPts val="0"/>
              </a:spcAft>
              <a:buClr>
                <a:schemeClr val="dk1"/>
              </a:buClr>
              <a:buSzPts val="2800"/>
              <a:buFont typeface="Arial" panose="020B0604020202020204"/>
              <a:buNone/>
            </a:pPr>
            <a:endParaRPr sz="10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Clr>
                <a:schemeClr val="dk1"/>
              </a:buClr>
              <a:buSzPts val="2800"/>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Convolutional</a:t>
            </a:r>
            <a:r>
              <a:rPr lang="en-US" sz="2400" b="1">
                <a:latin typeface="Times New Roman" panose="02020603050405020304"/>
                <a:ea typeface="Times New Roman" panose="02020603050405020304"/>
                <a:cs typeface="Times New Roman" panose="02020603050405020304"/>
                <a:sym typeface="Times New Roman" panose="02020603050405020304"/>
              </a:rPr>
              <a:t> Neural networks:</a:t>
            </a:r>
            <a:endParaRPr sz="24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000"/>
              </a:spcBef>
              <a:spcAft>
                <a:spcPts val="0"/>
              </a:spcAft>
              <a:buNone/>
            </a:pPr>
            <a:r>
              <a:rPr lang="en-US" sz="1800">
                <a:solidFill>
                  <a:srgbClr val="161616"/>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A CNN is a kind of network architecture for deep learning algorithms and is specifically used for image   recognition and tasks that involve the processing of pixel data.</a:t>
            </a:r>
            <a:endParaRPr sz="1800">
              <a:solidFill>
                <a:srgbClr val="161616"/>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000"/>
              </a:spcBef>
              <a:spcAft>
                <a:spcPts val="0"/>
              </a:spcAft>
              <a:buNone/>
            </a:pPr>
            <a:r>
              <a:rPr lang="en-US" sz="1800">
                <a:solidFill>
                  <a:srgbClr val="161616"/>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CNNs do not require human supervision for the task of identifying important features. They are very accurate at image recognition and classification. </a:t>
            </a:r>
            <a:endParaRPr sz="1800">
              <a:solidFill>
                <a:srgbClr val="161616"/>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000"/>
              </a:spcBef>
              <a:spcAft>
                <a:spcPts val="0"/>
              </a:spcAft>
              <a:buNone/>
            </a:pPr>
            <a:endParaRPr sz="1200">
              <a:solidFill>
                <a:srgbClr val="BDC1C6"/>
              </a:solidFill>
              <a:highlight>
                <a:srgbClr val="202124"/>
              </a:highlight>
              <a:latin typeface="Arial" panose="020B0604020202020204"/>
              <a:ea typeface="Arial" panose="020B0604020202020204"/>
              <a:cs typeface="Arial" panose="020B0604020202020204"/>
              <a:sym typeface="Arial" panose="020B0604020202020204"/>
            </a:endParaRPr>
          </a:p>
          <a:p>
            <a:pPr marL="0" lvl="0" indent="0" algn="l" rtl="0">
              <a:spcBef>
                <a:spcPts val="100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LSTM:</a:t>
            </a:r>
            <a:endParaRPr sz="1800">
              <a:solidFill>
                <a:srgbClr val="161616"/>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000"/>
              </a:spcBef>
              <a:spcAft>
                <a:spcPts val="0"/>
              </a:spcAft>
              <a:buClr>
                <a:schemeClr val="dk1"/>
              </a:buClr>
              <a:buSzPts val="2800"/>
              <a:buFont typeface="Arial" panose="020B0604020202020204"/>
              <a:buNone/>
            </a:pPr>
            <a:r>
              <a:rPr lang="en-US" sz="1800">
                <a:solidFill>
                  <a:srgbClr val="161616"/>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Long Short-Term Memory (LSTM) is a type of Recurrent Neural Network (RNN) that is specifically designed to handle sequential data, such as time series, speech, and text.</a:t>
            </a:r>
            <a:endParaRPr sz="1800">
              <a:solidFill>
                <a:srgbClr val="161616"/>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17" name="Google Shape;217;g243575c0f3b_0_92"/>
          <p:cNvSpPr txBox="1"/>
          <p:nvPr>
            <p:ph type="sldNum"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g24430df6c67_0_0"/>
          <p:cNvSpPr txBox="1"/>
          <p:nvPr>
            <p:ph type="body" idx="1"/>
          </p:nvPr>
        </p:nvSpPr>
        <p:spPr>
          <a:xfrm>
            <a:off x="263525" y="907836"/>
            <a:ext cx="4921800" cy="5761200"/>
          </a:xfrm>
          <a:prstGeom prst="rect">
            <a:avLst/>
          </a:prstGeom>
          <a:noFill/>
          <a:ln>
            <a:noFill/>
          </a:ln>
        </p:spPr>
        <p:txBody>
          <a:bodyPr spcFirstLastPara="1" wrap="square" lIns="91425" tIns="45700" rIns="91425" bIns="45700" anchor="t" anchorCtr="0">
            <a:noAutofit/>
          </a:bodyPr>
          <a:lstStyle/>
          <a:p>
            <a:pPr marL="457200" lvl="0" indent="-431800" algn="l" rtl="0">
              <a:lnSpc>
                <a:spcPct val="90000"/>
              </a:lnSpc>
              <a:spcBef>
                <a:spcPts val="1000"/>
              </a:spcBef>
              <a:spcAft>
                <a:spcPts val="0"/>
              </a:spcAft>
              <a:buSzPts val="3200"/>
              <a:buFont typeface="Times New Roman" panose="02020603050405020304"/>
              <a:buChar char="•"/>
            </a:pPr>
            <a:r>
              <a:rPr lang="en-US" sz="1700">
                <a:latin typeface="Times New Roman" panose="02020603050405020304"/>
                <a:ea typeface="Times New Roman" panose="02020603050405020304"/>
                <a:cs typeface="Times New Roman" panose="02020603050405020304"/>
                <a:sym typeface="Times New Roman" panose="02020603050405020304"/>
              </a:rPr>
              <a:t>After taking into account all the drones and their states, along with missing data for three classes,  we have a total of </a:t>
            </a:r>
            <a:r>
              <a:rPr lang="en-US" sz="1700" b="1">
                <a:latin typeface="Times New Roman" panose="02020603050405020304"/>
                <a:ea typeface="Times New Roman" panose="02020603050405020304"/>
                <a:cs typeface="Times New Roman" panose="02020603050405020304"/>
                <a:sym typeface="Times New Roman" panose="02020603050405020304"/>
              </a:rPr>
              <a:t>18 classes</a:t>
            </a:r>
            <a:r>
              <a:rPr lang="en-US" sz="1700">
                <a:latin typeface="Times New Roman" panose="02020603050405020304"/>
                <a:ea typeface="Times New Roman" panose="02020603050405020304"/>
                <a:cs typeface="Times New Roman" panose="02020603050405020304"/>
                <a:sym typeface="Times New Roman" panose="02020603050405020304"/>
              </a:rPr>
              <a:t> for the </a:t>
            </a:r>
            <a:r>
              <a:rPr lang="en-US" sz="1700" i="1">
                <a:latin typeface="Times New Roman" panose="02020603050405020304"/>
                <a:ea typeface="Times New Roman" panose="02020603050405020304"/>
                <a:cs typeface="Times New Roman" panose="02020603050405020304"/>
                <a:sym typeface="Times New Roman" panose="02020603050405020304"/>
              </a:rPr>
              <a:t>“CLEAN” </a:t>
            </a:r>
            <a:r>
              <a:rPr lang="en-US" sz="1700">
                <a:latin typeface="Times New Roman" panose="02020603050405020304"/>
                <a:ea typeface="Times New Roman" panose="02020603050405020304"/>
                <a:cs typeface="Times New Roman" panose="02020603050405020304"/>
                <a:sym typeface="Times New Roman" panose="02020603050405020304"/>
              </a:rPr>
              <a:t>dataset.</a:t>
            </a:r>
            <a:endParaRPr sz="1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endParaRPr sz="2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00000"/>
              </a:lnSpc>
              <a:spcBef>
                <a:spcPts val="0"/>
              </a:spcBef>
              <a:spcAft>
                <a:spcPts val="0"/>
              </a:spcAft>
              <a:buSzPts val="2000"/>
              <a:buFont typeface="Times New Roman" panose="02020603050405020304"/>
              <a:buChar char="●"/>
            </a:pPr>
            <a:r>
              <a:rPr lang="en-US" sz="170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Different Machine learning and deep learning techniques have been applied on this dataset after PCA was applied for feature extraction.</a:t>
            </a:r>
            <a:endParaRPr sz="170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endParaRPr sz="1700" b="1">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endParaRPr sz="170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endParaRPr sz="170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223" name="Google Shape;223;g24430df6c67_0_0"/>
          <p:cNvSpPr txBox="1"/>
          <p:nvPr>
            <p:ph type="title"/>
          </p:nvPr>
        </p:nvSpPr>
        <p:spPr>
          <a:xfrm>
            <a:off x="334200" y="154750"/>
            <a:ext cx="10598400" cy="753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panose="020F0502020204030204"/>
              <a:buNone/>
            </a:pPr>
            <a:r>
              <a:rPr lang="en-US" sz="4200" b="1">
                <a:latin typeface="Times New Roman" panose="02020603050405020304"/>
                <a:ea typeface="Times New Roman" panose="02020603050405020304"/>
                <a:cs typeface="Times New Roman" panose="02020603050405020304"/>
                <a:sym typeface="Times New Roman" panose="02020603050405020304"/>
              </a:rPr>
              <a:t>Working:</a:t>
            </a:r>
            <a:endParaRPr sz="4200">
              <a:latin typeface="Times New Roman" panose="02020603050405020304"/>
              <a:ea typeface="Times New Roman" panose="02020603050405020304"/>
              <a:cs typeface="Times New Roman" panose="02020603050405020304"/>
              <a:sym typeface="Times New Roman" panose="02020603050405020304"/>
            </a:endParaRPr>
          </a:p>
        </p:txBody>
      </p:sp>
      <p:sp>
        <p:nvSpPr>
          <p:cNvPr id="224" name="Google Shape;224;g24430df6c67_0_0"/>
          <p:cNvSpPr txBox="1"/>
          <p:nvPr/>
        </p:nvSpPr>
        <p:spPr>
          <a:xfrm>
            <a:off x="266700" y="6557962"/>
            <a:ext cx="2209800" cy="30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panose="020F0502020204030204"/>
              <a:buNone/>
            </a:pPr>
            <a:r>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g24430df6c67_0_0"/>
          <p:cNvSpPr txBox="1"/>
          <p:nvPr/>
        </p:nvSpPr>
        <p:spPr>
          <a:xfrm>
            <a:off x="2859087" y="6492875"/>
            <a:ext cx="6597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Georgia" panose="02040502050405020303"/>
              <a:buNone/>
            </a:pPr>
            <a:r>
              <a:rPr lang="en-US" sz="1400" b="0" i="0" u="none" strike="noStrike" cap="none">
                <a:solidFill>
                  <a:schemeClr val="lt1"/>
                </a:solidFill>
                <a:latin typeface="Georgia" panose="02040502050405020303"/>
                <a:ea typeface="Georgia" panose="02040502050405020303"/>
                <a:cs typeface="Georgia" panose="02040502050405020303"/>
                <a:sym typeface="Georgia" panose="02040502050405020303"/>
              </a:rPr>
              <a:t>International Institute of Information Technology, Naya Raipur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g24430df6c67_0_0"/>
          <p:cNvSpPr txBox="1"/>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 name="Google Shape;227;g24430df6c67_0_0"/>
          <p:cNvSpPr txBox="1"/>
          <p:nvPr/>
        </p:nvSpPr>
        <p:spPr>
          <a:xfrm>
            <a:off x="727125" y="5875625"/>
            <a:ext cx="11601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latin typeface="Times New Roman" panose="02020603050405020304"/>
                <a:ea typeface="Times New Roman" panose="02020603050405020304"/>
                <a:cs typeface="Times New Roman" panose="02020603050405020304"/>
                <a:sym typeface="Times New Roman" panose="02020603050405020304"/>
              </a:rPr>
              <a:t>                  (a)  MP1_FY                                                              (b)   MP1_HO                                                           (c)  MP1_ON                   </a:t>
            </a:r>
            <a:endParaRPr sz="1500">
              <a:latin typeface="Times New Roman" panose="02020603050405020304"/>
              <a:ea typeface="Times New Roman" panose="02020603050405020304"/>
              <a:cs typeface="Times New Roman" panose="02020603050405020304"/>
              <a:sym typeface="Times New Roman" panose="02020603050405020304"/>
            </a:endParaRPr>
          </a:p>
        </p:txBody>
      </p:sp>
      <p:pic>
        <p:nvPicPr>
          <p:cNvPr id="228" name="Google Shape;228;g24430df6c67_0_0"/>
          <p:cNvPicPr preferRelativeResize="0"/>
          <p:nvPr/>
        </p:nvPicPr>
        <p:blipFill rotWithShape="1">
          <a:blip r:embed="rId1"/>
          <a:srcRect/>
          <a:stretch>
            <a:fillRect/>
          </a:stretch>
        </p:blipFill>
        <p:spPr>
          <a:xfrm>
            <a:off x="5188500" y="353880"/>
            <a:ext cx="5390449" cy="3011745"/>
          </a:xfrm>
          <a:prstGeom prst="rect">
            <a:avLst/>
          </a:prstGeom>
          <a:noFill/>
          <a:ln>
            <a:noFill/>
          </a:ln>
        </p:spPr>
      </p:pic>
      <p:pic>
        <p:nvPicPr>
          <p:cNvPr id="229" name="Google Shape;229;g24430df6c67_0_0"/>
          <p:cNvPicPr preferRelativeResize="0"/>
          <p:nvPr/>
        </p:nvPicPr>
        <p:blipFill>
          <a:blip r:embed="rId2"/>
          <a:stretch>
            <a:fillRect/>
          </a:stretch>
        </p:blipFill>
        <p:spPr>
          <a:xfrm>
            <a:off x="130100" y="3287450"/>
            <a:ext cx="3961475" cy="2588150"/>
          </a:xfrm>
          <a:prstGeom prst="rect">
            <a:avLst/>
          </a:prstGeom>
          <a:noFill/>
          <a:ln>
            <a:noFill/>
          </a:ln>
        </p:spPr>
      </p:pic>
      <p:pic>
        <p:nvPicPr>
          <p:cNvPr id="230" name="Google Shape;230;g24430df6c67_0_0"/>
          <p:cNvPicPr preferRelativeResize="0"/>
          <p:nvPr/>
        </p:nvPicPr>
        <p:blipFill>
          <a:blip r:embed="rId3"/>
          <a:stretch>
            <a:fillRect/>
          </a:stretch>
        </p:blipFill>
        <p:spPr>
          <a:xfrm>
            <a:off x="4096325" y="3287425"/>
            <a:ext cx="3961475" cy="2588200"/>
          </a:xfrm>
          <a:prstGeom prst="rect">
            <a:avLst/>
          </a:prstGeom>
          <a:noFill/>
          <a:ln>
            <a:noFill/>
          </a:ln>
        </p:spPr>
      </p:pic>
      <p:pic>
        <p:nvPicPr>
          <p:cNvPr id="231" name="Google Shape;231;g24430df6c67_0_0"/>
          <p:cNvPicPr preferRelativeResize="0"/>
          <p:nvPr/>
        </p:nvPicPr>
        <p:blipFill>
          <a:blip r:embed="rId4"/>
          <a:stretch>
            <a:fillRect/>
          </a:stretch>
        </p:blipFill>
        <p:spPr>
          <a:xfrm>
            <a:off x="8227875" y="3287425"/>
            <a:ext cx="3773901" cy="258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g24429d75dc3_0_7"/>
          <p:cNvSpPr txBox="1"/>
          <p:nvPr>
            <p:ph type="title"/>
          </p:nvPr>
        </p:nvSpPr>
        <p:spPr>
          <a:xfrm>
            <a:off x="1759550" y="83350"/>
            <a:ext cx="9333600" cy="1593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2400" b="1" u="sng">
                <a:latin typeface="Times New Roman" panose="02020603050405020304"/>
                <a:ea typeface="Times New Roman" panose="02020603050405020304"/>
                <a:cs typeface="Times New Roman" panose="02020603050405020304"/>
                <a:sym typeface="Times New Roman" panose="02020603050405020304"/>
              </a:rPr>
              <a:t> </a:t>
            </a:r>
            <a:endParaRPr sz="2400" b="1" u="sng">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g24429d75dc3_0_7"/>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graphicFrame>
        <p:nvGraphicFramePr>
          <p:cNvPr id="239" name="Google Shape;239;g24429d75dc3_0_7"/>
          <p:cNvGraphicFramePr/>
          <p:nvPr/>
        </p:nvGraphicFramePr>
        <p:xfrm>
          <a:off x="1690525" y="1677175"/>
          <a:ext cx="3000000" cy="4733400"/>
        </p:xfrm>
        <a:graphic>
          <a:graphicData uri="http://schemas.openxmlformats.org/drawingml/2006/table">
            <a:tbl>
              <a:tblPr>
                <a:noFill/>
                <a:tableStyleId>{17A06DDD-B0E8-42A5-8FFE-2740153B61AB}</a:tableStyleId>
              </a:tblPr>
              <a:tblGrid>
                <a:gridCol w="1596875"/>
                <a:gridCol w="1350225"/>
              </a:tblGrid>
              <a:tr h="566250">
                <a:tc>
                  <a:txBody>
                    <a:bodyPr/>
                    <a:lstStyle/>
                    <a:p>
                      <a:pPr marL="0" lvl="0" indent="0" algn="ctr" rtl="0">
                        <a:lnSpc>
                          <a:spcPct val="115000"/>
                        </a:lnSpc>
                        <a:spcBef>
                          <a:spcPts val="0"/>
                        </a:spcBef>
                        <a:spcAft>
                          <a:spcPts val="0"/>
                        </a:spcAft>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Models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Accuracy %</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88000">
                <a:tc>
                  <a:txBody>
                    <a:bodyPr/>
                    <a:lstStyle/>
                    <a:p>
                      <a:pPr marL="0" lvl="0" indent="0" algn="ctr" rtl="0">
                        <a:lnSpc>
                          <a:spcPct val="115000"/>
                        </a:lnSpc>
                        <a:spcBef>
                          <a:spcPts val="0"/>
                        </a:spcBef>
                        <a:spcAft>
                          <a:spcPts val="0"/>
                        </a:spcAft>
                        <a:buNone/>
                      </a:pPr>
                      <a:r>
                        <a:rPr lang="en-US" sz="1300" b="1">
                          <a:solidFill>
                            <a:schemeClr val="dk1"/>
                          </a:solidFill>
                          <a:latin typeface="Times New Roman" panose="02020603050405020304"/>
                          <a:ea typeface="Times New Roman" panose="02020603050405020304"/>
                          <a:cs typeface="Times New Roman" panose="02020603050405020304"/>
                          <a:sym typeface="Times New Roman" panose="02020603050405020304"/>
                        </a:rPr>
                        <a:t>KNN </a:t>
                      </a:r>
                      <a:endParaRPr sz="13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3.96</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88000">
                <a:tc>
                  <a:txBody>
                    <a:bodyPr/>
                    <a:lstStyle/>
                    <a:p>
                      <a:pPr marL="0" lvl="0" indent="0" algn="ctr" rtl="0">
                        <a:lnSpc>
                          <a:spcPct val="115000"/>
                        </a:lnSpc>
                        <a:spcBef>
                          <a:spcPts val="0"/>
                        </a:spcBef>
                        <a:spcAft>
                          <a:spcPts val="0"/>
                        </a:spcAft>
                        <a:buNone/>
                      </a:pPr>
                      <a:r>
                        <a:rPr lang="en-US" sz="1300" b="1">
                          <a:solidFill>
                            <a:schemeClr val="dk1"/>
                          </a:solidFill>
                          <a:latin typeface="Times New Roman" panose="02020603050405020304"/>
                          <a:ea typeface="Times New Roman" panose="02020603050405020304"/>
                          <a:cs typeface="Times New Roman" panose="02020603050405020304"/>
                          <a:sym typeface="Times New Roman" panose="02020603050405020304"/>
                        </a:rPr>
                        <a:t> SVM   </a:t>
                      </a:r>
                      <a:endParaRPr sz="13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6.7</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68875">
                <a:tc>
                  <a:txBody>
                    <a:bodyPr/>
                    <a:lstStyle/>
                    <a:p>
                      <a:pPr marL="0" lvl="0" indent="0" algn="ctr" rtl="0">
                        <a:lnSpc>
                          <a:spcPct val="115000"/>
                        </a:lnSpc>
                        <a:spcBef>
                          <a:spcPts val="0"/>
                        </a:spcBef>
                        <a:spcAft>
                          <a:spcPts val="0"/>
                        </a:spcAft>
                        <a:buNone/>
                      </a:pPr>
                      <a:r>
                        <a:rPr lang="en-US" sz="1300" b="1">
                          <a:solidFill>
                            <a:schemeClr val="dk1"/>
                          </a:solidFill>
                          <a:latin typeface="Times New Roman" panose="02020603050405020304"/>
                          <a:ea typeface="Times New Roman" panose="02020603050405020304"/>
                          <a:cs typeface="Times New Roman" panose="02020603050405020304"/>
                          <a:sym typeface="Times New Roman" panose="02020603050405020304"/>
                        </a:rPr>
                        <a:t>Logistic Regression</a:t>
                      </a:r>
                      <a:endParaRPr sz="13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8.4 </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62525">
                <a:tc>
                  <a:txBody>
                    <a:bodyPr/>
                    <a:lstStyle/>
                    <a:p>
                      <a:pPr marL="0" lvl="0" indent="0" algn="ctr" rtl="0">
                        <a:lnSpc>
                          <a:spcPct val="115000"/>
                        </a:lnSpc>
                        <a:spcBef>
                          <a:spcPts val="0"/>
                        </a:spcBef>
                        <a:spcAft>
                          <a:spcPts val="0"/>
                        </a:spcAft>
                        <a:buNone/>
                      </a:pPr>
                      <a:r>
                        <a:rPr lang="en-US" sz="1300" b="1">
                          <a:solidFill>
                            <a:schemeClr val="dk1"/>
                          </a:solidFill>
                          <a:latin typeface="Times New Roman" panose="02020603050405020304"/>
                          <a:ea typeface="Times New Roman" panose="02020603050405020304"/>
                          <a:cs typeface="Times New Roman" panose="02020603050405020304"/>
                          <a:sym typeface="Times New Roman" panose="02020603050405020304"/>
                        </a:rPr>
                        <a:t>ANN</a:t>
                      </a:r>
                      <a:endParaRPr sz="13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31.7</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88000">
                <a:tc>
                  <a:txBody>
                    <a:bodyPr/>
                    <a:lstStyle/>
                    <a:p>
                      <a:pPr marL="0" lvl="0" indent="0" algn="ctr" rtl="0">
                        <a:lnSpc>
                          <a:spcPct val="115000"/>
                        </a:lnSpc>
                        <a:spcBef>
                          <a:spcPts val="0"/>
                        </a:spcBef>
                        <a:spcAft>
                          <a:spcPts val="0"/>
                        </a:spcAft>
                        <a:buNone/>
                      </a:pPr>
                      <a:r>
                        <a:rPr lang="en-US" sz="1300" b="1">
                          <a:solidFill>
                            <a:schemeClr val="dk1"/>
                          </a:solidFill>
                          <a:latin typeface="Times New Roman" panose="02020603050405020304"/>
                          <a:ea typeface="Times New Roman" panose="02020603050405020304"/>
                          <a:cs typeface="Times New Roman" panose="02020603050405020304"/>
                          <a:sym typeface="Times New Roman" panose="02020603050405020304"/>
                        </a:rPr>
                        <a:t>Naive Bayes</a:t>
                      </a:r>
                      <a:endParaRPr sz="13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57.1</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88000">
                <a:tc>
                  <a:txBody>
                    <a:bodyPr/>
                    <a:lstStyle/>
                    <a:p>
                      <a:pPr marL="0" lvl="0" indent="0" algn="ctr" rtl="0">
                        <a:lnSpc>
                          <a:spcPct val="115000"/>
                        </a:lnSpc>
                        <a:spcBef>
                          <a:spcPts val="0"/>
                        </a:spcBef>
                        <a:spcAft>
                          <a:spcPts val="0"/>
                        </a:spcAft>
                        <a:buNone/>
                      </a:pPr>
                      <a:r>
                        <a:rPr lang="en-US" sz="1300" b="1">
                          <a:solidFill>
                            <a:schemeClr val="dk1"/>
                          </a:solidFill>
                          <a:latin typeface="Times New Roman" panose="02020603050405020304"/>
                          <a:ea typeface="Times New Roman" panose="02020603050405020304"/>
                          <a:cs typeface="Times New Roman" panose="02020603050405020304"/>
                          <a:sym typeface="Times New Roman" panose="02020603050405020304"/>
                        </a:rPr>
                        <a:t>Random Forest</a:t>
                      </a:r>
                      <a:endParaRPr sz="13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68.8</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88000">
                <a:tc>
                  <a:txBody>
                    <a:bodyPr/>
                    <a:lstStyle/>
                    <a:p>
                      <a:pPr marL="0" lvl="0" indent="0" algn="ctr" rtl="0">
                        <a:lnSpc>
                          <a:spcPct val="115000"/>
                        </a:lnSpc>
                        <a:spcBef>
                          <a:spcPts val="0"/>
                        </a:spcBef>
                        <a:spcAft>
                          <a:spcPts val="0"/>
                        </a:spcAft>
                        <a:buNone/>
                      </a:pPr>
                      <a:r>
                        <a:rPr lang="en-US" sz="1300" b="1">
                          <a:solidFill>
                            <a:schemeClr val="dk1"/>
                          </a:solidFill>
                          <a:latin typeface="Times New Roman" panose="02020603050405020304"/>
                          <a:ea typeface="Times New Roman" panose="02020603050405020304"/>
                          <a:cs typeface="Times New Roman" panose="02020603050405020304"/>
                          <a:sym typeface="Times New Roman" panose="02020603050405020304"/>
                        </a:rPr>
                        <a:t>Decision Trees</a:t>
                      </a:r>
                      <a:endParaRPr sz="13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82.9</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397875">
                <a:tc>
                  <a:txBody>
                    <a:bodyPr/>
                    <a:lstStyle/>
                    <a:p>
                      <a:pPr marL="0" lvl="0" indent="0" algn="ctr" rtl="0">
                        <a:lnSpc>
                          <a:spcPct val="115000"/>
                        </a:lnSpc>
                        <a:spcBef>
                          <a:spcPts val="0"/>
                        </a:spcBef>
                        <a:spcAft>
                          <a:spcPts val="0"/>
                        </a:spcAft>
                        <a:buNone/>
                      </a:pPr>
                      <a:r>
                        <a:rPr lang="en-US" sz="1300" b="1">
                          <a:solidFill>
                            <a:schemeClr val="dk1"/>
                          </a:solidFill>
                          <a:latin typeface="Times New Roman" panose="02020603050405020304"/>
                          <a:ea typeface="Times New Roman" panose="02020603050405020304"/>
                          <a:cs typeface="Times New Roman" panose="02020603050405020304"/>
                          <a:sym typeface="Times New Roman" panose="02020603050405020304"/>
                        </a:rPr>
                        <a:t>CNN</a:t>
                      </a:r>
                      <a:endParaRPr sz="13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85</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397875">
                <a:tc>
                  <a:txBody>
                    <a:bodyPr/>
                    <a:lstStyle/>
                    <a:p>
                      <a:pPr marL="0" lvl="0" indent="0" algn="ctr" rtl="0">
                        <a:lnSpc>
                          <a:spcPct val="115000"/>
                        </a:lnSpc>
                        <a:spcBef>
                          <a:spcPts val="0"/>
                        </a:spcBef>
                        <a:spcAft>
                          <a:spcPts val="0"/>
                        </a:spcAft>
                        <a:buNone/>
                      </a:pPr>
                      <a:r>
                        <a:rPr lang="en-US" sz="1300" b="1">
                          <a:solidFill>
                            <a:schemeClr val="dk1"/>
                          </a:solidFill>
                          <a:latin typeface="Times New Roman" panose="02020603050405020304"/>
                          <a:ea typeface="Times New Roman" panose="02020603050405020304"/>
                          <a:cs typeface="Times New Roman" panose="02020603050405020304"/>
                          <a:sym typeface="Times New Roman" panose="02020603050405020304"/>
                        </a:rPr>
                        <a:t>LSTM</a:t>
                      </a:r>
                      <a:endParaRPr sz="13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solidFill>
                            <a:schemeClr val="dk1"/>
                          </a:solidFill>
                          <a:latin typeface="Times New Roman" panose="02020603050405020304"/>
                          <a:ea typeface="Times New Roman" panose="02020603050405020304"/>
                          <a:cs typeface="Times New Roman" panose="02020603050405020304"/>
                          <a:sym typeface="Times New Roman" panose="02020603050405020304"/>
                        </a:rPr>
                        <a:t>87.56</a:t>
                      </a:r>
                      <a:endParaRPr sz="1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bl>
          </a:graphicData>
        </a:graphic>
      </p:graphicFrame>
      <p:sp>
        <p:nvSpPr>
          <p:cNvPr id="240" name="Google Shape;240;g24429d75dc3_0_7"/>
          <p:cNvSpPr txBox="1"/>
          <p:nvPr/>
        </p:nvSpPr>
        <p:spPr>
          <a:xfrm>
            <a:off x="333100" y="158625"/>
            <a:ext cx="10506600" cy="1470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4400" b="1">
                <a:solidFill>
                  <a:srgbClr val="002060"/>
                </a:solidFill>
                <a:latin typeface="Times New Roman" panose="02020603050405020304"/>
                <a:ea typeface="Times New Roman" panose="02020603050405020304"/>
                <a:cs typeface="Times New Roman" panose="02020603050405020304"/>
                <a:sym typeface="Times New Roman" panose="02020603050405020304"/>
              </a:rPr>
              <a:t>Results and Discussion - </a:t>
            </a:r>
            <a:endParaRPr sz="2600" b="1" u="sng">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sz="2100" b="1" u="sng">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7350" algn="l" rtl="0">
              <a:lnSpc>
                <a:spcPct val="136000"/>
              </a:lnSpc>
              <a:spcBef>
                <a:spcPts val="0"/>
              </a:spcBef>
              <a:spcAft>
                <a:spcPts val="0"/>
              </a:spcAft>
              <a:buClr>
                <a:schemeClr val="dk1"/>
              </a:buClr>
              <a:buSzPts val="2500"/>
              <a:buFont typeface="Times New Roman" panose="02020603050405020304"/>
              <a:buAutoNum type="arabicPeriod"/>
            </a:pPr>
            <a:r>
              <a:rPr lang="en-US" sz="2500" b="1">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Classification of different types of drones along with their flying modes</a:t>
            </a:r>
            <a:endParaRPr sz="2500" b="1">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41" name="Google Shape;241;g24429d75dc3_0_7"/>
          <p:cNvCxnSpPr/>
          <p:nvPr/>
        </p:nvCxnSpPr>
        <p:spPr>
          <a:xfrm>
            <a:off x="333100" y="880300"/>
            <a:ext cx="10171800" cy="0"/>
          </a:xfrm>
          <a:prstGeom prst="straightConnector1">
            <a:avLst/>
          </a:prstGeom>
          <a:noFill/>
          <a:ln w="9525" cap="flat" cmpd="sng">
            <a:solidFill>
              <a:schemeClr val="dk2"/>
            </a:solidFill>
            <a:prstDash val="solid"/>
            <a:round/>
            <a:headEnd type="none" w="sm" len="sm"/>
            <a:tailEnd type="none" w="sm" len="sm"/>
          </a:ln>
        </p:spPr>
      </p:cxnSp>
      <p:pic>
        <p:nvPicPr>
          <p:cNvPr id="242" name="Google Shape;242;g24429d75dc3_0_7"/>
          <p:cNvPicPr preferRelativeResize="0"/>
          <p:nvPr/>
        </p:nvPicPr>
        <p:blipFill>
          <a:blip r:embed="rId1"/>
          <a:stretch>
            <a:fillRect/>
          </a:stretch>
        </p:blipFill>
        <p:spPr>
          <a:xfrm>
            <a:off x="5039850" y="1829650"/>
            <a:ext cx="5354571" cy="4583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g23ae2cdfd56_0_9"/>
          <p:cNvSpPr txBox="1"/>
          <p:nvPr>
            <p:ph type="body" idx="1"/>
          </p:nvPr>
        </p:nvSpPr>
        <p:spPr>
          <a:xfrm>
            <a:off x="470100" y="268350"/>
            <a:ext cx="10883700" cy="5908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3100" b="1">
                <a:solidFill>
                  <a:schemeClr val="dk1"/>
                </a:solidFill>
                <a:latin typeface="Times New Roman" panose="02020603050405020304"/>
                <a:ea typeface="Times New Roman" panose="02020603050405020304"/>
                <a:cs typeface="Times New Roman" panose="02020603050405020304"/>
                <a:sym typeface="Times New Roman" panose="02020603050405020304"/>
              </a:rPr>
              <a:t>Model architectures</a:t>
            </a:r>
            <a:endParaRPr sz="3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Epoches: 25</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Learning rate: 1e-3</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Optimizer: Adam</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Batch size: 16</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3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9" name="Google Shape;249;g23ae2cdfd56_0_9"/>
          <p:cNvSpPr txBox="1"/>
          <p:nvPr>
            <p:ph type="sldNum"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pic>
        <p:nvPicPr>
          <p:cNvPr id="250" name="Google Shape;250;g23ae2cdfd56_0_9"/>
          <p:cNvPicPr preferRelativeResize="0"/>
          <p:nvPr/>
        </p:nvPicPr>
        <p:blipFill>
          <a:blip r:embed="rId1"/>
          <a:stretch>
            <a:fillRect/>
          </a:stretch>
        </p:blipFill>
        <p:spPr>
          <a:xfrm>
            <a:off x="3411375" y="769700"/>
            <a:ext cx="2531400" cy="5318599"/>
          </a:xfrm>
          <a:prstGeom prst="rect">
            <a:avLst/>
          </a:prstGeom>
          <a:noFill/>
          <a:ln>
            <a:noFill/>
          </a:ln>
        </p:spPr>
      </p:pic>
      <p:pic>
        <p:nvPicPr>
          <p:cNvPr id="251" name="Google Shape;251;g23ae2cdfd56_0_9"/>
          <p:cNvPicPr preferRelativeResize="0"/>
          <p:nvPr/>
        </p:nvPicPr>
        <p:blipFill>
          <a:blip r:embed="rId2"/>
          <a:stretch>
            <a:fillRect/>
          </a:stretch>
        </p:blipFill>
        <p:spPr>
          <a:xfrm>
            <a:off x="7108900" y="0"/>
            <a:ext cx="2775565" cy="6111376"/>
          </a:xfrm>
          <a:prstGeom prst="rect">
            <a:avLst/>
          </a:prstGeom>
          <a:noFill/>
          <a:ln>
            <a:noFill/>
          </a:ln>
        </p:spPr>
      </p:pic>
      <p:sp>
        <p:nvSpPr>
          <p:cNvPr id="252" name="Google Shape;252;g23ae2cdfd56_0_9"/>
          <p:cNvSpPr txBox="1"/>
          <p:nvPr/>
        </p:nvSpPr>
        <p:spPr>
          <a:xfrm>
            <a:off x="3213300" y="6111375"/>
            <a:ext cx="705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Times New Roman" panose="02020603050405020304"/>
                <a:ea typeface="Times New Roman" panose="02020603050405020304"/>
                <a:cs typeface="Times New Roman" panose="02020603050405020304"/>
                <a:sym typeface="Times New Roman" panose="02020603050405020304"/>
              </a:rPr>
              <a:t>                     1. ANN                                                                         2.  CNN</a:t>
            </a:r>
            <a:endParaRPr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g244269da2a1_0_12"/>
          <p:cNvSpPr txBox="1"/>
          <p:nvPr>
            <p:ph type="body" idx="1"/>
          </p:nvPr>
        </p:nvSpPr>
        <p:spPr>
          <a:xfrm>
            <a:off x="470100" y="268350"/>
            <a:ext cx="10883700" cy="5908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3100" b="1">
                <a:solidFill>
                  <a:schemeClr val="dk1"/>
                </a:solidFill>
                <a:latin typeface="Times New Roman" panose="02020603050405020304"/>
                <a:ea typeface="Times New Roman" panose="02020603050405020304"/>
                <a:cs typeface="Times New Roman" panose="02020603050405020304"/>
                <a:sym typeface="Times New Roman" panose="02020603050405020304"/>
              </a:rPr>
              <a:t>Model architectures</a:t>
            </a:r>
            <a:endParaRPr sz="3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r>
              <a:rPr lang="en-US" sz="2200" b="1">
                <a:solidFill>
                  <a:schemeClr val="dk1"/>
                </a:solidFill>
                <a:latin typeface="Times New Roman" panose="02020603050405020304"/>
                <a:ea typeface="Times New Roman" panose="02020603050405020304"/>
                <a:cs typeface="Times New Roman" panose="02020603050405020304"/>
                <a:sym typeface="Times New Roman" panose="02020603050405020304"/>
              </a:rPr>
              <a:t> 3.  LSTM+CNN</a:t>
            </a:r>
            <a:endParaRPr sz="2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Epoches: 25</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Learning rate: 1e-3</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Optimizer: Adam</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Batch size: 16</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3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9" name="Google Shape;259;g244269da2a1_0_12"/>
          <p:cNvSpPr txBox="1"/>
          <p:nvPr>
            <p:ph type="sldNum" idx="12"/>
          </p:nvPr>
        </p:nvSpPr>
        <p:spPr>
          <a:xfrm>
            <a:off x="9629775" y="6492875"/>
            <a:ext cx="1979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sp>
        <p:nvSpPr>
          <p:cNvPr id="260" name="Google Shape;260;g244269da2a1_0_12"/>
          <p:cNvSpPr txBox="1"/>
          <p:nvPr/>
        </p:nvSpPr>
        <p:spPr>
          <a:xfrm>
            <a:off x="3213300" y="6111375"/>
            <a:ext cx="705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panose="020F0502020204030204"/>
                <a:ea typeface="Calibri" panose="020F0502020204030204"/>
                <a:cs typeface="Calibri" panose="020F0502020204030204"/>
                <a:sym typeface="Calibri" panose="020F0502020204030204"/>
              </a:rPr>
              <a:t>                              ANN                                                                                        CNN</a:t>
            </a:r>
            <a:endParaRPr>
              <a:latin typeface="Calibri" panose="020F0502020204030204"/>
              <a:ea typeface="Calibri" panose="020F0502020204030204"/>
              <a:cs typeface="Calibri" panose="020F0502020204030204"/>
              <a:sym typeface="Calibri" panose="020F0502020204030204"/>
            </a:endParaRPr>
          </a:p>
        </p:txBody>
      </p:sp>
      <p:pic>
        <p:nvPicPr>
          <p:cNvPr id="261" name="Google Shape;261;g244269da2a1_0_12"/>
          <p:cNvPicPr preferRelativeResize="0"/>
          <p:nvPr/>
        </p:nvPicPr>
        <p:blipFill>
          <a:blip r:embed="rId1"/>
          <a:stretch>
            <a:fillRect/>
          </a:stretch>
        </p:blipFill>
        <p:spPr>
          <a:xfrm>
            <a:off x="4360975" y="0"/>
            <a:ext cx="5792574" cy="641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g21ee9f04f87_0_0"/>
          <p:cNvSpPr txBox="1"/>
          <p:nvPr>
            <p:ph type="body" idx="1"/>
          </p:nvPr>
        </p:nvSpPr>
        <p:spPr>
          <a:xfrm>
            <a:off x="1348075" y="186050"/>
            <a:ext cx="10746300" cy="1478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sz="3200" b="1">
                <a:solidFill>
                  <a:schemeClr val="dk2"/>
                </a:solidFill>
                <a:latin typeface="Times New Roman" panose="02020603050405020304"/>
                <a:ea typeface="Times New Roman" panose="02020603050405020304"/>
                <a:cs typeface="Times New Roman" panose="02020603050405020304"/>
                <a:sym typeface="Times New Roman" panose="02020603050405020304"/>
              </a:rPr>
              <a:t>Confusion matrix</a:t>
            </a:r>
            <a:endParaRPr sz="3200" b="1">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8" name="Google Shape;268;g21ee9f04f87_0_0"/>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sp>
        <p:nvSpPr>
          <p:cNvPr id="269" name="Google Shape;269;g21ee9f04f87_0_0"/>
          <p:cNvSpPr txBox="1"/>
          <p:nvPr/>
        </p:nvSpPr>
        <p:spPr>
          <a:xfrm>
            <a:off x="1197900" y="5184475"/>
            <a:ext cx="10269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Times New Roman" panose="02020603050405020304"/>
                <a:ea typeface="Times New Roman" panose="02020603050405020304"/>
                <a:cs typeface="Times New Roman" panose="02020603050405020304"/>
                <a:sym typeface="Times New Roman" panose="02020603050405020304"/>
              </a:rPr>
              <a:t>                            </a:t>
            </a:r>
            <a:r>
              <a:rPr lang="en-US" sz="1600" b="1">
                <a:latin typeface="Times New Roman" panose="02020603050405020304"/>
                <a:ea typeface="Times New Roman" panose="02020603050405020304"/>
                <a:cs typeface="Times New Roman" panose="02020603050405020304"/>
                <a:sym typeface="Times New Roman" panose="02020603050405020304"/>
              </a:rPr>
              <a:t>     ANN                                                            CNN                                                               LSTM</a:t>
            </a:r>
            <a:endParaRPr sz="1600" b="1">
              <a:latin typeface="Times New Roman" panose="02020603050405020304"/>
              <a:ea typeface="Times New Roman" panose="02020603050405020304"/>
              <a:cs typeface="Times New Roman" panose="02020603050405020304"/>
              <a:sym typeface="Times New Roman" panose="02020603050405020304"/>
            </a:endParaRPr>
          </a:p>
        </p:txBody>
      </p:sp>
      <p:sp>
        <p:nvSpPr>
          <p:cNvPr id="270" name="Google Shape;270;g21ee9f04f87_0_0"/>
          <p:cNvSpPr txBox="1"/>
          <p:nvPr/>
        </p:nvSpPr>
        <p:spPr>
          <a:xfrm>
            <a:off x="0" y="713400"/>
            <a:ext cx="1197900" cy="538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Class    Mapping</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AIR_FY        0</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AIR_HO       1</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AIR_ON       2</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INS_HO       3</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INS_ON       4</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DIS_FY        5</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MIN_FY       6</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MIN_HO       7</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MIN_ON       8</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MP1_FY       9</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MP1_HO      10</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MP1_ON      11</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MP2_FY       12</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MP2_HO      13</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MP2_ON      14</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PHA_HO      15</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PHA_ON      16</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None/>
            </a:pPr>
            <a:r>
              <a:rPr lang="en-US" sz="1100" b="1">
                <a:solidFill>
                  <a:schemeClr val="dk1"/>
                </a:solidFill>
                <a:latin typeface="Times New Roman" panose="02020603050405020304"/>
                <a:ea typeface="Times New Roman" panose="02020603050405020304"/>
                <a:cs typeface="Times New Roman" panose="02020603050405020304"/>
                <a:sym typeface="Times New Roman" panose="02020603050405020304"/>
              </a:rPr>
              <a:t>DIS_ON        17</a:t>
            </a:r>
            <a:endParaRPr sz="1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1" name="Google Shape;271;g21ee9f04f87_0_0"/>
          <p:cNvPicPr preferRelativeResize="0"/>
          <p:nvPr/>
        </p:nvPicPr>
        <p:blipFill>
          <a:blip r:embed="rId1"/>
          <a:stretch>
            <a:fillRect/>
          </a:stretch>
        </p:blipFill>
        <p:spPr>
          <a:xfrm>
            <a:off x="1348075" y="1741925"/>
            <a:ext cx="3642925" cy="3003278"/>
          </a:xfrm>
          <a:prstGeom prst="rect">
            <a:avLst/>
          </a:prstGeom>
          <a:noFill/>
          <a:ln>
            <a:noFill/>
          </a:ln>
        </p:spPr>
      </p:pic>
      <p:pic>
        <p:nvPicPr>
          <p:cNvPr id="272" name="Google Shape;272;g21ee9f04f87_0_0"/>
          <p:cNvPicPr preferRelativeResize="0"/>
          <p:nvPr/>
        </p:nvPicPr>
        <p:blipFill>
          <a:blip r:embed="rId2"/>
          <a:stretch>
            <a:fillRect/>
          </a:stretch>
        </p:blipFill>
        <p:spPr>
          <a:xfrm>
            <a:off x="4990988" y="1664450"/>
            <a:ext cx="3642925" cy="3020425"/>
          </a:xfrm>
          <a:prstGeom prst="rect">
            <a:avLst/>
          </a:prstGeom>
          <a:noFill/>
          <a:ln>
            <a:noFill/>
          </a:ln>
        </p:spPr>
      </p:pic>
      <p:pic>
        <p:nvPicPr>
          <p:cNvPr id="273" name="Google Shape;273;g21ee9f04f87_0_0"/>
          <p:cNvPicPr preferRelativeResize="0"/>
          <p:nvPr/>
        </p:nvPicPr>
        <p:blipFill>
          <a:blip r:embed="rId3"/>
          <a:stretch>
            <a:fillRect/>
          </a:stretch>
        </p:blipFill>
        <p:spPr>
          <a:xfrm>
            <a:off x="8661182" y="1741925"/>
            <a:ext cx="3530817" cy="3003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
          <p:cNvSpPr txBox="1"/>
          <p:nvPr>
            <p:ph type="body" idx="1"/>
          </p:nvPr>
        </p:nvSpPr>
        <p:spPr>
          <a:xfrm>
            <a:off x="799050" y="1448850"/>
            <a:ext cx="10554900" cy="53658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rgbClr val="0C2577"/>
              </a:buClr>
              <a:buSzPts val="2800"/>
              <a:buFont typeface="Times New Roman" panose="02020603050405020304"/>
              <a:buChar char="•"/>
            </a:pPr>
            <a:r>
              <a:rPr lang="en-US">
                <a:solidFill>
                  <a:srgbClr val="0C2577"/>
                </a:solidFill>
                <a:latin typeface="Times New Roman" panose="02020603050405020304"/>
                <a:ea typeface="Times New Roman" panose="02020603050405020304"/>
                <a:cs typeface="Times New Roman" panose="02020603050405020304"/>
                <a:sym typeface="Times New Roman" panose="02020603050405020304"/>
              </a:rPr>
              <a:t> Motivation</a:t>
            </a:r>
            <a:r>
              <a:rPr lang="en-US" sz="2800" i="0" u="none">
                <a:solidFill>
                  <a:srgbClr val="0C2577"/>
                </a:solidFill>
                <a:latin typeface="Times New Roman" panose="02020603050405020304"/>
                <a:ea typeface="Times New Roman" panose="02020603050405020304"/>
                <a:cs typeface="Times New Roman" panose="02020603050405020304"/>
                <a:sym typeface="Times New Roman" panose="02020603050405020304"/>
              </a:rPr>
              <a:t> </a:t>
            </a:r>
            <a:endParaRPr>
              <a:solidFill>
                <a:srgbClr val="0C2577"/>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06400" algn="l" rtl="0">
              <a:lnSpc>
                <a:spcPct val="100000"/>
              </a:lnSpc>
              <a:spcBef>
                <a:spcPts val="0"/>
              </a:spcBef>
              <a:spcAft>
                <a:spcPts val="0"/>
              </a:spcAft>
              <a:buClr>
                <a:srgbClr val="0C2577"/>
              </a:buClr>
              <a:buSzPts val="2800"/>
              <a:buFont typeface="Times New Roman" panose="02020603050405020304"/>
              <a:buChar char="•"/>
            </a:pPr>
            <a:r>
              <a:rPr lang="en-US">
                <a:solidFill>
                  <a:srgbClr val="0C2577"/>
                </a:solidFill>
                <a:latin typeface="Times New Roman" panose="02020603050405020304"/>
                <a:ea typeface="Times New Roman" panose="02020603050405020304"/>
                <a:cs typeface="Times New Roman" panose="02020603050405020304"/>
                <a:sym typeface="Times New Roman" panose="02020603050405020304"/>
              </a:rPr>
              <a:t> </a:t>
            </a:r>
            <a:r>
              <a:rPr lang="en-US" sz="2800" i="0" u="none">
                <a:solidFill>
                  <a:srgbClr val="0C2577"/>
                </a:solidFill>
                <a:latin typeface="Times New Roman" panose="02020603050405020304"/>
                <a:ea typeface="Times New Roman" panose="02020603050405020304"/>
                <a:cs typeface="Times New Roman" panose="02020603050405020304"/>
                <a:sym typeface="Times New Roman" panose="02020603050405020304"/>
              </a:rPr>
              <a:t>Problem </a:t>
            </a:r>
            <a:r>
              <a:rPr lang="en-US">
                <a:solidFill>
                  <a:srgbClr val="0C2577"/>
                </a:solidFill>
                <a:latin typeface="Times New Roman" panose="02020603050405020304"/>
                <a:ea typeface="Times New Roman" panose="02020603050405020304"/>
                <a:cs typeface="Times New Roman" panose="02020603050405020304"/>
                <a:sym typeface="Times New Roman" panose="02020603050405020304"/>
              </a:rPr>
              <a:t>S</a:t>
            </a:r>
            <a:r>
              <a:rPr lang="en-US" sz="2800" i="0" u="none">
                <a:solidFill>
                  <a:srgbClr val="0C2577"/>
                </a:solidFill>
                <a:latin typeface="Times New Roman" panose="02020603050405020304"/>
                <a:ea typeface="Times New Roman" panose="02020603050405020304"/>
                <a:cs typeface="Times New Roman" panose="02020603050405020304"/>
                <a:sym typeface="Times New Roman" panose="02020603050405020304"/>
              </a:rPr>
              <a:t>tatement</a:t>
            </a:r>
            <a:endParaRPr>
              <a:solidFill>
                <a:srgbClr val="0C2577"/>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06400" algn="l" rtl="0">
              <a:lnSpc>
                <a:spcPct val="100000"/>
              </a:lnSpc>
              <a:spcBef>
                <a:spcPts val="0"/>
              </a:spcBef>
              <a:spcAft>
                <a:spcPts val="0"/>
              </a:spcAft>
              <a:buClr>
                <a:srgbClr val="0C2577"/>
              </a:buClr>
              <a:buSzPts val="2800"/>
              <a:buFont typeface="Times New Roman" panose="02020603050405020304"/>
              <a:buChar char="•"/>
            </a:pPr>
            <a:r>
              <a:rPr lang="en-US">
                <a:solidFill>
                  <a:srgbClr val="0C2577"/>
                </a:solidFill>
                <a:latin typeface="Times New Roman" panose="02020603050405020304"/>
                <a:ea typeface="Times New Roman" panose="02020603050405020304"/>
                <a:cs typeface="Times New Roman" panose="02020603050405020304"/>
                <a:sym typeface="Times New Roman" panose="02020603050405020304"/>
              </a:rPr>
              <a:t> Literature Review</a:t>
            </a:r>
            <a:endParaRPr>
              <a:solidFill>
                <a:srgbClr val="0C2577"/>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06400" algn="l" rtl="0">
              <a:lnSpc>
                <a:spcPct val="100000"/>
              </a:lnSpc>
              <a:spcBef>
                <a:spcPts val="0"/>
              </a:spcBef>
              <a:spcAft>
                <a:spcPts val="0"/>
              </a:spcAft>
              <a:buClr>
                <a:srgbClr val="0C2577"/>
              </a:buClr>
              <a:buSzPts val="2800"/>
              <a:buFont typeface="Times New Roman" panose="02020603050405020304"/>
              <a:buChar char="•"/>
            </a:pPr>
            <a:r>
              <a:rPr lang="en-US" sz="2800" i="0" u="none">
                <a:solidFill>
                  <a:srgbClr val="0C2577"/>
                </a:solidFill>
                <a:latin typeface="Times New Roman" panose="02020603050405020304"/>
                <a:ea typeface="Times New Roman" panose="02020603050405020304"/>
                <a:cs typeface="Times New Roman" panose="02020603050405020304"/>
                <a:sym typeface="Times New Roman" panose="02020603050405020304"/>
              </a:rPr>
              <a:t> </a:t>
            </a:r>
            <a:r>
              <a:rPr lang="en-US">
                <a:solidFill>
                  <a:srgbClr val="0C2577"/>
                </a:solidFill>
                <a:latin typeface="Times New Roman" panose="02020603050405020304"/>
                <a:ea typeface="Times New Roman" panose="02020603050405020304"/>
                <a:cs typeface="Times New Roman" panose="02020603050405020304"/>
                <a:sym typeface="Times New Roman" panose="02020603050405020304"/>
              </a:rPr>
              <a:t>O</a:t>
            </a:r>
            <a:r>
              <a:rPr lang="en-US" sz="2800" i="0" u="none">
                <a:solidFill>
                  <a:srgbClr val="0C2577"/>
                </a:solidFill>
                <a:latin typeface="Times New Roman" panose="02020603050405020304"/>
                <a:ea typeface="Times New Roman" panose="02020603050405020304"/>
                <a:cs typeface="Times New Roman" panose="02020603050405020304"/>
                <a:sym typeface="Times New Roman" panose="02020603050405020304"/>
              </a:rPr>
              <a:t>bjectives</a:t>
            </a:r>
            <a:endParaRPr>
              <a:solidFill>
                <a:srgbClr val="0C2577"/>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06400" algn="l" rtl="0">
              <a:lnSpc>
                <a:spcPct val="100000"/>
              </a:lnSpc>
              <a:spcBef>
                <a:spcPts val="0"/>
              </a:spcBef>
              <a:spcAft>
                <a:spcPts val="0"/>
              </a:spcAft>
              <a:buClr>
                <a:srgbClr val="0C2577"/>
              </a:buClr>
              <a:buSzPts val="2800"/>
              <a:buFont typeface="Times New Roman" panose="02020603050405020304"/>
              <a:buChar char="•"/>
            </a:pPr>
            <a:r>
              <a:rPr lang="en-US" sz="2800" i="0" u="none">
                <a:solidFill>
                  <a:srgbClr val="0C2577"/>
                </a:solidFill>
                <a:latin typeface="Times New Roman" panose="02020603050405020304"/>
                <a:ea typeface="Times New Roman" panose="02020603050405020304"/>
                <a:cs typeface="Times New Roman" panose="02020603050405020304"/>
                <a:sym typeface="Times New Roman" panose="02020603050405020304"/>
              </a:rPr>
              <a:t> </a:t>
            </a:r>
            <a:r>
              <a:rPr lang="en-US">
                <a:solidFill>
                  <a:srgbClr val="0C2577"/>
                </a:solidFill>
                <a:latin typeface="Times New Roman" panose="02020603050405020304"/>
                <a:ea typeface="Times New Roman" panose="02020603050405020304"/>
                <a:cs typeface="Times New Roman" panose="02020603050405020304"/>
                <a:sym typeface="Times New Roman" panose="02020603050405020304"/>
              </a:rPr>
              <a:t>Methodology</a:t>
            </a:r>
            <a:endParaRPr>
              <a:solidFill>
                <a:srgbClr val="0C2577"/>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06400" algn="l" rtl="0">
              <a:lnSpc>
                <a:spcPct val="100000"/>
              </a:lnSpc>
              <a:spcBef>
                <a:spcPts val="0"/>
              </a:spcBef>
              <a:spcAft>
                <a:spcPts val="0"/>
              </a:spcAft>
              <a:buClr>
                <a:srgbClr val="0C2577"/>
              </a:buClr>
              <a:buSzPts val="2800"/>
              <a:buFont typeface="Times New Roman" panose="02020603050405020304"/>
              <a:buChar char="•"/>
            </a:pPr>
            <a:r>
              <a:rPr lang="en-US">
                <a:solidFill>
                  <a:srgbClr val="0C2577"/>
                </a:solidFill>
                <a:latin typeface="Times New Roman" panose="02020603050405020304"/>
                <a:ea typeface="Times New Roman" panose="02020603050405020304"/>
                <a:cs typeface="Times New Roman" panose="02020603050405020304"/>
                <a:sym typeface="Times New Roman" panose="02020603050405020304"/>
              </a:rPr>
              <a:t> Result and Discussions</a:t>
            </a:r>
            <a:endParaRPr>
              <a:solidFill>
                <a:srgbClr val="0C2577"/>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06400" algn="l" rtl="0">
              <a:lnSpc>
                <a:spcPct val="100000"/>
              </a:lnSpc>
              <a:spcBef>
                <a:spcPts val="0"/>
              </a:spcBef>
              <a:spcAft>
                <a:spcPts val="0"/>
              </a:spcAft>
              <a:buClr>
                <a:srgbClr val="0C2577"/>
              </a:buClr>
              <a:buSzPts val="2800"/>
              <a:buFont typeface="Times New Roman" panose="02020603050405020304"/>
              <a:buChar char="•"/>
            </a:pPr>
            <a:r>
              <a:rPr lang="en-US">
                <a:solidFill>
                  <a:srgbClr val="0C2577"/>
                </a:solidFill>
                <a:latin typeface="Times New Roman" panose="02020603050405020304"/>
                <a:ea typeface="Times New Roman" panose="02020603050405020304"/>
                <a:cs typeface="Times New Roman" panose="02020603050405020304"/>
                <a:sym typeface="Times New Roman" panose="02020603050405020304"/>
              </a:rPr>
              <a:t> Conclusion</a:t>
            </a:r>
            <a:endParaRPr>
              <a:solidFill>
                <a:srgbClr val="0C2577"/>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06400" algn="l" rtl="0">
              <a:lnSpc>
                <a:spcPct val="100000"/>
              </a:lnSpc>
              <a:spcBef>
                <a:spcPts val="0"/>
              </a:spcBef>
              <a:spcAft>
                <a:spcPts val="0"/>
              </a:spcAft>
              <a:buClr>
                <a:srgbClr val="0C2577"/>
              </a:buClr>
              <a:buSzPts val="2800"/>
              <a:buFont typeface="Times New Roman" panose="02020603050405020304"/>
              <a:buChar char="•"/>
            </a:pPr>
            <a:r>
              <a:rPr lang="en-US">
                <a:solidFill>
                  <a:srgbClr val="0C2577"/>
                </a:solidFill>
                <a:latin typeface="Times New Roman" panose="02020603050405020304"/>
                <a:ea typeface="Times New Roman" panose="02020603050405020304"/>
                <a:cs typeface="Times New Roman" panose="02020603050405020304"/>
                <a:sym typeface="Times New Roman" panose="02020603050405020304"/>
              </a:rPr>
              <a:t> References</a:t>
            </a:r>
            <a:endParaRPr>
              <a:solidFill>
                <a:srgbClr val="0C257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2"/>
          <p:cNvSpPr txBox="1"/>
          <p:nvPr>
            <p:ph type="title"/>
          </p:nvPr>
        </p:nvSpPr>
        <p:spPr>
          <a:xfrm>
            <a:off x="640300" y="121700"/>
            <a:ext cx="10713600" cy="1523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panose="020F0502020204030204"/>
              <a:buNone/>
            </a:pPr>
            <a:r>
              <a:rPr lang="en-US" sz="44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Table of Contents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2"/>
          <p:cNvSpPr txBox="1"/>
          <p:nvPr/>
        </p:nvSpPr>
        <p:spPr>
          <a:xfrm>
            <a:off x="266700" y="6557962"/>
            <a:ext cx="2209800" cy="3000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panose="020F0502020204030204"/>
              <a:buNone/>
            </a:pPr>
            <a:r>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2"/>
          <p:cNvSpPr txBox="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Georgia" panose="02040502050405020303"/>
              <a:buNone/>
            </a:pPr>
            <a:r>
              <a:rPr lang="en-US" sz="1400" b="0" i="0" u="none" strike="noStrike" cap="none">
                <a:solidFill>
                  <a:schemeClr val="lt1"/>
                </a:solidFill>
                <a:latin typeface="Georgia" panose="02040502050405020303"/>
                <a:ea typeface="Georgia" panose="02040502050405020303"/>
                <a:cs typeface="Georgia" panose="02040502050405020303"/>
                <a:sym typeface="Georgia" panose="02040502050405020303"/>
              </a:rPr>
              <a:t>International Institute of Information Technology, Naya Raipur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 name="Google Shape;109;p2"/>
          <p:cNvSpPr txBox="1"/>
          <p:nvPr/>
        </p:nvSpPr>
        <p:spPr>
          <a:xfrm>
            <a:off x="9629775" y="6492875"/>
            <a:ext cx="197961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0" name="Google Shape;110;p2"/>
          <p:cNvCxnSpPr/>
          <p:nvPr/>
        </p:nvCxnSpPr>
        <p:spPr>
          <a:xfrm>
            <a:off x="379725" y="1219700"/>
            <a:ext cx="101718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sp>
        <p:nvSpPr>
          <p:cNvPr id="279" name="Google Shape;279;g24429d75dc3_0_18"/>
          <p:cNvSpPr txBox="1"/>
          <p:nvPr>
            <p:ph type="title"/>
          </p:nvPr>
        </p:nvSpPr>
        <p:spPr>
          <a:xfrm>
            <a:off x="1759550" y="83350"/>
            <a:ext cx="9333600" cy="1593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2400" b="1" u="sng">
                <a:latin typeface="Times New Roman" panose="02020603050405020304"/>
                <a:ea typeface="Times New Roman" panose="02020603050405020304"/>
                <a:cs typeface="Times New Roman" panose="02020603050405020304"/>
                <a:sym typeface="Times New Roman" panose="02020603050405020304"/>
              </a:rPr>
              <a:t> </a:t>
            </a:r>
            <a:endParaRPr sz="2400" b="1" u="sng">
              <a:latin typeface="Times New Roman" panose="02020603050405020304"/>
              <a:ea typeface="Times New Roman" panose="02020603050405020304"/>
              <a:cs typeface="Times New Roman" panose="02020603050405020304"/>
              <a:sym typeface="Times New Roman" panose="02020603050405020304"/>
            </a:endParaRPr>
          </a:p>
        </p:txBody>
      </p:sp>
      <p:sp>
        <p:nvSpPr>
          <p:cNvPr id="280" name="Google Shape;280;g24429d75dc3_0_18"/>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graphicFrame>
        <p:nvGraphicFramePr>
          <p:cNvPr id="281" name="Google Shape;281;g24429d75dc3_0_18"/>
          <p:cNvGraphicFramePr/>
          <p:nvPr/>
        </p:nvGraphicFramePr>
        <p:xfrm>
          <a:off x="1471050" y="1204750"/>
          <a:ext cx="3196925" cy="5223425"/>
        </p:xfrm>
        <a:graphic>
          <a:graphicData uri="http://schemas.openxmlformats.org/drawingml/2006/table">
            <a:tbl>
              <a:tblPr>
                <a:noFill/>
                <a:tableStyleId>{17A06DDD-B0E8-42A5-8FFE-2740153B61AB}</a:tableStyleId>
              </a:tblPr>
              <a:tblGrid>
                <a:gridCol w="1732250"/>
                <a:gridCol w="1464675"/>
              </a:tblGrid>
              <a:tr h="687900">
                <a:tc>
                  <a:txBody>
                    <a:bodyPr/>
                    <a:lstStyle/>
                    <a:p>
                      <a:pPr marL="0" lvl="0" indent="0" algn="ctr" rtl="0">
                        <a:lnSpc>
                          <a:spcPct val="115000"/>
                        </a:lnSpc>
                        <a:spcBef>
                          <a:spcPts val="0"/>
                        </a:spcBef>
                        <a:spcAft>
                          <a:spcPts val="0"/>
                        </a:spcAft>
                        <a:buNone/>
                      </a:pPr>
                      <a:r>
                        <a:rPr lang="en-US"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Models</a:t>
                      </a:r>
                      <a:endParaRPr sz="1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US"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Accuracy %</a:t>
                      </a:r>
                      <a:endParaRPr sz="1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578175">
                <a:tc>
                  <a:txBody>
                    <a:bodyPr/>
                    <a:lstStyle/>
                    <a:p>
                      <a:pPr marL="0" lvl="0" indent="0" algn="ctr" rtl="0">
                        <a:lnSpc>
                          <a:spcPct val="115000"/>
                        </a:lnSpc>
                        <a:spcBef>
                          <a:spcPts val="0"/>
                        </a:spcBef>
                        <a:spcAft>
                          <a:spcPts val="0"/>
                        </a:spcAft>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KNN </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9.12</a:t>
                      </a:r>
                      <a:endParaRPr sz="1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523325">
                <a:tc>
                  <a:txBody>
                    <a:bodyPr/>
                    <a:lstStyle/>
                    <a:p>
                      <a:pPr marL="0" lvl="0" indent="0" algn="ctr" rtl="0">
                        <a:lnSpc>
                          <a:spcPct val="115000"/>
                        </a:lnSpc>
                        <a:spcBef>
                          <a:spcPts val="0"/>
                        </a:spcBef>
                        <a:spcAft>
                          <a:spcPts val="0"/>
                        </a:spcAft>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Naive Bayes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26.3</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90575">
                <a:tc>
                  <a:txBody>
                    <a:bodyPr/>
                    <a:lstStyle/>
                    <a:p>
                      <a:pPr marL="0" lvl="0" indent="0" algn="ctr" rtl="0">
                        <a:lnSpc>
                          <a:spcPct val="115000"/>
                        </a:lnSpc>
                        <a:spcBef>
                          <a:spcPts val="0"/>
                        </a:spcBef>
                        <a:spcAft>
                          <a:spcPts val="0"/>
                        </a:spcAft>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SVM   </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31.4</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90575">
                <a:tc>
                  <a:txBody>
                    <a:bodyPr/>
                    <a:lstStyle/>
                    <a:p>
                      <a:pPr marL="0" lvl="0" indent="0" algn="ctr" rtl="0">
                        <a:lnSpc>
                          <a:spcPct val="115000"/>
                        </a:lnSpc>
                        <a:spcBef>
                          <a:spcPts val="0"/>
                        </a:spcBef>
                        <a:spcAft>
                          <a:spcPts val="0"/>
                        </a:spcAft>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Logistic Regression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37.7</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90575">
                <a:tc>
                  <a:txBody>
                    <a:bodyPr/>
                    <a:lstStyle/>
                    <a:p>
                      <a:pPr marL="0" lvl="0" indent="0" algn="ctr" rtl="0">
                        <a:lnSpc>
                          <a:spcPct val="115000"/>
                        </a:lnSpc>
                        <a:spcBef>
                          <a:spcPts val="0"/>
                        </a:spcBef>
                        <a:spcAft>
                          <a:spcPts val="0"/>
                        </a:spcAft>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ANN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59.24</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90575">
                <a:tc>
                  <a:txBody>
                    <a:bodyPr/>
                    <a:lstStyle/>
                    <a:p>
                      <a:pPr marL="0" lvl="0" indent="0" algn="ctr" rtl="0">
                        <a:lnSpc>
                          <a:spcPct val="115000"/>
                        </a:lnSpc>
                        <a:spcBef>
                          <a:spcPts val="0"/>
                        </a:spcBef>
                        <a:spcAft>
                          <a:spcPts val="0"/>
                        </a:spcAft>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Random Forest</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72.9</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90575">
                <a:tc>
                  <a:txBody>
                    <a:bodyPr/>
                    <a:lstStyle/>
                    <a:p>
                      <a:pPr marL="0" lvl="0" indent="0" algn="ctr" rtl="0">
                        <a:lnSpc>
                          <a:spcPct val="115000"/>
                        </a:lnSpc>
                        <a:spcBef>
                          <a:spcPts val="0"/>
                        </a:spcBef>
                        <a:spcAft>
                          <a:spcPts val="0"/>
                        </a:spcAft>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Decision Trees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92.8</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90575">
                <a:tc>
                  <a:txBody>
                    <a:bodyPr/>
                    <a:lstStyle/>
                    <a:p>
                      <a:pPr marL="0" lvl="0" indent="0" algn="ctr" rtl="0">
                        <a:lnSpc>
                          <a:spcPct val="115000"/>
                        </a:lnSpc>
                        <a:spcBef>
                          <a:spcPts val="0"/>
                        </a:spcBef>
                        <a:spcAft>
                          <a:spcPts val="0"/>
                        </a:spcAft>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LSTM</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US" sz="1500">
                          <a:solidFill>
                            <a:schemeClr val="dk1"/>
                          </a:solidFill>
                          <a:latin typeface="Times New Roman" panose="02020603050405020304"/>
                          <a:ea typeface="Times New Roman" panose="02020603050405020304"/>
                          <a:cs typeface="Times New Roman" panose="02020603050405020304"/>
                          <a:sym typeface="Times New Roman" panose="02020603050405020304"/>
                        </a:rPr>
                        <a:t>95.25</a:t>
                      </a:r>
                      <a:endParaRPr sz="1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r h="490575">
                <a:tc>
                  <a:txBody>
                    <a:bodyPr/>
                    <a:lstStyle/>
                    <a:p>
                      <a:pPr marL="0" lvl="0" indent="0" algn="ctr" rtl="0">
                        <a:lnSpc>
                          <a:spcPct val="115000"/>
                        </a:lnSpc>
                        <a:spcBef>
                          <a:spcPts val="0"/>
                        </a:spcBef>
                        <a:spcAft>
                          <a:spcPts val="0"/>
                        </a:spcAft>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CNN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solidFill>
                            <a:schemeClr val="dk1"/>
                          </a:solidFill>
                          <a:latin typeface="Times New Roman" panose="02020603050405020304"/>
                          <a:ea typeface="Times New Roman" panose="02020603050405020304"/>
                          <a:cs typeface="Times New Roman" panose="02020603050405020304"/>
                          <a:sym typeface="Times New Roman" panose="02020603050405020304"/>
                        </a:rPr>
                        <a:t>97.04</a:t>
                      </a:r>
                      <a:endParaRPr sz="1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76200" marR="76200" marT="38100" marB="38100" anchor="ctr">
                    <a:lnL w="2857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tcPr>
                </a:tc>
              </a:tr>
            </a:tbl>
          </a:graphicData>
        </a:graphic>
      </p:graphicFrame>
      <p:sp>
        <p:nvSpPr>
          <p:cNvPr id="282" name="Google Shape;282;g24429d75dc3_0_18"/>
          <p:cNvSpPr txBox="1"/>
          <p:nvPr/>
        </p:nvSpPr>
        <p:spPr>
          <a:xfrm>
            <a:off x="237100" y="83350"/>
            <a:ext cx="10506600" cy="875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100" b="1" u="sng">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36000"/>
              </a:lnSpc>
              <a:spcBef>
                <a:spcPts val="0"/>
              </a:spcBef>
              <a:spcAft>
                <a:spcPts val="0"/>
              </a:spcAft>
              <a:buNone/>
            </a:pPr>
            <a:r>
              <a:rPr lang="en-US" sz="2600" b="1">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2. Classification of different types of drones</a:t>
            </a:r>
            <a:r>
              <a:rPr lang="en-US" sz="2600" b="1" i="1" u="sng">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a:t>
            </a:r>
            <a:endParaRPr sz="2000" i="1">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283" name="Google Shape;283;g24429d75dc3_0_18"/>
          <p:cNvPicPr preferRelativeResize="0"/>
          <p:nvPr/>
        </p:nvPicPr>
        <p:blipFill>
          <a:blip r:embed="rId1"/>
          <a:stretch>
            <a:fillRect/>
          </a:stretch>
        </p:blipFill>
        <p:spPr>
          <a:xfrm>
            <a:off x="4888975" y="1418175"/>
            <a:ext cx="5697225" cy="478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g243575c0f3b_0_28"/>
          <p:cNvSpPr txBox="1"/>
          <p:nvPr>
            <p:ph type="body" idx="1"/>
          </p:nvPr>
        </p:nvSpPr>
        <p:spPr>
          <a:xfrm>
            <a:off x="688675" y="453775"/>
            <a:ext cx="10777800" cy="108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sz="3200" b="1">
                <a:solidFill>
                  <a:schemeClr val="dk2"/>
                </a:solidFill>
                <a:latin typeface="Times New Roman" panose="02020603050405020304"/>
                <a:ea typeface="Times New Roman" panose="02020603050405020304"/>
                <a:cs typeface="Times New Roman" panose="02020603050405020304"/>
                <a:sym typeface="Times New Roman" panose="02020603050405020304"/>
              </a:rPr>
              <a:t>Confusion matrix</a:t>
            </a:r>
            <a:endParaRPr sz="3200" b="1">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0" name="Google Shape;290;g243575c0f3b_0_28"/>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sp>
        <p:nvSpPr>
          <p:cNvPr id="291" name="Google Shape;291;g243575c0f3b_0_28"/>
          <p:cNvSpPr txBox="1"/>
          <p:nvPr/>
        </p:nvSpPr>
        <p:spPr>
          <a:xfrm>
            <a:off x="1201075" y="5129600"/>
            <a:ext cx="1005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Times New Roman" panose="02020603050405020304"/>
                <a:ea typeface="Times New Roman" panose="02020603050405020304"/>
                <a:cs typeface="Times New Roman" panose="02020603050405020304"/>
                <a:sym typeface="Times New Roman" panose="02020603050405020304"/>
              </a:rPr>
              <a:t>                                  ANN                                                              LSTM                                                           CNN</a:t>
            </a:r>
            <a:endParaRPr sz="1600" b="1">
              <a:latin typeface="Times New Roman" panose="02020603050405020304"/>
              <a:ea typeface="Times New Roman" panose="02020603050405020304"/>
              <a:cs typeface="Times New Roman" panose="02020603050405020304"/>
              <a:sym typeface="Times New Roman" panose="02020603050405020304"/>
            </a:endParaRPr>
          </a:p>
        </p:txBody>
      </p:sp>
      <p:sp>
        <p:nvSpPr>
          <p:cNvPr id="292" name="Google Shape;292;g243575c0f3b_0_28"/>
          <p:cNvSpPr txBox="1"/>
          <p:nvPr/>
        </p:nvSpPr>
        <p:spPr>
          <a:xfrm>
            <a:off x="0" y="1670050"/>
            <a:ext cx="1511100" cy="2578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350" b="1">
                <a:solidFill>
                  <a:schemeClr val="dk1"/>
                </a:solidFill>
                <a:latin typeface="Times New Roman" panose="02020603050405020304"/>
                <a:ea typeface="Times New Roman" panose="02020603050405020304"/>
                <a:cs typeface="Times New Roman" panose="02020603050405020304"/>
                <a:sym typeface="Times New Roman" panose="02020603050405020304"/>
              </a:rPr>
              <a:t>Class    </a:t>
            </a:r>
            <a:r>
              <a:rPr lang="en-US" sz="1350" b="1">
                <a:solidFill>
                  <a:schemeClr val="dk1"/>
                </a:solidFill>
                <a:latin typeface="Times New Roman" panose="02020603050405020304"/>
                <a:ea typeface="Times New Roman" panose="02020603050405020304"/>
                <a:cs typeface="Times New Roman" panose="02020603050405020304"/>
                <a:sym typeface="Times New Roman" panose="02020603050405020304"/>
              </a:rPr>
              <a:t>Mappin</a:t>
            </a:r>
            <a:r>
              <a:rPr lang="en-US" sz="1350" b="1">
                <a:solidFill>
                  <a:schemeClr val="dk1"/>
                </a:solidFill>
                <a:latin typeface="Times New Roman" panose="02020603050405020304"/>
                <a:ea typeface="Times New Roman" panose="02020603050405020304"/>
                <a:cs typeface="Times New Roman" panose="02020603050405020304"/>
                <a:sym typeface="Times New Roman" panose="02020603050405020304"/>
              </a:rPr>
              <a:t>g</a:t>
            </a:r>
            <a:endParaRPr sz="135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None/>
            </a:pPr>
            <a:r>
              <a:rPr lang="en-US" sz="1350" b="1">
                <a:solidFill>
                  <a:schemeClr val="dk1"/>
                </a:solidFill>
                <a:latin typeface="Times New Roman" panose="02020603050405020304"/>
                <a:ea typeface="Times New Roman" panose="02020603050405020304"/>
                <a:cs typeface="Times New Roman" panose="02020603050405020304"/>
                <a:sym typeface="Times New Roman" panose="02020603050405020304"/>
              </a:rPr>
              <a:t>AIR       0</a:t>
            </a:r>
            <a:endParaRPr sz="135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None/>
            </a:pPr>
            <a:r>
              <a:rPr lang="en-US" sz="1350" b="1">
                <a:solidFill>
                  <a:schemeClr val="dk1"/>
                </a:solidFill>
                <a:latin typeface="Times New Roman" panose="02020603050405020304"/>
                <a:ea typeface="Times New Roman" panose="02020603050405020304"/>
                <a:cs typeface="Times New Roman" panose="02020603050405020304"/>
                <a:sym typeface="Times New Roman" panose="02020603050405020304"/>
              </a:rPr>
              <a:t>INS        1</a:t>
            </a:r>
            <a:endParaRPr sz="135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None/>
            </a:pPr>
            <a:r>
              <a:rPr lang="en-US" sz="1350" b="1">
                <a:solidFill>
                  <a:schemeClr val="dk1"/>
                </a:solidFill>
                <a:latin typeface="Times New Roman" panose="02020603050405020304"/>
                <a:ea typeface="Times New Roman" panose="02020603050405020304"/>
                <a:cs typeface="Times New Roman" panose="02020603050405020304"/>
                <a:sym typeface="Times New Roman" panose="02020603050405020304"/>
              </a:rPr>
              <a:t>DIS        2</a:t>
            </a:r>
            <a:endParaRPr sz="135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None/>
            </a:pPr>
            <a:r>
              <a:rPr lang="en-US" sz="1350" b="1">
                <a:solidFill>
                  <a:schemeClr val="dk1"/>
                </a:solidFill>
                <a:latin typeface="Times New Roman" panose="02020603050405020304"/>
                <a:ea typeface="Times New Roman" panose="02020603050405020304"/>
                <a:cs typeface="Times New Roman" panose="02020603050405020304"/>
                <a:sym typeface="Times New Roman" panose="02020603050405020304"/>
              </a:rPr>
              <a:t>MIN      3</a:t>
            </a:r>
            <a:endParaRPr sz="135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None/>
            </a:pPr>
            <a:r>
              <a:rPr lang="en-US" sz="1350" b="1">
                <a:solidFill>
                  <a:schemeClr val="dk1"/>
                </a:solidFill>
                <a:latin typeface="Times New Roman" panose="02020603050405020304"/>
                <a:ea typeface="Times New Roman" panose="02020603050405020304"/>
                <a:cs typeface="Times New Roman" panose="02020603050405020304"/>
                <a:sym typeface="Times New Roman" panose="02020603050405020304"/>
              </a:rPr>
              <a:t>MP1      4</a:t>
            </a:r>
            <a:endParaRPr sz="135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None/>
            </a:pPr>
            <a:r>
              <a:rPr lang="en-US" sz="1350" b="1">
                <a:solidFill>
                  <a:schemeClr val="dk1"/>
                </a:solidFill>
                <a:latin typeface="Times New Roman" panose="02020603050405020304"/>
                <a:ea typeface="Times New Roman" panose="02020603050405020304"/>
                <a:cs typeface="Times New Roman" panose="02020603050405020304"/>
                <a:sym typeface="Times New Roman" panose="02020603050405020304"/>
              </a:rPr>
              <a:t>MP2      5</a:t>
            </a:r>
            <a:endParaRPr sz="135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None/>
            </a:pPr>
            <a:r>
              <a:rPr lang="en-US" sz="1350" b="1">
                <a:solidFill>
                  <a:schemeClr val="dk1"/>
                </a:solidFill>
                <a:latin typeface="Times New Roman" panose="02020603050405020304"/>
                <a:ea typeface="Times New Roman" panose="02020603050405020304"/>
                <a:cs typeface="Times New Roman" panose="02020603050405020304"/>
                <a:sym typeface="Times New Roman" panose="02020603050405020304"/>
              </a:rPr>
              <a:t>PHA      6</a:t>
            </a:r>
            <a:endParaRPr sz="125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93" name="Google Shape;293;g243575c0f3b_0_28"/>
          <p:cNvPicPr preferRelativeResize="0"/>
          <p:nvPr/>
        </p:nvPicPr>
        <p:blipFill>
          <a:blip r:embed="rId1"/>
          <a:stretch>
            <a:fillRect/>
          </a:stretch>
        </p:blipFill>
        <p:spPr>
          <a:xfrm>
            <a:off x="1442575" y="1670050"/>
            <a:ext cx="3471650" cy="3001125"/>
          </a:xfrm>
          <a:prstGeom prst="rect">
            <a:avLst/>
          </a:prstGeom>
          <a:noFill/>
          <a:ln>
            <a:noFill/>
          </a:ln>
        </p:spPr>
      </p:pic>
      <p:pic>
        <p:nvPicPr>
          <p:cNvPr id="294" name="Google Shape;294;g243575c0f3b_0_28"/>
          <p:cNvPicPr preferRelativeResize="0"/>
          <p:nvPr/>
        </p:nvPicPr>
        <p:blipFill>
          <a:blip r:embed="rId2"/>
          <a:stretch>
            <a:fillRect/>
          </a:stretch>
        </p:blipFill>
        <p:spPr>
          <a:xfrm>
            <a:off x="8633248" y="1670050"/>
            <a:ext cx="3553026" cy="3001125"/>
          </a:xfrm>
          <a:prstGeom prst="rect">
            <a:avLst/>
          </a:prstGeom>
          <a:noFill/>
          <a:ln>
            <a:noFill/>
          </a:ln>
        </p:spPr>
      </p:pic>
      <p:pic>
        <p:nvPicPr>
          <p:cNvPr id="295" name="Google Shape;295;g243575c0f3b_0_28"/>
          <p:cNvPicPr preferRelativeResize="0"/>
          <p:nvPr/>
        </p:nvPicPr>
        <p:blipFill>
          <a:blip r:embed="rId3"/>
          <a:stretch>
            <a:fillRect/>
          </a:stretch>
        </p:blipFill>
        <p:spPr>
          <a:xfrm>
            <a:off x="5020300" y="1670050"/>
            <a:ext cx="3471650" cy="3001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16"/>
          <p:cNvSpPr txBox="1"/>
          <p:nvPr>
            <p:ph type="body" idx="1"/>
          </p:nvPr>
        </p:nvSpPr>
        <p:spPr>
          <a:xfrm>
            <a:off x="688250" y="1450250"/>
            <a:ext cx="10665600" cy="47265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000"/>
              </a:spcBef>
              <a:spcAft>
                <a:spcPts val="0"/>
              </a:spcAft>
              <a:buClr>
                <a:schemeClr val="dk2"/>
              </a:buClr>
              <a:buSzPts val="2400"/>
              <a:buFont typeface="Times New Roman" panose="02020603050405020304"/>
              <a:buChar char="•"/>
            </a:pPr>
            <a:r>
              <a:rPr lang="en-US" sz="2400">
                <a:solidFill>
                  <a:schemeClr val="dk2"/>
                </a:solidFill>
                <a:latin typeface="Times New Roman" panose="02020603050405020304"/>
                <a:ea typeface="Times New Roman" panose="02020603050405020304"/>
                <a:cs typeface="Times New Roman" panose="02020603050405020304"/>
                <a:sym typeface="Times New Roman" panose="02020603050405020304"/>
              </a:rPr>
              <a:t>The best results obtained for </a:t>
            </a:r>
            <a:r>
              <a:rPr lang="en-US" sz="2400">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classification of</a:t>
            </a:r>
            <a:r>
              <a:rPr lang="en-US" sz="2400">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a:t>
            </a:r>
            <a:r>
              <a:rPr lang="en-US" sz="2400">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different types of drones along with their flying modes</a:t>
            </a:r>
            <a:r>
              <a:rPr lang="en-US" sz="2400">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were given by: </a:t>
            </a:r>
            <a:r>
              <a:rPr lang="en-US" sz="2400" b="1">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CNN+LSTM</a:t>
            </a:r>
            <a:r>
              <a:rPr lang="en-US" sz="2400">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model with an accuracy of </a:t>
            </a:r>
            <a:r>
              <a:rPr lang="en-US" sz="2400" b="1">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87.56%</a:t>
            </a:r>
            <a:r>
              <a:rPr lang="en-US" sz="2400">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a:t>
            </a:r>
            <a:r>
              <a:rPr lang="en-US" sz="2400" b="1" i="1">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(18 classes)</a:t>
            </a:r>
            <a:endParaRPr sz="2400" b="1" i="1">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None/>
            </a:pPr>
            <a:endParaRPr sz="2400">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90000"/>
              </a:lnSpc>
              <a:spcBef>
                <a:spcPts val="1000"/>
              </a:spcBef>
              <a:spcAft>
                <a:spcPts val="0"/>
              </a:spcAft>
              <a:buClr>
                <a:schemeClr val="dk2"/>
              </a:buClr>
              <a:buSzPts val="2400"/>
              <a:buFont typeface="Times New Roman" panose="02020603050405020304"/>
              <a:buChar char="•"/>
            </a:pPr>
            <a:r>
              <a:rPr lang="en-US" sz="2400">
                <a:solidFill>
                  <a:schemeClr val="dk2"/>
                </a:solidFill>
                <a:latin typeface="Times New Roman" panose="02020603050405020304"/>
                <a:ea typeface="Times New Roman" panose="02020603050405020304"/>
                <a:cs typeface="Times New Roman" panose="02020603050405020304"/>
                <a:sym typeface="Times New Roman" panose="02020603050405020304"/>
              </a:rPr>
              <a:t>Also</a:t>
            </a:r>
            <a:r>
              <a:rPr lang="en-US" sz="2400">
                <a:solidFill>
                  <a:schemeClr val="dk2"/>
                </a:solidFill>
                <a:latin typeface="Times New Roman" panose="02020603050405020304"/>
                <a:ea typeface="Times New Roman" panose="02020603050405020304"/>
                <a:cs typeface="Times New Roman" panose="02020603050405020304"/>
                <a:sym typeface="Times New Roman" panose="02020603050405020304"/>
              </a:rPr>
              <a:t>, for </a:t>
            </a:r>
            <a:r>
              <a:rPr lang="en-US" sz="2400">
                <a:solidFill>
                  <a:schemeClr val="dk2"/>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classification of only different types drones the best results were provided </a:t>
            </a:r>
            <a:r>
              <a:rPr lang="en-US" sz="2400">
                <a:solidFill>
                  <a:schemeClr val="dk2"/>
                </a:solidFill>
                <a:latin typeface="Times New Roman" panose="02020603050405020304"/>
                <a:ea typeface="Times New Roman" panose="02020603050405020304"/>
                <a:cs typeface="Times New Roman" panose="02020603050405020304"/>
                <a:sym typeface="Times New Roman" panose="02020603050405020304"/>
              </a:rPr>
              <a:t>by </a:t>
            </a:r>
            <a:r>
              <a:rPr lang="en-US" sz="2400" b="1">
                <a:solidFill>
                  <a:schemeClr val="dk2"/>
                </a:solidFill>
                <a:latin typeface="Times New Roman" panose="02020603050405020304"/>
                <a:ea typeface="Times New Roman" panose="02020603050405020304"/>
                <a:cs typeface="Times New Roman" panose="02020603050405020304"/>
                <a:sym typeface="Times New Roman" panose="02020603050405020304"/>
              </a:rPr>
              <a:t>CNN</a:t>
            </a:r>
            <a:r>
              <a:rPr lang="en-US" sz="2400">
                <a:solidFill>
                  <a:schemeClr val="dk2"/>
                </a:solidFill>
                <a:latin typeface="Times New Roman" panose="02020603050405020304"/>
                <a:ea typeface="Times New Roman" panose="02020603050405020304"/>
                <a:cs typeface="Times New Roman" panose="02020603050405020304"/>
                <a:sym typeface="Times New Roman" panose="02020603050405020304"/>
              </a:rPr>
              <a:t> model with an accuracy of  </a:t>
            </a:r>
            <a:r>
              <a:rPr lang="en-US" sz="2400" b="1">
                <a:solidFill>
                  <a:schemeClr val="dk2"/>
                </a:solidFill>
                <a:latin typeface="Times New Roman" panose="02020603050405020304"/>
                <a:ea typeface="Times New Roman" panose="02020603050405020304"/>
                <a:cs typeface="Times New Roman" panose="02020603050405020304"/>
                <a:sym typeface="Times New Roman" panose="02020603050405020304"/>
              </a:rPr>
              <a:t>97.04%</a:t>
            </a:r>
            <a:r>
              <a:rPr lang="en-US" sz="2400">
                <a:solidFill>
                  <a:schemeClr val="dk2"/>
                </a:solidFill>
                <a:latin typeface="Times New Roman" panose="02020603050405020304"/>
                <a:ea typeface="Times New Roman" panose="02020603050405020304"/>
                <a:cs typeface="Times New Roman" panose="02020603050405020304"/>
                <a:sym typeface="Times New Roman" panose="02020603050405020304"/>
              </a:rPr>
              <a:t>. </a:t>
            </a:r>
            <a:r>
              <a:rPr lang="en-US" sz="2400" b="1" i="1">
                <a:solidFill>
                  <a:schemeClr val="dk2"/>
                </a:solidFill>
                <a:latin typeface="Times New Roman" panose="02020603050405020304"/>
                <a:ea typeface="Times New Roman" panose="02020603050405020304"/>
                <a:cs typeface="Times New Roman" panose="02020603050405020304"/>
                <a:sym typeface="Times New Roman" panose="02020603050405020304"/>
              </a:rPr>
              <a:t>(7 classes)</a:t>
            </a:r>
            <a:endParaRPr sz="2400" b="1" i="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02" name="Google Shape;302;p16"/>
          <p:cNvSpPr txBox="1"/>
          <p:nvPr>
            <p:ph type="title"/>
          </p:nvPr>
        </p:nvSpPr>
        <p:spPr>
          <a:xfrm>
            <a:off x="433275" y="220225"/>
            <a:ext cx="10920600" cy="1089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1000"/>
              </a:spcBef>
              <a:spcAft>
                <a:spcPts val="0"/>
              </a:spcAft>
              <a:buClr>
                <a:schemeClr val="dk1"/>
              </a:buClr>
              <a:buSzPts val="2800"/>
              <a:buFont typeface="Arial" panose="020B0604020202020204"/>
              <a:buNone/>
            </a:pPr>
            <a:r>
              <a:rPr lang="en-US" sz="3900" b="1">
                <a:latin typeface="Times New Roman" panose="02020603050405020304"/>
                <a:ea typeface="Times New Roman" panose="02020603050405020304"/>
                <a:cs typeface="Times New Roman" panose="02020603050405020304"/>
                <a:sym typeface="Times New Roman" panose="02020603050405020304"/>
              </a:rPr>
              <a:t>Conclusion - </a:t>
            </a:r>
            <a:endParaRPr sz="3900" b="1">
              <a:latin typeface="Times New Roman" panose="02020603050405020304"/>
              <a:ea typeface="Times New Roman" panose="02020603050405020304"/>
              <a:cs typeface="Times New Roman" panose="02020603050405020304"/>
              <a:sym typeface="Times New Roman" panose="02020603050405020304"/>
            </a:endParaRPr>
          </a:p>
        </p:txBody>
      </p:sp>
      <p:sp>
        <p:nvSpPr>
          <p:cNvPr id="303" name="Google Shape;303;p16"/>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cxnSp>
        <p:nvCxnSpPr>
          <p:cNvPr id="304" name="Google Shape;304;p16"/>
          <p:cNvCxnSpPr/>
          <p:nvPr/>
        </p:nvCxnSpPr>
        <p:spPr>
          <a:xfrm>
            <a:off x="433275" y="1190175"/>
            <a:ext cx="101718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0" name="Google Shape;310;p18"/>
          <p:cNvSpPr txBox="1"/>
          <p:nvPr>
            <p:ph type="body" idx="1"/>
          </p:nvPr>
        </p:nvSpPr>
        <p:spPr>
          <a:xfrm>
            <a:off x="585050" y="944700"/>
            <a:ext cx="10515600" cy="4833900"/>
          </a:xfrm>
          <a:prstGeom prst="rect">
            <a:avLst/>
          </a:prstGeom>
          <a:noFill/>
          <a:ln>
            <a:noFill/>
          </a:ln>
        </p:spPr>
        <p:txBody>
          <a:bodyPr spcFirstLastPara="1" wrap="square" lIns="91425" tIns="45700" rIns="91425" bIns="45700" anchor="t" anchorCtr="0">
            <a:noAutofit/>
          </a:bodyPr>
          <a:lstStyle/>
          <a:p>
            <a:pPr marL="457200" lvl="0" indent="-323850" algn="l" rtl="0">
              <a:lnSpc>
                <a:spcPct val="90000"/>
              </a:lnSpc>
              <a:spcBef>
                <a:spcPts val="1000"/>
              </a:spcBef>
              <a:spcAft>
                <a:spcPts val="0"/>
              </a:spcAft>
              <a:buClr>
                <a:schemeClr val="dk2"/>
              </a:buClr>
              <a:buSzPts val="1500"/>
              <a:buFont typeface="Times New Roman" panose="02020603050405020304"/>
              <a:buAutoNum type="arabicPeriod"/>
            </a:pPr>
            <a:r>
              <a:rPr lang="en-US" sz="1500">
                <a:solidFill>
                  <a:schemeClr val="dk2"/>
                </a:solidFill>
                <a:latin typeface="Times New Roman" panose="02020603050405020304"/>
                <a:ea typeface="Times New Roman" panose="02020603050405020304"/>
                <a:cs typeface="Times New Roman" panose="02020603050405020304"/>
                <a:sym typeface="Times New Roman" panose="02020603050405020304"/>
              </a:rPr>
              <a:t>Al-Sa'd, Mohammad &amp; Al-Ali, Abdulla &amp; Mohamed, Amr &amp; Khattab, Tamer &amp; Erbad, Aiman. (2019). RF-based drone detection and identification using deep learning approaches: An initiative towards a large open source drone database. Future Generation Computer Systems. 100. 10.1016/j.future.2019.05.007. </a:t>
            </a:r>
            <a:endParaRPr sz="15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90000"/>
              </a:lnSpc>
              <a:spcBef>
                <a:spcPts val="0"/>
              </a:spcBef>
              <a:spcAft>
                <a:spcPts val="0"/>
              </a:spcAft>
              <a:buClr>
                <a:schemeClr val="dk2"/>
              </a:buClr>
              <a:buSzPts val="1500"/>
              <a:buFont typeface="Times New Roman" panose="02020603050405020304"/>
              <a:buAutoNum type="arabicPeriod"/>
            </a:pPr>
            <a:r>
              <a:rPr lang="en-US" sz="1500">
                <a:solidFill>
                  <a:schemeClr val="dk2"/>
                </a:solidFill>
                <a:latin typeface="Times New Roman" panose="02020603050405020304"/>
                <a:ea typeface="Times New Roman" panose="02020603050405020304"/>
                <a:cs typeface="Times New Roman" panose="02020603050405020304"/>
                <a:sym typeface="Times New Roman" panose="02020603050405020304"/>
              </a:rPr>
              <a:t>M. Ezuma, F. Erden, C. K. Anjinappa, O. Ozdemir and I. Guvenc, "Micro-UAV Detection and Classification from RF Fingerprints Using Machine Learning Techniques," 2019 IEEE Aerospace Conference, Big Sky, MT, USA, 2019, pp. 1-13, doi: 10.1109/AERO.2019.8741970.</a:t>
            </a:r>
            <a:endParaRPr sz="15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90000"/>
              </a:lnSpc>
              <a:spcBef>
                <a:spcPts val="0"/>
              </a:spcBef>
              <a:spcAft>
                <a:spcPts val="0"/>
              </a:spcAft>
              <a:buClr>
                <a:schemeClr val="dk2"/>
              </a:buClr>
              <a:buSzPts val="1500"/>
              <a:buFont typeface="Times New Roman" panose="02020603050405020304"/>
              <a:buAutoNum type="arabicPeriod"/>
            </a:pPr>
            <a:r>
              <a:rPr lang="en-US" sz="1500">
                <a:solidFill>
                  <a:schemeClr val="dk2"/>
                </a:solidFill>
                <a:latin typeface="Times New Roman" panose="02020603050405020304"/>
                <a:ea typeface="Times New Roman" panose="02020603050405020304"/>
                <a:cs typeface="Times New Roman" panose="02020603050405020304"/>
                <a:sym typeface="Times New Roman" panose="02020603050405020304"/>
              </a:rPr>
              <a:t>O. Medaiyese, M. Ezuma, A. P. Lauf, and I. Guvenc, “Semi-supervised Learning Framework for UAV Detection,” in 2021 IEEE 32nd Annual International Symposium on Personal, Indoor and Mobile Radio Communications (PIMRC), Helsinki, Finland, 2021, pp. 1185–1190. </a:t>
            </a:r>
            <a:endParaRPr sz="15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90000"/>
              </a:lnSpc>
              <a:spcBef>
                <a:spcPts val="0"/>
              </a:spcBef>
              <a:spcAft>
                <a:spcPts val="0"/>
              </a:spcAft>
              <a:buClr>
                <a:schemeClr val="dk2"/>
              </a:buClr>
              <a:buSzPts val="1500"/>
              <a:buFont typeface="Times New Roman" panose="02020603050405020304"/>
              <a:buAutoNum type="arabicPeriod"/>
            </a:pPr>
            <a:r>
              <a:rPr lang="en-US" sz="15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 Kunze and B. Saha, "Drone Classification with a Convolutional Neural Network Applied to Raw IQ Data," 2022 3rd URSI Atlantic and Asia Pacific Radio Science Meeting (AT-AP-RASC), Gran Canaria, Spain, 2022, pp. 1-4, doi: 10.23919/AT-AP-RASC54737.2022.9814170..</a:t>
            </a:r>
            <a:endParaRPr sz="15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90000"/>
              </a:lnSpc>
              <a:spcBef>
                <a:spcPts val="0"/>
              </a:spcBef>
              <a:spcAft>
                <a:spcPts val="0"/>
              </a:spcAft>
              <a:buClr>
                <a:schemeClr val="dk2"/>
              </a:buClr>
              <a:buSzPts val="1500"/>
              <a:buFont typeface="Times New Roman" panose="02020603050405020304"/>
              <a:buAutoNum type="arabicPeriod"/>
            </a:pPr>
            <a:r>
              <a:rPr lang="en-US" sz="15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J. Swinney and J. C. Woods, “Unmanned Aerial Vehicle Flight Mode Classification using Convolutional Neural Network and Transfer Learning,” in 2020 16th International Computer Engineering Conference (ICENCO), Cairo, Egypt, 2020, pp. 83–87. </a:t>
            </a:r>
            <a:endParaRPr sz="15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90000"/>
              </a:lnSpc>
              <a:spcBef>
                <a:spcPts val="0"/>
              </a:spcBef>
              <a:spcAft>
                <a:spcPts val="0"/>
              </a:spcAft>
              <a:buClr>
                <a:schemeClr val="dk2"/>
              </a:buClr>
              <a:buSzPts val="1500"/>
              <a:buFont typeface="Times New Roman" panose="02020603050405020304"/>
              <a:buAutoNum type="arabicPeriod"/>
            </a:pPr>
            <a:r>
              <a:rPr lang="en-US" sz="15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 Taha and A. Shoufan, "Machine Learning-Based Drone Detection and Classification: State-of-the-Art in Research," in </a:t>
            </a:r>
            <a:r>
              <a:rPr lang="en-US" sz="1500" i="1">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IEEE Access</a:t>
            </a:r>
            <a:r>
              <a:rPr lang="en-US" sz="15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vol. 7, pp. 138669-138682, 2019, doi: 10.1109/ACCESS.2019.2942944.</a:t>
            </a:r>
            <a:endParaRPr sz="15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90000"/>
              </a:lnSpc>
              <a:spcBef>
                <a:spcPts val="0"/>
              </a:spcBef>
              <a:spcAft>
                <a:spcPts val="0"/>
              </a:spcAft>
              <a:buClr>
                <a:schemeClr val="dk2"/>
              </a:buClr>
              <a:buSzPts val="1500"/>
              <a:buFont typeface="Times New Roman" panose="02020603050405020304"/>
              <a:buAutoNum type="arabicPeriod"/>
            </a:pPr>
            <a:r>
              <a:rPr lang="en-US" sz="1500" b="1">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Dataset:</a:t>
            </a:r>
            <a:r>
              <a:rPr lang="en-US" sz="15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Carolyn J. Swinney, John C. Woods, June 12, 2021, "DroneDetect Dataset: A Radio Frequency dataset of Unmanned Aerial System (UAS) Signals for Machine Learning Detection &amp; Classification ", IEEE Dataport, doi: </a:t>
            </a:r>
            <a:r>
              <a:rPr lang="en-US" sz="1500" u="sng">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hlinkClick r:id="rId1"/>
              </a:rPr>
              <a:t>https://dx.doi.org/10.21227/5jjj-1m32</a:t>
            </a:r>
            <a:endParaRPr sz="15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0"/>
              </a:spcBef>
              <a:spcAft>
                <a:spcPts val="0"/>
              </a:spcAft>
              <a:buSzPts val="2800"/>
              <a:buNone/>
            </a:pPr>
            <a:endParaRPr sz="15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2800"/>
              <a:buNone/>
            </a:pPr>
            <a:r>
              <a:rPr lang="en-US" sz="1600" b="1">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NEWS ARTICLE :</a:t>
            </a:r>
            <a:endParaRPr sz="1600" b="1">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2800"/>
              <a:buNone/>
            </a:pPr>
            <a:r>
              <a:rPr lang="en-US" sz="1600" u="sng">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hlinkClick r:id="rId2"/>
              </a:rPr>
              <a:t>https://www.indiatoday.in/india/story/air-force-station-jammu-blast-drone-attack-suspected-1819895-2021-06-27</a:t>
            </a:r>
            <a:r>
              <a:rPr lang="en-US" sz="16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endParaRPr sz="16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2800"/>
              <a:buNone/>
            </a:pPr>
            <a:r>
              <a:rPr lang="en-US" sz="1600" u="sng">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hlinkClick r:id="rId3"/>
              </a:rPr>
              <a:t>https://www.cnbctv18.com/india/border-security-force-foils-drone-attempt-to-smuggle-ak-series-rifle-and-narcotics-from-pakistan-to-india-16140641.htm</a:t>
            </a:r>
            <a:endParaRPr sz="16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2800"/>
              <a:buNone/>
            </a:pPr>
            <a:r>
              <a:rPr lang="en-US" sz="1600" u="sng">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hlinkClick r:id="rId4"/>
              </a:rPr>
              <a:t>https://www.outlookindia.com/national/army-forces-drone-to-retreat-near-loc-in-j-k-s-poonch-news-209656</a:t>
            </a:r>
            <a:r>
              <a:rPr lang="en-US" sz="16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endParaRPr sz="16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0"/>
              </a:spcBef>
              <a:spcAft>
                <a:spcPts val="0"/>
              </a:spcAft>
              <a:buSzPts val="2800"/>
              <a:buNone/>
            </a:pPr>
            <a:endParaRPr sz="16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311" name="Google Shape;311;p18"/>
          <p:cNvSpPr txBox="1"/>
          <p:nvPr>
            <p:ph type="title"/>
          </p:nvPr>
        </p:nvSpPr>
        <p:spPr>
          <a:xfrm>
            <a:off x="76915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1000"/>
              </a:spcBef>
              <a:spcAft>
                <a:spcPts val="0"/>
              </a:spcAft>
              <a:buClr>
                <a:schemeClr val="dk1"/>
              </a:buClr>
              <a:buSzPts val="2800"/>
              <a:buFont typeface="Arial" panose="020B0604020202020204"/>
              <a:buNone/>
            </a:pPr>
            <a:r>
              <a:rPr lang="en-US" sz="3900" b="1">
                <a:latin typeface="Times New Roman" panose="02020603050405020304"/>
                <a:ea typeface="Times New Roman" panose="02020603050405020304"/>
                <a:cs typeface="Times New Roman" panose="02020603050405020304"/>
                <a:sym typeface="Times New Roman" panose="02020603050405020304"/>
              </a:rPr>
              <a:t>References - </a:t>
            </a:r>
            <a:endParaRPr sz="3900" b="1">
              <a:latin typeface="Times New Roman" panose="02020603050405020304"/>
              <a:ea typeface="Times New Roman" panose="02020603050405020304"/>
              <a:cs typeface="Times New Roman" panose="02020603050405020304"/>
              <a:sym typeface="Times New Roman" panose="02020603050405020304"/>
            </a:endParaRPr>
          </a:p>
        </p:txBody>
      </p:sp>
      <p:sp>
        <p:nvSpPr>
          <p:cNvPr id="312" name="Google Shape;312;p18"/>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sp>
        <p:nvSpPr>
          <p:cNvPr id="317" name="Google Shape;317;p19"/>
          <p:cNvSpPr txBox="1"/>
          <p:nvPr/>
        </p:nvSpPr>
        <p:spPr>
          <a:xfrm>
            <a:off x="0" y="3175"/>
            <a:ext cx="12192000" cy="4727575"/>
          </a:xfrm>
          <a:prstGeom prst="rect">
            <a:avLst/>
          </a:prstGeom>
          <a:solidFill>
            <a:srgbClr val="0C2577"/>
          </a:solid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C2577"/>
              </a:buClr>
              <a:buSzPts val="100"/>
              <a:buFont typeface="Georgia" panose="02040502050405020303"/>
              <a:buNone/>
            </a:pPr>
            <a:r>
              <a:rPr lang="en-US" sz="100" b="0" i="0" u="none" strike="noStrike" cap="none">
                <a:solidFill>
                  <a:srgbClr val="0C2577"/>
                </a:solidFill>
                <a:latin typeface="Georgia" panose="02040502050405020303"/>
                <a:ea typeface="Georgia" panose="02040502050405020303"/>
                <a:cs typeface="Georgia" panose="02040502050405020303"/>
                <a:sym typeface="Georgia" panose="02040502050405020303"/>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8" name="Google Shape;318;p19"/>
          <p:cNvSpPr txBox="1"/>
          <p:nvPr>
            <p:ph type="title"/>
          </p:nvPr>
        </p:nvSpPr>
        <p:spPr>
          <a:xfrm>
            <a:off x="931862" y="1536700"/>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Georgia" panose="02040502050405020303"/>
              <a:buNone/>
            </a:pPr>
            <a:r>
              <a:rPr lang="en-US" sz="4400" b="1" i="0" u="none">
                <a:solidFill>
                  <a:schemeClr val="lt1"/>
                </a:solidFill>
                <a:latin typeface="Georgia" panose="02040502050405020303"/>
                <a:ea typeface="Georgia" panose="02040502050405020303"/>
                <a:cs typeface="Georgia" panose="02040502050405020303"/>
                <a:sym typeface="Georgia" panose="02040502050405020303"/>
              </a:rPr>
              <a:t>Thank You</a:t>
            </a:r>
            <a:endParaRPr sz="4400" b="1" i="0" u="none">
              <a:solidFill>
                <a:schemeClr val="lt1"/>
              </a:solidFill>
              <a:latin typeface="Georgia" panose="02040502050405020303"/>
              <a:ea typeface="Georgia" panose="02040502050405020303"/>
              <a:cs typeface="Georgia" panose="02040502050405020303"/>
              <a:sym typeface="Georgia" panose="02040502050405020303"/>
            </a:endParaRPr>
          </a:p>
        </p:txBody>
      </p:sp>
      <p:pic>
        <p:nvPicPr>
          <p:cNvPr id="319" name="Google Shape;319;p19"/>
          <p:cNvPicPr preferRelativeResize="0"/>
          <p:nvPr/>
        </p:nvPicPr>
        <p:blipFill rotWithShape="1">
          <a:blip r:embed="rId1"/>
          <a:srcRect/>
          <a:stretch>
            <a:fillRect/>
          </a:stretch>
        </p:blipFill>
        <p:spPr>
          <a:xfrm>
            <a:off x="215900" y="5002212"/>
            <a:ext cx="1244600" cy="1244600"/>
          </a:xfrm>
          <a:prstGeom prst="rect">
            <a:avLst/>
          </a:prstGeom>
          <a:noFill/>
          <a:ln>
            <a:noFill/>
          </a:ln>
        </p:spPr>
      </p:pic>
      <p:sp>
        <p:nvSpPr>
          <p:cNvPr id="320" name="Google Shape;320;p19"/>
          <p:cNvSpPr txBox="1"/>
          <p:nvPr/>
        </p:nvSpPr>
        <p:spPr>
          <a:xfrm>
            <a:off x="1652587" y="5162550"/>
            <a:ext cx="5559425"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3298A"/>
              </a:buClr>
              <a:buSzPts val="1800"/>
              <a:buFont typeface="Georgia" panose="02040502050405020303"/>
              <a:buNone/>
            </a:pPr>
            <a:r>
              <a:rPr lang="en-US" sz="1800" b="1" i="0" u="none" strike="noStrike" cap="none">
                <a:solidFill>
                  <a:srgbClr val="23298A"/>
                </a:solidFill>
                <a:latin typeface="Georgia" panose="02040502050405020303"/>
                <a:ea typeface="Georgia" panose="02040502050405020303"/>
                <a:cs typeface="Georgia" panose="02040502050405020303"/>
                <a:sym typeface="Georgia" panose="02040502050405020303"/>
              </a:rPr>
              <a:t>Dr. Shyama Prasad Mukherjee International Institute of Information Technology, Naya Raipur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19"/>
          <p:cNvSpPr txBox="1"/>
          <p:nvPr/>
        </p:nvSpPr>
        <p:spPr>
          <a:xfrm>
            <a:off x="266700" y="6518275"/>
            <a:ext cx="2209800" cy="3000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panose="020F0502020204030204"/>
              <a:buNone/>
            </a:pPr>
            <a:r>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19"/>
          <p:cNvSpPr txBox="1"/>
          <p:nvPr/>
        </p:nvSpPr>
        <p:spPr>
          <a:xfrm>
            <a:off x="9607550" y="6453187"/>
            <a:ext cx="197961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19"/>
          <p:cNvSpPr txBox="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Georgia" panose="02040502050405020303"/>
              <a:buNone/>
            </a:pPr>
            <a:r>
              <a:rPr lang="en-US" sz="1400" b="0" i="0" u="none" strike="noStrike" cap="none">
                <a:solidFill>
                  <a:schemeClr val="lt1"/>
                </a:solidFill>
                <a:latin typeface="Georgia" panose="02040502050405020303"/>
                <a:ea typeface="Georgia" panose="02040502050405020303"/>
                <a:cs typeface="Georgia" panose="02040502050405020303"/>
                <a:sym typeface="Georgia" panose="02040502050405020303"/>
              </a:rPr>
              <a:t>International Institute of Information Technology, Naya Raipur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250"/>
                                  </p:stCondLst>
                                  <p:childTnLst>
                                    <p:set>
                                      <p:cBhvr>
                                        <p:cTn id="6" dur="1" fill="hold">
                                          <p:stCondLst>
                                            <p:cond delay="0"/>
                                          </p:stCondLst>
                                        </p:cTn>
                                        <p:tgtEl>
                                          <p:spTgt spid="317"/>
                                        </p:tgtEl>
                                        <p:attrNameLst>
                                          <p:attrName>style.visibility</p:attrName>
                                        </p:attrNameLst>
                                      </p:cBhvr>
                                      <p:to>
                                        <p:strVal val="visible"/>
                                      </p:to>
                                    </p:set>
                                    <p:anim calcmode="lin" valueType="num">
                                      <p:cBhvr additive="base">
                                        <p:cTn id="7" dur="1000"/>
                                        <p:tgtEl>
                                          <p:spTgt spid="317"/>
                                        </p:tgtEl>
                                        <p:attrNameLst>
                                          <p:attrName>ppt_y</p:attrName>
                                        </p:attrNameLst>
                                      </p:cBhvr>
                                      <p:tavLst>
                                        <p:tav tm="0" fmla="">
                                          <p:val>
                                            <p:strVal val="#ppt_y-1"/>
                                          </p:val>
                                        </p:tav>
                                        <p:tav tm="100000" fmla="">
                                          <p:val>
                                            <p:strVal val="#ppt_y"/>
                                          </p:val>
                                        </p:tav>
                                      </p:tavLst>
                                    </p:anim>
                                  </p:childTnLst>
                                </p:cTn>
                              </p:par>
                              <p:par>
                                <p:cTn id="8" presetID="2" presetClass="entr" presetSubtype="1" fill="hold" nodeType="withEffect">
                                  <p:stCondLst>
                                    <p:cond delay="250"/>
                                  </p:stCondLst>
                                  <p:childTnLst>
                                    <p:set>
                                      <p:cBhvr>
                                        <p:cTn id="9" dur="1" fill="hold">
                                          <p:stCondLst>
                                            <p:cond delay="0"/>
                                          </p:stCondLst>
                                        </p:cTn>
                                        <p:tgtEl>
                                          <p:spTgt spid="317">
                                            <p:txEl>
                                              <p:pRg st="0" end="0"/>
                                            </p:txEl>
                                          </p:spTgt>
                                        </p:tgtEl>
                                        <p:attrNameLst>
                                          <p:attrName>style.visibility</p:attrName>
                                        </p:attrNameLst>
                                      </p:cBhvr>
                                      <p:to>
                                        <p:strVal val="visible"/>
                                      </p:to>
                                    </p:set>
                                    <p:anim calcmode="lin" valueType="num">
                                      <p:cBhvr additive="base">
                                        <p:cTn id="10" dur="1000"/>
                                        <p:tgtEl>
                                          <p:spTgt spid="317">
                                            <p:txEl>
                                              <p:pRg st="0" end="0"/>
                                            </p:txEl>
                                          </p:spTgt>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g228d2a1c5e8_0_0"/>
          <p:cNvSpPr txBox="1"/>
          <p:nvPr>
            <p:ph type="body" idx="1"/>
          </p:nvPr>
        </p:nvSpPr>
        <p:spPr>
          <a:xfrm>
            <a:off x="433275" y="1714050"/>
            <a:ext cx="6822000" cy="4615200"/>
          </a:xfrm>
          <a:prstGeom prst="rect">
            <a:avLst/>
          </a:prstGeom>
          <a:noFill/>
          <a:ln>
            <a:noFill/>
          </a:ln>
        </p:spPr>
        <p:txBody>
          <a:bodyPr spcFirstLastPara="1" wrap="square" lIns="91425" tIns="45700" rIns="91425" bIns="45700" anchor="t" anchorCtr="0">
            <a:noAutofit/>
          </a:bodyPr>
          <a:lstStyle/>
          <a:p>
            <a:pPr marL="457200" lvl="0" indent="-336550" algn="l" rtl="0">
              <a:lnSpc>
                <a:spcPct val="115000"/>
              </a:lnSpc>
              <a:spcBef>
                <a:spcPts val="1000"/>
              </a:spcBef>
              <a:spcAft>
                <a:spcPts val="0"/>
              </a:spcAft>
              <a:buClr>
                <a:schemeClr val="dk1"/>
              </a:buClr>
              <a:buSzPts val="1700"/>
              <a:buFont typeface="Times New Roman" panose="02020603050405020304"/>
              <a:buChar char="•"/>
            </a:pPr>
            <a:r>
              <a:rPr lang="en-US" sz="1700">
                <a:solidFill>
                  <a:schemeClr val="dk1"/>
                </a:solidFill>
                <a:latin typeface="Times New Roman" panose="02020603050405020304"/>
                <a:ea typeface="Times New Roman" panose="02020603050405020304"/>
                <a:cs typeface="Times New Roman" panose="02020603050405020304"/>
                <a:sym typeface="Times New Roman" panose="02020603050405020304"/>
              </a:rPr>
              <a:t>In September 2020, two drones were used to drop explosives at an Indian Air Force base in Jammu. The attack caused minor damage to a building and injured two personnel [ </a:t>
            </a:r>
            <a:r>
              <a:rPr lang="en-US" sz="17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Link</a:t>
            </a:r>
            <a:r>
              <a:rPr lang="en-US" sz="17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115000"/>
              </a:lnSpc>
              <a:spcBef>
                <a:spcPts val="0"/>
              </a:spcBef>
              <a:spcAft>
                <a:spcPts val="0"/>
              </a:spcAft>
              <a:buClr>
                <a:schemeClr val="dk1"/>
              </a:buClr>
              <a:buSzPts val="1700"/>
              <a:buFont typeface="Times New Roman" panose="02020603050405020304"/>
              <a:buChar char="•"/>
            </a:pPr>
            <a:r>
              <a:rPr lang="en-US" sz="1700">
                <a:solidFill>
                  <a:schemeClr val="dk1"/>
                </a:solidFill>
                <a:latin typeface="Times New Roman" panose="02020603050405020304"/>
                <a:ea typeface="Times New Roman" panose="02020603050405020304"/>
                <a:cs typeface="Times New Roman" panose="02020603050405020304"/>
                <a:sym typeface="Times New Roman" panose="02020603050405020304"/>
              </a:rPr>
              <a:t>In June 2020, a drone was spotted flying over the Indian Army's Brigade headquarters in the Poonch district of Jammu and Kashmir. The drone was suspected to have been used for spying purposes [</a:t>
            </a:r>
            <a:r>
              <a:rPr lang="en-US" sz="17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2"/>
              </a:rPr>
              <a:t>Link</a:t>
            </a:r>
            <a:r>
              <a:rPr lang="en-US" sz="17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190500" lvl="0" indent="-336550" algn="l" rtl="0">
              <a:lnSpc>
                <a:spcPct val="115000"/>
              </a:lnSpc>
              <a:spcBef>
                <a:spcPts val="0"/>
              </a:spcBef>
              <a:spcAft>
                <a:spcPts val="0"/>
              </a:spcAft>
              <a:buClr>
                <a:schemeClr val="dk1"/>
              </a:buClr>
              <a:buSzPts val="1700"/>
              <a:buFont typeface="Times New Roman" panose="02020603050405020304"/>
              <a:buChar char="•"/>
            </a:pPr>
            <a:r>
              <a:rPr lang="en-US" sz="1700">
                <a:solidFill>
                  <a:schemeClr val="dk1"/>
                </a:solidFill>
                <a:latin typeface="Times New Roman" panose="02020603050405020304"/>
                <a:ea typeface="Times New Roman" panose="02020603050405020304"/>
                <a:cs typeface="Times New Roman" panose="02020603050405020304"/>
                <a:sym typeface="Times New Roman" panose="02020603050405020304"/>
              </a:rPr>
              <a:t>Border Security Force foils drone attempt to smuggle AK series rifle and narcotics from Pakistan to India [</a:t>
            </a:r>
            <a:r>
              <a:rPr lang="en-US" sz="17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3"/>
              </a:rPr>
              <a:t>Link</a:t>
            </a:r>
            <a:r>
              <a:rPr lang="en-US" sz="17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500"/>
              </a:spcBef>
              <a:spcAft>
                <a:spcPts val="0"/>
              </a:spcAft>
              <a:buSzPts val="2800"/>
              <a:buNone/>
            </a:pPr>
            <a:r>
              <a:rPr lang="en-US" sz="1700" b="1">
                <a:solidFill>
                  <a:schemeClr val="dk1"/>
                </a:solidFill>
                <a:latin typeface="Times New Roman" panose="02020603050405020304"/>
                <a:ea typeface="Times New Roman" panose="02020603050405020304"/>
                <a:cs typeface="Times New Roman" panose="02020603050405020304"/>
                <a:sym typeface="Times New Roman" panose="02020603050405020304"/>
              </a:rPr>
              <a:t>These incidents highlight the need for improved drone detection and counter-drone capabilities in critical areas in India to prevent future incidents.</a:t>
            </a:r>
            <a:endParaRPr sz="17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lnSpc>
                <a:spcPct val="90000"/>
              </a:lnSpc>
              <a:spcBef>
                <a:spcPts val="1500"/>
              </a:spcBef>
              <a:spcAft>
                <a:spcPts val="0"/>
              </a:spcAft>
              <a:buClr>
                <a:schemeClr val="dk1"/>
              </a:buClr>
              <a:buSzPts val="1700"/>
              <a:buFont typeface="Times New Roman" panose="02020603050405020304"/>
              <a:buChar char="❖"/>
            </a:pPr>
            <a:r>
              <a:rPr lang="en-US" sz="1700" b="1">
                <a:solidFill>
                  <a:schemeClr val="dk1"/>
                </a:solidFill>
                <a:latin typeface="Times New Roman" panose="02020603050405020304"/>
                <a:ea typeface="Times New Roman" panose="02020603050405020304"/>
                <a:cs typeface="Times New Roman" panose="02020603050405020304"/>
                <a:sym typeface="Times New Roman" panose="02020603050405020304"/>
              </a:rPr>
              <a:t>Link for the provided articles is present in the reference</a:t>
            </a:r>
            <a:endParaRPr sz="17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7" name="Google Shape;117;g228d2a1c5e8_0_0"/>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b="1">
                <a:latin typeface="Times New Roman" panose="02020603050405020304"/>
                <a:ea typeface="Times New Roman" panose="02020603050405020304"/>
                <a:cs typeface="Times New Roman" panose="02020603050405020304"/>
                <a:sym typeface="Times New Roman" panose="02020603050405020304"/>
              </a:rPr>
              <a:t>Motivation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8" name="Google Shape;118;g228d2a1c5e8_0_0"/>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cxnSp>
        <p:nvCxnSpPr>
          <p:cNvPr id="119" name="Google Shape;119;g228d2a1c5e8_0_0"/>
          <p:cNvCxnSpPr/>
          <p:nvPr/>
        </p:nvCxnSpPr>
        <p:spPr>
          <a:xfrm>
            <a:off x="532125" y="1372100"/>
            <a:ext cx="10171800" cy="0"/>
          </a:xfrm>
          <a:prstGeom prst="straightConnector1">
            <a:avLst/>
          </a:prstGeom>
          <a:noFill/>
          <a:ln w="9525" cap="flat" cmpd="sng">
            <a:solidFill>
              <a:schemeClr val="dk2"/>
            </a:solidFill>
            <a:prstDash val="solid"/>
            <a:round/>
            <a:headEnd type="none" w="sm" len="sm"/>
            <a:tailEnd type="none" w="sm" len="sm"/>
          </a:ln>
        </p:spPr>
      </p:cxnSp>
      <p:pic>
        <p:nvPicPr>
          <p:cNvPr id="120" name="Google Shape;120;g228d2a1c5e8_0_0"/>
          <p:cNvPicPr preferRelativeResize="0"/>
          <p:nvPr/>
        </p:nvPicPr>
        <p:blipFill rotWithShape="1">
          <a:blip r:embed="rId4"/>
          <a:srcRect/>
          <a:stretch>
            <a:fillRect/>
          </a:stretch>
        </p:blipFill>
        <p:spPr>
          <a:xfrm>
            <a:off x="7504100" y="3933975"/>
            <a:ext cx="3624600" cy="2029771"/>
          </a:xfrm>
          <a:prstGeom prst="rect">
            <a:avLst/>
          </a:prstGeom>
          <a:noFill/>
          <a:ln>
            <a:noFill/>
          </a:ln>
        </p:spPr>
      </p:pic>
      <p:pic>
        <p:nvPicPr>
          <p:cNvPr id="121" name="Google Shape;121;g228d2a1c5e8_0_0"/>
          <p:cNvPicPr preferRelativeResize="0"/>
          <p:nvPr/>
        </p:nvPicPr>
        <p:blipFill rotWithShape="1">
          <a:blip r:embed="rId5"/>
          <a:srcRect/>
          <a:stretch>
            <a:fillRect/>
          </a:stretch>
        </p:blipFill>
        <p:spPr>
          <a:xfrm>
            <a:off x="7504100" y="1749650"/>
            <a:ext cx="3624600" cy="2029775"/>
          </a:xfrm>
          <a:prstGeom prst="rect">
            <a:avLst/>
          </a:prstGeom>
          <a:noFill/>
          <a:ln>
            <a:noFill/>
          </a:ln>
        </p:spPr>
      </p:pic>
      <p:sp>
        <p:nvSpPr>
          <p:cNvPr id="122" name="Google Shape;122;g228d2a1c5e8_0_0"/>
          <p:cNvSpPr/>
          <p:nvPr/>
        </p:nvSpPr>
        <p:spPr>
          <a:xfrm>
            <a:off x="10200975" y="2390475"/>
            <a:ext cx="258000" cy="129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3"/>
          <p:cNvSpPr txBox="1"/>
          <p:nvPr>
            <p:ph type="body" idx="1"/>
          </p:nvPr>
        </p:nvSpPr>
        <p:spPr>
          <a:xfrm>
            <a:off x="365950" y="1067800"/>
            <a:ext cx="10276500" cy="4902900"/>
          </a:xfrm>
          <a:prstGeom prst="rect">
            <a:avLst/>
          </a:prstGeom>
          <a:solidFill>
            <a:schemeClr val="lt1"/>
          </a:solidFill>
          <a:ln>
            <a:noFill/>
          </a:ln>
        </p:spPr>
        <p:txBody>
          <a:bodyPr spcFirstLastPara="1" wrap="square" lIns="91425" tIns="45700" rIns="91425" bIns="45700" anchor="t" anchorCtr="0">
            <a:noAutofit/>
          </a:bodyPr>
          <a:lstStyle/>
          <a:p>
            <a:pPr marL="457200" marR="0" lvl="0" indent="0" algn="just" rtl="0">
              <a:lnSpc>
                <a:spcPct val="90000"/>
              </a:lnSpc>
              <a:spcBef>
                <a:spcPts val="1800"/>
              </a:spcBef>
              <a:spcAft>
                <a:spcPts val="0"/>
              </a:spcAft>
              <a:buSzPts val="2800"/>
              <a:buNone/>
            </a:pP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50000"/>
              </a:lnSpc>
              <a:spcBef>
                <a:spcPts val="1500"/>
              </a:spcBef>
              <a:spcAft>
                <a:spcPts val="0"/>
              </a:spcAft>
              <a:buClr>
                <a:schemeClr val="dk2"/>
              </a:buClr>
              <a:buSzPts val="2200"/>
              <a:buFont typeface="Times New Roman" panose="02020603050405020304"/>
              <a:buChar char="•"/>
            </a:pPr>
            <a:r>
              <a:rPr lang="en-US" sz="2200">
                <a:solidFill>
                  <a:schemeClr val="dk2"/>
                </a:solidFill>
                <a:latin typeface="Times New Roman" panose="02020603050405020304"/>
                <a:ea typeface="Times New Roman" panose="02020603050405020304"/>
                <a:cs typeface="Times New Roman" panose="02020603050405020304"/>
                <a:sym typeface="Times New Roman" panose="02020603050405020304"/>
              </a:rPr>
              <a:t>UAVs are becoming more common, but they also pose security risks.</a:t>
            </a:r>
            <a:endParaRPr sz="2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50000"/>
              </a:lnSpc>
              <a:spcBef>
                <a:spcPts val="0"/>
              </a:spcBef>
              <a:spcAft>
                <a:spcPts val="0"/>
              </a:spcAft>
              <a:buClr>
                <a:schemeClr val="dk2"/>
              </a:buClr>
              <a:buSzPts val="2200"/>
              <a:buFont typeface="Times New Roman" panose="02020603050405020304"/>
              <a:buChar char="•"/>
            </a:pPr>
            <a:r>
              <a:rPr lang="en-US" sz="2200">
                <a:solidFill>
                  <a:schemeClr val="dk2"/>
                </a:solidFill>
                <a:latin typeface="Times New Roman" panose="02020603050405020304"/>
                <a:ea typeface="Times New Roman" panose="02020603050405020304"/>
                <a:cs typeface="Times New Roman" panose="02020603050405020304"/>
                <a:sym typeface="Times New Roman" panose="02020603050405020304"/>
              </a:rPr>
              <a:t>UAVs can be used for malicious purposes, such as conducting surveillance or delivering explosives.</a:t>
            </a:r>
            <a:endParaRPr sz="2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50000"/>
              </a:lnSpc>
              <a:spcBef>
                <a:spcPts val="0"/>
              </a:spcBef>
              <a:spcAft>
                <a:spcPts val="0"/>
              </a:spcAft>
              <a:buClr>
                <a:schemeClr val="dk2"/>
              </a:buClr>
              <a:buSzPts val="2200"/>
              <a:buFont typeface="Times New Roman" panose="02020603050405020304"/>
              <a:buChar char="•"/>
            </a:pPr>
            <a:r>
              <a:rPr lang="en-US" sz="2200">
                <a:solidFill>
                  <a:schemeClr val="dk2"/>
                </a:solidFill>
                <a:latin typeface="Times New Roman" panose="02020603050405020304"/>
                <a:ea typeface="Times New Roman" panose="02020603050405020304"/>
                <a:cs typeface="Times New Roman" panose="02020603050405020304"/>
                <a:sym typeface="Times New Roman" panose="02020603050405020304"/>
              </a:rPr>
              <a:t>Detection and classification of UAVs is important for preventing security breaches.</a:t>
            </a:r>
            <a:endParaRPr sz="2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50000"/>
              </a:lnSpc>
              <a:spcBef>
                <a:spcPts val="0"/>
              </a:spcBef>
              <a:spcAft>
                <a:spcPts val="0"/>
              </a:spcAft>
              <a:buClr>
                <a:schemeClr val="dk2"/>
              </a:buClr>
              <a:buSzPts val="2200"/>
              <a:buFont typeface="Times New Roman" panose="02020603050405020304"/>
              <a:buChar char="•"/>
            </a:pPr>
            <a:r>
              <a:rPr lang="en-US" sz="2200">
                <a:solidFill>
                  <a:schemeClr val="dk2"/>
                </a:solidFill>
                <a:latin typeface="Times New Roman" panose="02020603050405020304"/>
                <a:ea typeface="Times New Roman" panose="02020603050405020304"/>
                <a:cs typeface="Times New Roman" panose="02020603050405020304"/>
                <a:sym typeface="Times New Roman" panose="02020603050405020304"/>
              </a:rPr>
              <a:t>This study uses radio frequency signals for UAV detection and classification.</a:t>
            </a:r>
            <a:endParaRPr sz="2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50000"/>
              </a:lnSpc>
              <a:spcBef>
                <a:spcPts val="0"/>
              </a:spcBef>
              <a:spcAft>
                <a:spcPts val="0"/>
              </a:spcAft>
              <a:buClr>
                <a:schemeClr val="dk2"/>
              </a:buClr>
              <a:buSzPts val="2200"/>
              <a:buFont typeface="Times New Roman" panose="02020603050405020304"/>
              <a:buChar char="•"/>
            </a:pPr>
            <a:r>
              <a:rPr lang="en-US" sz="2200">
                <a:solidFill>
                  <a:schemeClr val="dk2"/>
                </a:solidFill>
                <a:latin typeface="Times New Roman" panose="02020603050405020304"/>
                <a:ea typeface="Times New Roman" panose="02020603050405020304"/>
                <a:cs typeface="Times New Roman" panose="02020603050405020304"/>
                <a:sym typeface="Times New Roman" panose="02020603050405020304"/>
              </a:rPr>
              <a:t>Multiple machine learning and deep learning approaches are utilized in the study.</a:t>
            </a:r>
            <a:endParaRPr sz="2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50000"/>
              </a:lnSpc>
              <a:spcBef>
                <a:spcPts val="0"/>
              </a:spcBef>
              <a:spcAft>
                <a:spcPts val="0"/>
              </a:spcAft>
              <a:buClr>
                <a:schemeClr val="dk2"/>
              </a:buClr>
              <a:buSzPts val="2200"/>
              <a:buFont typeface="Times New Roman" panose="02020603050405020304"/>
              <a:buChar char="•"/>
            </a:pPr>
            <a:r>
              <a:rPr lang="en-US" sz="2200">
                <a:solidFill>
                  <a:schemeClr val="dk2"/>
                </a:solidFill>
                <a:latin typeface="Times New Roman" panose="02020603050405020304"/>
                <a:ea typeface="Times New Roman" panose="02020603050405020304"/>
                <a:cs typeface="Times New Roman" panose="02020603050405020304"/>
                <a:sym typeface="Times New Roman" panose="02020603050405020304"/>
              </a:rPr>
              <a:t>The approach can analyze the characteristics of the UAVs to classify them.</a:t>
            </a:r>
            <a:endParaRPr sz="2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500"/>
              </a:spcBef>
              <a:spcAft>
                <a:spcPts val="0"/>
              </a:spcAft>
              <a:buSzPts val="2800"/>
              <a:buNone/>
            </a:pPr>
            <a:endParaRPr sz="20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500"/>
              </a:spcBef>
              <a:spcAft>
                <a:spcPts val="0"/>
              </a:spcAft>
              <a:buSzPts val="2800"/>
              <a:buNone/>
            </a:pPr>
            <a:endParaRPr sz="20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800"/>
              </a:spcBef>
              <a:spcAft>
                <a:spcPts val="0"/>
              </a:spcAft>
              <a:buSzPts val="2800"/>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800"/>
              </a:spcBef>
              <a:spcAft>
                <a:spcPts val="0"/>
              </a:spcAft>
              <a:buSzPts val="28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90000"/>
              </a:lnSpc>
              <a:spcBef>
                <a:spcPts val="1800"/>
              </a:spcBef>
              <a:spcAft>
                <a:spcPts val="0"/>
              </a:spcAft>
              <a:buSzPts val="2800"/>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p3"/>
          <p:cNvSpPr txBox="1"/>
          <p:nvPr>
            <p:ph type="title"/>
          </p:nvPr>
        </p:nvSpPr>
        <p:spPr>
          <a:xfrm>
            <a:off x="365950" y="255675"/>
            <a:ext cx="10987800" cy="96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panose="020F0502020204030204"/>
              <a:buNone/>
            </a:pPr>
            <a:r>
              <a:rPr lang="en-US" sz="44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Problem Statement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9" name="Google Shape;129;p3"/>
          <p:cNvSpPr txBox="1"/>
          <p:nvPr/>
        </p:nvSpPr>
        <p:spPr>
          <a:xfrm>
            <a:off x="266700" y="6557962"/>
            <a:ext cx="2209800" cy="30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panose="020F0502020204030204"/>
              <a:buNone/>
            </a:pPr>
            <a:r>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3"/>
          <p:cNvSpPr txBox="1"/>
          <p:nvPr/>
        </p:nvSpPr>
        <p:spPr>
          <a:xfrm>
            <a:off x="2859087" y="6492875"/>
            <a:ext cx="65976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Georgia" panose="02040502050405020303"/>
              <a:buNone/>
            </a:pPr>
            <a:r>
              <a:rPr lang="en-US" sz="1400" b="0" i="0" u="none" strike="noStrike" cap="none">
                <a:solidFill>
                  <a:schemeClr val="lt1"/>
                </a:solidFill>
                <a:latin typeface="Georgia" panose="02040502050405020303"/>
                <a:ea typeface="Georgia" panose="02040502050405020303"/>
                <a:cs typeface="Georgia" panose="02040502050405020303"/>
                <a:sym typeface="Georgia" panose="02040502050405020303"/>
              </a:rPr>
              <a:t>International Institute of Information Technology, Naya Raipur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3"/>
          <p:cNvSpPr txBox="1"/>
          <p:nvPr/>
        </p:nvSpPr>
        <p:spPr>
          <a:xfrm>
            <a:off x="9629775" y="6492875"/>
            <a:ext cx="197961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32" name="Google Shape;132;p3"/>
          <p:cNvCxnSpPr/>
          <p:nvPr/>
        </p:nvCxnSpPr>
        <p:spPr>
          <a:xfrm>
            <a:off x="379725" y="1143500"/>
            <a:ext cx="101718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4"/>
          <p:cNvSpPr txBox="1"/>
          <p:nvPr>
            <p:ph type="body" idx="1"/>
          </p:nvPr>
        </p:nvSpPr>
        <p:spPr>
          <a:xfrm>
            <a:off x="760725" y="2175000"/>
            <a:ext cx="9661200" cy="39828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10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To classify different types drones based on received RF data using Machine and Deep learning.</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1000"/>
              </a:spcBef>
              <a:spcAft>
                <a:spcPts val="0"/>
              </a:spcAft>
              <a:buSzPts val="28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457200" marR="0" lvl="0" indent="-381000" algn="l" rtl="0">
              <a:lnSpc>
                <a:spcPct val="100000"/>
              </a:lnSpc>
              <a:spcBef>
                <a:spcPts val="10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Also, to detect different states of a drone which are: ON, Hover and Fly.</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1000"/>
              </a:spcBef>
              <a:spcAft>
                <a:spcPts val="0"/>
              </a:spcAft>
              <a:buSzPts val="28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000"/>
              </a:spcBef>
              <a:spcAft>
                <a:spcPts val="0"/>
              </a:spcAft>
              <a:buNone/>
            </a:pPr>
            <a:endParaRPr sz="2200">
              <a:latin typeface="Times New Roman" panose="02020603050405020304"/>
              <a:ea typeface="Times New Roman" panose="02020603050405020304"/>
              <a:cs typeface="Times New Roman" panose="02020603050405020304"/>
              <a:sym typeface="Times New Roman" panose="02020603050405020304"/>
            </a:endParaRPr>
          </a:p>
        </p:txBody>
      </p:sp>
      <p:sp>
        <p:nvSpPr>
          <p:cNvPr id="138" name="Google Shape;138;p4"/>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panose="020F0502020204030204"/>
              <a:buNone/>
            </a:pPr>
            <a:r>
              <a:rPr lang="en-US" b="1">
                <a:latin typeface="Times New Roman" panose="02020603050405020304"/>
                <a:ea typeface="Times New Roman" panose="02020603050405020304"/>
                <a:cs typeface="Times New Roman" panose="02020603050405020304"/>
                <a:sym typeface="Times New Roman" panose="02020603050405020304"/>
              </a:rPr>
              <a:t>Objectives</a:t>
            </a:r>
            <a:r>
              <a:rPr lang="en-US" sz="4400" b="1" i="0">
                <a:solidFill>
                  <a:srgbClr val="002060"/>
                </a:solidFill>
                <a:latin typeface="Times New Roman" panose="02020603050405020304"/>
                <a:ea typeface="Times New Roman" panose="02020603050405020304"/>
                <a:cs typeface="Times New Roman" panose="02020603050405020304"/>
                <a:sym typeface="Times New Roman" panose="02020603050405020304"/>
              </a:rPr>
              <a:t> -</a:t>
            </a:r>
            <a:r>
              <a:rPr lang="en-US" sz="44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9" name="Google Shape;139;p4"/>
          <p:cNvSpPr txBox="1"/>
          <p:nvPr/>
        </p:nvSpPr>
        <p:spPr>
          <a:xfrm>
            <a:off x="266700" y="6557962"/>
            <a:ext cx="2209800" cy="30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panose="020F0502020204030204"/>
              <a:buNone/>
            </a:pPr>
            <a:r>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4"/>
          <p:cNvSpPr txBox="1"/>
          <p:nvPr/>
        </p:nvSpPr>
        <p:spPr>
          <a:xfrm>
            <a:off x="2859087" y="6492875"/>
            <a:ext cx="6597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Georgia" panose="02040502050405020303"/>
              <a:buNone/>
            </a:pPr>
            <a:r>
              <a:rPr lang="en-US" sz="1400" b="0" i="0" u="none" strike="noStrike" cap="none">
                <a:solidFill>
                  <a:schemeClr val="lt1"/>
                </a:solidFill>
                <a:latin typeface="Georgia" panose="02040502050405020303"/>
                <a:ea typeface="Georgia" panose="02040502050405020303"/>
                <a:cs typeface="Georgia" panose="02040502050405020303"/>
                <a:sym typeface="Georgia" panose="02040502050405020303"/>
              </a:rPr>
              <a:t>International Institute of Information Technology, Naya Raipur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4"/>
          <p:cNvSpPr txBox="1"/>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42" name="Google Shape;142;p4"/>
          <p:cNvCxnSpPr/>
          <p:nvPr/>
        </p:nvCxnSpPr>
        <p:spPr>
          <a:xfrm>
            <a:off x="455925" y="1448300"/>
            <a:ext cx="101718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5"/>
          <p:cNvSpPr txBox="1"/>
          <p:nvPr>
            <p:ph type="title"/>
          </p:nvPr>
        </p:nvSpPr>
        <p:spPr>
          <a:xfrm>
            <a:off x="282475" y="228600"/>
            <a:ext cx="11147400" cy="9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panose="020F0502020204030204"/>
              <a:buNone/>
            </a:pPr>
            <a:r>
              <a:rPr lang="en-US" sz="4100" b="1">
                <a:latin typeface="Times New Roman" panose="02020603050405020304"/>
                <a:ea typeface="Times New Roman" panose="02020603050405020304"/>
                <a:cs typeface="Times New Roman" panose="02020603050405020304"/>
                <a:sym typeface="Times New Roman" panose="02020603050405020304"/>
              </a:rPr>
              <a:t>Research Gap</a:t>
            </a:r>
            <a:r>
              <a:rPr lang="en-US" sz="4100" b="1" i="0">
                <a:solidFill>
                  <a:srgbClr val="002060"/>
                </a:solidFill>
                <a:latin typeface="Times New Roman" panose="02020603050405020304"/>
                <a:ea typeface="Times New Roman" panose="02020603050405020304"/>
                <a:cs typeface="Times New Roman" panose="02020603050405020304"/>
                <a:sym typeface="Times New Roman" panose="02020603050405020304"/>
              </a:rPr>
              <a:t> -</a:t>
            </a:r>
            <a:r>
              <a:rPr lang="en-US" sz="4100" b="1" i="0">
                <a:solidFill>
                  <a:srgbClr val="002060"/>
                </a:solidFill>
                <a:latin typeface="Calibri" panose="020F0502020204030204"/>
                <a:ea typeface="Calibri" panose="020F0502020204030204"/>
                <a:cs typeface="Calibri" panose="020F0502020204030204"/>
                <a:sym typeface="Calibri" panose="020F0502020204030204"/>
              </a:rPr>
              <a:t> </a:t>
            </a:r>
            <a:endParaRPr sz="4100"/>
          </a:p>
        </p:txBody>
      </p:sp>
      <p:sp>
        <p:nvSpPr>
          <p:cNvPr id="148" name="Google Shape;148;p5"/>
          <p:cNvSpPr txBox="1"/>
          <p:nvPr/>
        </p:nvSpPr>
        <p:spPr>
          <a:xfrm>
            <a:off x="266700" y="6557962"/>
            <a:ext cx="2209800" cy="3000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panose="020F0502020204030204"/>
              <a:buNone/>
            </a:pPr>
            <a:r>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5"/>
          <p:cNvSpPr txBox="1"/>
          <p:nvPr/>
        </p:nvSpPr>
        <p:spPr>
          <a:xfrm>
            <a:off x="2904412" y="6492875"/>
            <a:ext cx="6597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Georgia" panose="02040502050405020303"/>
              <a:buNone/>
            </a:pPr>
            <a:r>
              <a:rPr lang="en-US" sz="1400" b="0" i="0" u="none" strike="noStrike" cap="none">
                <a:solidFill>
                  <a:schemeClr val="lt1"/>
                </a:solidFill>
                <a:latin typeface="Georgia" panose="02040502050405020303"/>
                <a:ea typeface="Georgia" panose="02040502050405020303"/>
                <a:cs typeface="Georgia" panose="02040502050405020303"/>
                <a:sym typeface="Georgia" panose="02040502050405020303"/>
              </a:rPr>
              <a:t>International Institute of Information Technology, Naya Raipur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5"/>
          <p:cNvSpPr txBox="1"/>
          <p:nvPr/>
        </p:nvSpPr>
        <p:spPr>
          <a:xfrm>
            <a:off x="9629775" y="6492875"/>
            <a:ext cx="197961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51" name="Google Shape;151;p5"/>
          <p:cNvGraphicFramePr/>
          <p:nvPr/>
        </p:nvGraphicFramePr>
        <p:xfrm>
          <a:off x="400685" y="1408430"/>
          <a:ext cx="10199375" cy="4614550"/>
        </p:xfrm>
        <a:graphic>
          <a:graphicData uri="http://schemas.openxmlformats.org/drawingml/2006/table">
            <a:tbl>
              <a:tblPr>
                <a:noFill/>
                <a:tableStyleId>{F4C5F5F6-AFCC-4B6F-B8BC-69704DFB4DE4}</a:tableStyleId>
              </a:tblPr>
              <a:tblGrid>
                <a:gridCol w="988700"/>
                <a:gridCol w="3566150"/>
                <a:gridCol w="5644525"/>
              </a:tblGrid>
              <a:tr h="472450">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19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  Sr no.</a:t>
                      </a:r>
                      <a:endParaRPr sz="19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900"/>
                        <a:buFont typeface="Arial" panose="020B0604020202020204"/>
                        <a:buNone/>
                      </a:pPr>
                      <a:r>
                        <a:rPr lang="en-US" sz="17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             Paper/Model Paper</a:t>
                      </a:r>
                      <a:endParaRPr sz="17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19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Results/Limitations</a:t>
                      </a:r>
                      <a:endParaRPr sz="19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1529075">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17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endParaRPr sz="17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17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  1.</a:t>
                      </a:r>
                      <a:endParaRPr sz="17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15000"/>
                        </a:lnSpc>
                        <a:spcBef>
                          <a:spcPts val="0"/>
                        </a:spcBef>
                        <a:spcAft>
                          <a:spcPts val="0"/>
                        </a:spcAft>
                        <a:buClr>
                          <a:schemeClr val="dk1"/>
                        </a:buClr>
                        <a:buSzPts val="1100"/>
                        <a:buFont typeface="Arial" panose="020B0604020202020204"/>
                        <a:buNone/>
                      </a:pPr>
                      <a:r>
                        <a:rPr lang="en-US" sz="1400" u="none" strike="noStrike" cap="none">
                          <a:solidFill>
                            <a:srgbClr val="2E2E2E"/>
                          </a:solidFill>
                          <a:latin typeface="Georgia" panose="02040502050405020303"/>
                          <a:ea typeface="Georgia" panose="02040502050405020303"/>
                          <a:cs typeface="Georgia" panose="02040502050405020303"/>
                          <a:sym typeface="Georgia" panose="02040502050405020303"/>
                        </a:rPr>
                        <a:t>RF-based drone detection and identification using deep learning approaches: An initiative towards a large open source drone database(2019)</a:t>
                      </a:r>
                      <a:endParaRPr sz="1400" u="none" strike="noStrike" cap="none">
                        <a:solidFill>
                          <a:srgbClr val="2E2E2E"/>
                        </a:solidFill>
                        <a:latin typeface="Georgia" panose="02040502050405020303"/>
                        <a:ea typeface="Georgia" panose="02040502050405020303"/>
                        <a:cs typeface="Georgia" panose="02040502050405020303"/>
                        <a:sym typeface="Georgia" panose="02040502050405020303"/>
                      </a:endParaRPr>
                    </a:p>
                    <a:p>
                      <a:pPr marL="0" marR="0" lvl="0" indent="0" algn="l" rtl="0">
                        <a:lnSpc>
                          <a:spcPct val="100000"/>
                        </a:lnSpc>
                        <a:spcBef>
                          <a:spcPts val="1200"/>
                        </a:spcBef>
                        <a:spcAft>
                          <a:spcPts val="0"/>
                        </a:spcAft>
                        <a:buClr>
                          <a:srgbClr val="000000"/>
                        </a:buClr>
                        <a:buSzPts val="1400"/>
                        <a:buFont typeface="Arial" panose="020B0604020202020204"/>
                        <a:buNone/>
                      </a:pPr>
                      <a:endParaRPr sz="1400" u="none" strike="noStrike" cap="none">
                        <a:solidFill>
                          <a:srgbClr val="2E2E2E"/>
                        </a:solidFill>
                        <a:latin typeface="Georgia" panose="02040502050405020303"/>
                        <a:ea typeface="Georgia" panose="02040502050405020303"/>
                        <a:cs typeface="Georgia" panose="02040502050405020303"/>
                        <a:sym typeface="Georgia" panose="02040502050405020303"/>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a:t>
                      </a:r>
                      <a:r>
                        <a:rPr lang="en-US" sz="1400" b="1"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Classes                                                          Accuracy</a:t>
                      </a: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2                                                                    99.7%</a:t>
                      </a: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4                                                                    84.5%</a:t>
                      </a: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10                                                                  46.8%</a:t>
                      </a: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1249675">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17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       2.</a:t>
                      </a:r>
                      <a:endParaRPr sz="17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Micro-uav detection and classification from rf fingerprints using machine learning techniques.(2019)</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The paper achieved an accuracy of 96.3% using K-Nearest Neighbours on 14 different UAVs.</a:t>
                      </a: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1363350">
                <a:tc>
                  <a:txBody>
                    <a:bodyPr/>
                    <a:lstStyle/>
                    <a:p>
                      <a:pPr marL="0" marR="0" lvl="0" indent="0" algn="l" rtl="0">
                        <a:lnSpc>
                          <a:spcPct val="100000"/>
                        </a:lnSpc>
                        <a:spcBef>
                          <a:spcPts val="0"/>
                        </a:spcBef>
                        <a:spcAft>
                          <a:spcPts val="0"/>
                        </a:spcAft>
                        <a:buClr>
                          <a:srgbClr val="000000"/>
                        </a:buClr>
                        <a:buSzPts val="1700"/>
                        <a:buFont typeface="Arial" panose="020B0604020202020204"/>
                        <a:buNone/>
                      </a:pPr>
                      <a:r>
                        <a:rPr lang="en-US" sz="17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       3. </a:t>
                      </a:r>
                      <a:endParaRPr sz="17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Semi-supervised learning framework for uav detection.(2021)</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This semi-supervised learning approach achieved an accuracy of 86.0%.</a:t>
                      </a: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bl>
          </a:graphicData>
        </a:graphic>
      </p:graphicFrame>
      <p:cxnSp>
        <p:nvCxnSpPr>
          <p:cNvPr id="152" name="Google Shape;152;p5"/>
          <p:cNvCxnSpPr/>
          <p:nvPr/>
        </p:nvCxnSpPr>
        <p:spPr>
          <a:xfrm>
            <a:off x="379725" y="1143500"/>
            <a:ext cx="101718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6"/>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graphicFrame>
        <p:nvGraphicFramePr>
          <p:cNvPr id="159" name="Google Shape;159;p6"/>
          <p:cNvGraphicFramePr/>
          <p:nvPr/>
        </p:nvGraphicFramePr>
        <p:xfrm>
          <a:off x="474925" y="1542207"/>
          <a:ext cx="10551450" cy="4752450"/>
        </p:xfrm>
        <a:graphic>
          <a:graphicData uri="http://schemas.openxmlformats.org/drawingml/2006/table">
            <a:tbl>
              <a:tblPr>
                <a:noFill/>
                <a:tableStyleId>{F4C5F5F6-AFCC-4B6F-B8BC-69704DFB4DE4}</a:tableStyleId>
              </a:tblPr>
              <a:tblGrid>
                <a:gridCol w="1032825"/>
                <a:gridCol w="4011250"/>
                <a:gridCol w="5507375"/>
              </a:tblGrid>
              <a:tr h="517050">
                <a:tc>
                  <a:txBody>
                    <a:bodyPr/>
                    <a:lstStyle/>
                    <a:p>
                      <a:pPr marL="0" marR="0" lvl="0" indent="0" algn="ctr" rtl="0">
                        <a:lnSpc>
                          <a:spcPct val="100000"/>
                        </a:lnSpc>
                        <a:spcBef>
                          <a:spcPts val="0"/>
                        </a:spcBef>
                        <a:spcAft>
                          <a:spcPts val="0"/>
                        </a:spcAft>
                        <a:buClr>
                          <a:srgbClr val="000000"/>
                        </a:buClr>
                        <a:buSzPts val="1900"/>
                        <a:buFont typeface="Arial" panose="020B0604020202020204"/>
                        <a:buNone/>
                      </a:pPr>
                      <a:r>
                        <a:rPr lang="en-US" sz="16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SR  no</a:t>
                      </a:r>
                      <a:endParaRPr sz="16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900"/>
                        <a:buFont typeface="Arial" panose="020B0604020202020204"/>
                        <a:buNone/>
                      </a:pPr>
                      <a:r>
                        <a:rPr lang="en-US" sz="16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Paper/Model Paper</a:t>
                      </a:r>
                      <a:endParaRPr sz="16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2000"/>
                        <a:buFont typeface="Arial" panose="020B0604020202020204"/>
                        <a:buNone/>
                      </a:pPr>
                      <a:r>
                        <a:rPr lang="en-US" sz="16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Results/Limitations</a:t>
                      </a:r>
                      <a:endParaRPr sz="1600" b="1"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1382150">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US" sz="1900" u="none" strike="noStrike" cap="none">
                          <a:latin typeface="Times New Roman" panose="02020603050405020304"/>
                          <a:ea typeface="Times New Roman" panose="02020603050405020304"/>
                          <a:cs typeface="Times New Roman" panose="02020603050405020304"/>
                          <a:sym typeface="Times New Roman" panose="02020603050405020304"/>
                        </a:rPr>
                        <a:t>    </a:t>
                      </a:r>
                      <a:r>
                        <a:rPr lang="en-US" sz="1700" u="none" strike="noStrike" cap="none">
                          <a:latin typeface="Times New Roman" panose="02020603050405020304"/>
                          <a:ea typeface="Times New Roman" panose="02020603050405020304"/>
                          <a:cs typeface="Times New Roman" panose="02020603050405020304"/>
                          <a:sym typeface="Times New Roman" panose="02020603050405020304"/>
                        </a:rPr>
                        <a:t>   4.</a:t>
                      </a:r>
                      <a:endParaRPr sz="17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Drone classification with a convolutional neural network applied to Raw IQ Data(2022)</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The proposed method achieved an accuracy of  94% for classification using CNN on spectrogram images generated through matlab.(7 drones)</a:t>
                      </a: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3000"/>
                        </a:spcBef>
                        <a:spcAft>
                          <a:spcPts val="0"/>
                        </a:spcAft>
                        <a:buClr>
                          <a:srgbClr val="000000"/>
                        </a:buClr>
                        <a:buSzPts val="1400"/>
                        <a:buFont typeface="Arial" panose="020B0604020202020204"/>
                        <a:buNone/>
                      </a:pPr>
                      <a:r>
                        <a:rPr lang="en-US"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This work was done on DroneDetect_V2 dataset.</a:t>
                      </a: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1463025">
                <a:tc>
                  <a:txBody>
                    <a:bodyPr/>
                    <a:lstStyle/>
                    <a:p>
                      <a:pPr marL="0" marR="0" lvl="0" indent="0" algn="ctr" rtl="0">
                        <a:lnSpc>
                          <a:spcPct val="100000"/>
                        </a:lnSpc>
                        <a:spcBef>
                          <a:spcPts val="0"/>
                        </a:spcBef>
                        <a:spcAft>
                          <a:spcPts val="0"/>
                        </a:spcAft>
                        <a:buClr>
                          <a:srgbClr val="000000"/>
                        </a:buClr>
                        <a:buSzPts val="1900"/>
                        <a:buFont typeface="Arial" panose="020B0604020202020204"/>
                        <a:buNone/>
                      </a:pPr>
                      <a:endParaRPr sz="16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900"/>
                        <a:buFont typeface="Arial" panose="020B0604020202020204"/>
                        <a:buNone/>
                      </a:pPr>
                      <a:endParaRPr sz="16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900"/>
                        <a:buFont typeface="Arial" panose="020B0604020202020204"/>
                        <a:buNone/>
                      </a:pPr>
                      <a:r>
                        <a:rPr lang="en-US" sz="1600" u="none" strike="noStrike" cap="none">
                          <a:latin typeface="Times New Roman" panose="02020603050405020304"/>
                          <a:ea typeface="Times New Roman" panose="02020603050405020304"/>
                          <a:cs typeface="Times New Roman" panose="02020603050405020304"/>
                          <a:sym typeface="Times New Roman" panose="02020603050405020304"/>
                        </a:rPr>
                        <a:t>       5.</a:t>
                      </a:r>
                      <a:endParaRPr sz="16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900"/>
                        <a:buFont typeface="Arial" panose="020B0604020202020204"/>
                        <a:buNone/>
                      </a:pPr>
                      <a:r>
                        <a:rPr lang="en-US" sz="1600" u="none" strike="noStrike" cap="none">
                          <a:latin typeface="Times New Roman" panose="02020603050405020304"/>
                          <a:ea typeface="Times New Roman" panose="02020603050405020304"/>
                          <a:cs typeface="Times New Roman" panose="02020603050405020304"/>
                          <a:sym typeface="Times New Roman" panose="02020603050405020304"/>
                        </a:rPr>
                        <a:t>    </a:t>
                      </a:r>
                      <a:endParaRPr sz="16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Unmanned aerial vehicle flight mode classification using convolutional neural network and transfer learning.(2020)</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The proposed method achieved an accuracy of 87% for a total of 10 classes using 3 drones and different flight modes.</a:t>
                      </a: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 This work was done on DroneDetect_V2 dataset.</a:t>
                      </a: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1390225">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6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r>
                        <a:rPr lang="en-US" sz="16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6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Deep Learning Approach to UAV Detection and Classification by Using Compressively Sensed RF Signal.(2019)</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This study gave 100% classification accuracy for 10 different classes of drones. The deep learning model used in this approach has also  been implemented in our study.</a:t>
                      </a:r>
                      <a:endParaRPr sz="140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bl>
          </a:graphicData>
        </a:graphic>
      </p:graphicFrame>
      <p:sp>
        <p:nvSpPr>
          <p:cNvPr id="160" name="Google Shape;160;p6"/>
          <p:cNvSpPr txBox="1"/>
          <p:nvPr>
            <p:ph type="title"/>
          </p:nvPr>
        </p:nvSpPr>
        <p:spPr>
          <a:xfrm>
            <a:off x="551125" y="368200"/>
            <a:ext cx="11147400" cy="9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panose="020F0502020204030204"/>
              <a:buNone/>
            </a:pPr>
            <a:r>
              <a:rPr lang="en-US" sz="3800" b="1">
                <a:latin typeface="Times New Roman" panose="02020603050405020304"/>
                <a:ea typeface="Times New Roman" panose="02020603050405020304"/>
                <a:cs typeface="Times New Roman" panose="02020603050405020304"/>
                <a:sym typeface="Times New Roman" panose="02020603050405020304"/>
              </a:rPr>
              <a:t>Cont’d</a:t>
            </a:r>
            <a:r>
              <a:rPr lang="en-US" sz="3800" b="1" i="0" u="sng">
                <a:solidFill>
                  <a:srgbClr val="002060"/>
                </a:solidFill>
                <a:latin typeface="Calibri" panose="020F0502020204030204"/>
                <a:ea typeface="Calibri" panose="020F0502020204030204"/>
                <a:cs typeface="Calibri" panose="020F0502020204030204"/>
                <a:sym typeface="Calibri" panose="020F0502020204030204"/>
              </a:rPr>
              <a:t> </a:t>
            </a:r>
            <a:endParaRPr sz="3800"/>
          </a:p>
        </p:txBody>
      </p:sp>
      <p:cxnSp>
        <p:nvCxnSpPr>
          <p:cNvPr id="161" name="Google Shape;161;p6"/>
          <p:cNvCxnSpPr/>
          <p:nvPr/>
        </p:nvCxnSpPr>
        <p:spPr>
          <a:xfrm>
            <a:off x="532125" y="1219700"/>
            <a:ext cx="101718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9"/>
          <p:cNvSpPr txBox="1"/>
          <p:nvPr>
            <p:ph type="body" idx="1"/>
          </p:nvPr>
        </p:nvSpPr>
        <p:spPr>
          <a:xfrm>
            <a:off x="349475" y="567300"/>
            <a:ext cx="11491800" cy="615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sz="3700" b="1">
                <a:latin typeface="Times New Roman" panose="02020603050405020304"/>
                <a:ea typeface="Times New Roman" panose="02020603050405020304"/>
                <a:cs typeface="Times New Roman" panose="02020603050405020304"/>
                <a:sym typeface="Times New Roman" panose="02020603050405020304"/>
              </a:rPr>
              <a:t> Dataset: </a:t>
            </a:r>
            <a:r>
              <a:rPr lang="en-US" sz="3200" b="1" i="1">
                <a:latin typeface="Times New Roman" panose="02020603050405020304"/>
                <a:ea typeface="Times New Roman" panose="02020603050405020304"/>
                <a:cs typeface="Times New Roman" panose="02020603050405020304"/>
                <a:sym typeface="Times New Roman" panose="02020603050405020304"/>
              </a:rPr>
              <a:t>Dronedetect_V2</a:t>
            </a:r>
            <a:r>
              <a:rPr lang="en-US" sz="3200" b="1">
                <a:latin typeface="Times New Roman" panose="02020603050405020304"/>
                <a:ea typeface="Times New Roman" panose="02020603050405020304"/>
                <a:cs typeface="Times New Roman" panose="02020603050405020304"/>
                <a:sym typeface="Times New Roman" panose="02020603050405020304"/>
              </a:rPr>
              <a:t>*</a:t>
            </a: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SzPts val="2800"/>
              <a:buNone/>
            </a:pPr>
            <a:endParaRPr sz="20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90000"/>
              </a:lnSpc>
              <a:spcBef>
                <a:spcPts val="1000"/>
              </a:spcBef>
              <a:spcAft>
                <a:spcPts val="0"/>
              </a:spcAft>
              <a:buClr>
                <a:srgbClr val="212529"/>
              </a:buClr>
              <a:buSzPts val="2000"/>
              <a:buFont typeface="Times New Roman" panose="02020603050405020304"/>
              <a:buChar char="•"/>
            </a:pPr>
            <a:r>
              <a:rPr lang="en-US" sz="20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DroneDetect_V2 dataset consists of signals of 7 different models of popular Unmanned Aerial Systems (UAS) including the new </a:t>
            </a:r>
            <a:r>
              <a:rPr lang="en-US" sz="2000" b="1" i="1">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DJI Mavic 2 Air S, DJI Mavic Pro, DJI Mavic Pro 2, DJI Inspire 2, DJI Mavic Mini, DJI Phantom 4 and the Parrot Disco.</a:t>
            </a:r>
            <a:r>
              <a:rPr lang="en-US" sz="20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endParaRPr sz="20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SzPts val="2800"/>
              <a:buNone/>
            </a:pPr>
            <a:endParaRPr sz="20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90000"/>
              </a:lnSpc>
              <a:spcBef>
                <a:spcPts val="1000"/>
              </a:spcBef>
              <a:spcAft>
                <a:spcPts val="0"/>
              </a:spcAft>
              <a:buClr>
                <a:srgbClr val="212529"/>
              </a:buClr>
              <a:buSzPts val="2000"/>
              <a:buFont typeface="Times New Roman" panose="02020603050405020304"/>
              <a:buChar char="•"/>
            </a:pPr>
            <a:r>
              <a:rPr lang="en-US" sz="20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Recordings were collected using a </a:t>
            </a:r>
            <a:r>
              <a:rPr lang="en-US" sz="2000" b="1">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Nuand BladeRF SDR </a:t>
            </a:r>
            <a:r>
              <a:rPr lang="en-US" sz="20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and using open source software GNURadio.</a:t>
            </a:r>
            <a:endParaRPr sz="20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1000"/>
              </a:spcBef>
              <a:spcAft>
                <a:spcPts val="0"/>
              </a:spcAft>
              <a:buSzPts val="2800"/>
              <a:buNone/>
            </a:pPr>
            <a:r>
              <a:rPr lang="en-US" sz="20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endParaRPr sz="20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90000"/>
              </a:lnSpc>
              <a:spcBef>
                <a:spcPts val="1000"/>
              </a:spcBef>
              <a:spcAft>
                <a:spcPts val="0"/>
              </a:spcAft>
              <a:buClr>
                <a:srgbClr val="212529"/>
              </a:buClr>
              <a:buSzPts val="2000"/>
              <a:buFont typeface="Times New Roman" panose="02020603050405020304"/>
              <a:buChar char="•"/>
            </a:pPr>
            <a:r>
              <a:rPr lang="en-US" sz="20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There are 4 subsets of data included in this dataset, the UAS signals in the presence of Bluetooth interference, in the presence of Wi-Fi signals, in the presence of both and with no interference. 3 flight modes are captured - </a:t>
            </a:r>
            <a:r>
              <a:rPr lang="en-US" sz="2000" b="1">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switched on, hovering and flying.</a:t>
            </a:r>
            <a:endParaRPr sz="2000" b="1">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SzPts val="2800"/>
              <a:buNone/>
            </a:pPr>
            <a:endParaRPr sz="16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SzPts val="2800"/>
              <a:buNone/>
            </a:pPr>
            <a:r>
              <a:rPr lang="en-US" sz="1600">
                <a:solidFill>
                  <a:srgbClr val="2125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Carolyn J. Swinney, John C. Woods, June 12, 2021, "DroneDetect Dataset: A Radio Frequency dataset of Unmanned Aerial System (UAS) Signals for Machine Learning Detection &amp; Classification ", IEEE Dataport, doi: https://dx.doi.org/10.21227/5jjj-1m32.</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68" name="Google Shape;168;p9"/>
          <p:cNvSpPr txBox="1"/>
          <p:nvPr>
            <p:ph type="title"/>
          </p:nvPr>
        </p:nvSpPr>
        <p:spPr>
          <a:xfrm>
            <a:off x="407825" y="296800"/>
            <a:ext cx="10855200" cy="470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4400"/>
              <a:buFont typeface="Calibri" panose="020F0502020204030204"/>
              <a:buNone/>
            </a:pPr>
            <a:r>
              <a:rPr lang="en-US" b="1">
                <a:latin typeface="Times New Roman" panose="02020603050405020304"/>
                <a:ea typeface="Times New Roman" panose="02020603050405020304"/>
                <a:cs typeface="Times New Roman" panose="02020603050405020304"/>
                <a:sym typeface="Times New Roman" panose="02020603050405020304"/>
              </a:rPr>
              <a:t> </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69" name="Google Shape;169;p9"/>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10"/>
          <p:cNvSpPr txBox="1"/>
          <p:nvPr>
            <p:ph type="body" idx="1"/>
          </p:nvPr>
        </p:nvSpPr>
        <p:spPr>
          <a:xfrm>
            <a:off x="396050" y="676775"/>
            <a:ext cx="10957800" cy="549990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0"/>
              </a:spcBef>
              <a:spcAft>
                <a:spcPts val="0"/>
              </a:spcAft>
              <a:buSzPts val="2800"/>
              <a:buNone/>
            </a:pPr>
            <a:endParaRPr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15000"/>
              </a:lnSpc>
              <a:spcBef>
                <a:spcPts val="0"/>
              </a:spcBef>
              <a:spcAft>
                <a:spcPts val="0"/>
              </a:spcAft>
              <a:buClr>
                <a:schemeClr val="dk2"/>
              </a:buClr>
              <a:buSzPts val="2200"/>
              <a:buFont typeface="Times New Roman" panose="02020603050405020304"/>
              <a:buChar char="•"/>
            </a:pPr>
            <a:r>
              <a:rPr lang="en-US"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Sample rate: 60 Mbits/s</a:t>
            </a:r>
            <a:endParaRPr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15000"/>
              </a:lnSpc>
              <a:spcBef>
                <a:spcPts val="0"/>
              </a:spcBef>
              <a:spcAft>
                <a:spcPts val="0"/>
              </a:spcAft>
              <a:buClr>
                <a:schemeClr val="dk2"/>
              </a:buClr>
              <a:buSzPts val="2200"/>
              <a:buFont typeface="Times New Roman" panose="02020603050405020304"/>
              <a:buChar char="•"/>
            </a:pPr>
            <a:r>
              <a:rPr lang="en-US"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Bandwidth: 28 MHz</a:t>
            </a:r>
            <a:endParaRPr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15000"/>
              </a:lnSpc>
              <a:spcBef>
                <a:spcPts val="0"/>
              </a:spcBef>
              <a:spcAft>
                <a:spcPts val="0"/>
              </a:spcAft>
              <a:buClr>
                <a:schemeClr val="dk2"/>
              </a:buClr>
              <a:buSzPts val="2200"/>
              <a:buFont typeface="Times New Roman" panose="02020603050405020304"/>
              <a:buChar char="•"/>
            </a:pPr>
            <a:r>
              <a:rPr lang="en-US"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Centre Freq: 2.4375 GHz</a:t>
            </a:r>
            <a:endParaRPr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0"/>
              </a:spcAft>
              <a:buSzPts val="2800"/>
              <a:buNone/>
            </a:pPr>
            <a:endParaRPr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15000"/>
              </a:lnSpc>
              <a:spcBef>
                <a:spcPts val="1200"/>
              </a:spcBef>
              <a:spcAft>
                <a:spcPts val="0"/>
              </a:spcAft>
              <a:buClr>
                <a:schemeClr val="dk2"/>
              </a:buClr>
              <a:buSzPts val="2200"/>
              <a:buFont typeface="Times New Roman" panose="02020603050405020304"/>
              <a:buChar char="•"/>
            </a:pPr>
            <a:r>
              <a:rPr lang="en-US"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Each recording consists of 1.2 x 10^8 complex samples equating to 2 seconds recording time. Data is saved into ‘.dat’ files  and the complex data is saved as interleaved floats. ‘load_data.py’ is included for the data to be loaded into python and further split into smaller samples 5ms in length.</a:t>
            </a:r>
            <a:endParaRPr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115000"/>
              </a:lnSpc>
              <a:spcBef>
                <a:spcPts val="1200"/>
              </a:spcBef>
              <a:spcAft>
                <a:spcPts val="0"/>
              </a:spcAft>
              <a:buClr>
                <a:schemeClr val="dk2"/>
              </a:buClr>
              <a:buSzPts val="2200"/>
              <a:buFont typeface="Times New Roman" panose="02020603050405020304"/>
              <a:buChar char="•"/>
            </a:pPr>
            <a:r>
              <a:rPr lang="en-US"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I/Q data: Default data format of SDR receivers which is in the form of complex numbers.</a:t>
            </a:r>
            <a:endParaRPr sz="2200">
              <a:solidFill>
                <a:schemeClr val="dk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endParaRPr sz="2200">
              <a:solidFill>
                <a:srgbClr val="212529"/>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200"/>
              </a:spcBef>
              <a:spcAft>
                <a:spcPts val="0"/>
              </a:spcAft>
              <a:buSzPts val="2800"/>
              <a:buNone/>
            </a:pPr>
            <a:endParaRPr sz="2200">
              <a:solidFill>
                <a:srgbClr val="212529"/>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176" name="Google Shape;176;p10"/>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 </a:t>
            </a:r>
            <a:endParaRPr lang="en-US"/>
          </a:p>
        </p:txBody>
      </p:sp>
      <p:sp>
        <p:nvSpPr>
          <p:cNvPr id="177" name="Google Shape;177;p10"/>
          <p:cNvSpPr txBox="1"/>
          <p:nvPr>
            <p:ph type="sldNum" idx="12"/>
          </p:nvPr>
        </p:nvSpPr>
        <p:spPr>
          <a:xfrm>
            <a:off x="9629775" y="6492875"/>
            <a:ext cx="1979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1200"/>
              <a:buFont typeface="Calibri" panose="020F0502020204030204"/>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12841</Words>
  <Application>WPS Presentation</Application>
  <PresentationFormat/>
  <Paragraphs>493</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24</vt:i4>
      </vt:variant>
    </vt:vector>
  </HeadingPairs>
  <TitlesOfParts>
    <vt:vector size="36" baseType="lpstr">
      <vt:lpstr>Arial</vt:lpstr>
      <vt:lpstr>SimSun</vt:lpstr>
      <vt:lpstr>Wingdings</vt:lpstr>
      <vt:lpstr>Arial</vt:lpstr>
      <vt:lpstr>Calibri</vt:lpstr>
      <vt:lpstr>Georgia</vt:lpstr>
      <vt:lpstr>Times New Roman</vt:lpstr>
      <vt:lpstr>Microsoft YaHei</vt:lpstr>
      <vt:lpstr>Arial Unicode MS</vt:lpstr>
      <vt:lpstr>1_Office Theme</vt:lpstr>
      <vt:lpstr>2_Office Theme</vt:lpstr>
      <vt:lpstr>Office Theme</vt:lpstr>
      <vt:lpstr>RF-based UAV Identification and Classification </vt:lpstr>
      <vt:lpstr>Table of Contents</vt:lpstr>
      <vt:lpstr>Motivation</vt:lpstr>
      <vt:lpstr>Problem Statement</vt:lpstr>
      <vt:lpstr>Objectives - </vt:lpstr>
      <vt:lpstr>Research Gap - </vt:lpstr>
      <vt:lpstr>Cont’d </vt:lpstr>
      <vt:lpstr> </vt:lpstr>
      <vt:lpstr> </vt:lpstr>
      <vt:lpstr>Naming conventions</vt:lpstr>
      <vt:lpstr> Methodology</vt:lpstr>
      <vt:lpstr>PowerPoint 演示文稿</vt:lpstr>
      <vt:lpstr> </vt:lpstr>
      <vt:lpstr>PowerPoint 演示文稿</vt:lpstr>
      <vt:lpstr>4. Working:</vt:lpstr>
      <vt:lpstr> </vt:lpstr>
      <vt:lpstr>PowerPoint 演示文稿</vt:lpstr>
      <vt:lpstr>PowerPoint 演示文稿</vt:lpstr>
      <vt:lpstr>PowerPoint 演示文稿</vt:lpstr>
      <vt:lpstr> </vt:lpstr>
      <vt:lpstr>PowerPoint 演示文稿</vt:lpstr>
      <vt:lpstr>Conclusion - </vt:lpstr>
      <vt:lpstr>References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RF-based UAV Identification and Classification </dc:title>
  <dc:creator>Amit Agrawal</dc:creator>
  <cp:lastModifiedBy>Lenovo</cp:lastModifiedBy>
  <cp:revision>5</cp:revision>
  <dcterms:created xsi:type="dcterms:W3CDTF">2023-05-15T08:28:00Z</dcterms:created>
  <dcterms:modified xsi:type="dcterms:W3CDTF">2023-05-15T09:31:19Z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11C110FB37E84283865AF305B36A5ACF</vt:lpwstr>
  </property>
  <property fmtid="{D5CDD505-2E9C-101B-9397-08002B2CF9AE}" pid="3" name="KSOProductBuildVer">
    <vt:lpwstr>1033-11.2.0.11219</vt:lpwstr>
  </property>
</Properties>
</file>