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0" r:id="rId3"/>
    <p:sldId id="259" r:id="rId4"/>
    <p:sldId id="261" r:id="rId5"/>
    <p:sldId id="263" r:id="rId6"/>
    <p:sldId id="262" r:id="rId7"/>
    <p:sldId id="264" r:id="rId8"/>
    <p:sldId id="275" r:id="rId9"/>
    <p:sldId id="276" r:id="rId10"/>
    <p:sldId id="278" r:id="rId11"/>
    <p:sldId id="27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D886-03E4-EE0A-ACC4-2E94CFB8A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F5027-1AC6-F58A-8C23-4904F4F9F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CB29B-CEF5-E198-ECB6-90D24CEF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A103-6AE9-4ABB-89CA-B9EFF7B672E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02EB-E2F1-377F-8D54-A03CD746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1FF44-CA1B-81A7-53AD-71B5F17D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87A4-95B8-48E5-88DE-76663581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C6BD-A484-F026-FD50-2B8596C0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261E6-F0AD-AAA7-F71C-08A387241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A844D-9A15-E174-7729-451801C4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A103-6AE9-4ABB-89CA-B9EFF7B672E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881A-5062-2852-150A-426A602E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BA0B3-5CFF-9EEA-A236-28F92C92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87A4-95B8-48E5-88DE-76663581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28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C5D2A-72FF-17D7-0157-36A0F1755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6A280-EEED-E3D1-65DC-867E9433B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AEEA-F35E-36A8-D6A4-51D68B6B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A103-6AE9-4ABB-89CA-B9EFF7B672E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316A1-AFDB-75BF-D7AB-6BEF277C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DF9F4-2299-8761-AEE7-BF04E152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87A4-95B8-48E5-88DE-76663581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598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24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E4D2-75E2-CB3F-C765-D1F67740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286FF-D091-F34E-9448-86C7DC2CD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BB1C-E206-F335-8AEE-8B3D0213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A103-6AE9-4ABB-89CA-B9EFF7B672E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AF237-C0D3-56D7-E3D6-EB2B62C3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4EAA5-9323-E78B-736C-5B798D1B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87A4-95B8-48E5-88DE-76663581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7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1664-61F9-9DF5-7A3D-3E068916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F3748-FB3B-F414-16A4-A4C1BA9CC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09289-A5D2-405C-A6D3-39F899B5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A103-6AE9-4ABB-89CA-B9EFF7B672E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7AD7E-D1A0-FCD1-5D3E-466E9725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5AD7C-BC2E-E16D-1DFA-A6E99E0C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87A4-95B8-48E5-88DE-76663581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77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B61A-CE97-24A9-4058-6FA37AD7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6F73-85A8-79EB-9561-B3F0A43FD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1C6E8-9F1F-D42F-D420-D36CBB93E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40813-C954-AE64-2575-51AC7FFC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A103-6AE9-4ABB-89CA-B9EFF7B672E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46F3A-70A2-21D2-0B6C-D9EDB9BB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3F84C-FAC0-DB6D-12EF-8D6DBEB5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87A4-95B8-48E5-88DE-76663581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30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4EA8-B2E4-F638-625A-99F52CDA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23705-A9DA-72D5-DA12-3DD30894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DE629-5125-F3B6-42DF-8BBEF2F1C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C54BB-5725-2BE1-B120-B068D116F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F323F-E2D2-C828-0BB6-19F10061B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53A1D-21DD-75C0-7505-E1B8A91F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A103-6AE9-4ABB-89CA-B9EFF7B672E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8A9DA-D936-1490-27D4-495A5FDE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F57A8-9D79-7AC9-AA61-D734AEC0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87A4-95B8-48E5-88DE-76663581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59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6A9B-8EF8-592E-5EAB-78330C71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288A4-1977-044C-C5C6-0BB5BC93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A103-6AE9-4ABB-89CA-B9EFF7B672E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60AB7-064E-372D-1B7D-0256950F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52769-6E1D-A47E-9306-740E896D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87A4-95B8-48E5-88DE-76663581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00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07F63-80DA-FE81-729E-EC50D01D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A103-6AE9-4ABB-89CA-B9EFF7B672E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80BF6-CC4D-9CA5-2E92-7ADBFA8F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3E3C2-EC5F-DAD3-26F9-330C4FC8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87A4-95B8-48E5-88DE-76663581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0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D874-B454-5AD7-00DB-9DB4C3F8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9A43-336A-743C-7303-E672CC470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9BE7A-5DD4-1E67-58A3-E522E470C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E4C4A-78C5-DA59-1009-EE669502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A103-6AE9-4ABB-89CA-B9EFF7B672E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16C97-D9F3-9450-75E3-BBD5D557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F845F-9449-B4ED-9F08-D38F4034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87A4-95B8-48E5-88DE-76663581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90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F1F8-7826-7DCE-18D7-1754F7EB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DADE0-DC1D-AA6C-4CD9-08FEEABE8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2C6A1-9FB3-C820-F684-F3852898C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6AED2-ED73-0B25-7F82-4F8B41AF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A103-6AE9-4ABB-89CA-B9EFF7B672E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36FF8-AFD6-38E6-3C52-C9407909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4D5F7-7A0C-7651-5BA9-24CBA0EC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87A4-95B8-48E5-88DE-76663581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0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FC6AC-F472-69FC-9AD2-11C00383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8AAB7-3EA2-D6E2-0FBB-1DA366AE0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D4934-C056-7930-860F-82A615A81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1A103-6AE9-4ABB-89CA-B9EFF7B672EE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1DCC4-A3AC-6C76-82DF-918293B04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97F58-954D-8C9B-2AD2-1F9512D30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387A4-95B8-48E5-88DE-76663581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18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ra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" y="-18000"/>
            <a:ext cx="12236104" cy="6894000"/>
          </a:xfrm>
          <a:prstGeom prst="rect">
            <a:avLst/>
          </a:prstGeom>
        </p:spPr>
      </p:pic>
      <p:sp>
        <p:nvSpPr>
          <p:cNvPr id="6" name="body1"/>
          <p:cNvSpPr>
            <a:spLocks noGrp="1"/>
          </p:cNvSpPr>
          <p:nvPr>
            <p:ph sz="quarter" idx="10"/>
          </p:nvPr>
        </p:nvSpPr>
        <p:spPr>
          <a:xfrm>
            <a:off x="8949780" y="5603784"/>
            <a:ext cx="3078934" cy="11671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Poppins Light" panose="02000000000000000000" charset="0"/>
                <a:cs typeface="Poppins Light" panose="02000000000000000000" charset="0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Poppins Light" panose="02000000000000000000" charset="0"/>
                <a:cs typeface="Poppins Light" panose="02000000000000000000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Poppins Light" panose="02000000000000000000" charset="0"/>
                <a:cs typeface="Poppins Light" panose="02000000000000000000" charset="0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Poppins Light" panose="02000000000000000000" charset="0"/>
                <a:cs typeface="Poppins Light" panose="02000000000000000000" charset="0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Poppins Light" panose="02000000000000000000" charset="0"/>
                <a:cs typeface="Poppins Light" panose="02000000000000000000" charset="0"/>
              </a:defRPr>
            </a:lvl5pPr>
          </a:lstStyle>
          <a:p>
            <a:pPr lvl="0"/>
            <a:r>
              <a:rPr lang="en-US" b="1" dirty="0"/>
              <a:t>Presenter : Aditya Krishna V</a:t>
            </a:r>
          </a:p>
          <a:p>
            <a:pPr lvl="0"/>
            <a:r>
              <a:rPr lang="en-US" b="1" dirty="0"/>
              <a:t>Roll no: 64</a:t>
            </a:r>
          </a:p>
          <a:p>
            <a:pPr lvl="0"/>
            <a:r>
              <a:rPr lang="en-US" b="1" dirty="0"/>
              <a:t>PRN: 1032211603</a:t>
            </a:r>
          </a:p>
          <a:p>
            <a:pPr lvl="1"/>
            <a:endParaRPr lang="en-US" b="1" dirty="0"/>
          </a:p>
          <a:p>
            <a:pPr lvl="2"/>
            <a:endParaRPr lang="en-US" b="1" dirty="0"/>
          </a:p>
          <a:p>
            <a:pPr lvl="3"/>
            <a:endParaRPr lang="en-US" b="1" dirty="0"/>
          </a:p>
          <a:p>
            <a:pPr lvl="4"/>
            <a:endParaRPr lang="en-US" b="1" dirty="0"/>
          </a:p>
        </p:txBody>
      </p:sp>
      <p:sp>
        <p:nvSpPr>
          <p:cNvPr id="3" name="header"/>
          <p:cNvSpPr>
            <a:spLocks noGrp="1"/>
          </p:cNvSpPr>
          <p:nvPr>
            <p:ph type="title"/>
          </p:nvPr>
        </p:nvSpPr>
        <p:spPr>
          <a:xfrm>
            <a:off x="795020" y="460375"/>
            <a:ext cx="10800080" cy="1805305"/>
          </a:xfrm>
          <a:prstGeom prst="rect">
            <a:avLst/>
          </a:prstGeom>
        </p:spPr>
        <p:txBody>
          <a:bodyPr anchor="b" anchorCtr="0"/>
          <a:lstStyle>
            <a:lvl1pPr algn="l">
              <a:defRPr sz="4800" b="1">
                <a:solidFill>
                  <a:schemeClr val="bg1"/>
                </a:solidFill>
                <a:latin typeface="Poppins SemiBold" panose="02000000000000000000" charset="0"/>
                <a:cs typeface="Poppins SemiBold" panose="02000000000000000000" charset="0"/>
              </a:defRPr>
            </a:lvl1pPr>
          </a:lstStyle>
          <a:p>
            <a:pPr algn="l"/>
            <a:r>
              <a:rPr lang="en-US" dirty="0"/>
              <a:t>E-Commerce Fraud Detection Using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ray">
            <a:extLst>
              <a:ext uri="{FF2B5EF4-FFF2-40B4-BE49-F238E27FC236}">
                <a16:creationId xmlns:a16="http://schemas.microsoft.com/office/drawing/2014/main" id="{63191A7D-0132-1297-00C8-232FE4DA2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-3991"/>
            <a:ext cx="12191992" cy="13084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643C07-739C-3862-59EA-0C2A42827AF9}"/>
              </a:ext>
            </a:extLst>
          </p:cNvPr>
          <p:cNvSpPr txBox="1"/>
          <p:nvPr/>
        </p:nvSpPr>
        <p:spPr>
          <a:xfrm>
            <a:off x="0" y="65021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	Results</a:t>
            </a:r>
            <a:endParaRPr lang="en-IN" sz="3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70F8F4-F400-86D8-5547-AE6014A43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47838"/>
            <a:ext cx="805815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33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ray">
            <a:extLst>
              <a:ext uri="{FF2B5EF4-FFF2-40B4-BE49-F238E27FC236}">
                <a16:creationId xmlns:a16="http://schemas.microsoft.com/office/drawing/2014/main" id="{9868200F-E6BF-C0FB-92BF-843FAE4BA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-3991"/>
            <a:ext cx="12191992" cy="13084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B0A2AF-2F30-A4E6-C91E-E1C063DE442C}"/>
              </a:ext>
            </a:extLst>
          </p:cNvPr>
          <p:cNvSpPr txBox="1"/>
          <p:nvPr/>
        </p:nvSpPr>
        <p:spPr>
          <a:xfrm>
            <a:off x="193040" y="650213"/>
            <a:ext cx="9133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Conclusion: Safeguarding E Commerce</a:t>
            </a:r>
            <a:endParaRPr lang="en-IN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A87C8-2288-7D12-CB7F-43681D7B3D19}"/>
              </a:ext>
            </a:extLst>
          </p:cNvPr>
          <p:cNvSpPr txBox="1"/>
          <p:nvPr/>
        </p:nvSpPr>
        <p:spPr>
          <a:xfrm>
            <a:off x="1371600" y="2319400"/>
            <a:ext cx="10058400" cy="369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4000" dirty="0"/>
              <a:t> </a:t>
            </a:r>
            <a:r>
              <a:rPr lang="en-US" sz="4000" dirty="0"/>
              <a:t> Proactive measures are key to ensuring safe digital transactions.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4000" dirty="0"/>
              <a:t>Advanced tech and teamwork enhance our defense against changing threats.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8948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ra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52" y="-18000"/>
            <a:ext cx="12236104" cy="6894000"/>
          </a:xfrm>
          <a:prstGeom prst="rect">
            <a:avLst/>
          </a:prstGeom>
        </p:spPr>
      </p:pic>
      <p:sp>
        <p:nvSpPr>
          <p:cNvPr id="5" name="body1"/>
          <p:cNvSpPr>
            <a:spLocks noGrp="1"/>
          </p:cNvSpPr>
          <p:nvPr>
            <p:ph sz="quarter" idx="10"/>
          </p:nvPr>
        </p:nvSpPr>
        <p:spPr>
          <a:xfrm>
            <a:off x="828675" y="3121660"/>
            <a:ext cx="10810240" cy="27571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Poppins Light" panose="02000000000000000000" charset="0"/>
                <a:cs typeface="Poppins Light" panose="02000000000000000000" charset="0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Poppins Light" panose="02000000000000000000" charset="0"/>
                <a:cs typeface="Poppins Light" panose="02000000000000000000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Poppins Light" panose="02000000000000000000" charset="0"/>
                <a:cs typeface="Poppins Light" panose="02000000000000000000" charset="0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Poppins Light" panose="02000000000000000000" charset="0"/>
                <a:cs typeface="Poppins Light" panose="02000000000000000000" charset="0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Poppins Light" panose="02000000000000000000" charset="0"/>
                <a:cs typeface="Poppins Light" panose="02000000000000000000" charset="0"/>
              </a:defRPr>
            </a:lvl5pPr>
          </a:lstStyle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3" name="header"/>
          <p:cNvSpPr>
            <a:spLocks noGrp="1"/>
          </p:cNvSpPr>
          <p:nvPr>
            <p:ph type="title"/>
          </p:nvPr>
        </p:nvSpPr>
        <p:spPr>
          <a:xfrm>
            <a:off x="553085" y="1777818"/>
            <a:ext cx="10800080" cy="1805305"/>
          </a:xfrm>
          <a:prstGeom prst="rect">
            <a:avLst/>
          </a:prstGeom>
        </p:spPr>
        <p:txBody>
          <a:bodyPr bIns="0" anchor="b" anchorCtr="0"/>
          <a:lstStyle>
            <a:lvl1pPr algn="l">
              <a:defRPr sz="4800" b="1">
                <a:solidFill>
                  <a:schemeClr val="bg1"/>
                </a:solidFill>
                <a:latin typeface="Poppins SemiBold" panose="02000000000000000000" charset="0"/>
                <a:cs typeface="Poppins SemiBold" panose="02000000000000000000" charset="0"/>
              </a:defRPr>
            </a:lvl1pPr>
          </a:lstStyle>
          <a:p>
            <a:pPr algn="ctr"/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ra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640" y="2222"/>
            <a:ext cx="4297680" cy="6894195"/>
          </a:xfrm>
          <a:prstGeom prst="rect">
            <a:avLst/>
          </a:prstGeom>
        </p:spPr>
      </p:pic>
      <p:sp>
        <p:nvSpPr>
          <p:cNvPr id="5" name="body1"/>
          <p:cNvSpPr>
            <a:spLocks noGrp="1"/>
          </p:cNvSpPr>
          <p:nvPr>
            <p:ph sz="quarter" idx="10"/>
          </p:nvPr>
        </p:nvSpPr>
        <p:spPr>
          <a:xfrm>
            <a:off x="3024000" y="1008000"/>
            <a:ext cx="4651200" cy="841120"/>
          </a:xfrm>
          <a:prstGeom prst="rect">
            <a:avLst/>
          </a:prstGeom>
        </p:spPr>
        <p:txBody>
          <a:bodyPr lIns="0" tIns="0"/>
          <a:lstStyle>
            <a:lvl1pPr marL="127000" indent="0" eaLnBrk="1" fontAlgn="auto" latinLnBrk="0" hangingPunct="1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Font typeface="+mj-lt"/>
              <a:buNone/>
              <a:defRPr sz="1600" b="0">
                <a:latin typeface="Poppins Medium" panose="02000000000000000000" charset="0"/>
                <a:cs typeface="Poppins Medium" panose="02000000000000000000" charset="0"/>
              </a:defRPr>
            </a:lvl1pPr>
            <a:lvl2pPr marL="584200" indent="0" eaLnBrk="1" fontAlgn="auto" latinLnBrk="0" hangingPunct="1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Font typeface="+mj-lt"/>
              <a:buNone/>
              <a:defRPr sz="1600" b="0">
                <a:latin typeface="Poppins Medium" panose="02000000000000000000" charset="0"/>
                <a:cs typeface="Poppins Medium" panose="02000000000000000000" charset="0"/>
              </a:defRPr>
            </a:lvl2pPr>
            <a:lvl3pPr marL="1041400" indent="0" eaLnBrk="1" fontAlgn="auto" latinLnBrk="0" hangingPunct="1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Font typeface="+mj-lt"/>
              <a:buNone/>
              <a:defRPr sz="1600" b="0">
                <a:latin typeface="Poppins Medium" panose="02000000000000000000" charset="0"/>
                <a:cs typeface="Poppins Medium" panose="02000000000000000000" charset="0"/>
              </a:defRPr>
            </a:lvl3pPr>
            <a:lvl4pPr marL="1498600" indent="0" eaLnBrk="1" fontAlgn="auto" latinLnBrk="0" hangingPunct="1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Font typeface="+mj-lt"/>
              <a:buNone/>
              <a:defRPr sz="1600" b="0">
                <a:latin typeface="Poppins Medium" panose="02000000000000000000" charset="0"/>
                <a:cs typeface="Poppins Medium" panose="02000000000000000000" charset="0"/>
              </a:defRPr>
            </a:lvl4pPr>
            <a:lvl5pPr marL="1955800" indent="0" eaLnBrk="1" fontAlgn="auto" latinLnBrk="0" hangingPunct="1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Font typeface="+mj-lt"/>
              <a:buNone/>
              <a:defRPr sz="1600" b="0">
                <a:latin typeface="Poppins Medium" panose="02000000000000000000" charset="0"/>
                <a:cs typeface="Poppins Medium" panose="02000000000000000000" charset="0"/>
              </a:defRPr>
            </a:lvl5pPr>
          </a:lstStyle>
          <a:p>
            <a:pPr lvl="0"/>
            <a:r>
              <a:rPr lang="en-US" dirty="0"/>
              <a:t>1. Introduction E-Commerce Fraud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3" name="header"/>
          <p:cNvSpPr>
            <a:spLocks noGrp="1"/>
          </p:cNvSpPr>
          <p:nvPr>
            <p:ph type="title"/>
          </p:nvPr>
        </p:nvSpPr>
        <p:spPr>
          <a:xfrm>
            <a:off x="820800" y="1317600"/>
            <a:ext cx="2206800" cy="5184000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Poppins SemiBold" panose="02000000000000000000" charset="0"/>
                <a:cs typeface="Poppins SemiBold" panose="02000000000000000000" charset="0"/>
              </a:defRPr>
            </a:lvl1pPr>
          </a:lstStyle>
          <a:p>
            <a:pPr algn="l"/>
            <a:r>
              <a:rPr lang="en-US" dirty="0"/>
              <a:t>Content</a:t>
            </a:r>
          </a:p>
        </p:txBody>
      </p:sp>
      <p:sp>
        <p:nvSpPr>
          <p:cNvPr id="4" name="body2"/>
          <p:cNvSpPr>
            <a:spLocks noGrp="1"/>
          </p:cNvSpPr>
          <p:nvPr>
            <p:ph sz="quarter" idx="11"/>
          </p:nvPr>
        </p:nvSpPr>
        <p:spPr>
          <a:xfrm>
            <a:off x="3024000" y="2101060"/>
            <a:ext cx="4651200" cy="841120"/>
          </a:xfrm>
          <a:prstGeom prst="rect">
            <a:avLst/>
          </a:prstGeom>
        </p:spPr>
        <p:txBody>
          <a:bodyPr lIns="0" tIns="0"/>
          <a:lstStyle>
            <a:lvl1pPr marL="127000" indent="0" eaLnBrk="1" fontAlgn="auto" latinLnBrk="0" hangingPunct="1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Font typeface="+mj-lt"/>
              <a:buNone/>
              <a:defRPr sz="1600" b="0">
                <a:latin typeface="Poppins Medium" panose="02000000000000000000" charset="0"/>
                <a:cs typeface="Poppins Medium" panose="02000000000000000000" charset="0"/>
              </a:defRPr>
            </a:lvl1pPr>
            <a:lvl2pPr marL="584200" indent="0" eaLnBrk="1" fontAlgn="auto" latinLnBrk="0" hangingPunct="1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Font typeface="+mj-lt"/>
              <a:buNone/>
              <a:defRPr sz="1600" b="0">
                <a:latin typeface="Poppins Medium" panose="02000000000000000000" charset="0"/>
                <a:cs typeface="Poppins Medium" panose="02000000000000000000" charset="0"/>
              </a:defRPr>
            </a:lvl2pPr>
            <a:lvl3pPr marL="1041400" indent="0" eaLnBrk="1" fontAlgn="auto" latinLnBrk="0" hangingPunct="1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Font typeface="+mj-lt"/>
              <a:buNone/>
              <a:defRPr sz="1600" b="0">
                <a:latin typeface="Poppins Medium" panose="02000000000000000000" charset="0"/>
                <a:cs typeface="Poppins Medium" panose="02000000000000000000" charset="0"/>
              </a:defRPr>
            </a:lvl3pPr>
            <a:lvl4pPr marL="1498600" indent="0" eaLnBrk="1" fontAlgn="auto" latinLnBrk="0" hangingPunct="1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Font typeface="+mj-lt"/>
              <a:buNone/>
              <a:defRPr sz="1600" b="0">
                <a:latin typeface="Poppins Medium" panose="02000000000000000000" charset="0"/>
                <a:cs typeface="Poppins Medium" panose="02000000000000000000" charset="0"/>
              </a:defRPr>
            </a:lvl4pPr>
            <a:lvl5pPr marL="1955800" indent="0" eaLnBrk="1" fontAlgn="auto" latinLnBrk="0" hangingPunct="1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Font typeface="+mj-lt"/>
              <a:buNone/>
              <a:defRPr sz="1600" b="0">
                <a:latin typeface="Poppins Medium" panose="02000000000000000000" charset="0"/>
                <a:cs typeface="Poppins Medium" panose="02000000000000000000" charset="0"/>
              </a:defRPr>
            </a:lvl5pPr>
          </a:lstStyle>
          <a:p>
            <a:pPr lvl="0"/>
            <a:r>
              <a:rPr lang="en-US" dirty="0"/>
              <a:t>2. Machine Learning Techniques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6" name="body3"/>
          <p:cNvSpPr>
            <a:spLocks noGrp="1"/>
          </p:cNvSpPr>
          <p:nvPr>
            <p:ph sz="quarter" idx="12"/>
          </p:nvPr>
        </p:nvSpPr>
        <p:spPr>
          <a:xfrm>
            <a:off x="3024000" y="3194120"/>
            <a:ext cx="4651200" cy="841120"/>
          </a:xfrm>
          <a:prstGeom prst="rect">
            <a:avLst/>
          </a:prstGeom>
        </p:spPr>
        <p:txBody>
          <a:bodyPr lIns="0" tIns="0"/>
          <a:lstStyle>
            <a:lvl1pPr marL="127000" indent="0" eaLnBrk="1" fontAlgn="auto" latinLnBrk="0" hangingPunct="1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Font typeface="+mj-lt"/>
              <a:buNone/>
              <a:defRPr sz="1600" b="0">
                <a:latin typeface="Poppins Medium" panose="02000000000000000000" charset="0"/>
                <a:cs typeface="Poppins Medium" panose="02000000000000000000" charset="0"/>
              </a:defRPr>
            </a:lvl1pPr>
            <a:lvl2pPr marL="584200" indent="0" eaLnBrk="1" fontAlgn="auto" latinLnBrk="0" hangingPunct="1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Font typeface="+mj-lt"/>
              <a:buNone/>
              <a:defRPr sz="1600" b="0">
                <a:latin typeface="Poppins Medium" panose="02000000000000000000" charset="0"/>
                <a:cs typeface="Poppins Medium" panose="02000000000000000000" charset="0"/>
              </a:defRPr>
            </a:lvl2pPr>
            <a:lvl3pPr marL="1041400" indent="0" eaLnBrk="1" fontAlgn="auto" latinLnBrk="0" hangingPunct="1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Font typeface="+mj-lt"/>
              <a:buNone/>
              <a:defRPr sz="1600" b="0">
                <a:latin typeface="Poppins Medium" panose="02000000000000000000" charset="0"/>
                <a:cs typeface="Poppins Medium" panose="02000000000000000000" charset="0"/>
              </a:defRPr>
            </a:lvl3pPr>
            <a:lvl4pPr marL="1498600" indent="0" eaLnBrk="1" fontAlgn="auto" latinLnBrk="0" hangingPunct="1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Font typeface="+mj-lt"/>
              <a:buNone/>
              <a:defRPr sz="1600" b="0">
                <a:latin typeface="Poppins Medium" panose="02000000000000000000" charset="0"/>
                <a:cs typeface="Poppins Medium" panose="02000000000000000000" charset="0"/>
              </a:defRPr>
            </a:lvl4pPr>
            <a:lvl5pPr marL="1955800" indent="0" eaLnBrk="1" fontAlgn="auto" latinLnBrk="0" hangingPunct="1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Font typeface="+mj-lt"/>
              <a:buNone/>
              <a:defRPr sz="1600" b="0">
                <a:latin typeface="Poppins Medium" panose="02000000000000000000" charset="0"/>
                <a:cs typeface="Poppins Medium" panose="02000000000000000000" charset="0"/>
              </a:defRPr>
            </a:lvl5pPr>
          </a:lstStyle>
          <a:p>
            <a:pPr lvl="0"/>
            <a:r>
              <a:rPr lang="en-US" dirty="0"/>
              <a:t>3. Benefits and Objectives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4.Literature Review</a:t>
            </a:r>
          </a:p>
          <a:p>
            <a:pPr lvl="0"/>
            <a:r>
              <a:rPr lang="en-US" dirty="0"/>
              <a:t>5. Conclusion</a:t>
            </a:r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111" y="1965229"/>
            <a:ext cx="3128317" cy="3873154"/>
          </a:xfrm>
          <a:prstGeom prst="rect">
            <a:avLst/>
          </a:prstGeom>
        </p:spPr>
      </p:pic>
      <p:pic>
        <p:nvPicPr>
          <p:cNvPr id="3" name="shape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292" y="1989662"/>
            <a:ext cx="3114392" cy="3870745"/>
          </a:xfrm>
          <a:prstGeom prst="rect">
            <a:avLst/>
          </a:prstGeom>
        </p:spPr>
      </p:pic>
      <p:pic>
        <p:nvPicPr>
          <p:cNvPr id="4" name="shape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97" y="1981689"/>
            <a:ext cx="3119717" cy="3862506"/>
          </a:xfrm>
          <a:prstGeom prst="rect">
            <a:avLst/>
          </a:prstGeom>
        </p:spPr>
      </p:pic>
      <p:pic>
        <p:nvPicPr>
          <p:cNvPr id="5" name="tra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" y="-3991"/>
            <a:ext cx="12191992" cy="1308409"/>
          </a:xfrm>
          <a:prstGeom prst="rect">
            <a:avLst/>
          </a:prstGeom>
        </p:spPr>
      </p:pic>
      <p:sp>
        <p:nvSpPr>
          <p:cNvPr id="13" name="body1"/>
          <p:cNvSpPr>
            <a:spLocks noGrp="1"/>
          </p:cNvSpPr>
          <p:nvPr>
            <p:ph sz="quarter" idx="10"/>
          </p:nvPr>
        </p:nvSpPr>
        <p:spPr>
          <a:xfrm>
            <a:off x="918297" y="1999385"/>
            <a:ext cx="3119718" cy="3861022"/>
          </a:xfrm>
          <a:prstGeom prst="rect">
            <a:avLst/>
          </a:prstGeom>
          <a:noFill/>
          <a:ln>
            <a:noFill/>
          </a:ln>
        </p:spPr>
        <p:txBody>
          <a:bodyPr lIns="251999" tIns="1872000" rIns="216000" bIns="21600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80000"/>
              <a:buNone/>
              <a:defRPr sz="1800" b="1">
                <a:solidFill>
                  <a:schemeClr val="bg1"/>
                </a:solidFill>
                <a:effectLst/>
                <a:latin typeface="Poppins Regular" panose="02000000000000000000" charset="0"/>
                <a:cs typeface="Poppins Regular" panose="02000000000000000000" charset="0"/>
              </a:defRPr>
            </a:lvl1pPr>
            <a:lvl2pPr marL="0" indent="-179705" algn="just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2pPr>
            <a:lvl3pPr marL="0" indent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  <a:defRPr sz="1600">
                <a:latin typeface="Poppins Regular" panose="02000000000000000000" charset="0"/>
                <a:cs typeface="Poppins Regular" panose="02000000000000000000" charset="0"/>
              </a:defRPr>
            </a:lvl3pPr>
            <a:lvl4pPr marL="0" indent="-179705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4pPr>
            <a:lvl5pPr marL="0" indent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80000"/>
              <a:buNone/>
              <a:defRPr sz="1400">
                <a:solidFill>
                  <a:schemeClr val="bg1"/>
                </a:solidFill>
                <a:latin typeface="Poppins Regular" panose="02000000000000000000" charset="0"/>
                <a:cs typeface="Poppins Regular" panose="02000000000000000000" charset="0"/>
              </a:defRPr>
            </a:lvl5pPr>
            <a:lvl6pPr algn="l">
              <a:defRPr/>
            </a:lvl6pPr>
          </a:lstStyle>
          <a:p>
            <a:pPr lvl="0"/>
            <a:r>
              <a:rPr lang="en-US" dirty="0"/>
              <a:t>Definition of Fraud</a:t>
            </a:r>
          </a:p>
          <a:p>
            <a:pPr lvl="4"/>
            <a:r>
              <a:rPr lang="en-US" dirty="0"/>
              <a:t>E-commerce fraud involves unauthorized and deceptive transactions made online.</a:t>
            </a:r>
          </a:p>
        </p:txBody>
      </p:sp>
      <p:sp>
        <p:nvSpPr>
          <p:cNvPr id="7" name="number1"/>
          <p:cNvSpPr>
            <a:spLocks noGrp="1"/>
          </p:cNvSpPr>
          <p:nvPr>
            <p:ph sz="quarter" idx="14"/>
          </p:nvPr>
        </p:nvSpPr>
        <p:spPr>
          <a:xfrm>
            <a:off x="1101172" y="2640399"/>
            <a:ext cx="2945443" cy="61531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rgbClr val="93ABDF"/>
                </a:solidFill>
                <a:latin typeface="Poppins Light" panose="02000000000000000000" charset="0"/>
                <a:cs typeface="Poppins Light" panose="02000000000000000000" charset="0"/>
              </a:defRPr>
            </a:lvl1pPr>
            <a:lvl2pPr marL="457200" indent="0" algn="ctr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2pPr>
            <a:lvl3pPr marL="914400" indent="0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3pPr>
            <a:lvl4pPr>
              <a:lnSpc>
                <a:spcPct val="100000"/>
              </a:lnSpc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4pPr>
            <a:lvl5pPr>
              <a:lnSpc>
                <a:spcPct val="100000"/>
              </a:lnSpc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5pPr>
          </a:lstStyle>
          <a:p>
            <a:pPr algn="l"/>
            <a:r>
              <a:rPr lang="en-US"/>
              <a:t>01</a:t>
            </a:r>
          </a:p>
        </p:txBody>
      </p:sp>
      <p:sp>
        <p:nvSpPr>
          <p:cNvPr id="19" name="body3"/>
          <p:cNvSpPr>
            <a:spLocks noGrp="1"/>
          </p:cNvSpPr>
          <p:nvPr>
            <p:ph sz="quarter" idx="17"/>
          </p:nvPr>
        </p:nvSpPr>
        <p:spPr>
          <a:xfrm>
            <a:off x="8115110" y="1983400"/>
            <a:ext cx="3128318" cy="3861022"/>
          </a:xfrm>
          <a:prstGeom prst="rect">
            <a:avLst/>
          </a:prstGeom>
          <a:noFill/>
          <a:ln>
            <a:noFill/>
          </a:ln>
        </p:spPr>
        <p:txBody>
          <a:bodyPr lIns="251999" tIns="1872000" rIns="216000" bIns="21600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80000"/>
              <a:buNone/>
              <a:defRPr sz="1800" b="1">
                <a:solidFill>
                  <a:schemeClr val="bg1"/>
                </a:solidFill>
                <a:effectLst/>
                <a:latin typeface="Poppins Regular" panose="02000000000000000000" charset="0"/>
                <a:cs typeface="Poppins Regular" panose="02000000000000000000" charset="0"/>
              </a:defRPr>
            </a:lvl1pPr>
            <a:lvl2pPr marL="0" indent="-179705" algn="just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2pPr>
            <a:lvl3pPr marL="0" indent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  <a:defRPr sz="1600">
                <a:latin typeface="Poppins Regular" panose="02000000000000000000" charset="0"/>
                <a:cs typeface="Poppins Regular" panose="02000000000000000000" charset="0"/>
              </a:defRPr>
            </a:lvl3pPr>
            <a:lvl4pPr marL="0" indent="-179705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4pPr>
            <a:lvl5pPr marL="0" indent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80000"/>
              <a:buNone/>
              <a:defRPr sz="1400">
                <a:solidFill>
                  <a:schemeClr val="bg1"/>
                </a:solidFill>
                <a:latin typeface="Poppins Regular" panose="02000000000000000000" charset="0"/>
                <a:cs typeface="Poppins Regular" panose="02000000000000000000" charset="0"/>
              </a:defRPr>
            </a:lvl5pPr>
            <a:lvl6pPr algn="l">
              <a:defRPr/>
            </a:lvl6pPr>
          </a:lstStyle>
          <a:p>
            <a:pPr lvl="0"/>
            <a:r>
              <a:rPr lang="en-US" dirty="0"/>
              <a:t>Impact on Businesses</a:t>
            </a:r>
          </a:p>
          <a:p>
            <a:pPr lvl="4"/>
            <a:r>
              <a:rPr lang="en-US" dirty="0"/>
              <a:t>Discuss the financial and reputational damage caused by e-commerce fraud to businesses.</a:t>
            </a:r>
          </a:p>
        </p:txBody>
      </p:sp>
      <p:sp>
        <p:nvSpPr>
          <p:cNvPr id="20" name="number3"/>
          <p:cNvSpPr>
            <a:spLocks noGrp="1"/>
          </p:cNvSpPr>
          <p:nvPr>
            <p:ph sz="quarter" idx="18"/>
          </p:nvPr>
        </p:nvSpPr>
        <p:spPr>
          <a:xfrm>
            <a:off x="8328260" y="2644147"/>
            <a:ext cx="2945443" cy="61531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rgbClr val="93ABDF"/>
                </a:solidFill>
                <a:latin typeface="Poppins Light" panose="02000000000000000000" charset="0"/>
                <a:cs typeface="Poppins Light" panose="02000000000000000000" charset="0"/>
              </a:defRPr>
            </a:lvl1pPr>
            <a:lvl2pPr marL="457200" indent="0" algn="ctr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2pPr>
            <a:lvl3pPr marL="914400" indent="0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3pPr>
            <a:lvl4pPr>
              <a:lnSpc>
                <a:spcPct val="100000"/>
              </a:lnSpc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4pPr>
            <a:lvl5pPr>
              <a:lnSpc>
                <a:spcPct val="100000"/>
              </a:lnSpc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5pPr>
          </a:lstStyle>
          <a:p>
            <a:pPr algn="l"/>
            <a:r>
              <a:rPr lang="en-US"/>
              <a:t>03</a:t>
            </a:r>
          </a:p>
        </p:txBody>
      </p:sp>
      <p:sp>
        <p:nvSpPr>
          <p:cNvPr id="12" name="body2"/>
          <p:cNvSpPr>
            <a:spLocks noGrp="1"/>
          </p:cNvSpPr>
          <p:nvPr>
            <p:ph sz="quarter" idx="19"/>
          </p:nvPr>
        </p:nvSpPr>
        <p:spPr>
          <a:xfrm>
            <a:off x="4484299" y="1999385"/>
            <a:ext cx="3119718" cy="3861022"/>
          </a:xfrm>
          <a:prstGeom prst="rect">
            <a:avLst/>
          </a:prstGeom>
          <a:noFill/>
          <a:ln>
            <a:noFill/>
          </a:ln>
        </p:spPr>
        <p:txBody>
          <a:bodyPr lIns="251999" tIns="1872000" rIns="216000" bIns="21600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80000"/>
              <a:buNone/>
              <a:defRPr sz="1800" b="1">
                <a:solidFill>
                  <a:schemeClr val="bg1"/>
                </a:solidFill>
                <a:effectLst/>
                <a:latin typeface="Poppins Regular" panose="02000000000000000000" charset="0"/>
                <a:cs typeface="Poppins Regular" panose="02000000000000000000" charset="0"/>
              </a:defRPr>
            </a:lvl1pPr>
            <a:lvl2pPr marL="0" indent="-179705" algn="just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2pPr>
            <a:lvl3pPr marL="0" indent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  <a:defRPr sz="1600">
                <a:latin typeface="Poppins Regular" panose="02000000000000000000" charset="0"/>
                <a:cs typeface="Poppins Regular" panose="02000000000000000000" charset="0"/>
              </a:defRPr>
            </a:lvl3pPr>
            <a:lvl4pPr marL="0" indent="-179705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4pPr>
            <a:lvl5pPr marL="0" indent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80000"/>
              <a:buNone/>
              <a:defRPr sz="1400">
                <a:solidFill>
                  <a:schemeClr val="bg1"/>
                </a:solidFill>
                <a:latin typeface="Poppins Regular" panose="02000000000000000000" charset="0"/>
                <a:cs typeface="Poppins Regular" panose="02000000000000000000" charset="0"/>
              </a:defRPr>
            </a:lvl5pPr>
            <a:lvl6pPr algn="l">
              <a:defRPr/>
            </a:lvl6pPr>
          </a:lstStyle>
          <a:p>
            <a:pPr lvl="0"/>
            <a:r>
              <a:rPr lang="en-US" dirty="0"/>
              <a:t>Common Types</a:t>
            </a:r>
          </a:p>
          <a:p>
            <a:pPr lvl="4"/>
            <a:r>
              <a:rPr lang="en-US" dirty="0"/>
              <a:t>Identify common types of e-commerce fraud such as identity theft, phishing, and payment fraud.</a:t>
            </a:r>
          </a:p>
        </p:txBody>
      </p:sp>
      <p:sp>
        <p:nvSpPr>
          <p:cNvPr id="14" name="number2"/>
          <p:cNvSpPr>
            <a:spLocks noGrp="1"/>
          </p:cNvSpPr>
          <p:nvPr>
            <p:ph sz="quarter" idx="20"/>
          </p:nvPr>
        </p:nvSpPr>
        <p:spPr>
          <a:xfrm>
            <a:off x="4702707" y="2640398"/>
            <a:ext cx="2945443" cy="61531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bg1"/>
                </a:solidFill>
                <a:latin typeface="Poppins Light" panose="02000000000000000000" charset="0"/>
                <a:cs typeface="Poppins Light" panose="02000000000000000000" charset="0"/>
              </a:defRPr>
            </a:lvl1pPr>
            <a:lvl2pPr marL="457200" indent="0" algn="ctr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2pPr>
            <a:lvl3pPr marL="914400" indent="0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3pPr>
            <a:lvl4pPr>
              <a:lnSpc>
                <a:spcPct val="100000"/>
              </a:lnSpc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4pPr>
            <a:lvl5pPr>
              <a:lnSpc>
                <a:spcPct val="100000"/>
              </a:lnSpc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5pPr>
          </a:lstStyle>
          <a:p>
            <a:pPr algn="l"/>
            <a:r>
              <a:rPr lang="en-US"/>
              <a:t>02</a:t>
            </a:r>
          </a:p>
        </p:txBody>
      </p:sp>
      <p:sp>
        <p:nvSpPr>
          <p:cNvPr id="6" name="header"/>
          <p:cNvSpPr>
            <a:spLocks noGrp="1"/>
          </p:cNvSpPr>
          <p:nvPr>
            <p:ph type="title"/>
          </p:nvPr>
        </p:nvSpPr>
        <p:spPr>
          <a:xfrm>
            <a:off x="835414" y="342413"/>
            <a:ext cx="10800000" cy="615600"/>
          </a:xfrm>
          <a:prstGeom prst="rect">
            <a:avLst/>
          </a:prstGeom>
        </p:spPr>
        <p:txBody>
          <a:bodyPr anchor="ctr" anchorCtr="0"/>
          <a:lstStyle>
            <a:lvl1pPr algn="l">
              <a:defRPr sz="3400" b="1">
                <a:solidFill>
                  <a:schemeClr val="tx1"/>
                </a:solidFill>
                <a:latin typeface="Poppins SemiBold" panose="02000000000000000000" charset="0"/>
                <a:cs typeface="Poppins SemiBold" panose="02000000000000000000" charset="0"/>
              </a:defRPr>
            </a:lvl1pPr>
          </a:lstStyle>
          <a:p>
            <a:pPr algn="l"/>
            <a:r>
              <a:rPr lang="en-US" dirty="0"/>
              <a:t>Introduction E-commerce Fraud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111" y="1965229"/>
            <a:ext cx="3128317" cy="3873154"/>
          </a:xfrm>
          <a:prstGeom prst="rect">
            <a:avLst/>
          </a:prstGeom>
        </p:spPr>
      </p:pic>
      <p:pic>
        <p:nvPicPr>
          <p:cNvPr id="3" name="shape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292" y="1989662"/>
            <a:ext cx="3114392" cy="3870745"/>
          </a:xfrm>
          <a:prstGeom prst="rect">
            <a:avLst/>
          </a:prstGeom>
        </p:spPr>
      </p:pic>
      <p:pic>
        <p:nvPicPr>
          <p:cNvPr id="4" name="shape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97" y="1981689"/>
            <a:ext cx="3119717" cy="3862506"/>
          </a:xfrm>
          <a:prstGeom prst="rect">
            <a:avLst/>
          </a:prstGeom>
        </p:spPr>
      </p:pic>
      <p:pic>
        <p:nvPicPr>
          <p:cNvPr id="5" name="tra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" y="-3991"/>
            <a:ext cx="12191992" cy="1308409"/>
          </a:xfrm>
          <a:prstGeom prst="rect">
            <a:avLst/>
          </a:prstGeom>
        </p:spPr>
      </p:pic>
      <p:sp>
        <p:nvSpPr>
          <p:cNvPr id="13" name="body1"/>
          <p:cNvSpPr>
            <a:spLocks noGrp="1"/>
          </p:cNvSpPr>
          <p:nvPr>
            <p:ph sz="quarter" idx="10"/>
          </p:nvPr>
        </p:nvSpPr>
        <p:spPr>
          <a:xfrm>
            <a:off x="918297" y="1999385"/>
            <a:ext cx="3119718" cy="3861022"/>
          </a:xfrm>
          <a:prstGeom prst="rect">
            <a:avLst/>
          </a:prstGeom>
          <a:noFill/>
          <a:ln>
            <a:noFill/>
          </a:ln>
        </p:spPr>
        <p:txBody>
          <a:bodyPr lIns="251999" tIns="1872000" rIns="216000" bIns="21600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80000"/>
              <a:buNone/>
              <a:defRPr sz="1800" b="1">
                <a:solidFill>
                  <a:schemeClr val="bg1"/>
                </a:solidFill>
                <a:effectLst/>
                <a:latin typeface="Poppins Regular" panose="02000000000000000000" charset="0"/>
                <a:cs typeface="Poppins Regular" panose="02000000000000000000" charset="0"/>
              </a:defRPr>
            </a:lvl1pPr>
            <a:lvl2pPr marL="0" indent="-179705" algn="just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2pPr>
            <a:lvl3pPr marL="0" indent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  <a:defRPr sz="1600">
                <a:latin typeface="Poppins Regular" panose="02000000000000000000" charset="0"/>
                <a:cs typeface="Poppins Regular" panose="02000000000000000000" charset="0"/>
              </a:defRPr>
            </a:lvl3pPr>
            <a:lvl4pPr marL="0" indent="-179705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4pPr>
            <a:lvl5pPr marL="0" indent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80000"/>
              <a:buNone/>
              <a:defRPr sz="1400">
                <a:solidFill>
                  <a:schemeClr val="bg1"/>
                </a:solidFill>
                <a:latin typeface="Poppins Regular" panose="02000000000000000000" charset="0"/>
                <a:cs typeface="Poppins Regular" panose="02000000000000000000" charset="0"/>
              </a:defRPr>
            </a:lvl5pPr>
            <a:lvl6pPr algn="l">
              <a:defRPr/>
            </a:lvl6pPr>
          </a:lstStyle>
          <a:p>
            <a:pPr lvl="0"/>
            <a:r>
              <a:rPr lang="en-US" dirty="0"/>
              <a:t>Identity Theft</a:t>
            </a:r>
          </a:p>
          <a:p>
            <a:pPr lvl="4"/>
            <a:r>
              <a:rPr lang="en-US" dirty="0"/>
              <a:t>Fraudsters use stolen personal information to make unauthorized purchases.</a:t>
            </a:r>
          </a:p>
        </p:txBody>
      </p:sp>
      <p:sp>
        <p:nvSpPr>
          <p:cNvPr id="7" name="number1"/>
          <p:cNvSpPr>
            <a:spLocks noGrp="1"/>
          </p:cNvSpPr>
          <p:nvPr>
            <p:ph sz="quarter" idx="14"/>
          </p:nvPr>
        </p:nvSpPr>
        <p:spPr>
          <a:xfrm>
            <a:off x="1101172" y="2640399"/>
            <a:ext cx="2945443" cy="61531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rgbClr val="93ABDF"/>
                </a:solidFill>
                <a:latin typeface="Poppins Light" panose="02000000000000000000" charset="0"/>
                <a:cs typeface="Poppins Light" panose="02000000000000000000" charset="0"/>
              </a:defRPr>
            </a:lvl1pPr>
            <a:lvl2pPr marL="457200" indent="0" algn="ctr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2pPr>
            <a:lvl3pPr marL="914400" indent="0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3pPr>
            <a:lvl4pPr>
              <a:lnSpc>
                <a:spcPct val="100000"/>
              </a:lnSpc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4pPr>
            <a:lvl5pPr>
              <a:lnSpc>
                <a:spcPct val="100000"/>
              </a:lnSpc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5pPr>
          </a:lstStyle>
          <a:p>
            <a:pPr algn="l"/>
            <a:r>
              <a:rPr lang="en-US"/>
              <a:t>01</a:t>
            </a:r>
          </a:p>
        </p:txBody>
      </p:sp>
      <p:sp>
        <p:nvSpPr>
          <p:cNvPr id="19" name="body3"/>
          <p:cNvSpPr>
            <a:spLocks noGrp="1"/>
          </p:cNvSpPr>
          <p:nvPr>
            <p:ph sz="quarter" idx="17"/>
          </p:nvPr>
        </p:nvSpPr>
        <p:spPr>
          <a:xfrm>
            <a:off x="8115110" y="1983400"/>
            <a:ext cx="3128318" cy="3861022"/>
          </a:xfrm>
          <a:prstGeom prst="rect">
            <a:avLst/>
          </a:prstGeom>
          <a:noFill/>
          <a:ln>
            <a:noFill/>
          </a:ln>
        </p:spPr>
        <p:txBody>
          <a:bodyPr lIns="251999" tIns="1872000" rIns="216000" bIns="21600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80000"/>
              <a:buNone/>
              <a:defRPr sz="1800" b="1">
                <a:solidFill>
                  <a:schemeClr val="bg1"/>
                </a:solidFill>
                <a:effectLst/>
                <a:latin typeface="Poppins Regular" panose="02000000000000000000" charset="0"/>
                <a:cs typeface="Poppins Regular" panose="02000000000000000000" charset="0"/>
              </a:defRPr>
            </a:lvl1pPr>
            <a:lvl2pPr marL="0" indent="-179705" algn="just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2pPr>
            <a:lvl3pPr marL="0" indent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  <a:defRPr sz="1600">
                <a:latin typeface="Poppins Regular" panose="02000000000000000000" charset="0"/>
                <a:cs typeface="Poppins Regular" panose="02000000000000000000" charset="0"/>
              </a:defRPr>
            </a:lvl3pPr>
            <a:lvl4pPr marL="0" indent="-179705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4pPr>
            <a:lvl5pPr marL="0" indent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80000"/>
              <a:buNone/>
              <a:defRPr sz="1400">
                <a:solidFill>
                  <a:schemeClr val="bg1"/>
                </a:solidFill>
                <a:latin typeface="Poppins Regular" panose="02000000000000000000" charset="0"/>
                <a:cs typeface="Poppins Regular" panose="02000000000000000000" charset="0"/>
              </a:defRPr>
            </a:lvl5pPr>
            <a:lvl6pPr algn="l">
              <a:defRPr/>
            </a:lvl6pPr>
          </a:lstStyle>
          <a:p>
            <a:pPr lvl="0"/>
            <a:r>
              <a:rPr lang="en-US" dirty="0"/>
              <a:t>Payment Fraud</a:t>
            </a:r>
          </a:p>
          <a:p>
            <a:pPr lvl="4"/>
            <a:r>
              <a:rPr lang="en-US" dirty="0"/>
              <a:t>Illegitimate use of payment methods to make unauthorized purchases.</a:t>
            </a:r>
          </a:p>
        </p:txBody>
      </p:sp>
      <p:sp>
        <p:nvSpPr>
          <p:cNvPr id="20" name="number3"/>
          <p:cNvSpPr>
            <a:spLocks noGrp="1"/>
          </p:cNvSpPr>
          <p:nvPr>
            <p:ph sz="quarter" idx="18"/>
          </p:nvPr>
        </p:nvSpPr>
        <p:spPr>
          <a:xfrm>
            <a:off x="8328260" y="2644147"/>
            <a:ext cx="2945443" cy="61531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rgbClr val="93ABDF"/>
                </a:solidFill>
                <a:latin typeface="Poppins Light" panose="02000000000000000000" charset="0"/>
                <a:cs typeface="Poppins Light" panose="02000000000000000000" charset="0"/>
              </a:defRPr>
            </a:lvl1pPr>
            <a:lvl2pPr marL="457200" indent="0" algn="ctr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2pPr>
            <a:lvl3pPr marL="914400" indent="0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3pPr>
            <a:lvl4pPr>
              <a:lnSpc>
                <a:spcPct val="100000"/>
              </a:lnSpc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4pPr>
            <a:lvl5pPr>
              <a:lnSpc>
                <a:spcPct val="100000"/>
              </a:lnSpc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5pPr>
          </a:lstStyle>
          <a:p>
            <a:pPr algn="l"/>
            <a:r>
              <a:rPr lang="en-US"/>
              <a:t>03</a:t>
            </a:r>
          </a:p>
        </p:txBody>
      </p:sp>
      <p:sp>
        <p:nvSpPr>
          <p:cNvPr id="12" name="body2"/>
          <p:cNvSpPr>
            <a:spLocks noGrp="1"/>
          </p:cNvSpPr>
          <p:nvPr>
            <p:ph sz="quarter" idx="19"/>
          </p:nvPr>
        </p:nvSpPr>
        <p:spPr>
          <a:xfrm>
            <a:off x="4484299" y="1999385"/>
            <a:ext cx="3119718" cy="3861022"/>
          </a:xfrm>
          <a:prstGeom prst="rect">
            <a:avLst/>
          </a:prstGeom>
          <a:noFill/>
          <a:ln>
            <a:noFill/>
          </a:ln>
        </p:spPr>
        <p:txBody>
          <a:bodyPr lIns="251999" tIns="1872000" rIns="216000" bIns="21600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80000"/>
              <a:buNone/>
              <a:defRPr sz="1800" b="1">
                <a:solidFill>
                  <a:schemeClr val="bg1"/>
                </a:solidFill>
                <a:effectLst/>
                <a:latin typeface="Poppins Regular" panose="02000000000000000000" charset="0"/>
                <a:cs typeface="Poppins Regular" panose="02000000000000000000" charset="0"/>
              </a:defRPr>
            </a:lvl1pPr>
            <a:lvl2pPr marL="0" indent="-179705" algn="just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2pPr>
            <a:lvl3pPr marL="0" indent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  <a:defRPr sz="1600">
                <a:latin typeface="Poppins Regular" panose="02000000000000000000" charset="0"/>
                <a:cs typeface="Poppins Regular" panose="02000000000000000000" charset="0"/>
              </a:defRPr>
            </a:lvl3pPr>
            <a:lvl4pPr marL="0" indent="-179705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4pPr>
            <a:lvl5pPr marL="0" indent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80000"/>
              <a:buNone/>
              <a:defRPr sz="1400">
                <a:solidFill>
                  <a:schemeClr val="bg1"/>
                </a:solidFill>
                <a:latin typeface="Poppins Regular" panose="02000000000000000000" charset="0"/>
                <a:cs typeface="Poppins Regular" panose="02000000000000000000" charset="0"/>
              </a:defRPr>
            </a:lvl5pPr>
            <a:lvl6pPr algn="l">
              <a:defRPr/>
            </a:lvl6pPr>
          </a:lstStyle>
          <a:p>
            <a:pPr lvl="0"/>
            <a:r>
              <a:rPr lang="en-US" dirty="0"/>
              <a:t>Account Takeover</a:t>
            </a:r>
          </a:p>
          <a:p>
            <a:pPr lvl="4"/>
            <a:r>
              <a:rPr lang="en-US" dirty="0"/>
              <a:t>Hackers gain access to user accounts to make fraudulent transactions.</a:t>
            </a:r>
          </a:p>
        </p:txBody>
      </p:sp>
      <p:sp>
        <p:nvSpPr>
          <p:cNvPr id="14" name="number2"/>
          <p:cNvSpPr>
            <a:spLocks noGrp="1"/>
          </p:cNvSpPr>
          <p:nvPr>
            <p:ph sz="quarter" idx="20"/>
          </p:nvPr>
        </p:nvSpPr>
        <p:spPr>
          <a:xfrm>
            <a:off x="4702707" y="2640398"/>
            <a:ext cx="2945443" cy="61531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bg1"/>
                </a:solidFill>
                <a:latin typeface="Poppins Light" panose="02000000000000000000" charset="0"/>
                <a:cs typeface="Poppins Light" panose="02000000000000000000" charset="0"/>
              </a:defRPr>
            </a:lvl1pPr>
            <a:lvl2pPr marL="457200" indent="0" algn="ctr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2pPr>
            <a:lvl3pPr marL="914400" indent="0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3pPr>
            <a:lvl4pPr>
              <a:lnSpc>
                <a:spcPct val="100000"/>
              </a:lnSpc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4pPr>
            <a:lvl5pPr>
              <a:lnSpc>
                <a:spcPct val="100000"/>
              </a:lnSpc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5pPr>
          </a:lstStyle>
          <a:p>
            <a:pPr algn="l"/>
            <a:r>
              <a:rPr lang="en-US"/>
              <a:t>02</a:t>
            </a:r>
          </a:p>
        </p:txBody>
      </p:sp>
      <p:sp>
        <p:nvSpPr>
          <p:cNvPr id="6" name="header"/>
          <p:cNvSpPr>
            <a:spLocks noGrp="1"/>
          </p:cNvSpPr>
          <p:nvPr>
            <p:ph type="title"/>
          </p:nvPr>
        </p:nvSpPr>
        <p:spPr>
          <a:xfrm>
            <a:off x="835414" y="342413"/>
            <a:ext cx="10800000" cy="615600"/>
          </a:xfrm>
          <a:prstGeom prst="rect">
            <a:avLst/>
          </a:prstGeom>
        </p:spPr>
        <p:txBody>
          <a:bodyPr anchor="ctr" anchorCtr="0"/>
          <a:lstStyle>
            <a:lvl1pPr algn="l">
              <a:defRPr sz="3400" b="1">
                <a:solidFill>
                  <a:schemeClr val="tx1"/>
                </a:solidFill>
                <a:latin typeface="Poppins SemiBold" panose="02000000000000000000" charset="0"/>
                <a:cs typeface="Poppins SemiBold" panose="02000000000000000000" charset="0"/>
              </a:defRPr>
            </a:lvl1pPr>
          </a:lstStyle>
          <a:p>
            <a:pPr algn="l"/>
            <a:r>
              <a:rPr lang="en-US"/>
              <a:t>Types of E-Commerce Fraud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ra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" y="-3991"/>
            <a:ext cx="12191992" cy="1308409"/>
          </a:xfrm>
          <a:prstGeom prst="rect">
            <a:avLst/>
          </a:prstGeom>
        </p:spPr>
      </p:pic>
      <p:pic>
        <p:nvPicPr>
          <p:cNvPr id="3" name="list-item-img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63" y="1979435"/>
            <a:ext cx="3346542" cy="2484370"/>
          </a:xfrm>
          <a:prstGeom prst="rect">
            <a:avLst/>
          </a:prstGeom>
        </p:spPr>
      </p:pic>
      <p:pic>
        <p:nvPicPr>
          <p:cNvPr id="4" name="list-item-img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774" y="1979435"/>
            <a:ext cx="3280700" cy="2487600"/>
          </a:xfrm>
          <a:prstGeom prst="rect">
            <a:avLst/>
          </a:prstGeom>
        </p:spPr>
      </p:pic>
      <p:pic>
        <p:nvPicPr>
          <p:cNvPr id="5" name="list-item-img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783" y="1976561"/>
            <a:ext cx="3288553" cy="2467436"/>
          </a:xfrm>
          <a:prstGeom prst="rect">
            <a:avLst/>
          </a:prstGeom>
        </p:spPr>
      </p:pic>
      <p:sp>
        <p:nvSpPr>
          <p:cNvPr id="6" name="header"/>
          <p:cNvSpPr>
            <a:spLocks noGrp="1"/>
          </p:cNvSpPr>
          <p:nvPr>
            <p:ph type="title"/>
          </p:nvPr>
        </p:nvSpPr>
        <p:spPr>
          <a:xfrm>
            <a:off x="835414" y="342413"/>
            <a:ext cx="10800000" cy="615600"/>
          </a:xfrm>
          <a:prstGeom prst="rect">
            <a:avLst/>
          </a:prstGeom>
        </p:spPr>
        <p:txBody>
          <a:bodyPr anchor="ctr" anchorCtr="0"/>
          <a:lstStyle>
            <a:lvl1pPr algn="l">
              <a:defRPr sz="3400" b="1">
                <a:solidFill>
                  <a:schemeClr val="tx1"/>
                </a:solidFill>
                <a:latin typeface="Poppins SemiBold" panose="02000000000000000000" charset="0"/>
                <a:cs typeface="Poppins SemiBold" panose="02000000000000000000" charset="0"/>
              </a:defRPr>
            </a:lvl1pPr>
          </a:lstStyle>
          <a:p>
            <a:pPr algn="l"/>
            <a:r>
              <a:rPr lang="en-US"/>
              <a:t>Supervised Learning</a:t>
            </a:r>
          </a:p>
        </p:txBody>
      </p:sp>
      <p:sp>
        <p:nvSpPr>
          <p:cNvPr id="11" name="body1"/>
          <p:cNvSpPr>
            <a:spLocks noGrp="1"/>
          </p:cNvSpPr>
          <p:nvPr>
            <p:ph sz="quarter" idx="10"/>
          </p:nvPr>
        </p:nvSpPr>
        <p:spPr>
          <a:xfrm>
            <a:off x="902963" y="4590898"/>
            <a:ext cx="3276442" cy="1404787"/>
          </a:xfrm>
          <a:prstGeom prst="rect">
            <a:avLst/>
          </a:prstGeom>
          <a:noFill/>
          <a:ln>
            <a:noFill/>
          </a:ln>
        </p:spPr>
        <p:txBody>
          <a:bodyPr lIns="36000" tIns="144000" bIns="72000"/>
          <a:lstStyle>
            <a:lvl1pPr marL="0" indent="0" algn="l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400"/>
              </a:spcAft>
              <a:buSzPct val="80000"/>
              <a:buNone/>
              <a:defRPr sz="1800" b="1">
                <a:latin typeface="Poppins Regular" panose="02000000000000000000" charset="0"/>
                <a:cs typeface="Poppins Regular" panose="02000000000000000000" charset="0"/>
              </a:defRPr>
            </a:lvl1pPr>
            <a:lvl2pPr marL="0" indent="-179705" algn="just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2pPr>
            <a:lvl3pPr marL="0" indent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  <a:defRPr sz="1600">
                <a:latin typeface="Poppins Regular" panose="02000000000000000000" charset="0"/>
                <a:cs typeface="Poppins Regular" panose="02000000000000000000" charset="0"/>
              </a:defRPr>
            </a:lvl3pPr>
            <a:lvl4pPr marL="0" indent="-179705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4pPr>
            <a:lvl5pPr marL="0" indent="0" algn="l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400"/>
              </a:spcAft>
              <a:buSzPct val="80000"/>
              <a:buNone/>
              <a:defRPr sz="1400">
                <a:latin typeface="Poppins Regular" panose="02000000000000000000" charset="0"/>
                <a:cs typeface="Poppins Regular" panose="02000000000000000000" charset="0"/>
              </a:defRPr>
            </a:lvl5pPr>
            <a:lvl6pPr algn="l">
              <a:defRPr/>
            </a:lvl6pPr>
          </a:lstStyle>
          <a:p>
            <a:pPr lvl="0"/>
            <a:r>
              <a:rPr lang="en-US" dirty="0"/>
              <a:t>Training Data</a:t>
            </a:r>
          </a:p>
          <a:p>
            <a:pPr lvl="4"/>
            <a:r>
              <a:rPr lang="en-US" dirty="0"/>
              <a:t>Using labeled data to train the model to classify transactions as fraudulent or legitimate.</a:t>
            </a:r>
          </a:p>
        </p:txBody>
      </p:sp>
      <p:sp>
        <p:nvSpPr>
          <p:cNvPr id="24" name="body2"/>
          <p:cNvSpPr>
            <a:spLocks noGrp="1"/>
          </p:cNvSpPr>
          <p:nvPr>
            <p:ph sz="quarter" idx="29"/>
          </p:nvPr>
        </p:nvSpPr>
        <p:spPr>
          <a:xfrm>
            <a:off x="4492830" y="4573965"/>
            <a:ext cx="3276440" cy="1404787"/>
          </a:xfrm>
          <a:prstGeom prst="rect">
            <a:avLst/>
          </a:prstGeom>
          <a:noFill/>
          <a:ln>
            <a:noFill/>
          </a:ln>
        </p:spPr>
        <p:txBody>
          <a:bodyPr lIns="36000" tIns="144000" bIns="72000"/>
          <a:lstStyle>
            <a:lvl1pPr marL="0" indent="0" algn="l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400"/>
              </a:spcAft>
              <a:buSzPct val="80000"/>
              <a:buNone/>
              <a:defRPr sz="1800" b="1">
                <a:latin typeface="Poppins Regular" panose="02000000000000000000" charset="0"/>
                <a:cs typeface="Poppins Regular" panose="02000000000000000000" charset="0"/>
              </a:defRPr>
            </a:lvl1pPr>
            <a:lvl2pPr marL="0" indent="-179705" algn="just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2pPr>
            <a:lvl3pPr marL="0" indent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  <a:defRPr sz="1600">
                <a:latin typeface="Poppins Regular" panose="02000000000000000000" charset="0"/>
                <a:cs typeface="Poppins Regular" panose="02000000000000000000" charset="0"/>
              </a:defRPr>
            </a:lvl3pPr>
            <a:lvl4pPr marL="0" indent="-179705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4pPr>
            <a:lvl5pPr marL="0" indent="0" algn="l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400"/>
              </a:spcAft>
              <a:buSzPct val="80000"/>
              <a:buNone/>
              <a:defRPr sz="1400">
                <a:latin typeface="Poppins Regular" panose="02000000000000000000" charset="0"/>
                <a:cs typeface="Poppins Regular" panose="02000000000000000000" charset="0"/>
              </a:defRPr>
            </a:lvl5pPr>
            <a:lvl6pPr algn="l">
              <a:defRPr/>
            </a:lvl6pPr>
          </a:lstStyle>
          <a:p>
            <a:pPr lvl="0"/>
            <a:r>
              <a:rPr lang="en-US" dirty="0"/>
              <a:t>Classification Algorithms</a:t>
            </a:r>
          </a:p>
          <a:p>
            <a:pPr lvl="4"/>
            <a:r>
              <a:rPr lang="en-US" dirty="0"/>
              <a:t>Utilizing algorithms like Logistic Regression and Support Vector Machines for fraud detection.</a:t>
            </a:r>
          </a:p>
        </p:txBody>
      </p:sp>
      <p:sp>
        <p:nvSpPr>
          <p:cNvPr id="26" name="body3"/>
          <p:cNvSpPr>
            <a:spLocks noGrp="1"/>
          </p:cNvSpPr>
          <p:nvPr>
            <p:ph sz="quarter" idx="31"/>
          </p:nvPr>
        </p:nvSpPr>
        <p:spPr>
          <a:xfrm>
            <a:off x="8031895" y="4557032"/>
            <a:ext cx="3276441" cy="1404787"/>
          </a:xfrm>
          <a:prstGeom prst="rect">
            <a:avLst/>
          </a:prstGeom>
          <a:noFill/>
          <a:ln>
            <a:noFill/>
          </a:ln>
        </p:spPr>
        <p:txBody>
          <a:bodyPr lIns="36000" tIns="144000" bIns="72000"/>
          <a:lstStyle>
            <a:lvl1pPr marL="0" indent="0" algn="l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400"/>
              </a:spcAft>
              <a:buSzPct val="80000"/>
              <a:buNone/>
              <a:defRPr sz="1800" b="1">
                <a:latin typeface="Poppins Regular" panose="02000000000000000000" charset="0"/>
                <a:cs typeface="Poppins Regular" panose="02000000000000000000" charset="0"/>
              </a:defRPr>
            </a:lvl1pPr>
            <a:lvl2pPr marL="0" indent="-179705" algn="just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2pPr>
            <a:lvl3pPr marL="0" indent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  <a:defRPr sz="1600">
                <a:latin typeface="Poppins Regular" panose="02000000000000000000" charset="0"/>
                <a:cs typeface="Poppins Regular" panose="02000000000000000000" charset="0"/>
              </a:defRPr>
            </a:lvl3pPr>
            <a:lvl4pPr marL="0" indent="-179705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4pPr>
            <a:lvl5pPr marL="0" indent="0" algn="l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400"/>
              </a:spcAft>
              <a:buSzPct val="80000"/>
              <a:buNone/>
              <a:defRPr sz="1400">
                <a:latin typeface="Poppins Regular" panose="02000000000000000000" charset="0"/>
                <a:cs typeface="Poppins Regular" panose="02000000000000000000" charset="0"/>
              </a:defRPr>
            </a:lvl5pPr>
            <a:lvl6pPr algn="l">
              <a:defRPr/>
            </a:lvl6pPr>
          </a:lstStyle>
          <a:p>
            <a:pPr lvl="0"/>
            <a:r>
              <a:rPr lang="en-US" dirty="0"/>
              <a:t>Feature Engineering</a:t>
            </a:r>
          </a:p>
          <a:p>
            <a:pPr lvl="4"/>
            <a:r>
              <a:rPr lang="en-US" dirty="0"/>
              <a:t>Extracting relevant features from transaction data for model training.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ra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-3991"/>
            <a:ext cx="12191992" cy="1308409"/>
          </a:xfrm>
          <a:prstGeom prst="rect">
            <a:avLst/>
          </a:prstGeom>
        </p:spPr>
      </p:pic>
      <p:sp>
        <p:nvSpPr>
          <p:cNvPr id="6" name="header"/>
          <p:cNvSpPr>
            <a:spLocks noGrp="1"/>
          </p:cNvSpPr>
          <p:nvPr>
            <p:ph type="title"/>
          </p:nvPr>
        </p:nvSpPr>
        <p:spPr>
          <a:xfrm>
            <a:off x="835414" y="342413"/>
            <a:ext cx="10800000" cy="615600"/>
          </a:xfrm>
          <a:prstGeom prst="rect">
            <a:avLst/>
          </a:prstGeom>
        </p:spPr>
        <p:txBody>
          <a:bodyPr anchor="ctr" anchorCtr="0"/>
          <a:lstStyle>
            <a:lvl1pPr algn="l">
              <a:defRPr sz="3400" b="1">
                <a:solidFill>
                  <a:schemeClr val="tx1"/>
                </a:solidFill>
                <a:latin typeface="Poppins SemiBold" panose="02000000000000000000" charset="0"/>
                <a:cs typeface="Poppins SemiBold" panose="02000000000000000000" charset="0"/>
              </a:defRPr>
            </a:lvl1pPr>
          </a:lstStyle>
          <a:p>
            <a:pPr algn="l"/>
            <a:r>
              <a:rPr lang="en-US" dirty="0"/>
              <a:t>Pros and Cons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DB8614-C557-4690-2B67-41CCDBBEC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71648"/>
              </p:ext>
            </p:extLst>
          </p:nvPr>
        </p:nvGraphicFramePr>
        <p:xfrm>
          <a:off x="2032000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900867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68454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4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1) Faster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1) Risk of Overfitting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27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2) Cost Effective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2) Data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88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3) High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3) Adversarial Attacks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2777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ra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-3991"/>
            <a:ext cx="12191992" cy="1308409"/>
          </a:xfrm>
          <a:prstGeom prst="rect">
            <a:avLst/>
          </a:prstGeom>
        </p:spPr>
      </p:pic>
      <p:pic>
        <p:nvPicPr>
          <p:cNvPr id="3" name="list-item-img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15" y="1751530"/>
            <a:ext cx="3346542" cy="2484370"/>
          </a:xfrm>
          <a:prstGeom prst="rect">
            <a:avLst/>
          </a:prstGeom>
        </p:spPr>
      </p:pic>
      <p:pic>
        <p:nvPicPr>
          <p:cNvPr id="4" name="list-item-img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570" y="1748300"/>
            <a:ext cx="3280700" cy="2487600"/>
          </a:xfrm>
          <a:prstGeom prst="rect">
            <a:avLst/>
          </a:prstGeom>
        </p:spPr>
      </p:pic>
      <p:pic>
        <p:nvPicPr>
          <p:cNvPr id="5" name="list-item-img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783" y="1743191"/>
            <a:ext cx="3288553" cy="2467436"/>
          </a:xfrm>
          <a:prstGeom prst="rect">
            <a:avLst/>
          </a:prstGeom>
        </p:spPr>
      </p:pic>
      <p:sp>
        <p:nvSpPr>
          <p:cNvPr id="6" name="header"/>
          <p:cNvSpPr>
            <a:spLocks noGrp="1"/>
          </p:cNvSpPr>
          <p:nvPr>
            <p:ph type="title"/>
          </p:nvPr>
        </p:nvSpPr>
        <p:spPr>
          <a:xfrm>
            <a:off x="835414" y="342413"/>
            <a:ext cx="10800000" cy="615600"/>
          </a:xfrm>
          <a:prstGeom prst="rect">
            <a:avLst/>
          </a:prstGeom>
        </p:spPr>
        <p:txBody>
          <a:bodyPr anchor="ctr" anchorCtr="0"/>
          <a:lstStyle>
            <a:lvl1pPr algn="l">
              <a:defRPr sz="3400" b="1">
                <a:solidFill>
                  <a:schemeClr val="tx1"/>
                </a:solidFill>
                <a:latin typeface="Poppins SemiBold" panose="02000000000000000000" charset="0"/>
                <a:cs typeface="Poppins SemiBold" panose="02000000000000000000" charset="0"/>
              </a:defRPr>
            </a:lvl1pPr>
          </a:lstStyle>
          <a:p>
            <a:pPr algn="l"/>
            <a:r>
              <a:rPr lang="en-US" dirty="0"/>
              <a:t>Objectives</a:t>
            </a:r>
          </a:p>
        </p:txBody>
      </p:sp>
      <p:sp>
        <p:nvSpPr>
          <p:cNvPr id="11" name="body1"/>
          <p:cNvSpPr>
            <a:spLocks noGrp="1"/>
          </p:cNvSpPr>
          <p:nvPr>
            <p:ph sz="quarter" idx="10"/>
          </p:nvPr>
        </p:nvSpPr>
        <p:spPr>
          <a:xfrm>
            <a:off x="835414" y="4362298"/>
            <a:ext cx="3276442" cy="1404787"/>
          </a:xfrm>
          <a:prstGeom prst="rect">
            <a:avLst/>
          </a:prstGeom>
          <a:noFill/>
          <a:ln>
            <a:noFill/>
          </a:ln>
        </p:spPr>
        <p:txBody>
          <a:bodyPr lIns="36000" tIns="144000" bIns="72000"/>
          <a:lstStyle>
            <a:lvl1pPr marL="0" indent="0" algn="l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400"/>
              </a:spcAft>
              <a:buSzPct val="80000"/>
              <a:buNone/>
              <a:defRPr sz="1800" b="1">
                <a:latin typeface="Poppins Regular" panose="02000000000000000000" charset="0"/>
                <a:cs typeface="Poppins Regular" panose="02000000000000000000" charset="0"/>
              </a:defRPr>
            </a:lvl1pPr>
            <a:lvl2pPr marL="0" indent="-179705" algn="just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2pPr>
            <a:lvl3pPr marL="0" indent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  <a:defRPr sz="1600">
                <a:latin typeface="Poppins Regular" panose="02000000000000000000" charset="0"/>
                <a:cs typeface="Poppins Regular" panose="02000000000000000000" charset="0"/>
              </a:defRPr>
            </a:lvl3pPr>
            <a:lvl4pPr marL="0" indent="-179705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4pPr>
            <a:lvl5pPr marL="0" indent="0" algn="l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400"/>
              </a:spcAft>
              <a:buSzPct val="80000"/>
              <a:buNone/>
              <a:defRPr sz="1400">
                <a:latin typeface="Poppins Regular" panose="02000000000000000000" charset="0"/>
                <a:cs typeface="Poppins Regular" panose="02000000000000000000" charset="0"/>
              </a:defRPr>
            </a:lvl5pPr>
            <a:lvl6pPr algn="l">
              <a:defRPr/>
            </a:lvl6pPr>
          </a:lstStyle>
          <a:p>
            <a:pPr lvl="0"/>
            <a:r>
              <a:rPr lang="en-US" dirty="0"/>
              <a:t>Preventing Revenue Loss</a:t>
            </a:r>
          </a:p>
          <a:p>
            <a:pPr lvl="4"/>
            <a:r>
              <a:rPr lang="en-US" dirty="0"/>
              <a:t>The primary objective of e-commerce fraud detection is to prevent financial losses resulting from fraudulent transactions, chargebacks, and unauthorized activities.</a:t>
            </a:r>
          </a:p>
        </p:txBody>
      </p:sp>
      <p:sp>
        <p:nvSpPr>
          <p:cNvPr id="24" name="body2"/>
          <p:cNvSpPr>
            <a:spLocks noGrp="1"/>
          </p:cNvSpPr>
          <p:nvPr>
            <p:ph sz="quarter" idx="29"/>
          </p:nvPr>
        </p:nvSpPr>
        <p:spPr>
          <a:xfrm>
            <a:off x="4488570" y="4254119"/>
            <a:ext cx="3276440" cy="1404787"/>
          </a:xfrm>
          <a:prstGeom prst="rect">
            <a:avLst/>
          </a:prstGeom>
          <a:noFill/>
          <a:ln>
            <a:noFill/>
          </a:ln>
        </p:spPr>
        <p:txBody>
          <a:bodyPr lIns="36000" tIns="144000" bIns="72000"/>
          <a:lstStyle>
            <a:lvl1pPr marL="0" indent="0" algn="l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400"/>
              </a:spcAft>
              <a:buSzPct val="80000"/>
              <a:buNone/>
              <a:defRPr sz="1800" b="1">
                <a:latin typeface="Poppins Regular" panose="02000000000000000000" charset="0"/>
                <a:cs typeface="Poppins Regular" panose="02000000000000000000" charset="0"/>
              </a:defRPr>
            </a:lvl1pPr>
            <a:lvl2pPr marL="0" indent="-179705" algn="just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2pPr>
            <a:lvl3pPr marL="0" indent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  <a:defRPr sz="1600">
                <a:latin typeface="Poppins Regular" panose="02000000000000000000" charset="0"/>
                <a:cs typeface="Poppins Regular" panose="02000000000000000000" charset="0"/>
              </a:defRPr>
            </a:lvl3pPr>
            <a:lvl4pPr marL="0" indent="-179705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4pPr>
            <a:lvl5pPr marL="0" indent="0" algn="l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400"/>
              </a:spcAft>
              <a:buSzPct val="80000"/>
              <a:buNone/>
              <a:defRPr sz="1400">
                <a:latin typeface="Poppins Regular" panose="02000000000000000000" charset="0"/>
                <a:cs typeface="Poppins Regular" panose="02000000000000000000" charset="0"/>
              </a:defRPr>
            </a:lvl5pPr>
            <a:lvl6pPr algn="l">
              <a:defRPr/>
            </a:lvl6pPr>
          </a:lstStyle>
          <a:p>
            <a:pPr lvl="0"/>
            <a:r>
              <a:rPr lang="en-US" dirty="0"/>
              <a:t>Protecting Customer Finances</a:t>
            </a:r>
          </a:p>
          <a:p>
            <a:pPr lvl="4"/>
            <a:r>
              <a:rPr lang="en-US" dirty="0"/>
              <a:t>By detecting and preventing fraudulent transactions, businesses aim to protect their customers from financial losses and identity theft, fostering trust and loyalty.</a:t>
            </a:r>
          </a:p>
        </p:txBody>
      </p:sp>
      <p:sp>
        <p:nvSpPr>
          <p:cNvPr id="26" name="body3"/>
          <p:cNvSpPr>
            <a:spLocks noGrp="1"/>
          </p:cNvSpPr>
          <p:nvPr>
            <p:ph sz="quarter" idx="31"/>
          </p:nvPr>
        </p:nvSpPr>
        <p:spPr>
          <a:xfrm>
            <a:off x="8031895" y="4362297"/>
            <a:ext cx="3276441" cy="1404787"/>
          </a:xfrm>
          <a:prstGeom prst="rect">
            <a:avLst/>
          </a:prstGeom>
          <a:noFill/>
          <a:ln>
            <a:noFill/>
          </a:ln>
        </p:spPr>
        <p:txBody>
          <a:bodyPr lIns="36000" tIns="144000" bIns="72000"/>
          <a:lstStyle>
            <a:lvl1pPr marL="0" indent="0" algn="l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400"/>
              </a:spcAft>
              <a:buSzPct val="80000"/>
              <a:buNone/>
              <a:defRPr sz="1800" b="1">
                <a:latin typeface="Poppins Regular" panose="02000000000000000000" charset="0"/>
                <a:cs typeface="Poppins Regular" panose="02000000000000000000" charset="0"/>
              </a:defRPr>
            </a:lvl1pPr>
            <a:lvl2pPr marL="0" indent="-179705" algn="just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2pPr>
            <a:lvl3pPr marL="0" indent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  <a:defRPr sz="1600">
                <a:latin typeface="Poppins Regular" panose="02000000000000000000" charset="0"/>
                <a:cs typeface="Poppins Regular" panose="02000000000000000000" charset="0"/>
              </a:defRPr>
            </a:lvl3pPr>
            <a:lvl4pPr marL="0" indent="-179705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4pPr>
            <a:lvl5pPr marL="0" indent="0" algn="l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400"/>
              </a:spcAft>
              <a:buSzPct val="80000"/>
              <a:buNone/>
              <a:defRPr sz="1400">
                <a:latin typeface="Poppins Regular" panose="02000000000000000000" charset="0"/>
                <a:cs typeface="Poppins Regular" panose="02000000000000000000" charset="0"/>
              </a:defRPr>
            </a:lvl5pPr>
            <a:lvl6pPr algn="l">
              <a:defRPr/>
            </a:lvl6pPr>
          </a:lstStyle>
          <a:p>
            <a:pPr lvl="0"/>
            <a:r>
              <a:rPr lang="en-US" dirty="0"/>
              <a:t>Safeguarding Business Reputation</a:t>
            </a:r>
          </a:p>
          <a:p>
            <a:pPr lvl="4"/>
            <a:r>
              <a:rPr lang="en-US" dirty="0"/>
              <a:t>Effective fraud detection contributes to maintaining a positive brand reputation and instilling confidence in the security of e-commerce platforms.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ray">
            <a:extLst>
              <a:ext uri="{FF2B5EF4-FFF2-40B4-BE49-F238E27FC236}">
                <a16:creationId xmlns:a16="http://schemas.microsoft.com/office/drawing/2014/main" id="{4721379A-81EB-F47A-FD8B-B3F98A9E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-3991"/>
            <a:ext cx="12191992" cy="1308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D42141-DCBD-9573-B3A7-78F921D143C1}"/>
              </a:ext>
            </a:extLst>
          </p:cNvPr>
          <p:cNvSpPr txBox="1"/>
          <p:nvPr/>
        </p:nvSpPr>
        <p:spPr>
          <a:xfrm>
            <a:off x="751840" y="465546"/>
            <a:ext cx="7792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Literature Survey</a:t>
            </a:r>
            <a:endParaRPr lang="en-IN" sz="3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810C1-88E9-33D7-016C-DE6678541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418"/>
            <a:ext cx="12192000" cy="526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1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ray">
            <a:extLst>
              <a:ext uri="{FF2B5EF4-FFF2-40B4-BE49-F238E27FC236}">
                <a16:creationId xmlns:a16="http://schemas.microsoft.com/office/drawing/2014/main" id="{E5DC3FEE-65C9-8C2C-465A-BF0F09B63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-3991"/>
            <a:ext cx="12191992" cy="13084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29D022-F491-B4F1-FA44-A0B181459176}"/>
              </a:ext>
            </a:extLst>
          </p:cNvPr>
          <p:cNvSpPr txBox="1"/>
          <p:nvPr/>
        </p:nvSpPr>
        <p:spPr>
          <a:xfrm>
            <a:off x="406400" y="534977"/>
            <a:ext cx="670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Literature</a:t>
            </a:r>
            <a:r>
              <a:rPr lang="en-US" sz="1800" b="1" dirty="0"/>
              <a:t> </a:t>
            </a:r>
            <a:r>
              <a:rPr lang="en-US" sz="3600" b="1" dirty="0"/>
              <a:t>Survey</a:t>
            </a:r>
            <a:endParaRPr lang="en-IN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70042-924B-6EDD-8E8F-D06F15319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1527546"/>
            <a:ext cx="12192000" cy="504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6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B5D476F-33E9-4B41-83B3-39F7C02EFF9D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D9E3361-0D0A-44D4-8A5D-76E6599E5C14}">
  <we:reference id="wa200006000" version="1.0.7.0" store="en-US" storeType="OMEX"/>
  <we:alternateReferences>
    <we:reference id="wa200006000" version="1.0.7.0" store="wa200006000" storeType="OMEX"/>
  </we:alternateReferences>
  <we:properties>
    <we:property name="document_UID" value="&quot;1cf7c232-75a1-456f-b95d-a3fdadf5ad53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328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E-Commerce Fraud Detection Using Machine Learning</vt:lpstr>
      <vt:lpstr>Content</vt:lpstr>
      <vt:lpstr>Introduction E-commerce Fraud</vt:lpstr>
      <vt:lpstr>Types of E-Commerce Fraud</vt:lpstr>
      <vt:lpstr>Supervised Learning</vt:lpstr>
      <vt:lpstr>Pros and Cons</vt:lpstr>
      <vt:lpstr>Objectives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Fraud Detection Using Machine Learning</dc:title>
  <dc:creator>Aditya Krishna</dc:creator>
  <cp:lastModifiedBy>Aditya Krishna</cp:lastModifiedBy>
  <cp:revision>11</cp:revision>
  <dcterms:created xsi:type="dcterms:W3CDTF">2024-03-03T12:07:40Z</dcterms:created>
  <dcterms:modified xsi:type="dcterms:W3CDTF">2024-04-26T13:58:25Z</dcterms:modified>
</cp:coreProperties>
</file>