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96922907c9_1_2:notes"/>
          <p:cNvSpPr/>
          <p:nvPr>
            <p:ph idx="2" type="sldImg"/>
          </p:nvPr>
        </p:nvSpPr>
        <p:spPr>
          <a:xfrm>
            <a:off x="0" y="0"/>
            <a:ext cx="1875000" cy="187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 name="Google Shape;54;g296922907c9_1_2:notes"/>
          <p:cNvSpPr txBox="1"/>
          <p:nvPr>
            <p:ph idx="1" type="body"/>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55" name="Google Shape;55;g296922907c9_1_2:notes"/>
          <p:cNvSpPr txBox="1"/>
          <p:nvPr>
            <p:ph idx="12" type="sldNum"/>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spcBef>
                <a:spcPts val="0"/>
              </a:spcBef>
              <a:spcAft>
                <a:spcPts val="0"/>
              </a:spcAft>
              <a:buNone/>
            </a:pPr>
            <a:fld id="{00000000-1234-1234-1234-123412341234}" type="slidenum">
              <a:rPr b="0" i="0" lang="en" sz="1400" u="none" cap="none" strike="noStrike">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6922907c9_1_132:notes"/>
          <p:cNvSpPr/>
          <p:nvPr>
            <p:ph idx="2" type="sldImg"/>
          </p:nvPr>
        </p:nvSpPr>
        <p:spPr>
          <a:xfrm>
            <a:off x="0" y="0"/>
            <a:ext cx="1875000" cy="187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g296922907c9_1_132:notes"/>
          <p:cNvSpPr txBox="1"/>
          <p:nvPr>
            <p:ph idx="1" type="body"/>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12" name="Google Shape;212;g296922907c9_1_132:notes"/>
          <p:cNvSpPr txBox="1"/>
          <p:nvPr>
            <p:ph idx="12" type="sldNum"/>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spcBef>
                <a:spcPts val="0"/>
              </a:spcBef>
              <a:spcAft>
                <a:spcPts val="0"/>
              </a:spcAft>
              <a:buNone/>
            </a:pPr>
            <a:fld id="{00000000-1234-1234-1234-123412341234}" type="slidenum">
              <a:rPr lang="en"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96922907c9_1_14:notes"/>
          <p:cNvSpPr/>
          <p:nvPr>
            <p:ph idx="2" type="sldImg"/>
          </p:nvPr>
        </p:nvSpPr>
        <p:spPr>
          <a:xfrm>
            <a:off x="0" y="0"/>
            <a:ext cx="1875000" cy="187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 name="Google Shape;66;g296922907c9_1_14:notes"/>
          <p:cNvSpPr txBox="1"/>
          <p:nvPr>
            <p:ph idx="1" type="body"/>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67" name="Google Shape;67;g296922907c9_1_14:notes"/>
          <p:cNvSpPr txBox="1"/>
          <p:nvPr>
            <p:ph idx="12" type="sldNum"/>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spcBef>
                <a:spcPts val="0"/>
              </a:spcBef>
              <a:spcAft>
                <a:spcPts val="0"/>
              </a:spcAft>
              <a:buNone/>
            </a:pPr>
            <a:fld id="{00000000-1234-1234-1234-123412341234}" type="slidenum">
              <a:rPr lang="en"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6922907c9_1_38:notes"/>
          <p:cNvSpPr/>
          <p:nvPr>
            <p:ph idx="2" type="sldImg"/>
          </p:nvPr>
        </p:nvSpPr>
        <p:spPr>
          <a:xfrm>
            <a:off x="0" y="0"/>
            <a:ext cx="1875000" cy="187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g296922907c9_1_38:notes"/>
          <p:cNvSpPr txBox="1"/>
          <p:nvPr>
            <p:ph idx="1" type="body"/>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92" name="Google Shape;92;g296922907c9_1_38:notes"/>
          <p:cNvSpPr txBox="1"/>
          <p:nvPr>
            <p:ph idx="12" type="sldNum"/>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spcBef>
                <a:spcPts val="0"/>
              </a:spcBef>
              <a:spcAft>
                <a:spcPts val="0"/>
              </a:spcAft>
              <a:buNone/>
            </a:pPr>
            <a:fld id="{00000000-1234-1234-1234-123412341234}" type="slidenum">
              <a:rPr lang="en"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696d754a7_0_3:notes"/>
          <p:cNvSpPr/>
          <p:nvPr>
            <p:ph idx="2" type="sldImg"/>
          </p:nvPr>
        </p:nvSpPr>
        <p:spPr>
          <a:xfrm>
            <a:off x="0" y="0"/>
            <a:ext cx="1875000" cy="187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g29696d754a7_0_3:notes"/>
          <p:cNvSpPr txBox="1"/>
          <p:nvPr>
            <p:ph idx="1" type="body"/>
          </p:nvPr>
        </p:nvSpPr>
        <p:spPr>
          <a:xfrm>
            <a:off x="0" y="0"/>
            <a:ext cx="2499900" cy="1875000"/>
          </a:xfrm>
          <a:prstGeom prst="rect">
            <a:avLst/>
          </a:prstGeom>
          <a:noFill/>
          <a:ln>
            <a:noFill/>
          </a:ln>
        </p:spPr>
        <p:txBody>
          <a:bodyPr anchorCtr="0" anchor="t" bIns="34900" lIns="69850" spcFirstLastPara="1" rIns="69850" wrap="square" tIns="349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09" name="Google Shape;109;g29696d754a7_0_3:notes"/>
          <p:cNvSpPr txBox="1"/>
          <p:nvPr>
            <p:ph idx="12" type="sldNum"/>
          </p:nvPr>
        </p:nvSpPr>
        <p:spPr>
          <a:xfrm>
            <a:off x="0" y="0"/>
            <a:ext cx="2499900" cy="1875000"/>
          </a:xfrm>
          <a:prstGeom prst="rect">
            <a:avLst/>
          </a:prstGeom>
          <a:noFill/>
          <a:ln>
            <a:noFill/>
          </a:ln>
        </p:spPr>
        <p:txBody>
          <a:bodyPr anchorCtr="0" anchor="t" bIns="34900" lIns="69850" spcFirstLastPara="1" rIns="69850" wrap="square" tIns="34900">
            <a:noAutofit/>
          </a:bodyPr>
          <a:lstStyle/>
          <a:p>
            <a:pPr indent="0" lvl="0" marL="0" marR="0" rtl="0" algn="l">
              <a:spcBef>
                <a:spcPts val="0"/>
              </a:spcBef>
              <a:spcAft>
                <a:spcPts val="0"/>
              </a:spcAft>
              <a:buNone/>
            </a:pPr>
            <a:fld id="{00000000-1234-1234-1234-123412341234}" type="slidenum">
              <a:rPr lang="en"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696d754a7_0_19:notes"/>
          <p:cNvSpPr/>
          <p:nvPr>
            <p:ph idx="2" type="sldImg"/>
          </p:nvPr>
        </p:nvSpPr>
        <p:spPr>
          <a:xfrm>
            <a:off x="0" y="0"/>
            <a:ext cx="1875000" cy="187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g29696d754a7_0_19:notes"/>
          <p:cNvSpPr txBox="1"/>
          <p:nvPr>
            <p:ph idx="1" type="body"/>
          </p:nvPr>
        </p:nvSpPr>
        <p:spPr>
          <a:xfrm>
            <a:off x="0" y="0"/>
            <a:ext cx="2499900" cy="1875000"/>
          </a:xfrm>
          <a:prstGeom prst="rect">
            <a:avLst/>
          </a:prstGeom>
          <a:noFill/>
          <a:ln>
            <a:noFill/>
          </a:ln>
        </p:spPr>
        <p:txBody>
          <a:bodyPr anchorCtr="0" anchor="t" bIns="34900" lIns="69850" spcFirstLastPara="1" rIns="69850" wrap="square" tIns="349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9" name="Google Shape;119;g29696d754a7_0_19:notes"/>
          <p:cNvSpPr txBox="1"/>
          <p:nvPr>
            <p:ph idx="12" type="sldNum"/>
          </p:nvPr>
        </p:nvSpPr>
        <p:spPr>
          <a:xfrm>
            <a:off x="0" y="0"/>
            <a:ext cx="2499900" cy="1875000"/>
          </a:xfrm>
          <a:prstGeom prst="rect">
            <a:avLst/>
          </a:prstGeom>
          <a:noFill/>
          <a:ln>
            <a:noFill/>
          </a:ln>
        </p:spPr>
        <p:txBody>
          <a:bodyPr anchorCtr="0" anchor="t" bIns="34900" lIns="69850" spcFirstLastPara="1" rIns="69850" wrap="square" tIns="34900">
            <a:noAutofit/>
          </a:bodyPr>
          <a:lstStyle/>
          <a:p>
            <a:pPr indent="0" lvl="0" marL="0" marR="0" rtl="0" algn="l">
              <a:spcBef>
                <a:spcPts val="0"/>
              </a:spcBef>
              <a:spcAft>
                <a:spcPts val="0"/>
              </a:spcAft>
              <a:buNone/>
            </a:pPr>
            <a:fld id="{00000000-1234-1234-1234-123412341234}" type="slidenum">
              <a:rPr lang="en"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6922907c9_1_54:notes"/>
          <p:cNvSpPr/>
          <p:nvPr>
            <p:ph idx="2" type="sldImg"/>
          </p:nvPr>
        </p:nvSpPr>
        <p:spPr>
          <a:xfrm>
            <a:off x="0" y="0"/>
            <a:ext cx="1875000" cy="187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g296922907c9_1_54:notes"/>
          <p:cNvSpPr txBox="1"/>
          <p:nvPr>
            <p:ph idx="1" type="body"/>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30" name="Google Shape;130;g296922907c9_1_54:notes"/>
          <p:cNvSpPr txBox="1"/>
          <p:nvPr>
            <p:ph idx="12" type="sldNum"/>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spcBef>
                <a:spcPts val="0"/>
              </a:spcBef>
              <a:spcAft>
                <a:spcPts val="0"/>
              </a:spcAft>
              <a:buNone/>
            </a:pPr>
            <a:fld id="{00000000-1234-1234-1234-123412341234}" type="slidenum">
              <a:rPr lang="en"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6922907c9_1_77:notes"/>
          <p:cNvSpPr/>
          <p:nvPr>
            <p:ph idx="2" type="sldImg"/>
          </p:nvPr>
        </p:nvSpPr>
        <p:spPr>
          <a:xfrm>
            <a:off x="0" y="0"/>
            <a:ext cx="1875000" cy="187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g296922907c9_1_77:notes"/>
          <p:cNvSpPr txBox="1"/>
          <p:nvPr>
            <p:ph idx="1" type="body"/>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54" name="Google Shape;154;g296922907c9_1_77:notes"/>
          <p:cNvSpPr txBox="1"/>
          <p:nvPr>
            <p:ph idx="12" type="sldNum"/>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spcBef>
                <a:spcPts val="0"/>
              </a:spcBef>
              <a:spcAft>
                <a:spcPts val="0"/>
              </a:spcAft>
              <a:buNone/>
            </a:pPr>
            <a:fld id="{00000000-1234-1234-1234-123412341234}" type="slidenum">
              <a:rPr lang="en"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6922907c9_1_93:notes"/>
          <p:cNvSpPr/>
          <p:nvPr>
            <p:ph idx="2" type="sldImg"/>
          </p:nvPr>
        </p:nvSpPr>
        <p:spPr>
          <a:xfrm>
            <a:off x="0" y="0"/>
            <a:ext cx="1875000" cy="187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g296922907c9_1_93:notes"/>
          <p:cNvSpPr txBox="1"/>
          <p:nvPr>
            <p:ph idx="1" type="body"/>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71" name="Google Shape;171;g296922907c9_1_93:notes"/>
          <p:cNvSpPr txBox="1"/>
          <p:nvPr>
            <p:ph idx="12" type="sldNum"/>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spcBef>
                <a:spcPts val="0"/>
              </a:spcBef>
              <a:spcAft>
                <a:spcPts val="0"/>
              </a:spcAft>
              <a:buNone/>
            </a:pPr>
            <a:fld id="{00000000-1234-1234-1234-123412341234}" type="slidenum">
              <a:rPr lang="en"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6922907c9_1_116:notes"/>
          <p:cNvSpPr/>
          <p:nvPr>
            <p:ph idx="2" type="sldImg"/>
          </p:nvPr>
        </p:nvSpPr>
        <p:spPr>
          <a:xfrm>
            <a:off x="0" y="0"/>
            <a:ext cx="1875000" cy="1875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g296922907c9_1_116:notes"/>
          <p:cNvSpPr txBox="1"/>
          <p:nvPr>
            <p:ph idx="1" type="body"/>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95" name="Google Shape;195;g296922907c9_1_116:notes"/>
          <p:cNvSpPr txBox="1"/>
          <p:nvPr>
            <p:ph idx="12" type="sldNum"/>
          </p:nvPr>
        </p:nvSpPr>
        <p:spPr>
          <a:xfrm>
            <a:off x="0" y="0"/>
            <a:ext cx="2500000" cy="1875000"/>
          </a:xfrm>
          <a:prstGeom prst="rect">
            <a:avLst/>
          </a:prstGeom>
          <a:noFill/>
          <a:ln>
            <a:noFill/>
          </a:ln>
        </p:spPr>
        <p:txBody>
          <a:bodyPr anchorCtr="0" anchor="t" bIns="34900" lIns="69850" spcFirstLastPara="1" rIns="69850" wrap="square" tIns="34900">
            <a:noAutofit/>
          </a:bodyPr>
          <a:lstStyle/>
          <a:p>
            <a:pPr indent="0" lvl="0" marL="0" marR="0" rtl="0" algn="l">
              <a:spcBef>
                <a:spcPts val="0"/>
              </a:spcBef>
              <a:spcAft>
                <a:spcPts val="0"/>
              </a:spcAft>
              <a:buNone/>
            </a:pPr>
            <a:fld id="{00000000-1234-1234-1234-123412341234}" type="slidenum">
              <a:rPr lang="en" sz="1400">
                <a:solidFill>
                  <a:schemeClr val="dk1"/>
                </a:solidFill>
                <a:latin typeface="Calibri"/>
                <a:ea typeface="Calibri"/>
                <a:cs typeface="Calibri"/>
                <a:sym typeface="Calibri"/>
              </a:rPr>
              <a:t>‹#›</a:t>
            </a:fld>
            <a:endParaRPr sz="14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5"/>
          <p:cNvSpPr/>
          <p:nvPr/>
        </p:nvSpPr>
        <p:spPr>
          <a:xfrm>
            <a:off x="0" y="0"/>
            <a:ext cx="9144000" cy="5143500"/>
          </a:xfrm>
          <a:prstGeom prst="rect">
            <a:avLst/>
          </a:prstGeom>
          <a:solidFill>
            <a:srgbClr val="FAF2E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58" name="Google Shape;58;p15"/>
          <p:cNvSpPr/>
          <p:nvPr/>
        </p:nvSpPr>
        <p:spPr>
          <a:xfrm>
            <a:off x="0" y="0"/>
            <a:ext cx="9144000" cy="5143500"/>
          </a:xfrm>
          <a:prstGeom prst="rect">
            <a:avLst/>
          </a:prstGeom>
          <a:solidFill>
            <a:srgbClr val="FDFAF7"/>
          </a:solidFill>
          <a:ln cap="flat" cmpd="sng" w="13800">
            <a:solidFill>
              <a:srgbClr val="E5E0D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59" name="Google Shape;59;p15"/>
          <p:cNvSpPr/>
          <p:nvPr/>
        </p:nvSpPr>
        <p:spPr>
          <a:xfrm>
            <a:off x="3883301" y="237800"/>
            <a:ext cx="4521000" cy="1696500"/>
          </a:xfrm>
          <a:prstGeom prst="rect">
            <a:avLst/>
          </a:prstGeom>
          <a:noFill/>
          <a:ln>
            <a:noFill/>
          </a:ln>
        </p:spPr>
        <p:txBody>
          <a:bodyPr anchorCtr="0" anchor="t" bIns="28575" lIns="57150" spcFirstLastPara="1" rIns="57150" wrap="square" tIns="28575">
            <a:noAutofit/>
          </a:bodyPr>
          <a:lstStyle/>
          <a:p>
            <a:pPr indent="0" lvl="0" marL="0" marR="0" rtl="0" algn="l">
              <a:lnSpc>
                <a:spcPct val="124995"/>
              </a:lnSpc>
              <a:spcBef>
                <a:spcPts val="0"/>
              </a:spcBef>
              <a:spcAft>
                <a:spcPts val="0"/>
              </a:spcAft>
              <a:buClr>
                <a:srgbClr val="591CE6"/>
              </a:buClr>
              <a:buSzPts val="3300"/>
              <a:buFont typeface="Arial"/>
              <a:buNone/>
            </a:pPr>
            <a:r>
              <a:rPr b="1" i="0" lang="en" sz="3300" u="none" cap="none" strike="noStrike">
                <a:solidFill>
                  <a:srgbClr val="591CE6"/>
                </a:solidFill>
                <a:latin typeface="Arial"/>
                <a:ea typeface="Arial"/>
                <a:cs typeface="Arial"/>
                <a:sym typeface="Arial"/>
              </a:rPr>
              <a:t>APPLICATIONS OF NLP IN </a:t>
            </a:r>
            <a:endParaRPr b="1" i="0" sz="3300" u="none" cap="none" strike="noStrike">
              <a:solidFill>
                <a:srgbClr val="591CE6"/>
              </a:solidFill>
              <a:latin typeface="Arial"/>
              <a:ea typeface="Arial"/>
              <a:cs typeface="Arial"/>
              <a:sym typeface="Arial"/>
            </a:endParaRPr>
          </a:p>
          <a:p>
            <a:pPr indent="0" lvl="0" marL="0" marR="0" rtl="0" algn="l">
              <a:lnSpc>
                <a:spcPct val="124995"/>
              </a:lnSpc>
              <a:spcBef>
                <a:spcPts val="0"/>
              </a:spcBef>
              <a:spcAft>
                <a:spcPts val="0"/>
              </a:spcAft>
              <a:buClr>
                <a:srgbClr val="591CE6"/>
              </a:buClr>
              <a:buSzPts val="3300"/>
              <a:buFont typeface="Arial"/>
              <a:buNone/>
            </a:pPr>
            <a:r>
              <a:rPr b="1" i="0" lang="en" sz="3300" u="none" cap="none" strike="noStrike">
                <a:solidFill>
                  <a:srgbClr val="591CE6"/>
                </a:solidFill>
                <a:latin typeface="Arial"/>
                <a:ea typeface="Arial"/>
                <a:cs typeface="Arial"/>
                <a:sym typeface="Arial"/>
              </a:rPr>
              <a:t>SEARCH ENGINES</a:t>
            </a:r>
            <a:endParaRPr b="0" i="0" sz="3300" u="none" cap="none" strike="noStrike">
              <a:solidFill>
                <a:schemeClr val="dk1"/>
              </a:solidFill>
              <a:latin typeface="Calibri"/>
              <a:ea typeface="Calibri"/>
              <a:cs typeface="Calibri"/>
              <a:sym typeface="Calibri"/>
            </a:endParaRPr>
          </a:p>
        </p:txBody>
      </p:sp>
      <p:sp>
        <p:nvSpPr>
          <p:cNvPr id="60" name="Google Shape;60;p15"/>
          <p:cNvSpPr/>
          <p:nvPr/>
        </p:nvSpPr>
        <p:spPr>
          <a:xfrm>
            <a:off x="3883296" y="2254109"/>
            <a:ext cx="4673400" cy="888600"/>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272525"/>
              </a:buClr>
              <a:buSzPts val="1100"/>
              <a:buFont typeface="Arial"/>
              <a:buNone/>
            </a:pPr>
            <a:r>
              <a:rPr b="0" i="0" lang="en" sz="1100" u="none" cap="none" strike="noStrike">
                <a:solidFill>
                  <a:srgbClr val="272525"/>
                </a:solidFill>
                <a:latin typeface="Arial"/>
                <a:ea typeface="Arial"/>
                <a:cs typeface="Arial"/>
                <a:sym typeface="Arial"/>
              </a:rPr>
              <a:t>Search engines have come a long way since their inception. Today, we leverage the immense power of AI and NLP to make our search queries more accurate and relevant. Let's explore how NLP has transformed search engines, and the benefits it provides users.</a:t>
            </a:r>
            <a:endParaRPr b="0" i="0" sz="1100" u="none" cap="none" strike="noStrike">
              <a:solidFill>
                <a:schemeClr val="dk1"/>
              </a:solidFill>
              <a:latin typeface="Calibri"/>
              <a:ea typeface="Calibri"/>
              <a:cs typeface="Calibri"/>
              <a:sym typeface="Calibri"/>
            </a:endParaRPr>
          </a:p>
        </p:txBody>
      </p:sp>
      <p:sp>
        <p:nvSpPr>
          <p:cNvPr id="61" name="Google Shape;61;p15"/>
          <p:cNvSpPr/>
          <p:nvPr/>
        </p:nvSpPr>
        <p:spPr>
          <a:xfrm>
            <a:off x="3949749" y="4128641"/>
            <a:ext cx="222126" cy="222126"/>
          </a:xfrm>
          <a:prstGeom prst="roundRect">
            <a:avLst>
              <a:gd fmla="val 25726039" name="adj"/>
            </a:avLst>
          </a:prstGeom>
          <a:noFill/>
          <a:ln cap="flat" cmpd="sng" w="9525">
            <a:solidFill>
              <a:srgbClr val="FFFFF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62" name="Google Shape;62;p15"/>
          <p:cNvSpPr/>
          <p:nvPr/>
        </p:nvSpPr>
        <p:spPr>
          <a:xfrm>
            <a:off x="6639599" y="3637675"/>
            <a:ext cx="2245200" cy="243000"/>
          </a:xfrm>
          <a:prstGeom prst="rect">
            <a:avLst/>
          </a:prstGeom>
          <a:noFill/>
          <a:ln>
            <a:noFill/>
          </a:ln>
        </p:spPr>
        <p:txBody>
          <a:bodyPr anchorCtr="0" anchor="t" bIns="28575" lIns="57150" spcFirstLastPara="1" rIns="57150" wrap="square" tIns="28575">
            <a:noAutofit/>
          </a:bodyPr>
          <a:lstStyle/>
          <a:p>
            <a:pPr indent="-317500" lvl="0" marL="457200" marR="0" rtl="0" algn="l">
              <a:lnSpc>
                <a:spcPct val="140009"/>
              </a:lnSpc>
              <a:spcBef>
                <a:spcPts val="0"/>
              </a:spcBef>
              <a:spcAft>
                <a:spcPts val="0"/>
              </a:spcAft>
              <a:buClr>
                <a:srgbClr val="272525"/>
              </a:buClr>
              <a:buSzPts val="1400"/>
              <a:buFont typeface="Arial"/>
              <a:buChar char="-"/>
            </a:pPr>
            <a:r>
              <a:rPr b="1" i="0" lang="en" sz="1400" u="none" cap="none" strike="noStrike">
                <a:solidFill>
                  <a:srgbClr val="272525"/>
                </a:solidFill>
                <a:latin typeface="Arial"/>
                <a:ea typeface="Arial"/>
                <a:cs typeface="Arial"/>
                <a:sym typeface="Arial"/>
              </a:rPr>
              <a:t>Group No.10</a:t>
            </a:r>
            <a:endParaRPr sz="900"/>
          </a:p>
          <a:p>
            <a:pPr indent="0" lvl="0" marL="0" marR="0" rtl="0" algn="l">
              <a:lnSpc>
                <a:spcPct val="140009"/>
              </a:lnSpc>
              <a:spcBef>
                <a:spcPts val="0"/>
              </a:spcBef>
              <a:spcAft>
                <a:spcPts val="0"/>
              </a:spcAft>
              <a:buClr>
                <a:srgbClr val="272525"/>
              </a:buClr>
              <a:buSzPts val="1400"/>
              <a:buFont typeface="Arial"/>
              <a:buNone/>
            </a:pPr>
            <a:r>
              <a:rPr b="1" i="0" lang="en" sz="1400" u="none" cap="none" strike="noStrike">
                <a:solidFill>
                  <a:srgbClr val="272525"/>
                </a:solidFill>
                <a:latin typeface="Arial"/>
                <a:ea typeface="Arial"/>
                <a:cs typeface="Arial"/>
                <a:sym typeface="Arial"/>
              </a:rPr>
              <a:t>Varnika Mulay 28</a:t>
            </a:r>
            <a:endParaRPr sz="900"/>
          </a:p>
          <a:p>
            <a:pPr indent="0" lvl="0" marL="0" marR="0" rtl="0" algn="l">
              <a:lnSpc>
                <a:spcPct val="140009"/>
              </a:lnSpc>
              <a:spcBef>
                <a:spcPts val="0"/>
              </a:spcBef>
              <a:spcAft>
                <a:spcPts val="0"/>
              </a:spcAft>
              <a:buClr>
                <a:srgbClr val="272525"/>
              </a:buClr>
              <a:buSzPts val="1400"/>
              <a:buFont typeface="Arial"/>
              <a:buNone/>
            </a:pPr>
            <a:r>
              <a:rPr b="1" i="0" lang="en" sz="1400" u="none" cap="none" strike="noStrike">
                <a:solidFill>
                  <a:srgbClr val="272525"/>
                </a:solidFill>
                <a:latin typeface="Arial"/>
                <a:ea typeface="Arial"/>
                <a:cs typeface="Arial"/>
                <a:sym typeface="Arial"/>
              </a:rPr>
              <a:t>Aryaa Deshmukh 33</a:t>
            </a:r>
            <a:endParaRPr sz="900"/>
          </a:p>
          <a:p>
            <a:pPr indent="0" lvl="0" marL="0" marR="0" rtl="0" algn="l">
              <a:lnSpc>
                <a:spcPct val="140009"/>
              </a:lnSpc>
              <a:spcBef>
                <a:spcPts val="0"/>
              </a:spcBef>
              <a:spcAft>
                <a:spcPts val="0"/>
              </a:spcAft>
              <a:buClr>
                <a:srgbClr val="272525"/>
              </a:buClr>
              <a:buSzPts val="1400"/>
              <a:buFont typeface="Arial"/>
              <a:buNone/>
            </a:pPr>
            <a:r>
              <a:rPr b="1" i="0" lang="en" sz="1400" u="none" cap="none" strike="noStrike">
                <a:solidFill>
                  <a:srgbClr val="272525"/>
                </a:solidFill>
                <a:latin typeface="Arial"/>
                <a:ea typeface="Arial"/>
                <a:cs typeface="Arial"/>
                <a:sym typeface="Arial"/>
              </a:rPr>
              <a:t>Aditya Krishna 41</a:t>
            </a:r>
            <a:endParaRPr sz="900"/>
          </a:p>
          <a:p>
            <a:pPr indent="0" lvl="0" marL="0" marR="0" rtl="0" algn="l">
              <a:lnSpc>
                <a:spcPct val="140009"/>
              </a:lnSpc>
              <a:spcBef>
                <a:spcPts val="0"/>
              </a:spcBef>
              <a:spcAft>
                <a:spcPts val="0"/>
              </a:spcAft>
              <a:buClr>
                <a:srgbClr val="272525"/>
              </a:buClr>
              <a:buSzPts val="1400"/>
              <a:buFont typeface="Arial"/>
              <a:buNone/>
            </a:pPr>
            <a:r>
              <a:rPr b="1" i="0" lang="en" sz="1400" u="none" cap="none" strike="noStrike">
                <a:solidFill>
                  <a:srgbClr val="272525"/>
                </a:solidFill>
                <a:latin typeface="Arial"/>
                <a:ea typeface="Arial"/>
                <a:cs typeface="Arial"/>
                <a:sym typeface="Arial"/>
              </a:rPr>
              <a:t>Tanish Dhar 44</a:t>
            </a:r>
            <a:endParaRPr b="0" i="0" sz="1400" u="none" cap="none" strike="noStrike">
              <a:solidFill>
                <a:schemeClr val="dk1"/>
              </a:solidFill>
              <a:latin typeface="Calibri"/>
              <a:ea typeface="Calibri"/>
              <a:cs typeface="Calibri"/>
              <a:sym typeface="Calibri"/>
            </a:endParaRPr>
          </a:p>
        </p:txBody>
      </p:sp>
      <p:pic>
        <p:nvPicPr>
          <p:cNvPr descr="preencoded.png" id="63" name="Google Shape;63;p15"/>
          <p:cNvPicPr preferRelativeResize="0"/>
          <p:nvPr/>
        </p:nvPicPr>
        <p:blipFill rotWithShape="1">
          <a:blip r:embed="rId3">
            <a:alphaModFix/>
          </a:blip>
          <a:srcRect b="0" l="0" r="0" t="0"/>
          <a:stretch/>
        </p:blipFill>
        <p:spPr>
          <a:xfrm>
            <a:off x="0" y="0"/>
            <a:ext cx="3429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p:nvPr/>
        </p:nvSpPr>
        <p:spPr>
          <a:xfrm>
            <a:off x="0" y="0"/>
            <a:ext cx="9144000" cy="5143500"/>
          </a:xfrm>
          <a:prstGeom prst="rect">
            <a:avLst/>
          </a:prstGeom>
          <a:solidFill>
            <a:srgbClr val="FAF2E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15" name="Google Shape;215;p24"/>
          <p:cNvSpPr/>
          <p:nvPr/>
        </p:nvSpPr>
        <p:spPr>
          <a:xfrm>
            <a:off x="0" y="0"/>
            <a:ext cx="9144000" cy="5143500"/>
          </a:xfrm>
          <a:prstGeom prst="rect">
            <a:avLst/>
          </a:prstGeom>
          <a:solidFill>
            <a:srgbClr val="FDFAF7"/>
          </a:solidFill>
          <a:ln cap="flat" cmpd="sng" w="13800">
            <a:solidFill>
              <a:srgbClr val="E5E0D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216" name="Google Shape;216;p2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217" name="Google Shape;217;p24"/>
          <p:cNvSpPr/>
          <p:nvPr/>
        </p:nvSpPr>
        <p:spPr>
          <a:xfrm>
            <a:off x="0" y="0"/>
            <a:ext cx="9144000" cy="5143500"/>
          </a:xfrm>
          <a:prstGeom prst="rect">
            <a:avLst/>
          </a:prstGeom>
          <a:solidFill>
            <a:srgbClr val="FDFAF7">
              <a:alpha val="84705"/>
            </a:srgbClr>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18" name="Google Shape;218;p24"/>
          <p:cNvSpPr/>
          <p:nvPr/>
        </p:nvSpPr>
        <p:spPr>
          <a:xfrm>
            <a:off x="2902800" y="1175400"/>
            <a:ext cx="3338400" cy="27927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591CE6"/>
              </a:buClr>
              <a:buSzPts val="2700"/>
              <a:buFont typeface="Arial"/>
              <a:buNone/>
            </a:pPr>
            <a:r>
              <a:rPr b="1" lang="en" sz="7000">
                <a:solidFill>
                  <a:srgbClr val="591CE6"/>
                </a:solidFill>
              </a:rPr>
              <a:t>THANK </a:t>
            </a:r>
            <a:endParaRPr b="1" sz="7000">
              <a:solidFill>
                <a:srgbClr val="591CE6"/>
              </a:solidFill>
            </a:endParaRPr>
          </a:p>
          <a:p>
            <a:pPr indent="0" lvl="0" marL="0" marR="0" rtl="0" algn="l">
              <a:lnSpc>
                <a:spcPct val="125011"/>
              </a:lnSpc>
              <a:spcBef>
                <a:spcPts val="0"/>
              </a:spcBef>
              <a:spcAft>
                <a:spcPts val="0"/>
              </a:spcAft>
              <a:buClr>
                <a:srgbClr val="591CE6"/>
              </a:buClr>
              <a:buSzPts val="2700"/>
              <a:buFont typeface="Arial"/>
              <a:buNone/>
            </a:pPr>
            <a:r>
              <a:rPr b="1" lang="en" sz="7000">
                <a:solidFill>
                  <a:srgbClr val="591CE6"/>
                </a:solidFill>
              </a:rPr>
              <a:t>YOU!!!!</a:t>
            </a:r>
            <a:endParaRPr b="1" sz="7000">
              <a:solidFill>
                <a:srgbClr val="591CE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p:nvPr/>
        </p:nvSpPr>
        <p:spPr>
          <a:xfrm>
            <a:off x="0" y="0"/>
            <a:ext cx="9144000" cy="5143500"/>
          </a:xfrm>
          <a:prstGeom prst="rect">
            <a:avLst/>
          </a:prstGeom>
          <a:solidFill>
            <a:srgbClr val="FAF2E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70" name="Google Shape;70;p16"/>
          <p:cNvSpPr/>
          <p:nvPr/>
        </p:nvSpPr>
        <p:spPr>
          <a:xfrm>
            <a:off x="0" y="0"/>
            <a:ext cx="9144000" cy="5143500"/>
          </a:xfrm>
          <a:prstGeom prst="rect">
            <a:avLst/>
          </a:prstGeom>
          <a:solidFill>
            <a:srgbClr val="FDFAF7"/>
          </a:solidFill>
          <a:ln cap="flat" cmpd="sng" w="11300">
            <a:solidFill>
              <a:srgbClr val="E5E0D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71" name="Google Shape;71;p16"/>
          <p:cNvSpPr/>
          <p:nvPr/>
        </p:nvSpPr>
        <p:spPr>
          <a:xfrm>
            <a:off x="424756" y="324222"/>
            <a:ext cx="4659300" cy="354000"/>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591CE6"/>
              </a:buClr>
              <a:buSzPts val="2200"/>
              <a:buFont typeface="Arial"/>
              <a:buNone/>
            </a:pPr>
            <a:r>
              <a:rPr b="1" lang="en" sz="2200">
                <a:solidFill>
                  <a:srgbClr val="591CE6"/>
                </a:solidFill>
                <a:latin typeface="Arial"/>
                <a:ea typeface="Arial"/>
                <a:cs typeface="Arial"/>
                <a:sym typeface="Arial"/>
              </a:rPr>
              <a:t>The Power of NLP in Search Engines</a:t>
            </a:r>
            <a:endParaRPr sz="2200">
              <a:solidFill>
                <a:schemeClr val="dk1"/>
              </a:solidFill>
              <a:latin typeface="Calibri"/>
              <a:ea typeface="Calibri"/>
              <a:cs typeface="Calibri"/>
              <a:sym typeface="Calibri"/>
            </a:endParaRPr>
          </a:p>
        </p:txBody>
      </p:sp>
      <p:sp>
        <p:nvSpPr>
          <p:cNvPr id="72" name="Google Shape;72;p16"/>
          <p:cNvSpPr/>
          <p:nvPr/>
        </p:nvSpPr>
        <p:spPr>
          <a:xfrm>
            <a:off x="424756" y="1469976"/>
            <a:ext cx="255000" cy="255000"/>
          </a:xfrm>
          <a:prstGeom prst="roundRect">
            <a:avLst>
              <a:gd fmla="val 20001" name="adj"/>
            </a:avLst>
          </a:prstGeom>
          <a:solidFill>
            <a:srgbClr val="E0D7F4"/>
          </a:solidFill>
          <a:ln cap="flat" cmpd="sng" w="11300">
            <a:solidFill>
              <a:srgbClr val="C1AFE9"/>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73" name="Google Shape;73;p16"/>
          <p:cNvSpPr/>
          <p:nvPr/>
        </p:nvSpPr>
        <p:spPr>
          <a:xfrm>
            <a:off x="521345" y="1491258"/>
            <a:ext cx="61500" cy="212400"/>
          </a:xfrm>
          <a:prstGeom prst="rect">
            <a:avLst/>
          </a:prstGeom>
          <a:noFill/>
          <a:ln>
            <a:noFill/>
          </a:ln>
        </p:spPr>
        <p:txBody>
          <a:bodyPr anchorCtr="0" anchor="t" bIns="28575" lIns="57150" spcFirstLastPara="1" rIns="57150" wrap="square" tIns="28575">
            <a:noAutofit/>
          </a:bodyPr>
          <a:lstStyle/>
          <a:p>
            <a:pPr indent="0" lvl="0" marL="0" marR="0" rtl="0" algn="ctr">
              <a:lnSpc>
                <a:spcPct val="124988"/>
              </a:lnSpc>
              <a:spcBef>
                <a:spcPts val="0"/>
              </a:spcBef>
              <a:spcAft>
                <a:spcPts val="0"/>
              </a:spcAft>
              <a:buClr>
                <a:srgbClr val="272525"/>
              </a:buClr>
              <a:buSzPts val="1300"/>
              <a:buFont typeface="Arial"/>
              <a:buNone/>
            </a:pPr>
            <a:r>
              <a:rPr b="1" lang="en" sz="1300">
                <a:solidFill>
                  <a:srgbClr val="272525"/>
                </a:solidFill>
                <a:latin typeface="Arial"/>
                <a:ea typeface="Arial"/>
                <a:cs typeface="Arial"/>
                <a:sym typeface="Arial"/>
              </a:rPr>
              <a:t>1</a:t>
            </a:r>
            <a:endParaRPr sz="1300">
              <a:solidFill>
                <a:schemeClr val="dk1"/>
              </a:solidFill>
              <a:latin typeface="Calibri"/>
              <a:ea typeface="Calibri"/>
              <a:cs typeface="Calibri"/>
              <a:sym typeface="Calibri"/>
            </a:endParaRPr>
          </a:p>
        </p:txBody>
      </p:sp>
      <p:sp>
        <p:nvSpPr>
          <p:cNvPr id="74" name="Google Shape;74;p16"/>
          <p:cNvSpPr/>
          <p:nvPr/>
        </p:nvSpPr>
        <p:spPr>
          <a:xfrm>
            <a:off x="792882" y="1432694"/>
            <a:ext cx="1683900" cy="177000"/>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272525"/>
              </a:buClr>
              <a:buSzPts val="1100"/>
              <a:buFont typeface="Arial"/>
              <a:buNone/>
            </a:pPr>
            <a:r>
              <a:rPr b="1" lang="en" sz="1100">
                <a:solidFill>
                  <a:srgbClr val="272525"/>
                </a:solidFill>
                <a:latin typeface="Arial"/>
                <a:ea typeface="Arial"/>
                <a:cs typeface="Arial"/>
                <a:sym typeface="Arial"/>
              </a:rPr>
              <a:t>Parsing Natural Language</a:t>
            </a:r>
            <a:endParaRPr sz="1100">
              <a:solidFill>
                <a:schemeClr val="dk1"/>
              </a:solidFill>
              <a:latin typeface="Calibri"/>
              <a:ea typeface="Calibri"/>
              <a:cs typeface="Calibri"/>
              <a:sym typeface="Calibri"/>
            </a:endParaRPr>
          </a:p>
        </p:txBody>
      </p:sp>
      <p:sp>
        <p:nvSpPr>
          <p:cNvPr id="75" name="Google Shape;75;p16"/>
          <p:cNvSpPr/>
          <p:nvPr/>
        </p:nvSpPr>
        <p:spPr>
          <a:xfrm>
            <a:off x="792882" y="1875309"/>
            <a:ext cx="2007989" cy="724793"/>
          </a:xfrm>
          <a:prstGeom prst="rect">
            <a:avLst/>
          </a:prstGeom>
          <a:noFill/>
          <a:ln>
            <a:noFill/>
          </a:ln>
        </p:spPr>
        <p:txBody>
          <a:bodyPr anchorCtr="0" anchor="t" bIns="28575" lIns="57150" spcFirstLastPara="1" rIns="57150" wrap="square" tIns="28575">
            <a:noAutofit/>
          </a:bodyPr>
          <a:lstStyle/>
          <a:p>
            <a:pPr indent="0" lvl="0" marL="0" marR="0" rtl="0" algn="l">
              <a:lnSpc>
                <a:spcPct val="159985"/>
              </a:lnSpc>
              <a:spcBef>
                <a:spcPts val="0"/>
              </a:spcBef>
              <a:spcAft>
                <a:spcPts val="0"/>
              </a:spcAft>
              <a:buClr>
                <a:srgbClr val="272525"/>
              </a:buClr>
              <a:buSzPts val="900"/>
              <a:buFont typeface="Arial"/>
              <a:buNone/>
            </a:pPr>
            <a:r>
              <a:rPr lang="en" sz="900">
                <a:solidFill>
                  <a:srgbClr val="272525"/>
                </a:solidFill>
                <a:latin typeface="Arial"/>
                <a:ea typeface="Arial"/>
                <a:cs typeface="Arial"/>
                <a:sym typeface="Arial"/>
              </a:rPr>
              <a:t>NLP helps computers understand human language so that search engines can interpret queries more accurately.</a:t>
            </a:r>
            <a:endParaRPr sz="900">
              <a:solidFill>
                <a:schemeClr val="dk1"/>
              </a:solidFill>
              <a:latin typeface="Calibri"/>
              <a:ea typeface="Calibri"/>
              <a:cs typeface="Calibri"/>
              <a:sym typeface="Calibri"/>
            </a:endParaRPr>
          </a:p>
        </p:txBody>
      </p:sp>
      <p:sp>
        <p:nvSpPr>
          <p:cNvPr id="76" name="Google Shape;76;p16"/>
          <p:cNvSpPr/>
          <p:nvPr/>
        </p:nvSpPr>
        <p:spPr>
          <a:xfrm>
            <a:off x="2914129" y="1469976"/>
            <a:ext cx="255000" cy="255000"/>
          </a:xfrm>
          <a:prstGeom prst="roundRect">
            <a:avLst>
              <a:gd fmla="val 20001" name="adj"/>
            </a:avLst>
          </a:prstGeom>
          <a:solidFill>
            <a:srgbClr val="E0D7F4"/>
          </a:solidFill>
          <a:ln cap="flat" cmpd="sng" w="11300">
            <a:solidFill>
              <a:srgbClr val="C1AFE9"/>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77" name="Google Shape;77;p16"/>
          <p:cNvSpPr/>
          <p:nvPr/>
        </p:nvSpPr>
        <p:spPr>
          <a:xfrm>
            <a:off x="2994050" y="1491258"/>
            <a:ext cx="95100" cy="212400"/>
          </a:xfrm>
          <a:prstGeom prst="rect">
            <a:avLst/>
          </a:prstGeom>
          <a:noFill/>
          <a:ln>
            <a:noFill/>
          </a:ln>
        </p:spPr>
        <p:txBody>
          <a:bodyPr anchorCtr="0" anchor="t" bIns="28575" lIns="57150" spcFirstLastPara="1" rIns="57150" wrap="square" tIns="28575">
            <a:noAutofit/>
          </a:bodyPr>
          <a:lstStyle/>
          <a:p>
            <a:pPr indent="0" lvl="0" marL="0" marR="0" rtl="0" algn="ctr">
              <a:lnSpc>
                <a:spcPct val="124988"/>
              </a:lnSpc>
              <a:spcBef>
                <a:spcPts val="0"/>
              </a:spcBef>
              <a:spcAft>
                <a:spcPts val="0"/>
              </a:spcAft>
              <a:buClr>
                <a:srgbClr val="272525"/>
              </a:buClr>
              <a:buSzPts val="1300"/>
              <a:buFont typeface="Arial"/>
              <a:buNone/>
            </a:pPr>
            <a:r>
              <a:rPr b="1" lang="en" sz="1300">
                <a:solidFill>
                  <a:srgbClr val="272525"/>
                </a:solidFill>
                <a:latin typeface="Arial"/>
                <a:ea typeface="Arial"/>
                <a:cs typeface="Arial"/>
                <a:sym typeface="Arial"/>
              </a:rPr>
              <a:t>2</a:t>
            </a:r>
            <a:endParaRPr sz="1300">
              <a:solidFill>
                <a:schemeClr val="dk1"/>
              </a:solidFill>
              <a:latin typeface="Calibri"/>
              <a:ea typeface="Calibri"/>
              <a:cs typeface="Calibri"/>
              <a:sym typeface="Calibri"/>
            </a:endParaRPr>
          </a:p>
        </p:txBody>
      </p:sp>
      <p:sp>
        <p:nvSpPr>
          <p:cNvPr id="78" name="Google Shape;78;p16"/>
          <p:cNvSpPr/>
          <p:nvPr/>
        </p:nvSpPr>
        <p:spPr>
          <a:xfrm>
            <a:off x="3282256" y="1508894"/>
            <a:ext cx="2007900" cy="354000"/>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272525"/>
              </a:buClr>
              <a:buSzPts val="1100"/>
              <a:buFont typeface="Arial"/>
              <a:buNone/>
            </a:pPr>
            <a:r>
              <a:rPr b="1" lang="en" sz="1100">
                <a:solidFill>
                  <a:srgbClr val="272525"/>
                </a:solidFill>
                <a:latin typeface="Arial"/>
                <a:ea typeface="Arial"/>
                <a:cs typeface="Arial"/>
                <a:sym typeface="Arial"/>
              </a:rPr>
              <a:t>Contextualizing Search Results</a:t>
            </a:r>
            <a:endParaRPr sz="1100">
              <a:solidFill>
                <a:schemeClr val="dk1"/>
              </a:solidFill>
              <a:latin typeface="Calibri"/>
              <a:ea typeface="Calibri"/>
              <a:cs typeface="Calibri"/>
              <a:sym typeface="Calibri"/>
            </a:endParaRPr>
          </a:p>
        </p:txBody>
      </p:sp>
      <p:sp>
        <p:nvSpPr>
          <p:cNvPr id="79" name="Google Shape;79;p16"/>
          <p:cNvSpPr/>
          <p:nvPr/>
        </p:nvSpPr>
        <p:spPr>
          <a:xfrm>
            <a:off x="3282256" y="2052266"/>
            <a:ext cx="2007989" cy="724793"/>
          </a:xfrm>
          <a:prstGeom prst="rect">
            <a:avLst/>
          </a:prstGeom>
          <a:noFill/>
          <a:ln>
            <a:noFill/>
          </a:ln>
        </p:spPr>
        <p:txBody>
          <a:bodyPr anchorCtr="0" anchor="t" bIns="28575" lIns="57150" spcFirstLastPara="1" rIns="57150" wrap="square" tIns="28575">
            <a:noAutofit/>
          </a:bodyPr>
          <a:lstStyle/>
          <a:p>
            <a:pPr indent="0" lvl="0" marL="0" marR="0" rtl="0" algn="l">
              <a:lnSpc>
                <a:spcPct val="159985"/>
              </a:lnSpc>
              <a:spcBef>
                <a:spcPts val="0"/>
              </a:spcBef>
              <a:spcAft>
                <a:spcPts val="0"/>
              </a:spcAft>
              <a:buClr>
                <a:srgbClr val="272525"/>
              </a:buClr>
              <a:buSzPts val="900"/>
              <a:buFont typeface="Arial"/>
              <a:buNone/>
            </a:pPr>
            <a:r>
              <a:rPr lang="en" sz="900">
                <a:solidFill>
                  <a:srgbClr val="272525"/>
                </a:solidFill>
                <a:latin typeface="Arial"/>
                <a:ea typeface="Arial"/>
                <a:cs typeface="Arial"/>
                <a:sym typeface="Arial"/>
              </a:rPr>
              <a:t>NLP can help search engines understand the context of a search, providing more relevant search results.</a:t>
            </a:r>
            <a:endParaRPr sz="900">
              <a:solidFill>
                <a:schemeClr val="dk1"/>
              </a:solidFill>
              <a:latin typeface="Calibri"/>
              <a:ea typeface="Calibri"/>
              <a:cs typeface="Calibri"/>
              <a:sym typeface="Calibri"/>
            </a:endParaRPr>
          </a:p>
        </p:txBody>
      </p:sp>
      <p:sp>
        <p:nvSpPr>
          <p:cNvPr id="80" name="Google Shape;80;p16"/>
          <p:cNvSpPr/>
          <p:nvPr/>
        </p:nvSpPr>
        <p:spPr>
          <a:xfrm>
            <a:off x="424756" y="2978795"/>
            <a:ext cx="254868" cy="254868"/>
          </a:xfrm>
          <a:prstGeom prst="roundRect">
            <a:avLst>
              <a:gd fmla="val 20001" name="adj"/>
            </a:avLst>
          </a:prstGeom>
          <a:solidFill>
            <a:srgbClr val="E0D7F4"/>
          </a:solidFill>
          <a:ln cap="flat" cmpd="sng" w="11300">
            <a:solidFill>
              <a:srgbClr val="C1AFE9"/>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81" name="Google Shape;81;p16"/>
          <p:cNvSpPr/>
          <p:nvPr/>
        </p:nvSpPr>
        <p:spPr>
          <a:xfrm>
            <a:off x="504676" y="3000077"/>
            <a:ext cx="94953" cy="212303"/>
          </a:xfrm>
          <a:prstGeom prst="rect">
            <a:avLst/>
          </a:prstGeom>
          <a:noFill/>
          <a:ln>
            <a:noFill/>
          </a:ln>
        </p:spPr>
        <p:txBody>
          <a:bodyPr anchorCtr="0" anchor="t" bIns="28575" lIns="57150" spcFirstLastPara="1" rIns="57150" wrap="square" tIns="28575">
            <a:noAutofit/>
          </a:bodyPr>
          <a:lstStyle/>
          <a:p>
            <a:pPr indent="0" lvl="0" marL="0" marR="0" rtl="0" algn="ctr">
              <a:lnSpc>
                <a:spcPct val="124988"/>
              </a:lnSpc>
              <a:spcBef>
                <a:spcPts val="0"/>
              </a:spcBef>
              <a:spcAft>
                <a:spcPts val="0"/>
              </a:spcAft>
              <a:buClr>
                <a:srgbClr val="272525"/>
              </a:buClr>
              <a:buSzPts val="1300"/>
              <a:buFont typeface="Arial"/>
              <a:buNone/>
            </a:pPr>
            <a:r>
              <a:rPr b="1" lang="en" sz="1300">
                <a:solidFill>
                  <a:srgbClr val="272525"/>
                </a:solidFill>
                <a:latin typeface="Arial"/>
                <a:ea typeface="Arial"/>
                <a:cs typeface="Arial"/>
                <a:sym typeface="Arial"/>
              </a:rPr>
              <a:t>3</a:t>
            </a:r>
            <a:endParaRPr sz="1300">
              <a:solidFill>
                <a:schemeClr val="dk1"/>
              </a:solidFill>
              <a:latin typeface="Calibri"/>
              <a:ea typeface="Calibri"/>
              <a:cs typeface="Calibri"/>
              <a:sym typeface="Calibri"/>
            </a:endParaRPr>
          </a:p>
        </p:txBody>
      </p:sp>
      <p:sp>
        <p:nvSpPr>
          <p:cNvPr id="82" name="Google Shape;82;p16"/>
          <p:cNvSpPr/>
          <p:nvPr/>
        </p:nvSpPr>
        <p:spPr>
          <a:xfrm>
            <a:off x="792882" y="3017714"/>
            <a:ext cx="1924720" cy="176957"/>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272525"/>
              </a:buClr>
              <a:buSzPts val="1100"/>
              <a:buFont typeface="Arial"/>
              <a:buNone/>
            </a:pPr>
            <a:r>
              <a:rPr b="1" lang="en" sz="1100">
                <a:solidFill>
                  <a:srgbClr val="272525"/>
                </a:solidFill>
                <a:latin typeface="Arial"/>
                <a:ea typeface="Arial"/>
                <a:cs typeface="Arial"/>
                <a:sym typeface="Arial"/>
              </a:rPr>
              <a:t>Creating Personalized Results</a:t>
            </a:r>
            <a:endParaRPr sz="1100">
              <a:solidFill>
                <a:schemeClr val="dk1"/>
              </a:solidFill>
              <a:latin typeface="Calibri"/>
              <a:ea typeface="Calibri"/>
              <a:cs typeface="Calibri"/>
              <a:sym typeface="Calibri"/>
            </a:endParaRPr>
          </a:p>
        </p:txBody>
      </p:sp>
      <p:sp>
        <p:nvSpPr>
          <p:cNvPr id="83" name="Google Shape;83;p16"/>
          <p:cNvSpPr/>
          <p:nvPr/>
        </p:nvSpPr>
        <p:spPr>
          <a:xfrm>
            <a:off x="792882" y="3460328"/>
            <a:ext cx="2007900" cy="724800"/>
          </a:xfrm>
          <a:prstGeom prst="rect">
            <a:avLst/>
          </a:prstGeom>
          <a:noFill/>
          <a:ln>
            <a:noFill/>
          </a:ln>
        </p:spPr>
        <p:txBody>
          <a:bodyPr anchorCtr="0" anchor="t" bIns="28575" lIns="57150" spcFirstLastPara="1" rIns="57150" wrap="square" tIns="28575">
            <a:noAutofit/>
          </a:bodyPr>
          <a:lstStyle/>
          <a:p>
            <a:pPr indent="0" lvl="0" marL="0" marR="0" rtl="0" algn="l">
              <a:lnSpc>
                <a:spcPct val="159985"/>
              </a:lnSpc>
              <a:spcBef>
                <a:spcPts val="0"/>
              </a:spcBef>
              <a:spcAft>
                <a:spcPts val="0"/>
              </a:spcAft>
              <a:buClr>
                <a:srgbClr val="272525"/>
              </a:buClr>
              <a:buSzPts val="900"/>
              <a:buFont typeface="Arial"/>
              <a:buNone/>
            </a:pPr>
            <a:r>
              <a:rPr lang="en" sz="900">
                <a:solidFill>
                  <a:srgbClr val="272525"/>
                </a:solidFill>
                <a:latin typeface="Arial"/>
                <a:ea typeface="Arial"/>
                <a:cs typeface="Arial"/>
                <a:sym typeface="Arial"/>
              </a:rPr>
              <a:t>NLP helps search engines learn user preferences so that it can personalize results based on the user's search history and behaviors.</a:t>
            </a:r>
            <a:endParaRPr sz="900">
              <a:solidFill>
                <a:schemeClr val="dk1"/>
              </a:solidFill>
              <a:latin typeface="Calibri"/>
              <a:ea typeface="Calibri"/>
              <a:cs typeface="Calibri"/>
              <a:sym typeface="Calibri"/>
            </a:endParaRPr>
          </a:p>
        </p:txBody>
      </p:sp>
      <p:sp>
        <p:nvSpPr>
          <p:cNvPr id="84" name="Google Shape;84;p16"/>
          <p:cNvSpPr/>
          <p:nvPr/>
        </p:nvSpPr>
        <p:spPr>
          <a:xfrm>
            <a:off x="2914129" y="2978795"/>
            <a:ext cx="254868" cy="254868"/>
          </a:xfrm>
          <a:prstGeom prst="roundRect">
            <a:avLst>
              <a:gd fmla="val 20001" name="adj"/>
            </a:avLst>
          </a:prstGeom>
          <a:solidFill>
            <a:srgbClr val="E0D7F4"/>
          </a:solidFill>
          <a:ln cap="flat" cmpd="sng" w="11300">
            <a:solidFill>
              <a:srgbClr val="C1AFE9"/>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85" name="Google Shape;85;p16"/>
          <p:cNvSpPr/>
          <p:nvPr/>
        </p:nvSpPr>
        <p:spPr>
          <a:xfrm>
            <a:off x="2991669" y="3000077"/>
            <a:ext cx="99715" cy="212303"/>
          </a:xfrm>
          <a:prstGeom prst="rect">
            <a:avLst/>
          </a:prstGeom>
          <a:noFill/>
          <a:ln>
            <a:noFill/>
          </a:ln>
        </p:spPr>
        <p:txBody>
          <a:bodyPr anchorCtr="0" anchor="t" bIns="28575" lIns="57150" spcFirstLastPara="1" rIns="57150" wrap="square" tIns="28575">
            <a:noAutofit/>
          </a:bodyPr>
          <a:lstStyle/>
          <a:p>
            <a:pPr indent="0" lvl="0" marL="0" marR="0" rtl="0" algn="ctr">
              <a:lnSpc>
                <a:spcPct val="124988"/>
              </a:lnSpc>
              <a:spcBef>
                <a:spcPts val="0"/>
              </a:spcBef>
              <a:spcAft>
                <a:spcPts val="0"/>
              </a:spcAft>
              <a:buClr>
                <a:srgbClr val="272525"/>
              </a:buClr>
              <a:buSzPts val="1300"/>
              <a:buFont typeface="Arial"/>
              <a:buNone/>
            </a:pPr>
            <a:r>
              <a:rPr b="1" lang="en" sz="1300">
                <a:solidFill>
                  <a:srgbClr val="272525"/>
                </a:solidFill>
                <a:latin typeface="Arial"/>
                <a:ea typeface="Arial"/>
                <a:cs typeface="Arial"/>
                <a:sym typeface="Arial"/>
              </a:rPr>
              <a:t>4</a:t>
            </a:r>
            <a:endParaRPr sz="1300">
              <a:solidFill>
                <a:schemeClr val="dk1"/>
              </a:solidFill>
              <a:latin typeface="Calibri"/>
              <a:ea typeface="Calibri"/>
              <a:cs typeface="Calibri"/>
              <a:sym typeface="Calibri"/>
            </a:endParaRPr>
          </a:p>
        </p:txBody>
      </p:sp>
      <p:sp>
        <p:nvSpPr>
          <p:cNvPr id="86" name="Google Shape;86;p16"/>
          <p:cNvSpPr/>
          <p:nvPr/>
        </p:nvSpPr>
        <p:spPr>
          <a:xfrm>
            <a:off x="3282256" y="3017714"/>
            <a:ext cx="2007989" cy="353913"/>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272525"/>
              </a:buClr>
              <a:buSzPts val="1100"/>
              <a:buFont typeface="Arial"/>
              <a:buNone/>
            </a:pPr>
            <a:r>
              <a:rPr b="1" lang="en" sz="1100">
                <a:solidFill>
                  <a:srgbClr val="272525"/>
                </a:solidFill>
                <a:latin typeface="Arial"/>
                <a:ea typeface="Arial"/>
                <a:cs typeface="Arial"/>
                <a:sym typeface="Arial"/>
              </a:rPr>
              <a:t>Revolutionizing the Search Experience</a:t>
            </a:r>
            <a:endParaRPr sz="1100">
              <a:solidFill>
                <a:schemeClr val="dk1"/>
              </a:solidFill>
              <a:latin typeface="Calibri"/>
              <a:ea typeface="Calibri"/>
              <a:cs typeface="Calibri"/>
              <a:sym typeface="Calibri"/>
            </a:endParaRPr>
          </a:p>
        </p:txBody>
      </p:sp>
      <p:sp>
        <p:nvSpPr>
          <p:cNvPr id="87" name="Google Shape;87;p16"/>
          <p:cNvSpPr/>
          <p:nvPr/>
        </p:nvSpPr>
        <p:spPr>
          <a:xfrm>
            <a:off x="3282256" y="3484885"/>
            <a:ext cx="2007989" cy="724793"/>
          </a:xfrm>
          <a:prstGeom prst="rect">
            <a:avLst/>
          </a:prstGeom>
          <a:noFill/>
          <a:ln>
            <a:noFill/>
          </a:ln>
        </p:spPr>
        <p:txBody>
          <a:bodyPr anchorCtr="0" anchor="t" bIns="28575" lIns="57150" spcFirstLastPara="1" rIns="57150" wrap="square" tIns="28575">
            <a:noAutofit/>
          </a:bodyPr>
          <a:lstStyle/>
          <a:p>
            <a:pPr indent="0" lvl="0" marL="0" marR="0" rtl="0" algn="l">
              <a:lnSpc>
                <a:spcPct val="159985"/>
              </a:lnSpc>
              <a:spcBef>
                <a:spcPts val="0"/>
              </a:spcBef>
              <a:spcAft>
                <a:spcPts val="0"/>
              </a:spcAft>
              <a:buClr>
                <a:srgbClr val="272525"/>
              </a:buClr>
              <a:buSzPts val="900"/>
              <a:buFont typeface="Arial"/>
              <a:buNone/>
            </a:pPr>
            <a:r>
              <a:rPr lang="en" sz="900">
                <a:solidFill>
                  <a:srgbClr val="272525"/>
                </a:solidFill>
                <a:latin typeface="Arial"/>
                <a:ea typeface="Arial"/>
                <a:cs typeface="Arial"/>
                <a:sym typeface="Arial"/>
              </a:rPr>
              <a:t>NLP is revolutionizing the search experience, enabling users to search in a more natural and conversational way.</a:t>
            </a:r>
            <a:endParaRPr sz="900">
              <a:solidFill>
                <a:schemeClr val="dk1"/>
              </a:solidFill>
              <a:latin typeface="Calibri"/>
              <a:ea typeface="Calibri"/>
              <a:cs typeface="Calibri"/>
              <a:sym typeface="Calibri"/>
            </a:endParaRPr>
          </a:p>
        </p:txBody>
      </p:sp>
      <p:pic>
        <p:nvPicPr>
          <p:cNvPr descr="preencoded.png" id="88" name="Google Shape;88;p16"/>
          <p:cNvPicPr preferRelativeResize="0"/>
          <p:nvPr/>
        </p:nvPicPr>
        <p:blipFill rotWithShape="1">
          <a:blip r:embed="rId3">
            <a:alphaModFix/>
          </a:blip>
          <a:srcRect b="0" l="0" r="0" t="0"/>
          <a:stretch/>
        </p:blipFill>
        <p:spPr>
          <a:xfrm>
            <a:off x="5715000" y="0"/>
            <a:ext cx="3429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p:nvPr/>
        </p:nvSpPr>
        <p:spPr>
          <a:xfrm>
            <a:off x="0" y="0"/>
            <a:ext cx="9144000" cy="5143500"/>
          </a:xfrm>
          <a:prstGeom prst="rect">
            <a:avLst/>
          </a:prstGeom>
          <a:solidFill>
            <a:srgbClr val="FAF2E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95" name="Google Shape;95;p17"/>
          <p:cNvSpPr/>
          <p:nvPr/>
        </p:nvSpPr>
        <p:spPr>
          <a:xfrm>
            <a:off x="0" y="13291"/>
            <a:ext cx="9144000" cy="5143500"/>
          </a:xfrm>
          <a:prstGeom prst="rect">
            <a:avLst/>
          </a:prstGeom>
          <a:solidFill>
            <a:srgbClr val="FDFAF7"/>
          </a:solidFill>
          <a:ln cap="flat" cmpd="sng" w="13800">
            <a:solidFill>
              <a:srgbClr val="E5E0D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96" name="Google Shape;96;p17"/>
          <p:cNvSpPr/>
          <p:nvPr/>
        </p:nvSpPr>
        <p:spPr>
          <a:xfrm>
            <a:off x="1273746" y="542329"/>
            <a:ext cx="6596509" cy="867966"/>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591CE6"/>
              </a:buClr>
              <a:buSzPts val="2700"/>
              <a:buFont typeface="Arial"/>
              <a:buNone/>
            </a:pPr>
            <a:r>
              <a:rPr b="1" lang="en" sz="2700">
                <a:solidFill>
                  <a:srgbClr val="591CE6"/>
                </a:solidFill>
                <a:latin typeface="Arial"/>
                <a:ea typeface="Arial"/>
                <a:cs typeface="Arial"/>
                <a:sym typeface="Arial"/>
              </a:rPr>
              <a:t>AI Integration and Optimization with NLP</a:t>
            </a:r>
            <a:endParaRPr sz="2700">
              <a:solidFill>
                <a:schemeClr val="dk1"/>
              </a:solidFill>
              <a:latin typeface="Calibri"/>
              <a:ea typeface="Calibri"/>
              <a:cs typeface="Calibri"/>
              <a:sym typeface="Calibri"/>
            </a:endParaRPr>
          </a:p>
        </p:txBody>
      </p:sp>
      <p:pic>
        <p:nvPicPr>
          <p:cNvPr descr="preencoded.png" id="97" name="Google Shape;97;p17"/>
          <p:cNvPicPr preferRelativeResize="0"/>
          <p:nvPr/>
        </p:nvPicPr>
        <p:blipFill rotWithShape="1">
          <a:blip r:embed="rId3">
            <a:alphaModFix/>
          </a:blip>
          <a:srcRect b="0" l="0" r="0" t="0"/>
          <a:stretch/>
        </p:blipFill>
        <p:spPr>
          <a:xfrm>
            <a:off x="1273746" y="1611809"/>
            <a:ext cx="2059930" cy="1273075"/>
          </a:xfrm>
          <a:prstGeom prst="rect">
            <a:avLst/>
          </a:prstGeom>
          <a:noFill/>
          <a:ln>
            <a:noFill/>
          </a:ln>
        </p:spPr>
      </p:pic>
      <p:sp>
        <p:nvSpPr>
          <p:cNvPr id="98" name="Google Shape;98;p17"/>
          <p:cNvSpPr/>
          <p:nvPr/>
        </p:nvSpPr>
        <p:spPr>
          <a:xfrm>
            <a:off x="1273746" y="2982218"/>
            <a:ext cx="14265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591CE6"/>
              </a:buClr>
              <a:buSzPts val="1400"/>
              <a:buFont typeface="Arial"/>
              <a:buNone/>
            </a:pPr>
            <a:r>
              <a:rPr b="1" lang="en" sz="1400">
                <a:solidFill>
                  <a:srgbClr val="591CE6"/>
                </a:solidFill>
                <a:latin typeface="Arial"/>
                <a:ea typeface="Arial"/>
                <a:cs typeface="Arial"/>
                <a:sym typeface="Arial"/>
              </a:rPr>
              <a:t>Machine Learning</a:t>
            </a:r>
            <a:endParaRPr sz="1400">
              <a:solidFill>
                <a:schemeClr val="dk1"/>
              </a:solidFill>
              <a:latin typeface="Calibri"/>
              <a:ea typeface="Calibri"/>
              <a:cs typeface="Calibri"/>
              <a:sym typeface="Calibri"/>
            </a:endParaRPr>
          </a:p>
        </p:txBody>
      </p:sp>
      <p:sp>
        <p:nvSpPr>
          <p:cNvPr id="99" name="Google Shape;99;p17"/>
          <p:cNvSpPr/>
          <p:nvPr/>
        </p:nvSpPr>
        <p:spPr>
          <a:xfrm>
            <a:off x="1273746" y="3642866"/>
            <a:ext cx="2059800" cy="888600"/>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272525"/>
              </a:buClr>
              <a:buSzPts val="1100"/>
              <a:buFont typeface="Arial"/>
              <a:buNone/>
            </a:pPr>
            <a:r>
              <a:rPr lang="en" sz="1100">
                <a:solidFill>
                  <a:srgbClr val="272525"/>
                </a:solidFill>
                <a:latin typeface="Arial"/>
                <a:ea typeface="Arial"/>
                <a:cs typeface="Arial"/>
                <a:sym typeface="Arial"/>
              </a:rPr>
              <a:t>NLP can use machine learning to improve search results based on user interactions with search engines.</a:t>
            </a:r>
            <a:endParaRPr sz="1100">
              <a:solidFill>
                <a:schemeClr val="dk1"/>
              </a:solidFill>
              <a:latin typeface="Calibri"/>
              <a:ea typeface="Calibri"/>
              <a:cs typeface="Calibri"/>
              <a:sym typeface="Calibri"/>
            </a:endParaRPr>
          </a:p>
        </p:txBody>
      </p:sp>
      <p:pic>
        <p:nvPicPr>
          <p:cNvPr descr="preencoded.png" id="100" name="Google Shape;100;p17"/>
          <p:cNvPicPr preferRelativeResize="0"/>
          <p:nvPr/>
        </p:nvPicPr>
        <p:blipFill rotWithShape="1">
          <a:blip r:embed="rId4">
            <a:alphaModFix/>
          </a:blip>
          <a:srcRect b="0" l="0" r="0" t="0"/>
          <a:stretch/>
        </p:blipFill>
        <p:spPr>
          <a:xfrm>
            <a:off x="3541961" y="1611809"/>
            <a:ext cx="2060004" cy="1273150"/>
          </a:xfrm>
          <a:prstGeom prst="rect">
            <a:avLst/>
          </a:prstGeom>
          <a:noFill/>
          <a:ln>
            <a:noFill/>
          </a:ln>
        </p:spPr>
      </p:pic>
      <p:sp>
        <p:nvSpPr>
          <p:cNvPr id="101" name="Google Shape;101;p17"/>
          <p:cNvSpPr/>
          <p:nvPr/>
        </p:nvSpPr>
        <p:spPr>
          <a:xfrm>
            <a:off x="3541961" y="2982293"/>
            <a:ext cx="1388700" cy="2169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591CE6"/>
              </a:buClr>
              <a:buSzPts val="1400"/>
              <a:buFont typeface="Arial"/>
              <a:buNone/>
            </a:pPr>
            <a:r>
              <a:rPr b="1" lang="en" sz="1400">
                <a:solidFill>
                  <a:srgbClr val="591CE6"/>
                </a:solidFill>
                <a:latin typeface="Arial"/>
                <a:ea typeface="Arial"/>
                <a:cs typeface="Arial"/>
                <a:sym typeface="Arial"/>
              </a:rPr>
              <a:t>Voice Assistants</a:t>
            </a:r>
            <a:endParaRPr sz="1400">
              <a:solidFill>
                <a:schemeClr val="dk1"/>
              </a:solidFill>
              <a:latin typeface="Calibri"/>
              <a:ea typeface="Calibri"/>
              <a:cs typeface="Calibri"/>
              <a:sym typeface="Calibri"/>
            </a:endParaRPr>
          </a:p>
        </p:txBody>
      </p:sp>
      <p:sp>
        <p:nvSpPr>
          <p:cNvPr id="102" name="Google Shape;102;p17"/>
          <p:cNvSpPr/>
          <p:nvPr/>
        </p:nvSpPr>
        <p:spPr>
          <a:xfrm>
            <a:off x="3541961" y="3642941"/>
            <a:ext cx="2060100" cy="1110600"/>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272525"/>
              </a:buClr>
              <a:buSzPts val="1100"/>
              <a:buFont typeface="Arial"/>
              <a:buNone/>
            </a:pPr>
            <a:r>
              <a:rPr lang="en" sz="1100">
                <a:solidFill>
                  <a:srgbClr val="272525"/>
                </a:solidFill>
                <a:latin typeface="Arial"/>
                <a:ea typeface="Arial"/>
                <a:cs typeface="Arial"/>
                <a:sym typeface="Arial"/>
              </a:rPr>
              <a:t>Voice assistant search engines are powered by NLP, which allows them to understand natural, conversational language.</a:t>
            </a:r>
            <a:endParaRPr sz="1100">
              <a:solidFill>
                <a:schemeClr val="dk1"/>
              </a:solidFill>
              <a:latin typeface="Calibri"/>
              <a:ea typeface="Calibri"/>
              <a:cs typeface="Calibri"/>
              <a:sym typeface="Calibri"/>
            </a:endParaRPr>
          </a:p>
        </p:txBody>
      </p:sp>
      <p:pic>
        <p:nvPicPr>
          <p:cNvPr descr="preencoded.png" id="103" name="Google Shape;103;p17"/>
          <p:cNvPicPr preferRelativeResize="0"/>
          <p:nvPr/>
        </p:nvPicPr>
        <p:blipFill rotWithShape="1">
          <a:blip r:embed="rId5">
            <a:alphaModFix/>
          </a:blip>
          <a:srcRect b="0" l="0" r="0" t="0"/>
          <a:stretch/>
        </p:blipFill>
        <p:spPr>
          <a:xfrm>
            <a:off x="5810250" y="1611809"/>
            <a:ext cx="2060004" cy="1273150"/>
          </a:xfrm>
          <a:prstGeom prst="rect">
            <a:avLst/>
          </a:prstGeom>
          <a:noFill/>
          <a:ln>
            <a:noFill/>
          </a:ln>
        </p:spPr>
      </p:pic>
      <p:sp>
        <p:nvSpPr>
          <p:cNvPr id="104" name="Google Shape;104;p17"/>
          <p:cNvSpPr/>
          <p:nvPr/>
        </p:nvSpPr>
        <p:spPr>
          <a:xfrm>
            <a:off x="5810250" y="2982292"/>
            <a:ext cx="2060100" cy="4341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591CE6"/>
              </a:buClr>
              <a:buSzPts val="1400"/>
              <a:buFont typeface="Arial"/>
              <a:buNone/>
            </a:pPr>
            <a:r>
              <a:rPr b="1" lang="en" sz="1400">
                <a:solidFill>
                  <a:srgbClr val="591CE6"/>
                </a:solidFill>
                <a:latin typeface="Arial"/>
                <a:ea typeface="Arial"/>
                <a:cs typeface="Arial"/>
                <a:sym typeface="Arial"/>
              </a:rPr>
              <a:t>Search Engine Optimization</a:t>
            </a:r>
            <a:endParaRPr sz="1400">
              <a:solidFill>
                <a:schemeClr val="dk1"/>
              </a:solidFill>
              <a:latin typeface="Calibri"/>
              <a:ea typeface="Calibri"/>
              <a:cs typeface="Calibri"/>
              <a:sym typeface="Calibri"/>
            </a:endParaRPr>
          </a:p>
        </p:txBody>
      </p:sp>
      <p:sp>
        <p:nvSpPr>
          <p:cNvPr id="105" name="Google Shape;105;p17"/>
          <p:cNvSpPr/>
          <p:nvPr/>
        </p:nvSpPr>
        <p:spPr>
          <a:xfrm>
            <a:off x="5810250" y="3631332"/>
            <a:ext cx="2060100" cy="888600"/>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272525"/>
              </a:buClr>
              <a:buSzPts val="1100"/>
              <a:buFont typeface="Arial"/>
              <a:buNone/>
            </a:pPr>
            <a:r>
              <a:rPr lang="en" sz="1100">
                <a:solidFill>
                  <a:srgbClr val="272525"/>
                </a:solidFill>
                <a:latin typeface="Arial"/>
                <a:ea typeface="Arial"/>
                <a:cs typeface="Arial"/>
                <a:sym typeface="Arial"/>
              </a:rPr>
              <a:t>NLP is making SEO more targeted and personalized, improving search accuracy and reducing irrelevant results.</a:t>
            </a:r>
            <a:endParaRPr sz="11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p:nvPr/>
        </p:nvSpPr>
        <p:spPr>
          <a:xfrm>
            <a:off x="0" y="0"/>
            <a:ext cx="9144000" cy="5143500"/>
          </a:xfrm>
          <a:prstGeom prst="rect">
            <a:avLst/>
          </a:prstGeom>
          <a:solidFill>
            <a:srgbClr val="FAF2E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12" name="Google Shape;112;p18"/>
          <p:cNvSpPr/>
          <p:nvPr/>
        </p:nvSpPr>
        <p:spPr>
          <a:xfrm>
            <a:off x="0" y="-9"/>
            <a:ext cx="9144000" cy="5143500"/>
          </a:xfrm>
          <a:prstGeom prst="rect">
            <a:avLst/>
          </a:prstGeom>
          <a:solidFill>
            <a:srgbClr val="FDFAF7"/>
          </a:solidFill>
          <a:ln cap="flat" cmpd="sng" w="13800">
            <a:solidFill>
              <a:srgbClr val="E5E0D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13" name="Google Shape;113;p18"/>
          <p:cNvSpPr/>
          <p:nvPr/>
        </p:nvSpPr>
        <p:spPr>
          <a:xfrm>
            <a:off x="578375" y="34775"/>
            <a:ext cx="7291800" cy="885600"/>
          </a:xfrm>
          <a:prstGeom prst="rect">
            <a:avLst/>
          </a:prstGeom>
          <a:noFill/>
          <a:ln>
            <a:noFill/>
          </a:ln>
        </p:spPr>
        <p:txBody>
          <a:bodyPr anchorCtr="0" anchor="t" bIns="28575" lIns="57150" spcFirstLastPara="1" rIns="57150" wrap="square" tIns="28575">
            <a:noAutofit/>
          </a:bodyPr>
          <a:lstStyle/>
          <a:p>
            <a:pPr indent="0" lvl="0" marL="0" rtl="0" algn="l">
              <a:lnSpc>
                <a:spcPct val="125011"/>
              </a:lnSpc>
              <a:spcBef>
                <a:spcPts val="0"/>
              </a:spcBef>
              <a:spcAft>
                <a:spcPts val="0"/>
              </a:spcAft>
              <a:buClr>
                <a:srgbClr val="591CE6"/>
              </a:buClr>
              <a:buSzPts val="2700"/>
              <a:buFont typeface="Arial"/>
              <a:buNone/>
            </a:pPr>
            <a:r>
              <a:rPr b="1" lang="en" sz="2400">
                <a:solidFill>
                  <a:srgbClr val="591CE6"/>
                </a:solidFill>
              </a:rPr>
              <a:t>Real World Application #1 </a:t>
            </a:r>
            <a:endParaRPr b="1" sz="2400">
              <a:solidFill>
                <a:srgbClr val="591CE6"/>
              </a:solidFill>
            </a:endParaRPr>
          </a:p>
          <a:p>
            <a:pPr indent="0" lvl="0" marL="0" rtl="0" algn="l">
              <a:lnSpc>
                <a:spcPct val="125011"/>
              </a:lnSpc>
              <a:spcBef>
                <a:spcPts val="0"/>
              </a:spcBef>
              <a:spcAft>
                <a:spcPts val="0"/>
              </a:spcAft>
              <a:buClr>
                <a:srgbClr val="591CE6"/>
              </a:buClr>
              <a:buSzPts val="2700"/>
              <a:buFont typeface="Arial"/>
              <a:buNone/>
            </a:pPr>
            <a:r>
              <a:rPr b="1" lang="en" sz="2400">
                <a:solidFill>
                  <a:srgbClr val="591CE6"/>
                </a:solidFill>
              </a:rPr>
              <a:t>RoBERTa</a:t>
            </a:r>
            <a:endParaRPr b="1" sz="2400">
              <a:solidFill>
                <a:srgbClr val="591CE6"/>
              </a:solidFill>
            </a:endParaRPr>
          </a:p>
        </p:txBody>
      </p:sp>
      <p:sp>
        <p:nvSpPr>
          <p:cNvPr id="114" name="Google Shape;114;p18"/>
          <p:cNvSpPr/>
          <p:nvPr/>
        </p:nvSpPr>
        <p:spPr>
          <a:xfrm>
            <a:off x="215550" y="996575"/>
            <a:ext cx="8558100" cy="4055100"/>
          </a:xfrm>
          <a:prstGeom prst="rect">
            <a:avLst/>
          </a:prstGeom>
          <a:noFill/>
          <a:ln>
            <a:noFill/>
          </a:ln>
        </p:spPr>
        <p:txBody>
          <a:bodyPr anchorCtr="0" anchor="t" bIns="28575" lIns="57150" spcFirstLastPara="1" rIns="57150" wrap="square" tIns="28575">
            <a:noAutofit/>
          </a:bodyPr>
          <a:lstStyle/>
          <a:p>
            <a:pPr indent="0" lvl="0" marL="0" rtl="0" algn="l">
              <a:lnSpc>
                <a:spcPct val="159942"/>
              </a:lnSpc>
              <a:spcBef>
                <a:spcPts val="0"/>
              </a:spcBef>
              <a:spcAft>
                <a:spcPts val="0"/>
              </a:spcAft>
              <a:buClr>
                <a:schemeClr val="dk1"/>
              </a:buClr>
              <a:buSzPts val="1100"/>
              <a:buFont typeface="Arial"/>
              <a:buNone/>
            </a:pPr>
            <a:r>
              <a:rPr lang="en" sz="1100">
                <a:solidFill>
                  <a:srgbClr val="272525"/>
                </a:solidFill>
              </a:rPr>
              <a:t>1. Facebook AI open-sourced RoBERTa, a deep-learning NLP model based on Google's BERT architecture.</a:t>
            </a:r>
            <a:endParaRPr sz="1100">
              <a:solidFill>
                <a:srgbClr val="272525"/>
              </a:solidFill>
            </a:endParaRPr>
          </a:p>
          <a:p>
            <a:pPr indent="0" lvl="0" marL="0" rtl="0" algn="l">
              <a:lnSpc>
                <a:spcPct val="159942"/>
              </a:lnSpc>
              <a:spcBef>
                <a:spcPts val="0"/>
              </a:spcBef>
              <a:spcAft>
                <a:spcPts val="0"/>
              </a:spcAft>
              <a:buClr>
                <a:schemeClr val="dk1"/>
              </a:buClr>
              <a:buSzPts val="1100"/>
              <a:buFont typeface="Arial"/>
              <a:buNone/>
            </a:pPr>
            <a:r>
              <a:rPr lang="en" sz="1100">
                <a:solidFill>
                  <a:srgbClr val="272525"/>
                </a:solidFill>
              </a:rPr>
              <a:t>2. RoBERTa includes pre-training improvements, such as dynamic masking and larger mini-batch sizes, and achieves state-of-the-art results on NLP benchmarks using only unlabeled text from the web.</a:t>
            </a:r>
            <a:endParaRPr sz="1100">
              <a:solidFill>
                <a:srgbClr val="272525"/>
              </a:solidFill>
            </a:endParaRPr>
          </a:p>
          <a:p>
            <a:pPr indent="0" lvl="0" marL="0" rtl="0" algn="l">
              <a:lnSpc>
                <a:spcPct val="159942"/>
              </a:lnSpc>
              <a:spcBef>
                <a:spcPts val="0"/>
              </a:spcBef>
              <a:spcAft>
                <a:spcPts val="0"/>
              </a:spcAft>
              <a:buClr>
                <a:schemeClr val="dk1"/>
              </a:buClr>
              <a:buSzPts val="1100"/>
              <a:buFont typeface="Arial"/>
              <a:buNone/>
            </a:pPr>
            <a:r>
              <a:rPr lang="en" sz="1100">
                <a:solidFill>
                  <a:srgbClr val="272525"/>
                </a:solidFill>
              </a:rPr>
              <a:t>3. The Facebook team re-implemented BERT in PyTorch, made hyperparameter changes, and trained the model with more data and iterations.</a:t>
            </a:r>
            <a:endParaRPr sz="1100">
              <a:solidFill>
                <a:srgbClr val="272525"/>
              </a:solidFill>
            </a:endParaRPr>
          </a:p>
          <a:p>
            <a:pPr indent="0" lvl="0" marL="0" rtl="0" algn="l">
              <a:lnSpc>
                <a:spcPct val="159942"/>
              </a:lnSpc>
              <a:spcBef>
                <a:spcPts val="0"/>
              </a:spcBef>
              <a:spcAft>
                <a:spcPts val="0"/>
              </a:spcAft>
              <a:buClr>
                <a:schemeClr val="dk1"/>
              </a:buClr>
              <a:buSzPts val="1100"/>
              <a:buFont typeface="Arial"/>
              <a:buNone/>
            </a:pPr>
            <a:r>
              <a:rPr lang="en" sz="1100">
                <a:solidFill>
                  <a:srgbClr val="272525"/>
                </a:solidFill>
              </a:rPr>
              <a:t>4. RoBERTa surpassed BERT's performance on various NLP tasks, including GLUE, SQuAD, and RACE benchmarks, and it outperformed XLNet in some cases.</a:t>
            </a:r>
            <a:endParaRPr sz="1100">
              <a:solidFill>
                <a:srgbClr val="272525"/>
              </a:solidFill>
            </a:endParaRPr>
          </a:p>
          <a:p>
            <a:pPr indent="0" lvl="0" marL="0" rtl="0" algn="l">
              <a:lnSpc>
                <a:spcPct val="159942"/>
              </a:lnSpc>
              <a:spcBef>
                <a:spcPts val="0"/>
              </a:spcBef>
              <a:spcAft>
                <a:spcPts val="0"/>
              </a:spcAft>
              <a:buClr>
                <a:schemeClr val="dk1"/>
              </a:buClr>
              <a:buSzPts val="1100"/>
              <a:buFont typeface="Arial"/>
              <a:buNone/>
            </a:pPr>
            <a:r>
              <a:rPr lang="en" sz="1100">
                <a:solidFill>
                  <a:srgbClr val="272525"/>
                </a:solidFill>
              </a:rPr>
              <a:t>5. RoBERTa has become widely used in research and industry applications and serves as a base model for various successful NLP models.</a:t>
            </a:r>
            <a:endParaRPr sz="1100">
              <a:solidFill>
                <a:srgbClr val="272525"/>
              </a:solidFill>
            </a:endParaRPr>
          </a:p>
          <a:p>
            <a:pPr indent="0" lvl="0" marL="0" rtl="0" algn="l">
              <a:lnSpc>
                <a:spcPct val="159942"/>
              </a:lnSpc>
              <a:spcBef>
                <a:spcPts val="0"/>
              </a:spcBef>
              <a:spcAft>
                <a:spcPts val="0"/>
              </a:spcAft>
              <a:buClr>
                <a:schemeClr val="dk1"/>
              </a:buClr>
              <a:buSzPts val="1100"/>
              <a:buFont typeface="Arial"/>
              <a:buNone/>
            </a:pPr>
            <a:r>
              <a:t/>
            </a:r>
            <a:endParaRPr sz="1100">
              <a:solidFill>
                <a:srgbClr val="272525"/>
              </a:solidFill>
            </a:endParaRPr>
          </a:p>
          <a:p>
            <a:pPr indent="0" lvl="0" marL="0" rtl="0" algn="l">
              <a:lnSpc>
                <a:spcPct val="159942"/>
              </a:lnSpc>
              <a:spcBef>
                <a:spcPts val="0"/>
              </a:spcBef>
              <a:spcAft>
                <a:spcPts val="0"/>
              </a:spcAft>
              <a:buClr>
                <a:schemeClr val="dk1"/>
              </a:buClr>
              <a:buSzPts val="1100"/>
              <a:buFont typeface="Arial"/>
              <a:buNone/>
            </a:pPr>
            <a:r>
              <a:rPr b="1" lang="en" sz="1100">
                <a:solidFill>
                  <a:srgbClr val="272525"/>
                </a:solidFill>
              </a:rPr>
              <a:t>Datasets used to train RoBERTa model:</a:t>
            </a:r>
            <a:endParaRPr b="1" sz="1100">
              <a:solidFill>
                <a:srgbClr val="272525"/>
              </a:solidFill>
            </a:endParaRPr>
          </a:p>
          <a:p>
            <a:pPr indent="-298450" lvl="0" marL="457200" rtl="0" algn="l">
              <a:lnSpc>
                <a:spcPct val="159942"/>
              </a:lnSpc>
              <a:spcBef>
                <a:spcPts val="0"/>
              </a:spcBef>
              <a:spcAft>
                <a:spcPts val="0"/>
              </a:spcAft>
              <a:buClr>
                <a:srgbClr val="272525"/>
              </a:buClr>
              <a:buSzPts val="1100"/>
              <a:buChar char="●"/>
            </a:pPr>
            <a:r>
              <a:rPr lang="en" sz="1100">
                <a:solidFill>
                  <a:srgbClr val="272525"/>
                </a:solidFill>
              </a:rPr>
              <a:t>BOOK CORPUS and English Wikipedia dataset</a:t>
            </a:r>
            <a:endParaRPr sz="1100">
              <a:solidFill>
                <a:srgbClr val="272525"/>
              </a:solidFill>
            </a:endParaRPr>
          </a:p>
          <a:p>
            <a:pPr indent="-298450" lvl="0" marL="457200" rtl="0" algn="l">
              <a:lnSpc>
                <a:spcPct val="159942"/>
              </a:lnSpc>
              <a:spcBef>
                <a:spcPts val="0"/>
              </a:spcBef>
              <a:spcAft>
                <a:spcPts val="0"/>
              </a:spcAft>
              <a:buClr>
                <a:srgbClr val="272525"/>
              </a:buClr>
              <a:buSzPts val="1100"/>
              <a:buChar char="●"/>
            </a:pPr>
            <a:r>
              <a:rPr lang="en" sz="1100">
                <a:solidFill>
                  <a:srgbClr val="272525"/>
                </a:solidFill>
              </a:rPr>
              <a:t>CC-NEWS</a:t>
            </a:r>
            <a:endParaRPr sz="1100">
              <a:solidFill>
                <a:srgbClr val="272525"/>
              </a:solidFill>
            </a:endParaRPr>
          </a:p>
          <a:p>
            <a:pPr indent="-298450" lvl="0" marL="457200" rtl="0" algn="l">
              <a:lnSpc>
                <a:spcPct val="159942"/>
              </a:lnSpc>
              <a:spcBef>
                <a:spcPts val="0"/>
              </a:spcBef>
              <a:spcAft>
                <a:spcPts val="0"/>
              </a:spcAft>
              <a:buClr>
                <a:srgbClr val="272525"/>
              </a:buClr>
              <a:buSzPts val="1100"/>
              <a:buChar char="●"/>
            </a:pPr>
            <a:r>
              <a:rPr lang="en" sz="1100">
                <a:solidFill>
                  <a:srgbClr val="272525"/>
                </a:solidFill>
              </a:rPr>
              <a:t>OPENWEBTEXT</a:t>
            </a:r>
            <a:endParaRPr sz="1100">
              <a:solidFill>
                <a:srgbClr val="272525"/>
              </a:solidFill>
            </a:endParaRPr>
          </a:p>
          <a:p>
            <a:pPr indent="-298450" lvl="0" marL="457200" rtl="0" algn="l">
              <a:lnSpc>
                <a:spcPct val="159942"/>
              </a:lnSpc>
              <a:spcBef>
                <a:spcPts val="0"/>
              </a:spcBef>
              <a:spcAft>
                <a:spcPts val="0"/>
              </a:spcAft>
              <a:buClr>
                <a:srgbClr val="272525"/>
              </a:buClr>
              <a:buSzPts val="1100"/>
              <a:buChar char="●"/>
            </a:pPr>
            <a:r>
              <a:rPr lang="en" sz="1100">
                <a:solidFill>
                  <a:srgbClr val="272525"/>
                </a:solidFill>
              </a:rPr>
              <a:t>STORIES</a:t>
            </a:r>
            <a:endParaRPr sz="1100">
              <a:solidFill>
                <a:srgbClr val="272525"/>
              </a:solidFill>
            </a:endParaRPr>
          </a:p>
          <a:p>
            <a:pPr indent="0" lvl="0" marL="0" rtl="0" algn="l">
              <a:lnSpc>
                <a:spcPct val="159942"/>
              </a:lnSpc>
              <a:spcBef>
                <a:spcPts val="0"/>
              </a:spcBef>
              <a:spcAft>
                <a:spcPts val="0"/>
              </a:spcAft>
              <a:buClr>
                <a:schemeClr val="dk1"/>
              </a:buClr>
              <a:buSzPts val="1100"/>
              <a:buFont typeface="Arial"/>
              <a:buNone/>
            </a:pPr>
            <a:r>
              <a:t/>
            </a:r>
            <a:endParaRPr sz="1100">
              <a:solidFill>
                <a:srgbClr val="272525"/>
              </a:solidFill>
            </a:endParaRPr>
          </a:p>
          <a:p>
            <a:pPr indent="0" lvl="0" marL="0" marR="0" rtl="0" algn="l">
              <a:lnSpc>
                <a:spcPct val="159942"/>
              </a:lnSpc>
              <a:spcBef>
                <a:spcPts val="0"/>
              </a:spcBef>
              <a:spcAft>
                <a:spcPts val="0"/>
              </a:spcAft>
              <a:buClr>
                <a:srgbClr val="272525"/>
              </a:buClr>
              <a:buSzPts val="1100"/>
              <a:buFont typeface="Arial"/>
              <a:buNone/>
            </a:pPr>
            <a:r>
              <a:t/>
            </a:r>
            <a:endParaRPr sz="1100">
              <a:solidFill>
                <a:srgbClr val="272525"/>
              </a:solidFill>
            </a:endParaRPr>
          </a:p>
        </p:txBody>
      </p:sp>
      <p:pic>
        <p:nvPicPr>
          <p:cNvPr id="115" name="Google Shape;115;p18"/>
          <p:cNvPicPr preferRelativeResize="0"/>
          <p:nvPr/>
        </p:nvPicPr>
        <p:blipFill>
          <a:blip r:embed="rId3">
            <a:alphaModFix/>
          </a:blip>
          <a:stretch>
            <a:fillRect/>
          </a:stretch>
        </p:blipFill>
        <p:spPr>
          <a:xfrm>
            <a:off x="5553749" y="3187250"/>
            <a:ext cx="2056951" cy="1817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p:nvPr/>
        </p:nvSpPr>
        <p:spPr>
          <a:xfrm>
            <a:off x="0" y="0"/>
            <a:ext cx="9144000" cy="5143500"/>
          </a:xfrm>
          <a:prstGeom prst="rect">
            <a:avLst/>
          </a:prstGeom>
          <a:solidFill>
            <a:srgbClr val="FAF2E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22" name="Google Shape;122;p19"/>
          <p:cNvSpPr/>
          <p:nvPr/>
        </p:nvSpPr>
        <p:spPr>
          <a:xfrm>
            <a:off x="0" y="13291"/>
            <a:ext cx="9144000" cy="5143500"/>
          </a:xfrm>
          <a:prstGeom prst="rect">
            <a:avLst/>
          </a:prstGeom>
          <a:solidFill>
            <a:srgbClr val="FDFAF7"/>
          </a:solidFill>
          <a:ln cap="flat" cmpd="sng" w="13800">
            <a:solidFill>
              <a:srgbClr val="E5E0D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23" name="Google Shape;123;p19"/>
          <p:cNvSpPr/>
          <p:nvPr/>
        </p:nvSpPr>
        <p:spPr>
          <a:xfrm>
            <a:off x="141600" y="252375"/>
            <a:ext cx="3322800" cy="11991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591CE6"/>
              </a:buClr>
              <a:buSzPts val="2700"/>
              <a:buFont typeface="Arial"/>
              <a:buNone/>
            </a:pPr>
            <a:r>
              <a:rPr b="1" lang="en" sz="2000">
                <a:solidFill>
                  <a:srgbClr val="591CE6"/>
                </a:solidFill>
              </a:rPr>
              <a:t>Real World Application #2</a:t>
            </a:r>
            <a:endParaRPr b="1" sz="2000">
              <a:solidFill>
                <a:srgbClr val="591CE6"/>
              </a:solidFill>
            </a:endParaRPr>
          </a:p>
          <a:p>
            <a:pPr indent="0" lvl="0" marL="0" marR="0" rtl="0" algn="l">
              <a:lnSpc>
                <a:spcPct val="125011"/>
              </a:lnSpc>
              <a:spcBef>
                <a:spcPts val="0"/>
              </a:spcBef>
              <a:spcAft>
                <a:spcPts val="0"/>
              </a:spcAft>
              <a:buClr>
                <a:srgbClr val="591CE6"/>
              </a:buClr>
              <a:buSzPts val="2700"/>
              <a:buFont typeface="Arial"/>
              <a:buNone/>
            </a:pPr>
            <a:r>
              <a:rPr b="1" lang="en" sz="2000">
                <a:solidFill>
                  <a:srgbClr val="591CE6"/>
                </a:solidFill>
              </a:rPr>
              <a:t>AUTOCOMPLETE &amp; </a:t>
            </a:r>
            <a:endParaRPr b="1" sz="2000">
              <a:solidFill>
                <a:srgbClr val="591CE6"/>
              </a:solidFill>
            </a:endParaRPr>
          </a:p>
          <a:p>
            <a:pPr indent="0" lvl="0" marL="0" marR="0" rtl="0" algn="l">
              <a:lnSpc>
                <a:spcPct val="125011"/>
              </a:lnSpc>
              <a:spcBef>
                <a:spcPts val="0"/>
              </a:spcBef>
              <a:spcAft>
                <a:spcPts val="0"/>
              </a:spcAft>
              <a:buClr>
                <a:srgbClr val="591CE6"/>
              </a:buClr>
              <a:buSzPts val="2700"/>
              <a:buFont typeface="Arial"/>
              <a:buNone/>
            </a:pPr>
            <a:r>
              <a:rPr b="1" lang="en" sz="2000">
                <a:solidFill>
                  <a:srgbClr val="591CE6"/>
                </a:solidFill>
              </a:rPr>
              <a:t>AUTOCORRECT</a:t>
            </a:r>
            <a:endParaRPr b="1" sz="2000">
              <a:solidFill>
                <a:srgbClr val="591CE6"/>
              </a:solidFill>
            </a:endParaRPr>
          </a:p>
        </p:txBody>
      </p:sp>
      <p:pic>
        <p:nvPicPr>
          <p:cNvPr id="124" name="Google Shape;124;p19"/>
          <p:cNvPicPr preferRelativeResize="0"/>
          <p:nvPr/>
        </p:nvPicPr>
        <p:blipFill>
          <a:blip r:embed="rId3">
            <a:alphaModFix/>
          </a:blip>
          <a:stretch>
            <a:fillRect/>
          </a:stretch>
        </p:blipFill>
        <p:spPr>
          <a:xfrm>
            <a:off x="3464400" y="252375"/>
            <a:ext cx="5554325" cy="2473200"/>
          </a:xfrm>
          <a:prstGeom prst="rect">
            <a:avLst/>
          </a:prstGeom>
          <a:noFill/>
          <a:ln cap="flat" cmpd="sng" w="13800">
            <a:solidFill>
              <a:srgbClr val="E5E0DF"/>
            </a:solidFill>
            <a:prstDash val="solid"/>
            <a:round/>
            <a:headEnd len="sm" w="sm" type="none"/>
            <a:tailEnd len="sm" w="sm" type="none"/>
          </a:ln>
        </p:spPr>
      </p:pic>
      <p:sp>
        <p:nvSpPr>
          <p:cNvPr id="125" name="Google Shape;125;p19"/>
          <p:cNvSpPr txBox="1"/>
          <p:nvPr/>
        </p:nvSpPr>
        <p:spPr>
          <a:xfrm>
            <a:off x="141600" y="1785300"/>
            <a:ext cx="2625000" cy="3262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591CE6"/>
              </a:buClr>
              <a:buSzPts val="1500"/>
              <a:buAutoNum type="arabicPeriod"/>
            </a:pPr>
            <a:r>
              <a:rPr b="1" lang="en" sz="1500">
                <a:solidFill>
                  <a:srgbClr val="591CE6"/>
                </a:solidFill>
              </a:rPr>
              <a:t>Autocomplete</a:t>
            </a:r>
            <a:endParaRPr b="1" sz="1500">
              <a:solidFill>
                <a:srgbClr val="591CE6"/>
              </a:solidFill>
            </a:endParaRPr>
          </a:p>
          <a:p>
            <a:pPr indent="-323850" lvl="0" marL="457200" rtl="0" algn="l">
              <a:lnSpc>
                <a:spcPct val="115000"/>
              </a:lnSpc>
              <a:spcBef>
                <a:spcPts val="0"/>
              </a:spcBef>
              <a:spcAft>
                <a:spcPts val="0"/>
              </a:spcAft>
              <a:buSzPts val="1500"/>
              <a:buChar char="●"/>
            </a:pPr>
            <a:r>
              <a:rPr lang="en" sz="1500"/>
              <a:t>a feature that suggests possible search queries as users start typing in the search bar.</a:t>
            </a:r>
            <a:endParaRPr sz="1500"/>
          </a:p>
          <a:p>
            <a:pPr indent="-323850" lvl="0" marL="457200" rtl="0" algn="l">
              <a:lnSpc>
                <a:spcPct val="115000"/>
              </a:lnSpc>
              <a:spcBef>
                <a:spcPts val="0"/>
              </a:spcBef>
              <a:spcAft>
                <a:spcPts val="0"/>
              </a:spcAft>
              <a:buSzPts val="1500"/>
              <a:buChar char="●"/>
            </a:pPr>
            <a:r>
              <a:rPr b="1" lang="en" sz="1500"/>
              <a:t>Working</a:t>
            </a:r>
            <a:r>
              <a:rPr lang="en" sz="1500"/>
              <a:t>:</a:t>
            </a:r>
            <a:endParaRPr sz="1500"/>
          </a:p>
          <a:p>
            <a:pPr indent="-323850" lvl="0" marL="457200" rtl="0" algn="l">
              <a:lnSpc>
                <a:spcPct val="115000"/>
              </a:lnSpc>
              <a:spcBef>
                <a:spcPts val="0"/>
              </a:spcBef>
              <a:spcAft>
                <a:spcPts val="0"/>
              </a:spcAft>
              <a:buSzPts val="1500"/>
              <a:buAutoNum type="alphaLcPeriod"/>
            </a:pPr>
            <a:r>
              <a:rPr lang="en" sz="1500"/>
              <a:t>User input</a:t>
            </a:r>
            <a:endParaRPr sz="1500"/>
          </a:p>
          <a:p>
            <a:pPr indent="-323850" lvl="0" marL="457200" rtl="0" algn="l">
              <a:lnSpc>
                <a:spcPct val="115000"/>
              </a:lnSpc>
              <a:spcBef>
                <a:spcPts val="0"/>
              </a:spcBef>
              <a:spcAft>
                <a:spcPts val="0"/>
              </a:spcAft>
              <a:buSzPts val="1500"/>
              <a:buAutoNum type="alphaLcPeriod"/>
            </a:pPr>
            <a:r>
              <a:rPr lang="en" sz="1500"/>
              <a:t>NLP processing</a:t>
            </a:r>
            <a:endParaRPr sz="1500"/>
          </a:p>
          <a:p>
            <a:pPr indent="-323850" lvl="0" marL="457200" rtl="0" algn="l">
              <a:lnSpc>
                <a:spcPct val="115000"/>
              </a:lnSpc>
              <a:spcBef>
                <a:spcPts val="0"/>
              </a:spcBef>
              <a:spcAft>
                <a:spcPts val="0"/>
              </a:spcAft>
              <a:buSzPts val="1500"/>
              <a:buAutoNum type="alphaLcPeriod"/>
            </a:pPr>
            <a:r>
              <a:rPr lang="en" sz="1500"/>
              <a:t>Suggestions</a:t>
            </a:r>
            <a:endParaRPr sz="1500"/>
          </a:p>
          <a:p>
            <a:pPr indent="-323850" lvl="0" marL="457200" rtl="0" algn="l">
              <a:lnSpc>
                <a:spcPct val="115000"/>
              </a:lnSpc>
              <a:spcBef>
                <a:spcPts val="0"/>
              </a:spcBef>
              <a:spcAft>
                <a:spcPts val="0"/>
              </a:spcAft>
              <a:buSzPts val="1500"/>
              <a:buAutoNum type="alphaLcPeriod"/>
            </a:pPr>
            <a:r>
              <a:rPr lang="en" sz="1500"/>
              <a:t>Real-time updates</a:t>
            </a:r>
            <a:endParaRPr sz="1500"/>
          </a:p>
        </p:txBody>
      </p:sp>
      <p:sp>
        <p:nvSpPr>
          <p:cNvPr id="126" name="Google Shape;126;p19"/>
          <p:cNvSpPr txBox="1"/>
          <p:nvPr/>
        </p:nvSpPr>
        <p:spPr>
          <a:xfrm>
            <a:off x="2918200" y="2877725"/>
            <a:ext cx="5962800" cy="21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rgbClr val="591CE6"/>
                </a:solidFill>
              </a:rPr>
              <a:t>2. Autocorrect</a:t>
            </a:r>
            <a:endParaRPr b="1" sz="1500">
              <a:solidFill>
                <a:srgbClr val="591CE6"/>
              </a:solidFill>
            </a:endParaRPr>
          </a:p>
          <a:p>
            <a:pPr indent="-323850" lvl="0" marL="457200" rtl="0" algn="l">
              <a:spcBef>
                <a:spcPts val="0"/>
              </a:spcBef>
              <a:spcAft>
                <a:spcPts val="0"/>
              </a:spcAft>
              <a:buSzPts val="1500"/>
              <a:buChar char="●"/>
            </a:pPr>
            <a:r>
              <a:rPr lang="en" sz="1500"/>
              <a:t>a feature that automatically corrects spelling or typing errors in a user's query to improve search results. NLP is used to identify and rectify these errors. </a:t>
            </a:r>
            <a:endParaRPr sz="1500"/>
          </a:p>
          <a:p>
            <a:pPr indent="-323850" lvl="0" marL="457200" rtl="0" algn="l">
              <a:spcBef>
                <a:spcPts val="0"/>
              </a:spcBef>
              <a:spcAft>
                <a:spcPts val="0"/>
              </a:spcAft>
              <a:buSzPts val="1500"/>
              <a:buChar char="●"/>
            </a:pPr>
            <a:r>
              <a:rPr b="1" lang="en" sz="1500"/>
              <a:t>Working</a:t>
            </a:r>
            <a:r>
              <a:rPr lang="en" sz="1500"/>
              <a:t>:</a:t>
            </a:r>
            <a:endParaRPr sz="1500"/>
          </a:p>
          <a:p>
            <a:pPr indent="-323850" lvl="0" marL="457200" rtl="0" algn="l">
              <a:spcBef>
                <a:spcPts val="0"/>
              </a:spcBef>
              <a:spcAft>
                <a:spcPts val="0"/>
              </a:spcAft>
              <a:buSzPts val="1500"/>
              <a:buAutoNum type="alphaLcPeriod"/>
            </a:pPr>
            <a:r>
              <a:rPr lang="en" sz="1500"/>
              <a:t>User input</a:t>
            </a:r>
            <a:endParaRPr sz="1500"/>
          </a:p>
          <a:p>
            <a:pPr indent="-323850" lvl="0" marL="457200" rtl="0" algn="l">
              <a:spcBef>
                <a:spcPts val="0"/>
              </a:spcBef>
              <a:spcAft>
                <a:spcPts val="0"/>
              </a:spcAft>
              <a:buSzPts val="1500"/>
              <a:buAutoNum type="alphaLcPeriod"/>
            </a:pPr>
            <a:r>
              <a:rPr lang="en" sz="1500"/>
              <a:t>Error detection</a:t>
            </a:r>
            <a:endParaRPr sz="1500"/>
          </a:p>
          <a:p>
            <a:pPr indent="-323850" lvl="0" marL="457200" rtl="0" algn="l">
              <a:spcBef>
                <a:spcPts val="0"/>
              </a:spcBef>
              <a:spcAft>
                <a:spcPts val="0"/>
              </a:spcAft>
              <a:buSzPts val="1500"/>
              <a:buAutoNum type="alphaLcPeriod"/>
            </a:pPr>
            <a:r>
              <a:rPr lang="en" sz="1500"/>
              <a:t>Correction</a:t>
            </a:r>
            <a:endParaRPr sz="1500"/>
          </a:p>
          <a:p>
            <a:pPr indent="-323850" lvl="0" marL="457200" rtl="0" algn="l">
              <a:spcBef>
                <a:spcPts val="0"/>
              </a:spcBef>
              <a:spcAft>
                <a:spcPts val="0"/>
              </a:spcAft>
              <a:buSzPts val="1500"/>
              <a:buAutoNum type="alphaLcPeriod"/>
            </a:pPr>
            <a:r>
              <a:rPr lang="en" sz="1500"/>
              <a:t>Improved results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p:nvPr/>
        </p:nvSpPr>
        <p:spPr>
          <a:xfrm>
            <a:off x="0" y="0"/>
            <a:ext cx="9144000" cy="5143500"/>
          </a:xfrm>
          <a:prstGeom prst="rect">
            <a:avLst/>
          </a:prstGeom>
          <a:solidFill>
            <a:srgbClr val="FAF2E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33" name="Google Shape;133;p20"/>
          <p:cNvSpPr/>
          <p:nvPr/>
        </p:nvSpPr>
        <p:spPr>
          <a:xfrm>
            <a:off x="0" y="0"/>
            <a:ext cx="9144000" cy="5143500"/>
          </a:xfrm>
          <a:prstGeom prst="rect">
            <a:avLst/>
          </a:prstGeom>
          <a:solidFill>
            <a:srgbClr val="FDFAF7"/>
          </a:solidFill>
          <a:ln cap="flat" cmpd="sng" w="13800">
            <a:solidFill>
              <a:srgbClr val="E5E0D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34" name="Google Shape;134;p20"/>
          <p:cNvSpPr/>
          <p:nvPr/>
        </p:nvSpPr>
        <p:spPr>
          <a:xfrm>
            <a:off x="1273746" y="475506"/>
            <a:ext cx="6596509" cy="867966"/>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591CE6"/>
              </a:buClr>
              <a:buSzPts val="2700"/>
              <a:buFont typeface="Arial"/>
              <a:buNone/>
            </a:pPr>
            <a:r>
              <a:rPr b="1" lang="en" sz="2700">
                <a:solidFill>
                  <a:srgbClr val="591CE6"/>
                </a:solidFill>
                <a:latin typeface="Arial"/>
                <a:ea typeface="Arial"/>
                <a:cs typeface="Arial"/>
                <a:sym typeface="Arial"/>
              </a:rPr>
              <a:t>Benefits of Integrating AI with Search Engines</a:t>
            </a:r>
            <a:endParaRPr sz="2700">
              <a:solidFill>
                <a:schemeClr val="dk1"/>
              </a:solidFill>
              <a:latin typeface="Calibri"/>
              <a:ea typeface="Calibri"/>
              <a:cs typeface="Calibri"/>
              <a:sym typeface="Calibri"/>
            </a:endParaRPr>
          </a:p>
        </p:txBody>
      </p:sp>
      <p:sp>
        <p:nvSpPr>
          <p:cNvPr id="135" name="Google Shape;135;p20"/>
          <p:cNvSpPr/>
          <p:nvPr/>
        </p:nvSpPr>
        <p:spPr>
          <a:xfrm>
            <a:off x="4558159" y="1621185"/>
            <a:ext cx="27756" cy="3046809"/>
          </a:xfrm>
          <a:prstGeom prst="rect">
            <a:avLst/>
          </a:prstGeom>
          <a:solidFill>
            <a:srgbClr val="C1AFE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36" name="Google Shape;136;p20"/>
          <p:cNvSpPr/>
          <p:nvPr/>
        </p:nvSpPr>
        <p:spPr>
          <a:xfrm>
            <a:off x="4728233" y="1871997"/>
            <a:ext cx="485998" cy="27756"/>
          </a:xfrm>
          <a:prstGeom prst="rect">
            <a:avLst/>
          </a:prstGeom>
          <a:solidFill>
            <a:srgbClr val="C1AFE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37" name="Google Shape;137;p20"/>
          <p:cNvSpPr/>
          <p:nvPr/>
        </p:nvSpPr>
        <p:spPr>
          <a:xfrm>
            <a:off x="4415768" y="1729681"/>
            <a:ext cx="312464" cy="312464"/>
          </a:xfrm>
          <a:prstGeom prst="roundRect">
            <a:avLst>
              <a:gd fmla="val 20000" name="adj"/>
            </a:avLst>
          </a:prstGeom>
          <a:solidFill>
            <a:srgbClr val="E0D7F4"/>
          </a:solidFill>
          <a:ln cap="flat" cmpd="sng" w="13800">
            <a:solidFill>
              <a:srgbClr val="C1AFE9"/>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38" name="Google Shape;138;p20"/>
          <p:cNvSpPr/>
          <p:nvPr/>
        </p:nvSpPr>
        <p:spPr>
          <a:xfrm>
            <a:off x="4532226" y="1755726"/>
            <a:ext cx="79549" cy="260301"/>
          </a:xfrm>
          <a:prstGeom prst="rect">
            <a:avLst/>
          </a:prstGeom>
          <a:noFill/>
          <a:ln>
            <a:noFill/>
          </a:ln>
        </p:spPr>
        <p:txBody>
          <a:bodyPr anchorCtr="0" anchor="t" bIns="28575" lIns="57150" spcFirstLastPara="1" rIns="57150" wrap="square" tIns="28575">
            <a:noAutofit/>
          </a:bodyPr>
          <a:lstStyle/>
          <a:p>
            <a:pPr indent="0" lvl="0" marL="0" marR="0" rtl="0" algn="ctr">
              <a:lnSpc>
                <a:spcPct val="125038"/>
              </a:lnSpc>
              <a:spcBef>
                <a:spcPts val="0"/>
              </a:spcBef>
              <a:spcAft>
                <a:spcPts val="0"/>
              </a:spcAft>
              <a:buClr>
                <a:srgbClr val="272525"/>
              </a:buClr>
              <a:buSzPts val="1600"/>
              <a:buFont typeface="Arial"/>
              <a:buNone/>
            </a:pPr>
            <a:r>
              <a:rPr b="1" lang="en" sz="1600">
                <a:solidFill>
                  <a:srgbClr val="272525"/>
                </a:solidFill>
                <a:latin typeface="Arial"/>
                <a:ea typeface="Arial"/>
                <a:cs typeface="Arial"/>
                <a:sym typeface="Arial"/>
              </a:rPr>
              <a:t>1</a:t>
            </a:r>
            <a:endParaRPr sz="1600">
              <a:solidFill>
                <a:schemeClr val="dk1"/>
              </a:solidFill>
              <a:latin typeface="Calibri"/>
              <a:ea typeface="Calibri"/>
              <a:cs typeface="Calibri"/>
              <a:sym typeface="Calibri"/>
            </a:endParaRPr>
          </a:p>
        </p:txBody>
      </p:sp>
      <p:sp>
        <p:nvSpPr>
          <p:cNvPr id="139" name="Google Shape;139;p20"/>
          <p:cNvSpPr/>
          <p:nvPr/>
        </p:nvSpPr>
        <p:spPr>
          <a:xfrm>
            <a:off x="5335786" y="1760041"/>
            <a:ext cx="1795239" cy="216991"/>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272525"/>
              </a:buClr>
              <a:buSzPts val="1400"/>
              <a:buFont typeface="Arial"/>
              <a:buNone/>
            </a:pPr>
            <a:r>
              <a:rPr b="1" lang="en" sz="1400">
                <a:solidFill>
                  <a:srgbClr val="272525"/>
                </a:solidFill>
                <a:latin typeface="Arial"/>
                <a:ea typeface="Arial"/>
                <a:cs typeface="Arial"/>
                <a:sym typeface="Arial"/>
              </a:rPr>
              <a:t>Efficient and Accurate</a:t>
            </a:r>
            <a:endParaRPr sz="1400">
              <a:solidFill>
                <a:schemeClr val="dk1"/>
              </a:solidFill>
              <a:latin typeface="Calibri"/>
              <a:ea typeface="Calibri"/>
              <a:cs typeface="Calibri"/>
              <a:sym typeface="Calibri"/>
            </a:endParaRPr>
          </a:p>
        </p:txBody>
      </p:sp>
      <p:sp>
        <p:nvSpPr>
          <p:cNvPr id="140" name="Google Shape;140;p20"/>
          <p:cNvSpPr/>
          <p:nvPr/>
        </p:nvSpPr>
        <p:spPr>
          <a:xfrm>
            <a:off x="5335786" y="2344489"/>
            <a:ext cx="2534400" cy="666300"/>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272525"/>
              </a:buClr>
              <a:buSzPts val="1100"/>
              <a:buFont typeface="Arial"/>
              <a:buNone/>
            </a:pPr>
            <a:r>
              <a:rPr lang="en" sz="1100">
                <a:solidFill>
                  <a:srgbClr val="272525"/>
                </a:solidFill>
                <a:latin typeface="Arial"/>
                <a:ea typeface="Arial"/>
                <a:cs typeface="Arial"/>
                <a:sym typeface="Arial"/>
              </a:rPr>
              <a:t>NLP-powered search engines can save users time and increase accuracy of search results.</a:t>
            </a:r>
            <a:endParaRPr sz="1100">
              <a:solidFill>
                <a:schemeClr val="dk1"/>
              </a:solidFill>
              <a:latin typeface="Calibri"/>
              <a:ea typeface="Calibri"/>
              <a:cs typeface="Calibri"/>
              <a:sym typeface="Calibri"/>
            </a:endParaRPr>
          </a:p>
        </p:txBody>
      </p:sp>
      <p:sp>
        <p:nvSpPr>
          <p:cNvPr id="141" name="Google Shape;141;p20"/>
          <p:cNvSpPr/>
          <p:nvPr/>
        </p:nvSpPr>
        <p:spPr>
          <a:xfrm>
            <a:off x="3929769" y="2566281"/>
            <a:ext cx="485998" cy="27756"/>
          </a:xfrm>
          <a:prstGeom prst="rect">
            <a:avLst/>
          </a:prstGeom>
          <a:solidFill>
            <a:srgbClr val="C1AFE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42" name="Google Shape;142;p20"/>
          <p:cNvSpPr/>
          <p:nvPr/>
        </p:nvSpPr>
        <p:spPr>
          <a:xfrm>
            <a:off x="4415768" y="2423964"/>
            <a:ext cx="312464" cy="312464"/>
          </a:xfrm>
          <a:prstGeom prst="roundRect">
            <a:avLst>
              <a:gd fmla="val 20000" name="adj"/>
            </a:avLst>
          </a:prstGeom>
          <a:solidFill>
            <a:srgbClr val="E0D7F4"/>
          </a:solidFill>
          <a:ln cap="flat" cmpd="sng" w="13800">
            <a:solidFill>
              <a:srgbClr val="C1AFE9"/>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43" name="Google Shape;143;p20"/>
          <p:cNvSpPr/>
          <p:nvPr/>
        </p:nvSpPr>
        <p:spPr>
          <a:xfrm>
            <a:off x="4515557" y="2450009"/>
            <a:ext cx="112886" cy="260301"/>
          </a:xfrm>
          <a:prstGeom prst="rect">
            <a:avLst/>
          </a:prstGeom>
          <a:noFill/>
          <a:ln>
            <a:noFill/>
          </a:ln>
        </p:spPr>
        <p:txBody>
          <a:bodyPr anchorCtr="0" anchor="t" bIns="28575" lIns="57150" spcFirstLastPara="1" rIns="57150" wrap="square" tIns="28575">
            <a:noAutofit/>
          </a:bodyPr>
          <a:lstStyle/>
          <a:p>
            <a:pPr indent="0" lvl="0" marL="0" marR="0" rtl="0" algn="ctr">
              <a:lnSpc>
                <a:spcPct val="125038"/>
              </a:lnSpc>
              <a:spcBef>
                <a:spcPts val="0"/>
              </a:spcBef>
              <a:spcAft>
                <a:spcPts val="0"/>
              </a:spcAft>
              <a:buClr>
                <a:srgbClr val="272525"/>
              </a:buClr>
              <a:buSzPts val="1600"/>
              <a:buFont typeface="Arial"/>
              <a:buNone/>
            </a:pPr>
            <a:r>
              <a:rPr b="1" lang="en" sz="1600">
                <a:solidFill>
                  <a:srgbClr val="272525"/>
                </a:solidFill>
                <a:latin typeface="Arial"/>
                <a:ea typeface="Arial"/>
                <a:cs typeface="Arial"/>
                <a:sym typeface="Arial"/>
              </a:rPr>
              <a:t>2</a:t>
            </a:r>
            <a:endParaRPr sz="1600">
              <a:solidFill>
                <a:schemeClr val="dk1"/>
              </a:solidFill>
              <a:latin typeface="Calibri"/>
              <a:ea typeface="Calibri"/>
              <a:cs typeface="Calibri"/>
              <a:sym typeface="Calibri"/>
            </a:endParaRPr>
          </a:p>
        </p:txBody>
      </p:sp>
      <p:sp>
        <p:nvSpPr>
          <p:cNvPr id="144" name="Google Shape;144;p20"/>
          <p:cNvSpPr/>
          <p:nvPr/>
        </p:nvSpPr>
        <p:spPr>
          <a:xfrm>
            <a:off x="1643286" y="2454324"/>
            <a:ext cx="2164928" cy="216991"/>
          </a:xfrm>
          <a:prstGeom prst="rect">
            <a:avLst/>
          </a:prstGeom>
          <a:noFill/>
          <a:ln>
            <a:noFill/>
          </a:ln>
        </p:spPr>
        <p:txBody>
          <a:bodyPr anchorCtr="0" anchor="t" bIns="28575" lIns="57150" spcFirstLastPara="1" rIns="57150" wrap="square" tIns="28575">
            <a:noAutofit/>
          </a:bodyPr>
          <a:lstStyle/>
          <a:p>
            <a:pPr indent="0" lvl="0" marL="0" marR="0" rtl="0" algn="r">
              <a:lnSpc>
                <a:spcPct val="125011"/>
              </a:lnSpc>
              <a:spcBef>
                <a:spcPts val="0"/>
              </a:spcBef>
              <a:spcAft>
                <a:spcPts val="0"/>
              </a:spcAft>
              <a:buClr>
                <a:srgbClr val="272525"/>
              </a:buClr>
              <a:buSzPts val="1400"/>
              <a:buFont typeface="Arial"/>
              <a:buNone/>
            </a:pPr>
            <a:r>
              <a:rPr b="1" lang="en" sz="1400">
                <a:solidFill>
                  <a:srgbClr val="272525"/>
                </a:solidFill>
                <a:latin typeface="Arial"/>
                <a:ea typeface="Arial"/>
                <a:cs typeface="Arial"/>
                <a:sym typeface="Arial"/>
              </a:rPr>
              <a:t>Personalized to Your Needs</a:t>
            </a:r>
            <a:endParaRPr sz="1400">
              <a:solidFill>
                <a:schemeClr val="dk1"/>
              </a:solidFill>
              <a:latin typeface="Calibri"/>
              <a:ea typeface="Calibri"/>
              <a:cs typeface="Calibri"/>
              <a:sym typeface="Calibri"/>
            </a:endParaRPr>
          </a:p>
        </p:txBody>
      </p:sp>
      <p:sp>
        <p:nvSpPr>
          <p:cNvPr id="145" name="Google Shape;145;p20"/>
          <p:cNvSpPr/>
          <p:nvPr/>
        </p:nvSpPr>
        <p:spPr>
          <a:xfrm>
            <a:off x="1273746" y="3038773"/>
            <a:ext cx="2534400" cy="888600"/>
          </a:xfrm>
          <a:prstGeom prst="rect">
            <a:avLst/>
          </a:prstGeom>
          <a:noFill/>
          <a:ln>
            <a:noFill/>
          </a:ln>
        </p:spPr>
        <p:txBody>
          <a:bodyPr anchorCtr="0" anchor="t" bIns="28575" lIns="57150" spcFirstLastPara="1" rIns="57150" wrap="square" tIns="28575">
            <a:noAutofit/>
          </a:bodyPr>
          <a:lstStyle/>
          <a:p>
            <a:pPr indent="0" lvl="0" marL="0" marR="0" rtl="0" algn="r">
              <a:lnSpc>
                <a:spcPct val="159942"/>
              </a:lnSpc>
              <a:spcBef>
                <a:spcPts val="0"/>
              </a:spcBef>
              <a:spcAft>
                <a:spcPts val="0"/>
              </a:spcAft>
              <a:buClr>
                <a:srgbClr val="272525"/>
              </a:buClr>
              <a:buSzPts val="1100"/>
              <a:buFont typeface="Arial"/>
              <a:buNone/>
            </a:pPr>
            <a:r>
              <a:rPr lang="en" sz="1100">
                <a:solidFill>
                  <a:srgbClr val="272525"/>
                </a:solidFill>
                <a:latin typeface="Arial"/>
                <a:ea typeface="Arial"/>
                <a:cs typeface="Arial"/>
                <a:sym typeface="Arial"/>
              </a:rPr>
              <a:t>Search engines can use AI and NLP to provide personalized search results based on user search history and behaviors.</a:t>
            </a:r>
            <a:endParaRPr sz="1100">
              <a:solidFill>
                <a:schemeClr val="dk1"/>
              </a:solidFill>
              <a:latin typeface="Calibri"/>
              <a:ea typeface="Calibri"/>
              <a:cs typeface="Calibri"/>
              <a:sym typeface="Calibri"/>
            </a:endParaRPr>
          </a:p>
        </p:txBody>
      </p:sp>
      <p:sp>
        <p:nvSpPr>
          <p:cNvPr id="146" name="Google Shape;146;p20"/>
          <p:cNvSpPr/>
          <p:nvPr/>
        </p:nvSpPr>
        <p:spPr>
          <a:xfrm>
            <a:off x="4728233" y="3396741"/>
            <a:ext cx="485998" cy="27756"/>
          </a:xfrm>
          <a:prstGeom prst="rect">
            <a:avLst/>
          </a:prstGeom>
          <a:solidFill>
            <a:srgbClr val="C1AFE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47" name="Google Shape;147;p20"/>
          <p:cNvSpPr/>
          <p:nvPr/>
        </p:nvSpPr>
        <p:spPr>
          <a:xfrm>
            <a:off x="4415768" y="3254424"/>
            <a:ext cx="312464" cy="312464"/>
          </a:xfrm>
          <a:prstGeom prst="roundRect">
            <a:avLst>
              <a:gd fmla="val 20000" name="adj"/>
            </a:avLst>
          </a:prstGeom>
          <a:solidFill>
            <a:srgbClr val="E0D7F4"/>
          </a:solidFill>
          <a:ln cap="flat" cmpd="sng" w="13800">
            <a:solidFill>
              <a:srgbClr val="C1AFE9"/>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48" name="Google Shape;148;p20"/>
          <p:cNvSpPr/>
          <p:nvPr/>
        </p:nvSpPr>
        <p:spPr>
          <a:xfrm>
            <a:off x="4513176" y="3280469"/>
            <a:ext cx="117649" cy="260301"/>
          </a:xfrm>
          <a:prstGeom prst="rect">
            <a:avLst/>
          </a:prstGeom>
          <a:noFill/>
          <a:ln>
            <a:noFill/>
          </a:ln>
        </p:spPr>
        <p:txBody>
          <a:bodyPr anchorCtr="0" anchor="t" bIns="28575" lIns="57150" spcFirstLastPara="1" rIns="57150" wrap="square" tIns="28575">
            <a:noAutofit/>
          </a:bodyPr>
          <a:lstStyle/>
          <a:p>
            <a:pPr indent="0" lvl="0" marL="0" marR="0" rtl="0" algn="ctr">
              <a:lnSpc>
                <a:spcPct val="125038"/>
              </a:lnSpc>
              <a:spcBef>
                <a:spcPts val="0"/>
              </a:spcBef>
              <a:spcAft>
                <a:spcPts val="0"/>
              </a:spcAft>
              <a:buClr>
                <a:srgbClr val="272525"/>
              </a:buClr>
              <a:buSzPts val="1600"/>
              <a:buFont typeface="Arial"/>
              <a:buNone/>
            </a:pPr>
            <a:r>
              <a:rPr b="1" lang="en" sz="1600">
                <a:solidFill>
                  <a:srgbClr val="272525"/>
                </a:solidFill>
                <a:latin typeface="Arial"/>
                <a:ea typeface="Arial"/>
                <a:cs typeface="Arial"/>
                <a:sym typeface="Arial"/>
              </a:rPr>
              <a:t>3</a:t>
            </a:r>
            <a:endParaRPr sz="1600">
              <a:solidFill>
                <a:schemeClr val="dk1"/>
              </a:solidFill>
              <a:latin typeface="Calibri"/>
              <a:ea typeface="Calibri"/>
              <a:cs typeface="Calibri"/>
              <a:sym typeface="Calibri"/>
            </a:endParaRPr>
          </a:p>
        </p:txBody>
      </p:sp>
      <p:sp>
        <p:nvSpPr>
          <p:cNvPr id="149" name="Google Shape;149;p20"/>
          <p:cNvSpPr/>
          <p:nvPr/>
        </p:nvSpPr>
        <p:spPr>
          <a:xfrm>
            <a:off x="5335786" y="3284786"/>
            <a:ext cx="2108671" cy="216991"/>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272525"/>
              </a:buClr>
              <a:buSzPts val="1400"/>
              <a:buFont typeface="Arial"/>
              <a:buNone/>
            </a:pPr>
            <a:r>
              <a:rPr b="1" lang="en" sz="1400">
                <a:solidFill>
                  <a:srgbClr val="272525"/>
                </a:solidFill>
                <a:latin typeface="Arial"/>
                <a:ea typeface="Arial"/>
                <a:cs typeface="Arial"/>
                <a:sym typeface="Arial"/>
              </a:rPr>
              <a:t>Improved User Experience</a:t>
            </a:r>
            <a:endParaRPr sz="1400">
              <a:solidFill>
                <a:schemeClr val="dk1"/>
              </a:solidFill>
              <a:latin typeface="Calibri"/>
              <a:ea typeface="Calibri"/>
              <a:cs typeface="Calibri"/>
              <a:sym typeface="Calibri"/>
            </a:endParaRPr>
          </a:p>
        </p:txBody>
      </p:sp>
      <p:sp>
        <p:nvSpPr>
          <p:cNvPr id="150" name="Google Shape;150;p20"/>
          <p:cNvSpPr/>
          <p:nvPr/>
        </p:nvSpPr>
        <p:spPr>
          <a:xfrm>
            <a:off x="5335786" y="3869234"/>
            <a:ext cx="2534400" cy="888600"/>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272525"/>
              </a:buClr>
              <a:buSzPts val="1100"/>
              <a:buFont typeface="Arial"/>
              <a:buNone/>
            </a:pPr>
            <a:r>
              <a:rPr lang="en" sz="1100">
                <a:solidFill>
                  <a:srgbClr val="272525"/>
                </a:solidFill>
                <a:latin typeface="Arial"/>
                <a:ea typeface="Arial"/>
                <a:cs typeface="Arial"/>
                <a:sym typeface="Arial"/>
              </a:rPr>
              <a:t>NLP-powered search engines provide a more natural and intuitive search experience, making search less overwhelming and more enjoyable.</a:t>
            </a:r>
            <a:endParaRPr sz="11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p:nvPr/>
        </p:nvSpPr>
        <p:spPr>
          <a:xfrm>
            <a:off x="0" y="0"/>
            <a:ext cx="9144000" cy="5143500"/>
          </a:xfrm>
          <a:prstGeom prst="rect">
            <a:avLst/>
          </a:prstGeom>
          <a:solidFill>
            <a:srgbClr val="FAF2E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57" name="Google Shape;157;p21"/>
          <p:cNvSpPr/>
          <p:nvPr/>
        </p:nvSpPr>
        <p:spPr>
          <a:xfrm>
            <a:off x="0" y="0"/>
            <a:ext cx="9144000" cy="5143500"/>
          </a:xfrm>
          <a:prstGeom prst="rect">
            <a:avLst/>
          </a:prstGeom>
          <a:solidFill>
            <a:srgbClr val="FDFAF7"/>
          </a:solidFill>
          <a:ln cap="flat" cmpd="sng" w="13800">
            <a:solidFill>
              <a:srgbClr val="E5E0D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58" name="Google Shape;158;p21"/>
          <p:cNvSpPr/>
          <p:nvPr/>
        </p:nvSpPr>
        <p:spPr>
          <a:xfrm>
            <a:off x="1273746" y="679028"/>
            <a:ext cx="6596509" cy="867966"/>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591CE6"/>
              </a:buClr>
              <a:buSzPts val="2700"/>
              <a:buFont typeface="Arial"/>
              <a:buNone/>
            </a:pPr>
            <a:r>
              <a:rPr b="1" lang="en" sz="2700">
                <a:solidFill>
                  <a:srgbClr val="591CE6"/>
                </a:solidFill>
                <a:latin typeface="Arial"/>
                <a:ea typeface="Arial"/>
                <a:cs typeface="Arial"/>
                <a:sym typeface="Arial"/>
              </a:rPr>
              <a:t>Challenges of AI Integration with Search Engines using NLP</a:t>
            </a:r>
            <a:endParaRPr sz="2700">
              <a:solidFill>
                <a:schemeClr val="dk1"/>
              </a:solidFill>
              <a:latin typeface="Calibri"/>
              <a:ea typeface="Calibri"/>
              <a:cs typeface="Calibri"/>
              <a:sym typeface="Calibri"/>
            </a:endParaRPr>
          </a:p>
        </p:txBody>
      </p:sp>
      <p:sp>
        <p:nvSpPr>
          <p:cNvPr id="159" name="Google Shape;159;p21"/>
          <p:cNvSpPr/>
          <p:nvPr/>
        </p:nvSpPr>
        <p:spPr>
          <a:xfrm>
            <a:off x="1273750" y="1824700"/>
            <a:ext cx="2106300" cy="2813100"/>
          </a:xfrm>
          <a:prstGeom prst="roundRect">
            <a:avLst>
              <a:gd fmla="val 2967" name="adj"/>
            </a:avLst>
          </a:prstGeom>
          <a:solidFill>
            <a:srgbClr val="E0D7F4"/>
          </a:solidFill>
          <a:ln cap="flat" cmpd="sng" w="13800">
            <a:solidFill>
              <a:srgbClr val="C1AFE9"/>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60" name="Google Shape;160;p21"/>
          <p:cNvSpPr/>
          <p:nvPr/>
        </p:nvSpPr>
        <p:spPr>
          <a:xfrm>
            <a:off x="1421234" y="1895996"/>
            <a:ext cx="1811400" cy="4341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272525"/>
              </a:buClr>
              <a:buSzPts val="1400"/>
              <a:buFont typeface="Arial"/>
              <a:buNone/>
            </a:pPr>
            <a:r>
              <a:rPr b="1" lang="en" sz="1400">
                <a:solidFill>
                  <a:srgbClr val="272525"/>
                </a:solidFill>
                <a:latin typeface="Arial"/>
                <a:ea typeface="Arial"/>
                <a:cs typeface="Arial"/>
                <a:sym typeface="Arial"/>
              </a:rPr>
              <a:t>Data Privacy and Security Concerns</a:t>
            </a:r>
            <a:endParaRPr sz="1400">
              <a:solidFill>
                <a:schemeClr val="dk1"/>
              </a:solidFill>
              <a:latin typeface="Calibri"/>
              <a:ea typeface="Calibri"/>
              <a:cs typeface="Calibri"/>
              <a:sym typeface="Calibri"/>
            </a:endParaRPr>
          </a:p>
        </p:txBody>
      </p:sp>
      <p:sp>
        <p:nvSpPr>
          <p:cNvPr id="161" name="Google Shape;161;p21"/>
          <p:cNvSpPr/>
          <p:nvPr/>
        </p:nvSpPr>
        <p:spPr>
          <a:xfrm>
            <a:off x="1421234" y="2697436"/>
            <a:ext cx="1811400" cy="888600"/>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272525"/>
              </a:buClr>
              <a:buSzPts val="1100"/>
              <a:buFont typeface="Arial"/>
              <a:buNone/>
            </a:pPr>
            <a:r>
              <a:rPr lang="en" sz="1100">
                <a:solidFill>
                  <a:srgbClr val="272525"/>
                </a:solidFill>
                <a:latin typeface="Arial"/>
                <a:ea typeface="Arial"/>
                <a:cs typeface="Arial"/>
                <a:sym typeface="Arial"/>
              </a:rPr>
              <a:t>AI searches collect vast amounts of personal data, raising privacy and security concerns.</a:t>
            </a:r>
            <a:endParaRPr sz="1100">
              <a:solidFill>
                <a:schemeClr val="dk1"/>
              </a:solidFill>
              <a:latin typeface="Calibri"/>
              <a:ea typeface="Calibri"/>
              <a:cs typeface="Calibri"/>
              <a:sym typeface="Calibri"/>
            </a:endParaRPr>
          </a:p>
        </p:txBody>
      </p:sp>
      <p:sp>
        <p:nvSpPr>
          <p:cNvPr id="162" name="Google Shape;162;p21"/>
          <p:cNvSpPr/>
          <p:nvPr/>
        </p:nvSpPr>
        <p:spPr>
          <a:xfrm>
            <a:off x="3518900" y="1824700"/>
            <a:ext cx="2106300" cy="2813100"/>
          </a:xfrm>
          <a:prstGeom prst="roundRect">
            <a:avLst>
              <a:gd fmla="val 2967" name="adj"/>
            </a:avLst>
          </a:prstGeom>
          <a:solidFill>
            <a:srgbClr val="E0D7F4"/>
          </a:solidFill>
          <a:ln cap="flat" cmpd="sng" w="13800">
            <a:solidFill>
              <a:srgbClr val="C1AFE9"/>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63" name="Google Shape;163;p21"/>
          <p:cNvSpPr/>
          <p:nvPr/>
        </p:nvSpPr>
        <p:spPr>
          <a:xfrm>
            <a:off x="3666381" y="1895996"/>
            <a:ext cx="1811400" cy="4341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272525"/>
              </a:buClr>
              <a:buSzPts val="1400"/>
              <a:buFont typeface="Arial"/>
              <a:buNone/>
            </a:pPr>
            <a:r>
              <a:rPr b="1" lang="en" sz="1400">
                <a:solidFill>
                  <a:srgbClr val="272525"/>
                </a:solidFill>
                <a:latin typeface="Arial"/>
                <a:ea typeface="Arial"/>
                <a:cs typeface="Arial"/>
                <a:sym typeface="Arial"/>
              </a:rPr>
              <a:t>Content Censorship and Bias</a:t>
            </a:r>
            <a:endParaRPr sz="1400">
              <a:solidFill>
                <a:schemeClr val="dk1"/>
              </a:solidFill>
              <a:latin typeface="Calibri"/>
              <a:ea typeface="Calibri"/>
              <a:cs typeface="Calibri"/>
              <a:sym typeface="Calibri"/>
            </a:endParaRPr>
          </a:p>
        </p:txBody>
      </p:sp>
      <p:sp>
        <p:nvSpPr>
          <p:cNvPr id="164" name="Google Shape;164;p21"/>
          <p:cNvSpPr/>
          <p:nvPr/>
        </p:nvSpPr>
        <p:spPr>
          <a:xfrm>
            <a:off x="3666381" y="2697436"/>
            <a:ext cx="1811400" cy="1110600"/>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272525"/>
              </a:buClr>
              <a:buSzPts val="1100"/>
              <a:buFont typeface="Arial"/>
              <a:buNone/>
            </a:pPr>
            <a:r>
              <a:rPr lang="en" sz="1100">
                <a:solidFill>
                  <a:srgbClr val="272525"/>
                </a:solidFill>
                <a:latin typeface="Arial"/>
                <a:ea typeface="Arial"/>
                <a:cs typeface="Arial"/>
                <a:sym typeface="Arial"/>
              </a:rPr>
              <a:t>There is a risk of AI-powered search engines being used to censor content, or perpetuating bias in search results.</a:t>
            </a:r>
            <a:endParaRPr sz="1100">
              <a:solidFill>
                <a:schemeClr val="dk1"/>
              </a:solidFill>
              <a:latin typeface="Calibri"/>
              <a:ea typeface="Calibri"/>
              <a:cs typeface="Calibri"/>
              <a:sym typeface="Calibri"/>
            </a:endParaRPr>
          </a:p>
        </p:txBody>
      </p:sp>
      <p:sp>
        <p:nvSpPr>
          <p:cNvPr id="165" name="Google Shape;165;p21"/>
          <p:cNvSpPr/>
          <p:nvPr/>
        </p:nvSpPr>
        <p:spPr>
          <a:xfrm>
            <a:off x="5764050" y="1824700"/>
            <a:ext cx="2106300" cy="2813100"/>
          </a:xfrm>
          <a:prstGeom prst="roundRect">
            <a:avLst>
              <a:gd fmla="val 2967" name="adj"/>
            </a:avLst>
          </a:prstGeom>
          <a:solidFill>
            <a:srgbClr val="E0D7F4"/>
          </a:solidFill>
          <a:ln cap="flat" cmpd="sng" w="13800">
            <a:solidFill>
              <a:srgbClr val="C1AFE9"/>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66" name="Google Shape;166;p21"/>
          <p:cNvSpPr/>
          <p:nvPr/>
        </p:nvSpPr>
        <p:spPr>
          <a:xfrm>
            <a:off x="5911527" y="1895996"/>
            <a:ext cx="1811400" cy="651000"/>
          </a:xfrm>
          <a:prstGeom prst="rect">
            <a:avLst/>
          </a:prstGeom>
          <a:noFill/>
          <a:ln>
            <a:noFill/>
          </a:ln>
        </p:spPr>
        <p:txBody>
          <a:bodyPr anchorCtr="0" anchor="t" bIns="28575" lIns="57150" spcFirstLastPara="1" rIns="57150" wrap="square" tIns="28575">
            <a:noAutofit/>
          </a:bodyPr>
          <a:lstStyle/>
          <a:p>
            <a:pPr indent="0" lvl="0" marL="0" marR="0" rtl="0" algn="l">
              <a:lnSpc>
                <a:spcPct val="125011"/>
              </a:lnSpc>
              <a:spcBef>
                <a:spcPts val="0"/>
              </a:spcBef>
              <a:spcAft>
                <a:spcPts val="0"/>
              </a:spcAft>
              <a:buClr>
                <a:srgbClr val="272525"/>
              </a:buClr>
              <a:buSzPts val="1400"/>
              <a:buFont typeface="Arial"/>
              <a:buNone/>
            </a:pPr>
            <a:r>
              <a:rPr b="1" lang="en" sz="1400">
                <a:solidFill>
                  <a:srgbClr val="272525"/>
                </a:solidFill>
                <a:latin typeface="Arial"/>
                <a:ea typeface="Arial"/>
                <a:cs typeface="Arial"/>
                <a:sym typeface="Arial"/>
              </a:rPr>
              <a:t>Unemployment and Socioeconomic Inequality</a:t>
            </a:r>
            <a:endParaRPr sz="1400">
              <a:solidFill>
                <a:schemeClr val="dk1"/>
              </a:solidFill>
              <a:latin typeface="Calibri"/>
              <a:ea typeface="Calibri"/>
              <a:cs typeface="Calibri"/>
              <a:sym typeface="Calibri"/>
            </a:endParaRPr>
          </a:p>
        </p:txBody>
      </p:sp>
      <p:sp>
        <p:nvSpPr>
          <p:cNvPr id="167" name="Google Shape;167;p21"/>
          <p:cNvSpPr/>
          <p:nvPr/>
        </p:nvSpPr>
        <p:spPr>
          <a:xfrm>
            <a:off x="5911527" y="2685827"/>
            <a:ext cx="1811400" cy="1554900"/>
          </a:xfrm>
          <a:prstGeom prst="rect">
            <a:avLst/>
          </a:prstGeom>
          <a:noFill/>
          <a:ln>
            <a:noFill/>
          </a:ln>
        </p:spPr>
        <p:txBody>
          <a:bodyPr anchorCtr="0" anchor="t" bIns="28575" lIns="57150" spcFirstLastPara="1" rIns="57150" wrap="square" tIns="28575">
            <a:noAutofit/>
          </a:bodyPr>
          <a:lstStyle/>
          <a:p>
            <a:pPr indent="0" lvl="0" marL="0" marR="0" rtl="0" algn="l">
              <a:lnSpc>
                <a:spcPct val="159942"/>
              </a:lnSpc>
              <a:spcBef>
                <a:spcPts val="0"/>
              </a:spcBef>
              <a:spcAft>
                <a:spcPts val="0"/>
              </a:spcAft>
              <a:buClr>
                <a:srgbClr val="272525"/>
              </a:buClr>
              <a:buSzPts val="1100"/>
              <a:buFont typeface="Arial"/>
              <a:buNone/>
            </a:pPr>
            <a:r>
              <a:rPr lang="en" sz="1100">
                <a:solidFill>
                  <a:srgbClr val="272525"/>
                </a:solidFill>
                <a:latin typeface="Arial"/>
                <a:ea typeface="Arial"/>
                <a:cs typeface="Arial"/>
                <a:sym typeface="Arial"/>
              </a:rPr>
              <a:t>The use of AI in search engines may lead to job displacement and worsen socioeconomic inequality, which is already a challenging problem in our world.</a:t>
            </a:r>
            <a:endParaRPr sz="11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p:nvPr/>
        </p:nvSpPr>
        <p:spPr>
          <a:xfrm>
            <a:off x="0" y="0"/>
            <a:ext cx="9144000" cy="5143500"/>
          </a:xfrm>
          <a:prstGeom prst="rect">
            <a:avLst/>
          </a:prstGeom>
          <a:solidFill>
            <a:srgbClr val="FAF2E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74" name="Google Shape;174;p22"/>
          <p:cNvSpPr/>
          <p:nvPr/>
        </p:nvSpPr>
        <p:spPr>
          <a:xfrm>
            <a:off x="0" y="0"/>
            <a:ext cx="9144000" cy="5145435"/>
          </a:xfrm>
          <a:prstGeom prst="rect">
            <a:avLst/>
          </a:prstGeom>
          <a:solidFill>
            <a:srgbClr val="FDFAF7"/>
          </a:solidFill>
          <a:ln cap="flat" cmpd="sng" w="12125">
            <a:solidFill>
              <a:srgbClr val="E5E0D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75" name="Google Shape;175;p22"/>
          <p:cNvSpPr/>
          <p:nvPr/>
        </p:nvSpPr>
        <p:spPr>
          <a:xfrm>
            <a:off x="1675954" y="335310"/>
            <a:ext cx="5792019" cy="762149"/>
          </a:xfrm>
          <a:prstGeom prst="rect">
            <a:avLst/>
          </a:prstGeom>
          <a:noFill/>
          <a:ln>
            <a:noFill/>
          </a:ln>
        </p:spPr>
        <p:txBody>
          <a:bodyPr anchorCtr="0" anchor="t" bIns="28575" lIns="57150" spcFirstLastPara="1" rIns="57150" wrap="square" tIns="28575">
            <a:noAutofit/>
          </a:bodyPr>
          <a:lstStyle/>
          <a:p>
            <a:pPr indent="0" lvl="0" marL="0" marR="0" rtl="0" algn="l">
              <a:lnSpc>
                <a:spcPct val="124993"/>
              </a:lnSpc>
              <a:spcBef>
                <a:spcPts val="0"/>
              </a:spcBef>
              <a:spcAft>
                <a:spcPts val="0"/>
              </a:spcAft>
              <a:buClr>
                <a:srgbClr val="591CE6"/>
              </a:buClr>
              <a:buSzPts val="2400"/>
              <a:buFont typeface="Arial"/>
              <a:buNone/>
            </a:pPr>
            <a:r>
              <a:rPr b="1" lang="en" sz="2400">
                <a:solidFill>
                  <a:srgbClr val="591CE6"/>
                </a:solidFill>
                <a:latin typeface="Arial"/>
                <a:ea typeface="Arial"/>
                <a:cs typeface="Arial"/>
                <a:sym typeface="Arial"/>
              </a:rPr>
              <a:t>Ethical Considerations in AI-Powered Search Engines</a:t>
            </a:r>
            <a:endParaRPr sz="2400">
              <a:solidFill>
                <a:schemeClr val="dk1"/>
              </a:solidFill>
              <a:latin typeface="Calibri"/>
              <a:ea typeface="Calibri"/>
              <a:cs typeface="Calibri"/>
              <a:sym typeface="Calibri"/>
            </a:endParaRPr>
          </a:p>
        </p:txBody>
      </p:sp>
      <p:sp>
        <p:nvSpPr>
          <p:cNvPr id="176" name="Google Shape;176;p22"/>
          <p:cNvSpPr/>
          <p:nvPr/>
        </p:nvSpPr>
        <p:spPr>
          <a:xfrm>
            <a:off x="4559796" y="1341314"/>
            <a:ext cx="24333" cy="3468811"/>
          </a:xfrm>
          <a:prstGeom prst="rect">
            <a:avLst/>
          </a:prstGeom>
          <a:solidFill>
            <a:srgbClr val="C1AFE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77" name="Google Shape;177;p22"/>
          <p:cNvSpPr/>
          <p:nvPr/>
        </p:nvSpPr>
        <p:spPr>
          <a:xfrm>
            <a:off x="4709071" y="1561542"/>
            <a:ext cx="426764" cy="24333"/>
          </a:xfrm>
          <a:prstGeom prst="rect">
            <a:avLst/>
          </a:prstGeom>
          <a:solidFill>
            <a:srgbClr val="C1AFE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78" name="Google Shape;178;p22"/>
          <p:cNvSpPr/>
          <p:nvPr/>
        </p:nvSpPr>
        <p:spPr>
          <a:xfrm>
            <a:off x="4434781" y="1436564"/>
            <a:ext cx="274290" cy="274290"/>
          </a:xfrm>
          <a:prstGeom prst="roundRect">
            <a:avLst>
              <a:gd fmla="val 20005" name="adj"/>
            </a:avLst>
          </a:prstGeom>
          <a:solidFill>
            <a:srgbClr val="E0D7F4"/>
          </a:solidFill>
          <a:ln cap="flat" cmpd="sng" w="12125">
            <a:solidFill>
              <a:srgbClr val="C1AFE9"/>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79" name="Google Shape;179;p22"/>
          <p:cNvSpPr/>
          <p:nvPr/>
        </p:nvSpPr>
        <p:spPr>
          <a:xfrm>
            <a:off x="4536504" y="1459409"/>
            <a:ext cx="70768" cy="228600"/>
          </a:xfrm>
          <a:prstGeom prst="rect">
            <a:avLst/>
          </a:prstGeom>
          <a:noFill/>
          <a:ln>
            <a:noFill/>
          </a:ln>
        </p:spPr>
        <p:txBody>
          <a:bodyPr anchorCtr="0" anchor="t" bIns="28575" lIns="57150" spcFirstLastPara="1" rIns="57150" wrap="square" tIns="28575">
            <a:noAutofit/>
          </a:bodyPr>
          <a:lstStyle/>
          <a:p>
            <a:pPr indent="0" lvl="0" marL="0" marR="0" rtl="0" algn="ctr">
              <a:lnSpc>
                <a:spcPct val="125000"/>
              </a:lnSpc>
              <a:spcBef>
                <a:spcPts val="0"/>
              </a:spcBef>
              <a:spcAft>
                <a:spcPts val="0"/>
              </a:spcAft>
              <a:buClr>
                <a:srgbClr val="272525"/>
              </a:buClr>
              <a:buSzPts val="1400"/>
              <a:buFont typeface="Arial"/>
              <a:buNone/>
            </a:pPr>
            <a:r>
              <a:rPr b="1" lang="en" sz="1400">
                <a:solidFill>
                  <a:srgbClr val="272525"/>
                </a:solidFill>
                <a:latin typeface="Arial"/>
                <a:ea typeface="Arial"/>
                <a:cs typeface="Arial"/>
                <a:sym typeface="Arial"/>
              </a:rPr>
              <a:t>1</a:t>
            </a:r>
            <a:endParaRPr sz="1400">
              <a:solidFill>
                <a:schemeClr val="dk1"/>
              </a:solidFill>
              <a:latin typeface="Calibri"/>
              <a:ea typeface="Calibri"/>
              <a:cs typeface="Calibri"/>
              <a:sym typeface="Calibri"/>
            </a:endParaRPr>
          </a:p>
        </p:txBody>
      </p:sp>
      <p:sp>
        <p:nvSpPr>
          <p:cNvPr id="180" name="Google Shape;180;p22"/>
          <p:cNvSpPr/>
          <p:nvPr/>
        </p:nvSpPr>
        <p:spPr>
          <a:xfrm>
            <a:off x="5242545" y="1463204"/>
            <a:ext cx="2225427" cy="381000"/>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272525"/>
              </a:buClr>
              <a:buSzPts val="1200"/>
              <a:buFont typeface="Arial"/>
              <a:buNone/>
            </a:pPr>
            <a:r>
              <a:rPr b="1" lang="en" sz="1200">
                <a:solidFill>
                  <a:srgbClr val="272525"/>
                </a:solidFill>
                <a:latin typeface="Arial"/>
                <a:ea typeface="Arial"/>
                <a:cs typeface="Arial"/>
                <a:sym typeface="Arial"/>
              </a:rPr>
              <a:t>Transparency and Explainability</a:t>
            </a:r>
            <a:endParaRPr sz="1200">
              <a:solidFill>
                <a:schemeClr val="dk1"/>
              </a:solidFill>
              <a:latin typeface="Calibri"/>
              <a:ea typeface="Calibri"/>
              <a:cs typeface="Calibri"/>
              <a:sym typeface="Calibri"/>
            </a:endParaRPr>
          </a:p>
        </p:txBody>
      </p:sp>
      <p:sp>
        <p:nvSpPr>
          <p:cNvPr id="181" name="Google Shape;181;p22"/>
          <p:cNvSpPr/>
          <p:nvPr/>
        </p:nvSpPr>
        <p:spPr>
          <a:xfrm>
            <a:off x="5242545" y="1966094"/>
            <a:ext cx="2225427" cy="975568"/>
          </a:xfrm>
          <a:prstGeom prst="rect">
            <a:avLst/>
          </a:prstGeom>
          <a:noFill/>
          <a:ln>
            <a:noFill/>
          </a:ln>
        </p:spPr>
        <p:txBody>
          <a:bodyPr anchorCtr="0" anchor="t" bIns="28575" lIns="57150" spcFirstLastPara="1" rIns="57150" wrap="square" tIns="28575">
            <a:noAutofit/>
          </a:bodyPr>
          <a:lstStyle/>
          <a:p>
            <a:pPr indent="0" lvl="0" marL="0" marR="0" rtl="0" algn="l">
              <a:lnSpc>
                <a:spcPct val="160026"/>
              </a:lnSpc>
              <a:spcBef>
                <a:spcPts val="0"/>
              </a:spcBef>
              <a:spcAft>
                <a:spcPts val="0"/>
              </a:spcAft>
              <a:buClr>
                <a:srgbClr val="272525"/>
              </a:buClr>
              <a:buSzPts val="1000"/>
              <a:buFont typeface="Arial"/>
              <a:buNone/>
            </a:pPr>
            <a:r>
              <a:rPr lang="en" sz="1000">
                <a:solidFill>
                  <a:srgbClr val="272525"/>
                </a:solidFill>
                <a:latin typeface="Arial"/>
                <a:ea typeface="Arial"/>
                <a:cs typeface="Arial"/>
                <a:sym typeface="Arial"/>
              </a:rPr>
              <a:t>AI-powered search engines should be transparent and explainable, so users know how results are generated, and any biases or assumptions that drive these results.</a:t>
            </a:r>
            <a:endParaRPr sz="1000">
              <a:solidFill>
                <a:schemeClr val="dk1"/>
              </a:solidFill>
              <a:latin typeface="Calibri"/>
              <a:ea typeface="Calibri"/>
              <a:cs typeface="Calibri"/>
              <a:sym typeface="Calibri"/>
            </a:endParaRPr>
          </a:p>
        </p:txBody>
      </p:sp>
      <p:sp>
        <p:nvSpPr>
          <p:cNvPr id="182" name="Google Shape;182;p22"/>
          <p:cNvSpPr/>
          <p:nvPr/>
        </p:nvSpPr>
        <p:spPr>
          <a:xfrm>
            <a:off x="4008016" y="2171142"/>
            <a:ext cx="426764" cy="24333"/>
          </a:xfrm>
          <a:prstGeom prst="rect">
            <a:avLst/>
          </a:prstGeom>
          <a:solidFill>
            <a:srgbClr val="C1AFE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83" name="Google Shape;183;p22"/>
          <p:cNvSpPr/>
          <p:nvPr/>
        </p:nvSpPr>
        <p:spPr>
          <a:xfrm>
            <a:off x="4434781" y="2046164"/>
            <a:ext cx="274290" cy="274290"/>
          </a:xfrm>
          <a:prstGeom prst="roundRect">
            <a:avLst>
              <a:gd fmla="val 20005" name="adj"/>
            </a:avLst>
          </a:prstGeom>
          <a:solidFill>
            <a:srgbClr val="E0D7F4"/>
          </a:solidFill>
          <a:ln cap="flat" cmpd="sng" w="12125">
            <a:solidFill>
              <a:srgbClr val="C1AFE9"/>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84" name="Google Shape;184;p22"/>
          <p:cNvSpPr/>
          <p:nvPr/>
        </p:nvSpPr>
        <p:spPr>
          <a:xfrm>
            <a:off x="4522217" y="2069009"/>
            <a:ext cx="99343" cy="228600"/>
          </a:xfrm>
          <a:prstGeom prst="rect">
            <a:avLst/>
          </a:prstGeom>
          <a:noFill/>
          <a:ln>
            <a:noFill/>
          </a:ln>
        </p:spPr>
        <p:txBody>
          <a:bodyPr anchorCtr="0" anchor="t" bIns="28575" lIns="57150" spcFirstLastPara="1" rIns="57150" wrap="square" tIns="28575">
            <a:noAutofit/>
          </a:bodyPr>
          <a:lstStyle/>
          <a:p>
            <a:pPr indent="0" lvl="0" marL="0" marR="0" rtl="0" algn="ctr">
              <a:lnSpc>
                <a:spcPct val="125000"/>
              </a:lnSpc>
              <a:spcBef>
                <a:spcPts val="0"/>
              </a:spcBef>
              <a:spcAft>
                <a:spcPts val="0"/>
              </a:spcAft>
              <a:buClr>
                <a:srgbClr val="272525"/>
              </a:buClr>
              <a:buSzPts val="1400"/>
              <a:buFont typeface="Arial"/>
              <a:buNone/>
            </a:pPr>
            <a:r>
              <a:rPr b="1" lang="en" sz="1400">
                <a:solidFill>
                  <a:srgbClr val="272525"/>
                </a:solidFill>
                <a:latin typeface="Arial"/>
                <a:ea typeface="Arial"/>
                <a:cs typeface="Arial"/>
                <a:sym typeface="Arial"/>
              </a:rPr>
              <a:t>2</a:t>
            </a:r>
            <a:endParaRPr sz="1400">
              <a:solidFill>
                <a:schemeClr val="dk1"/>
              </a:solidFill>
              <a:latin typeface="Calibri"/>
              <a:ea typeface="Calibri"/>
              <a:cs typeface="Calibri"/>
              <a:sym typeface="Calibri"/>
            </a:endParaRPr>
          </a:p>
        </p:txBody>
      </p:sp>
      <p:sp>
        <p:nvSpPr>
          <p:cNvPr id="185" name="Google Shape;185;p22"/>
          <p:cNvSpPr/>
          <p:nvPr/>
        </p:nvSpPr>
        <p:spPr>
          <a:xfrm>
            <a:off x="1675954" y="2072804"/>
            <a:ext cx="2225353" cy="381000"/>
          </a:xfrm>
          <a:prstGeom prst="rect">
            <a:avLst/>
          </a:prstGeom>
          <a:noFill/>
          <a:ln>
            <a:noFill/>
          </a:ln>
        </p:spPr>
        <p:txBody>
          <a:bodyPr anchorCtr="0" anchor="t" bIns="28575" lIns="57150" spcFirstLastPara="1" rIns="57150" wrap="square" tIns="28575">
            <a:noAutofit/>
          </a:bodyPr>
          <a:lstStyle/>
          <a:p>
            <a:pPr indent="0" lvl="0" marL="0" marR="0" rtl="0" algn="r">
              <a:lnSpc>
                <a:spcPct val="125000"/>
              </a:lnSpc>
              <a:spcBef>
                <a:spcPts val="0"/>
              </a:spcBef>
              <a:spcAft>
                <a:spcPts val="0"/>
              </a:spcAft>
              <a:buClr>
                <a:srgbClr val="272525"/>
              </a:buClr>
              <a:buSzPts val="1200"/>
              <a:buFont typeface="Arial"/>
              <a:buNone/>
            </a:pPr>
            <a:r>
              <a:rPr b="1" lang="en" sz="1200">
                <a:solidFill>
                  <a:srgbClr val="272525"/>
                </a:solidFill>
                <a:latin typeface="Arial"/>
                <a:ea typeface="Arial"/>
                <a:cs typeface="Arial"/>
                <a:sym typeface="Arial"/>
              </a:rPr>
              <a:t>Accountability and Responsibility</a:t>
            </a:r>
            <a:endParaRPr sz="1200">
              <a:solidFill>
                <a:schemeClr val="dk1"/>
              </a:solidFill>
              <a:latin typeface="Calibri"/>
              <a:ea typeface="Calibri"/>
              <a:cs typeface="Calibri"/>
              <a:sym typeface="Calibri"/>
            </a:endParaRPr>
          </a:p>
        </p:txBody>
      </p:sp>
      <p:sp>
        <p:nvSpPr>
          <p:cNvPr id="186" name="Google Shape;186;p22"/>
          <p:cNvSpPr/>
          <p:nvPr/>
        </p:nvSpPr>
        <p:spPr>
          <a:xfrm>
            <a:off x="1675954" y="2575694"/>
            <a:ext cx="2225353" cy="975568"/>
          </a:xfrm>
          <a:prstGeom prst="rect">
            <a:avLst/>
          </a:prstGeom>
          <a:noFill/>
          <a:ln>
            <a:noFill/>
          </a:ln>
        </p:spPr>
        <p:txBody>
          <a:bodyPr anchorCtr="0" anchor="t" bIns="28575" lIns="57150" spcFirstLastPara="1" rIns="57150" wrap="square" tIns="28575">
            <a:noAutofit/>
          </a:bodyPr>
          <a:lstStyle/>
          <a:p>
            <a:pPr indent="0" lvl="0" marL="0" marR="0" rtl="0" algn="r">
              <a:lnSpc>
                <a:spcPct val="160026"/>
              </a:lnSpc>
              <a:spcBef>
                <a:spcPts val="0"/>
              </a:spcBef>
              <a:spcAft>
                <a:spcPts val="0"/>
              </a:spcAft>
              <a:buClr>
                <a:srgbClr val="272525"/>
              </a:buClr>
              <a:buSzPts val="1000"/>
              <a:buFont typeface="Arial"/>
              <a:buNone/>
            </a:pPr>
            <a:r>
              <a:rPr lang="en" sz="1000">
                <a:solidFill>
                  <a:srgbClr val="272525"/>
                </a:solidFill>
                <a:latin typeface="Arial"/>
                <a:ea typeface="Arial"/>
                <a:cs typeface="Arial"/>
                <a:sym typeface="Arial"/>
              </a:rPr>
              <a:t>Organizations must be accountable and responsible for the use of AI in search engines, particularly when it comes to matters that affect privacy and data security.</a:t>
            </a:r>
            <a:endParaRPr sz="1000">
              <a:solidFill>
                <a:schemeClr val="dk1"/>
              </a:solidFill>
              <a:latin typeface="Calibri"/>
              <a:ea typeface="Calibri"/>
              <a:cs typeface="Calibri"/>
              <a:sym typeface="Calibri"/>
            </a:endParaRPr>
          </a:p>
        </p:txBody>
      </p:sp>
      <p:sp>
        <p:nvSpPr>
          <p:cNvPr id="187" name="Google Shape;187;p22"/>
          <p:cNvSpPr/>
          <p:nvPr/>
        </p:nvSpPr>
        <p:spPr>
          <a:xfrm>
            <a:off x="4709071" y="3405671"/>
            <a:ext cx="426764" cy="24333"/>
          </a:xfrm>
          <a:prstGeom prst="rect">
            <a:avLst/>
          </a:prstGeom>
          <a:solidFill>
            <a:srgbClr val="C1AFE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88" name="Google Shape;188;p22"/>
          <p:cNvSpPr/>
          <p:nvPr/>
        </p:nvSpPr>
        <p:spPr>
          <a:xfrm>
            <a:off x="4434781" y="3280693"/>
            <a:ext cx="274290" cy="274290"/>
          </a:xfrm>
          <a:prstGeom prst="roundRect">
            <a:avLst>
              <a:gd fmla="val 20005" name="adj"/>
            </a:avLst>
          </a:prstGeom>
          <a:solidFill>
            <a:srgbClr val="E0D7F4"/>
          </a:solidFill>
          <a:ln cap="flat" cmpd="sng" w="12125">
            <a:solidFill>
              <a:srgbClr val="C1AFE9"/>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89" name="Google Shape;189;p22"/>
          <p:cNvSpPr/>
          <p:nvPr/>
        </p:nvSpPr>
        <p:spPr>
          <a:xfrm>
            <a:off x="4519836" y="3303538"/>
            <a:ext cx="104105" cy="228600"/>
          </a:xfrm>
          <a:prstGeom prst="rect">
            <a:avLst/>
          </a:prstGeom>
          <a:noFill/>
          <a:ln>
            <a:noFill/>
          </a:ln>
        </p:spPr>
        <p:txBody>
          <a:bodyPr anchorCtr="0" anchor="t" bIns="28575" lIns="57150" spcFirstLastPara="1" rIns="57150" wrap="square" tIns="28575">
            <a:noAutofit/>
          </a:bodyPr>
          <a:lstStyle/>
          <a:p>
            <a:pPr indent="0" lvl="0" marL="0" marR="0" rtl="0" algn="ctr">
              <a:lnSpc>
                <a:spcPct val="125000"/>
              </a:lnSpc>
              <a:spcBef>
                <a:spcPts val="0"/>
              </a:spcBef>
              <a:spcAft>
                <a:spcPts val="0"/>
              </a:spcAft>
              <a:buClr>
                <a:srgbClr val="272525"/>
              </a:buClr>
              <a:buSzPts val="1400"/>
              <a:buFont typeface="Arial"/>
              <a:buNone/>
            </a:pPr>
            <a:r>
              <a:rPr b="1" lang="en" sz="1400">
                <a:solidFill>
                  <a:srgbClr val="272525"/>
                </a:solidFill>
                <a:latin typeface="Arial"/>
                <a:ea typeface="Arial"/>
                <a:cs typeface="Arial"/>
                <a:sym typeface="Arial"/>
              </a:rPr>
              <a:t>3</a:t>
            </a:r>
            <a:endParaRPr sz="1400">
              <a:solidFill>
                <a:schemeClr val="dk1"/>
              </a:solidFill>
              <a:latin typeface="Calibri"/>
              <a:ea typeface="Calibri"/>
              <a:cs typeface="Calibri"/>
              <a:sym typeface="Calibri"/>
            </a:endParaRPr>
          </a:p>
        </p:txBody>
      </p:sp>
      <p:sp>
        <p:nvSpPr>
          <p:cNvPr id="190" name="Google Shape;190;p22"/>
          <p:cNvSpPr/>
          <p:nvPr/>
        </p:nvSpPr>
        <p:spPr>
          <a:xfrm>
            <a:off x="5242545" y="3307333"/>
            <a:ext cx="2225427" cy="381000"/>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272525"/>
              </a:buClr>
              <a:buSzPts val="1200"/>
              <a:buFont typeface="Arial"/>
              <a:buNone/>
            </a:pPr>
            <a:r>
              <a:rPr b="1" lang="en" sz="1200">
                <a:solidFill>
                  <a:srgbClr val="272525"/>
                </a:solidFill>
                <a:latin typeface="Arial"/>
                <a:ea typeface="Arial"/>
                <a:cs typeface="Arial"/>
                <a:sym typeface="Arial"/>
              </a:rPr>
              <a:t>Cultural Sensitivity and Diversity</a:t>
            </a:r>
            <a:endParaRPr sz="1200">
              <a:solidFill>
                <a:schemeClr val="dk1"/>
              </a:solidFill>
              <a:latin typeface="Calibri"/>
              <a:ea typeface="Calibri"/>
              <a:cs typeface="Calibri"/>
              <a:sym typeface="Calibri"/>
            </a:endParaRPr>
          </a:p>
        </p:txBody>
      </p:sp>
      <p:sp>
        <p:nvSpPr>
          <p:cNvPr id="191" name="Google Shape;191;p22"/>
          <p:cNvSpPr/>
          <p:nvPr/>
        </p:nvSpPr>
        <p:spPr>
          <a:xfrm>
            <a:off x="5242545" y="3810223"/>
            <a:ext cx="2225427" cy="780455"/>
          </a:xfrm>
          <a:prstGeom prst="rect">
            <a:avLst/>
          </a:prstGeom>
          <a:noFill/>
          <a:ln>
            <a:noFill/>
          </a:ln>
        </p:spPr>
        <p:txBody>
          <a:bodyPr anchorCtr="0" anchor="t" bIns="28575" lIns="57150" spcFirstLastPara="1" rIns="57150" wrap="square" tIns="28575">
            <a:noAutofit/>
          </a:bodyPr>
          <a:lstStyle/>
          <a:p>
            <a:pPr indent="0" lvl="0" marL="0" marR="0" rtl="0" algn="l">
              <a:lnSpc>
                <a:spcPct val="160026"/>
              </a:lnSpc>
              <a:spcBef>
                <a:spcPts val="0"/>
              </a:spcBef>
              <a:spcAft>
                <a:spcPts val="0"/>
              </a:spcAft>
              <a:buClr>
                <a:srgbClr val="272525"/>
              </a:buClr>
              <a:buSzPts val="1000"/>
              <a:buFont typeface="Arial"/>
              <a:buNone/>
            </a:pPr>
            <a:r>
              <a:rPr lang="en" sz="1000">
                <a:solidFill>
                  <a:srgbClr val="272525"/>
                </a:solidFill>
                <a:latin typeface="Arial"/>
                <a:ea typeface="Arial"/>
                <a:cs typeface="Arial"/>
                <a:sym typeface="Arial"/>
              </a:rPr>
              <a:t>AI-powered search engines should be sensitive to cultural diversity and avoid perpetuating and amplifying stereotypes and biases.</a:t>
            </a:r>
            <a:endParaRPr sz="1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p:nvPr/>
        </p:nvSpPr>
        <p:spPr>
          <a:xfrm>
            <a:off x="0" y="0"/>
            <a:ext cx="9144000" cy="5143500"/>
          </a:xfrm>
          <a:prstGeom prst="rect">
            <a:avLst/>
          </a:prstGeom>
          <a:solidFill>
            <a:srgbClr val="FAF2E9"/>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98" name="Google Shape;198;p23"/>
          <p:cNvSpPr/>
          <p:nvPr/>
        </p:nvSpPr>
        <p:spPr>
          <a:xfrm>
            <a:off x="0" y="0"/>
            <a:ext cx="9144000" cy="5145509"/>
          </a:xfrm>
          <a:prstGeom prst="rect">
            <a:avLst/>
          </a:prstGeom>
          <a:solidFill>
            <a:srgbClr val="FDFAF7"/>
          </a:solidFill>
          <a:ln cap="flat" cmpd="sng" w="12975">
            <a:solidFill>
              <a:srgbClr val="E5E0DF"/>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99" name="Google Shape;199;p23"/>
          <p:cNvSpPr/>
          <p:nvPr/>
        </p:nvSpPr>
        <p:spPr>
          <a:xfrm>
            <a:off x="1477194" y="358304"/>
            <a:ext cx="6189613" cy="814388"/>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591CE6"/>
              </a:buClr>
              <a:buSzPts val="2600"/>
              <a:buFont typeface="Arial"/>
              <a:buNone/>
            </a:pPr>
            <a:r>
              <a:rPr b="1" lang="en" sz="2600">
                <a:solidFill>
                  <a:srgbClr val="591CE6"/>
                </a:solidFill>
                <a:latin typeface="Arial"/>
                <a:ea typeface="Arial"/>
                <a:cs typeface="Arial"/>
                <a:sym typeface="Arial"/>
              </a:rPr>
              <a:t>The Future of AI-Powered Search Engines using NLP</a:t>
            </a:r>
            <a:endParaRPr sz="2600">
              <a:solidFill>
                <a:schemeClr val="dk1"/>
              </a:solidFill>
              <a:latin typeface="Calibri"/>
              <a:ea typeface="Calibri"/>
              <a:cs typeface="Calibri"/>
              <a:sym typeface="Calibri"/>
            </a:endParaRPr>
          </a:p>
        </p:txBody>
      </p:sp>
      <p:pic>
        <p:nvPicPr>
          <p:cNvPr descr="preencoded.png" id="200" name="Google Shape;200;p23"/>
          <p:cNvPicPr preferRelativeResize="0"/>
          <p:nvPr/>
        </p:nvPicPr>
        <p:blipFill rotWithShape="1">
          <a:blip r:embed="rId3">
            <a:alphaModFix/>
          </a:blip>
          <a:srcRect b="0" l="0" r="0" t="0"/>
          <a:stretch/>
        </p:blipFill>
        <p:spPr>
          <a:xfrm>
            <a:off x="1477194" y="1433289"/>
            <a:ext cx="1932905" cy="1194569"/>
          </a:xfrm>
          <a:prstGeom prst="rect">
            <a:avLst/>
          </a:prstGeom>
          <a:noFill/>
          <a:ln>
            <a:noFill/>
          </a:ln>
        </p:spPr>
      </p:pic>
      <p:sp>
        <p:nvSpPr>
          <p:cNvPr id="201" name="Google Shape;201;p23"/>
          <p:cNvSpPr/>
          <p:nvPr/>
        </p:nvSpPr>
        <p:spPr>
          <a:xfrm>
            <a:off x="1477194" y="2790676"/>
            <a:ext cx="1932905" cy="407194"/>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591CE6"/>
              </a:buClr>
              <a:buSzPts val="1300"/>
              <a:buFont typeface="Arial"/>
              <a:buNone/>
            </a:pPr>
            <a:r>
              <a:rPr b="1" lang="en" sz="1300">
                <a:solidFill>
                  <a:srgbClr val="591CE6"/>
                </a:solidFill>
                <a:latin typeface="Arial"/>
                <a:ea typeface="Arial"/>
                <a:cs typeface="Arial"/>
                <a:sym typeface="Arial"/>
              </a:rPr>
              <a:t>Greater Precision and Accuracy</a:t>
            </a:r>
            <a:endParaRPr sz="1300">
              <a:solidFill>
                <a:schemeClr val="dk1"/>
              </a:solidFill>
              <a:latin typeface="Calibri"/>
              <a:ea typeface="Calibri"/>
              <a:cs typeface="Calibri"/>
              <a:sym typeface="Calibri"/>
            </a:endParaRPr>
          </a:p>
        </p:txBody>
      </p:sp>
      <p:sp>
        <p:nvSpPr>
          <p:cNvPr id="202" name="Google Shape;202;p23"/>
          <p:cNvSpPr/>
          <p:nvPr/>
        </p:nvSpPr>
        <p:spPr>
          <a:xfrm>
            <a:off x="1477194" y="3328169"/>
            <a:ext cx="1932905" cy="1250603"/>
          </a:xfrm>
          <a:prstGeom prst="rect">
            <a:avLst/>
          </a:prstGeom>
          <a:noFill/>
          <a:ln>
            <a:noFill/>
          </a:ln>
        </p:spPr>
        <p:txBody>
          <a:bodyPr anchorCtr="0" anchor="t" bIns="28575" lIns="57150" spcFirstLastPara="1" rIns="57150" wrap="square" tIns="28575">
            <a:noAutofit/>
          </a:bodyPr>
          <a:lstStyle/>
          <a:p>
            <a:pPr indent="0" lvl="0" marL="0" marR="0" rtl="0" algn="l">
              <a:lnSpc>
                <a:spcPct val="159987"/>
              </a:lnSpc>
              <a:spcBef>
                <a:spcPts val="0"/>
              </a:spcBef>
              <a:spcAft>
                <a:spcPts val="0"/>
              </a:spcAft>
              <a:buClr>
                <a:srgbClr val="272525"/>
              </a:buClr>
              <a:buSzPts val="1000"/>
              <a:buFont typeface="Arial"/>
              <a:buNone/>
            </a:pPr>
            <a:r>
              <a:rPr lang="en" sz="1000">
                <a:solidFill>
                  <a:srgbClr val="272525"/>
                </a:solidFill>
                <a:latin typeface="Arial"/>
                <a:ea typeface="Arial"/>
                <a:cs typeface="Arial"/>
                <a:sym typeface="Arial"/>
              </a:rPr>
              <a:t>As AI and NLP technology advances, search engines will become more precise in interpreting natural language, leading to more accurate search results.</a:t>
            </a:r>
            <a:endParaRPr sz="1000">
              <a:solidFill>
                <a:schemeClr val="dk1"/>
              </a:solidFill>
              <a:latin typeface="Calibri"/>
              <a:ea typeface="Calibri"/>
              <a:cs typeface="Calibri"/>
              <a:sym typeface="Calibri"/>
            </a:endParaRPr>
          </a:p>
        </p:txBody>
      </p:sp>
      <p:pic>
        <p:nvPicPr>
          <p:cNvPr descr="preencoded.png" id="203" name="Google Shape;203;p23"/>
          <p:cNvPicPr preferRelativeResize="0"/>
          <p:nvPr/>
        </p:nvPicPr>
        <p:blipFill rotWithShape="1">
          <a:blip r:embed="rId4">
            <a:alphaModFix/>
          </a:blip>
          <a:srcRect b="0" l="0" r="0" t="0"/>
          <a:stretch/>
        </p:blipFill>
        <p:spPr>
          <a:xfrm>
            <a:off x="3605510" y="1433289"/>
            <a:ext cx="1932905" cy="1194569"/>
          </a:xfrm>
          <a:prstGeom prst="rect">
            <a:avLst/>
          </a:prstGeom>
          <a:noFill/>
          <a:ln>
            <a:noFill/>
          </a:ln>
        </p:spPr>
      </p:pic>
      <p:sp>
        <p:nvSpPr>
          <p:cNvPr id="204" name="Google Shape;204;p23"/>
          <p:cNvSpPr/>
          <p:nvPr/>
        </p:nvSpPr>
        <p:spPr>
          <a:xfrm>
            <a:off x="3605510" y="2790676"/>
            <a:ext cx="1932905" cy="407194"/>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591CE6"/>
              </a:buClr>
              <a:buSzPts val="1300"/>
              <a:buFont typeface="Arial"/>
              <a:buNone/>
            </a:pPr>
            <a:r>
              <a:rPr b="1" lang="en" sz="1300">
                <a:solidFill>
                  <a:srgbClr val="591CE6"/>
                </a:solidFill>
                <a:latin typeface="Arial"/>
                <a:ea typeface="Arial"/>
                <a:cs typeface="Arial"/>
                <a:sym typeface="Arial"/>
              </a:rPr>
              <a:t>Improved Voice Assistant Capabilities</a:t>
            </a:r>
            <a:endParaRPr sz="1300">
              <a:solidFill>
                <a:schemeClr val="dk1"/>
              </a:solidFill>
              <a:latin typeface="Calibri"/>
              <a:ea typeface="Calibri"/>
              <a:cs typeface="Calibri"/>
              <a:sym typeface="Calibri"/>
            </a:endParaRPr>
          </a:p>
        </p:txBody>
      </p:sp>
      <p:sp>
        <p:nvSpPr>
          <p:cNvPr id="205" name="Google Shape;205;p23"/>
          <p:cNvSpPr/>
          <p:nvPr/>
        </p:nvSpPr>
        <p:spPr>
          <a:xfrm>
            <a:off x="3605510" y="3328169"/>
            <a:ext cx="1932905" cy="1459036"/>
          </a:xfrm>
          <a:prstGeom prst="rect">
            <a:avLst/>
          </a:prstGeom>
          <a:noFill/>
          <a:ln>
            <a:noFill/>
          </a:ln>
        </p:spPr>
        <p:txBody>
          <a:bodyPr anchorCtr="0" anchor="t" bIns="28575" lIns="57150" spcFirstLastPara="1" rIns="57150" wrap="square" tIns="28575">
            <a:noAutofit/>
          </a:bodyPr>
          <a:lstStyle/>
          <a:p>
            <a:pPr indent="0" lvl="0" marL="0" marR="0" rtl="0" algn="l">
              <a:lnSpc>
                <a:spcPct val="159987"/>
              </a:lnSpc>
              <a:spcBef>
                <a:spcPts val="0"/>
              </a:spcBef>
              <a:spcAft>
                <a:spcPts val="0"/>
              </a:spcAft>
              <a:buClr>
                <a:srgbClr val="272525"/>
              </a:buClr>
              <a:buSzPts val="1000"/>
              <a:buFont typeface="Arial"/>
              <a:buNone/>
            </a:pPr>
            <a:r>
              <a:rPr lang="en" sz="1000">
                <a:solidFill>
                  <a:srgbClr val="272525"/>
                </a:solidFill>
                <a:latin typeface="Arial"/>
                <a:ea typeface="Arial"/>
                <a:cs typeface="Arial"/>
                <a:sym typeface="Arial"/>
              </a:rPr>
              <a:t>Voice assistant search engines will continue to improve in understanding and responding to natural language queries, providing a more conversational and human-like search experience.</a:t>
            </a:r>
            <a:endParaRPr sz="1000">
              <a:solidFill>
                <a:schemeClr val="dk1"/>
              </a:solidFill>
              <a:latin typeface="Calibri"/>
              <a:ea typeface="Calibri"/>
              <a:cs typeface="Calibri"/>
              <a:sym typeface="Calibri"/>
            </a:endParaRPr>
          </a:p>
        </p:txBody>
      </p:sp>
      <p:pic>
        <p:nvPicPr>
          <p:cNvPr descr="preencoded.png" id="206" name="Google Shape;206;p23"/>
          <p:cNvPicPr preferRelativeResize="0"/>
          <p:nvPr/>
        </p:nvPicPr>
        <p:blipFill rotWithShape="1">
          <a:blip r:embed="rId5">
            <a:alphaModFix/>
          </a:blip>
          <a:srcRect b="0" l="0" r="0" t="0"/>
          <a:stretch/>
        </p:blipFill>
        <p:spPr>
          <a:xfrm>
            <a:off x="5733827" y="1433289"/>
            <a:ext cx="1932980" cy="1194643"/>
          </a:xfrm>
          <a:prstGeom prst="rect">
            <a:avLst/>
          </a:prstGeom>
          <a:noFill/>
          <a:ln>
            <a:noFill/>
          </a:ln>
        </p:spPr>
      </p:pic>
      <p:sp>
        <p:nvSpPr>
          <p:cNvPr id="207" name="Google Shape;207;p23"/>
          <p:cNvSpPr/>
          <p:nvPr/>
        </p:nvSpPr>
        <p:spPr>
          <a:xfrm>
            <a:off x="5733827" y="2790751"/>
            <a:ext cx="1932980" cy="407194"/>
          </a:xfrm>
          <a:prstGeom prst="rect">
            <a:avLst/>
          </a:prstGeom>
          <a:noFill/>
          <a:ln>
            <a:noFill/>
          </a:ln>
        </p:spPr>
        <p:txBody>
          <a:bodyPr anchorCtr="0" anchor="t" bIns="28575" lIns="57150" spcFirstLastPara="1" rIns="57150" wrap="square" tIns="28575">
            <a:noAutofit/>
          </a:bodyPr>
          <a:lstStyle/>
          <a:p>
            <a:pPr indent="0" lvl="0" marL="0" marR="0" rtl="0" algn="l">
              <a:lnSpc>
                <a:spcPct val="125000"/>
              </a:lnSpc>
              <a:spcBef>
                <a:spcPts val="0"/>
              </a:spcBef>
              <a:spcAft>
                <a:spcPts val="0"/>
              </a:spcAft>
              <a:buClr>
                <a:srgbClr val="591CE6"/>
              </a:buClr>
              <a:buSzPts val="1300"/>
              <a:buFont typeface="Arial"/>
              <a:buNone/>
            </a:pPr>
            <a:r>
              <a:rPr b="1" lang="en" sz="1300">
                <a:solidFill>
                  <a:srgbClr val="591CE6"/>
                </a:solidFill>
                <a:latin typeface="Arial"/>
                <a:ea typeface="Arial"/>
                <a:cs typeface="Arial"/>
                <a:sym typeface="Arial"/>
              </a:rPr>
              <a:t>Enhanced Multilingual Capabilities</a:t>
            </a:r>
            <a:endParaRPr sz="1300">
              <a:solidFill>
                <a:schemeClr val="dk1"/>
              </a:solidFill>
              <a:latin typeface="Calibri"/>
              <a:ea typeface="Calibri"/>
              <a:cs typeface="Calibri"/>
              <a:sym typeface="Calibri"/>
            </a:endParaRPr>
          </a:p>
        </p:txBody>
      </p:sp>
      <p:sp>
        <p:nvSpPr>
          <p:cNvPr id="208" name="Google Shape;208;p23"/>
          <p:cNvSpPr/>
          <p:nvPr/>
        </p:nvSpPr>
        <p:spPr>
          <a:xfrm>
            <a:off x="5733827" y="3328243"/>
            <a:ext cx="1932980" cy="1042169"/>
          </a:xfrm>
          <a:prstGeom prst="rect">
            <a:avLst/>
          </a:prstGeom>
          <a:noFill/>
          <a:ln>
            <a:noFill/>
          </a:ln>
        </p:spPr>
        <p:txBody>
          <a:bodyPr anchorCtr="0" anchor="t" bIns="28575" lIns="57150" spcFirstLastPara="1" rIns="57150" wrap="square" tIns="28575">
            <a:noAutofit/>
          </a:bodyPr>
          <a:lstStyle/>
          <a:p>
            <a:pPr indent="0" lvl="0" marL="0" marR="0" rtl="0" algn="l">
              <a:lnSpc>
                <a:spcPct val="159987"/>
              </a:lnSpc>
              <a:spcBef>
                <a:spcPts val="0"/>
              </a:spcBef>
              <a:spcAft>
                <a:spcPts val="0"/>
              </a:spcAft>
              <a:buClr>
                <a:srgbClr val="272525"/>
              </a:buClr>
              <a:buSzPts val="1000"/>
              <a:buFont typeface="Arial"/>
              <a:buNone/>
            </a:pPr>
            <a:r>
              <a:rPr lang="en" sz="1000">
                <a:solidFill>
                  <a:srgbClr val="272525"/>
                </a:solidFill>
                <a:latin typeface="Arial"/>
                <a:ea typeface="Arial"/>
                <a:cs typeface="Arial"/>
                <a:sym typeface="Arial"/>
              </a:rPr>
              <a:t>AI-powered search engines will become more adept at handling multiple languages, catering to a diverse global audience.</a:t>
            </a:r>
            <a:endParaRPr sz="1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