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A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2" d="100"/>
          <a:sy n="72" d="100"/>
        </p:scale>
        <p:origin x="52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8605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w="13811">
            <a:solidFill>
              <a:srgbClr val="E5E0DF"/>
            </a:solidFill>
            <a:prstDash val="solid"/>
          </a:ln>
        </p:spPr>
      </p:sp>
      <p:sp>
        <p:nvSpPr>
          <p:cNvPr id="4" name="Text 2"/>
          <p:cNvSpPr/>
          <p:nvPr/>
        </p:nvSpPr>
        <p:spPr>
          <a:xfrm>
            <a:off x="6213274" y="746238"/>
            <a:ext cx="5727089" cy="2714359"/>
          </a:xfrm>
          <a:prstGeom prst="rect">
            <a:avLst/>
          </a:prstGeom>
          <a:noFill/>
          <a:ln/>
        </p:spPr>
        <p:txBody>
          <a:bodyPr wrap="square" rtlCol="0" anchor="t"/>
          <a:lstStyle/>
          <a:p>
            <a:pPr marL="0" indent="0">
              <a:lnSpc>
                <a:spcPts val="6561"/>
              </a:lnSpc>
              <a:buNone/>
            </a:pPr>
            <a:r>
              <a:rPr lang="en-US" sz="5249" b="1" kern="0" spc="-157" dirty="0" smtClean="0">
                <a:solidFill>
                  <a:srgbClr val="591CE6"/>
                </a:solidFill>
                <a:latin typeface="p22-mackinac-pro" pitchFamily="34" charset="0"/>
                <a:ea typeface="p22-mackinac-pro" pitchFamily="34" charset="-122"/>
                <a:cs typeface="p22-mackinac-pro" pitchFamily="34" charset="-120"/>
              </a:rPr>
              <a:t>APPLICATIONS OF NLP IN SEARCH ENGINES</a:t>
            </a:r>
            <a:endParaRPr lang="en-US" sz="5249" dirty="0"/>
          </a:p>
        </p:txBody>
      </p:sp>
      <p:sp>
        <p:nvSpPr>
          <p:cNvPr id="5" name="Text 3"/>
          <p:cNvSpPr/>
          <p:nvPr/>
        </p:nvSpPr>
        <p:spPr>
          <a:xfrm>
            <a:off x="6213274" y="4206835"/>
            <a:ext cx="7477601" cy="1421606"/>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Search engines have come a long way since their inception. Today, we leverage the immense power of AI and NLP to make our search queries more accurate and relevant. Let's explore how NLP has transformed search engines, and the benefits it provides users.</a:t>
            </a:r>
            <a:endParaRPr lang="en-US" sz="1750" dirty="0"/>
          </a:p>
        </p:txBody>
      </p:sp>
      <p:sp>
        <p:nvSpPr>
          <p:cNvPr id="6" name="Shape 4"/>
          <p:cNvSpPr/>
          <p:nvPr/>
        </p:nvSpPr>
        <p:spPr>
          <a:xfrm>
            <a:off x="6319599" y="6605826"/>
            <a:ext cx="355402" cy="355402"/>
          </a:xfrm>
          <a:prstGeom prst="roundRect">
            <a:avLst>
              <a:gd name="adj" fmla="val 25726039"/>
            </a:avLst>
          </a:prstGeom>
          <a:noFill/>
          <a:ln w="7620">
            <a:solidFill>
              <a:srgbClr val="FFFFFF"/>
            </a:solidFill>
            <a:prstDash val="solid"/>
          </a:ln>
        </p:spPr>
      </p:sp>
      <p:sp>
        <p:nvSpPr>
          <p:cNvPr id="8" name="Text 5"/>
          <p:cNvSpPr/>
          <p:nvPr/>
        </p:nvSpPr>
        <p:spPr>
          <a:xfrm>
            <a:off x="11496310" y="5922704"/>
            <a:ext cx="1950720" cy="388858"/>
          </a:xfrm>
          <a:prstGeom prst="rect">
            <a:avLst/>
          </a:prstGeom>
          <a:noFill/>
          <a:ln/>
        </p:spPr>
        <p:txBody>
          <a:bodyPr wrap="none" rtlCol="0" anchor="t"/>
          <a:lstStyle/>
          <a:p>
            <a:pPr marL="0" indent="0" algn="l">
              <a:lnSpc>
                <a:spcPts val="3062"/>
              </a:lnSpc>
              <a:buNone/>
            </a:pPr>
            <a:r>
              <a:rPr lang="en-US" sz="2187" b="1" dirty="0" smtClean="0">
                <a:solidFill>
                  <a:srgbClr val="272525"/>
                </a:solidFill>
                <a:latin typeface="Eudoxus Sans" pitchFamily="34" charset="0"/>
                <a:ea typeface="Eudoxus Sans" pitchFamily="34" charset="-122"/>
                <a:cs typeface="Eudoxus Sans" pitchFamily="34" charset="-120"/>
              </a:rPr>
              <a:t>Group No.10</a:t>
            </a:r>
          </a:p>
          <a:p>
            <a:pPr marL="0" indent="0" algn="l">
              <a:lnSpc>
                <a:spcPts val="3062"/>
              </a:lnSpc>
              <a:buNone/>
            </a:pPr>
            <a:r>
              <a:rPr lang="en-US" sz="2187" b="1" dirty="0" err="1" smtClean="0">
                <a:solidFill>
                  <a:srgbClr val="272525"/>
                </a:solidFill>
                <a:latin typeface="Eudoxus Sans" pitchFamily="34" charset="0"/>
                <a:ea typeface="Eudoxus Sans" pitchFamily="34" charset="-122"/>
                <a:cs typeface="Eudoxus Sans" pitchFamily="34" charset="-120"/>
              </a:rPr>
              <a:t>Varnika</a:t>
            </a:r>
            <a:r>
              <a:rPr lang="en-US" sz="2187" b="1" dirty="0" smtClean="0">
                <a:solidFill>
                  <a:srgbClr val="272525"/>
                </a:solidFill>
                <a:latin typeface="Eudoxus Sans" pitchFamily="34" charset="0"/>
                <a:ea typeface="Eudoxus Sans" pitchFamily="34" charset="-122"/>
                <a:cs typeface="Eudoxus Sans" pitchFamily="34" charset="-120"/>
              </a:rPr>
              <a:t> </a:t>
            </a:r>
            <a:r>
              <a:rPr lang="en-US" sz="2187" b="1" dirty="0" err="1" smtClean="0">
                <a:solidFill>
                  <a:srgbClr val="272525"/>
                </a:solidFill>
                <a:latin typeface="Eudoxus Sans" pitchFamily="34" charset="0"/>
                <a:ea typeface="Eudoxus Sans" pitchFamily="34" charset="-122"/>
                <a:cs typeface="Eudoxus Sans" pitchFamily="34" charset="-120"/>
              </a:rPr>
              <a:t>Mulay</a:t>
            </a:r>
            <a:r>
              <a:rPr lang="en-US" sz="2187" b="1" dirty="0" smtClean="0">
                <a:solidFill>
                  <a:srgbClr val="272525"/>
                </a:solidFill>
                <a:latin typeface="Eudoxus Sans" pitchFamily="34" charset="0"/>
                <a:ea typeface="Eudoxus Sans" pitchFamily="34" charset="-122"/>
                <a:cs typeface="Eudoxus Sans" pitchFamily="34" charset="-120"/>
              </a:rPr>
              <a:t> 28</a:t>
            </a:r>
          </a:p>
          <a:p>
            <a:pPr marL="0" indent="0" algn="l">
              <a:lnSpc>
                <a:spcPts val="3062"/>
              </a:lnSpc>
              <a:buNone/>
            </a:pPr>
            <a:r>
              <a:rPr lang="en-US" sz="2187" b="1" dirty="0" err="1" smtClean="0">
                <a:solidFill>
                  <a:srgbClr val="272525"/>
                </a:solidFill>
                <a:latin typeface="Eudoxus Sans" pitchFamily="34" charset="0"/>
                <a:ea typeface="Eudoxus Sans" pitchFamily="34" charset="-122"/>
                <a:cs typeface="Eudoxus Sans" pitchFamily="34" charset="-120"/>
              </a:rPr>
              <a:t>Aryaa</a:t>
            </a:r>
            <a:r>
              <a:rPr lang="en-US" sz="2187" b="1" dirty="0" smtClean="0">
                <a:solidFill>
                  <a:srgbClr val="272525"/>
                </a:solidFill>
                <a:latin typeface="Eudoxus Sans" pitchFamily="34" charset="0"/>
                <a:ea typeface="Eudoxus Sans" pitchFamily="34" charset="-122"/>
                <a:cs typeface="Eudoxus Sans" pitchFamily="34" charset="-120"/>
              </a:rPr>
              <a:t> </a:t>
            </a:r>
            <a:r>
              <a:rPr lang="en-US" sz="2187" b="1" dirty="0" err="1" smtClean="0">
                <a:solidFill>
                  <a:srgbClr val="272525"/>
                </a:solidFill>
                <a:latin typeface="Eudoxus Sans" pitchFamily="34" charset="0"/>
                <a:ea typeface="Eudoxus Sans" pitchFamily="34" charset="-122"/>
                <a:cs typeface="Eudoxus Sans" pitchFamily="34" charset="-120"/>
              </a:rPr>
              <a:t>Deshmukh</a:t>
            </a:r>
            <a:r>
              <a:rPr lang="en-US" sz="2187" b="1" dirty="0" smtClean="0">
                <a:solidFill>
                  <a:srgbClr val="272525"/>
                </a:solidFill>
                <a:latin typeface="Eudoxus Sans" pitchFamily="34" charset="0"/>
                <a:ea typeface="Eudoxus Sans" pitchFamily="34" charset="-122"/>
                <a:cs typeface="Eudoxus Sans" pitchFamily="34" charset="-120"/>
              </a:rPr>
              <a:t> 33</a:t>
            </a:r>
          </a:p>
          <a:p>
            <a:pPr marL="0" indent="0" algn="l">
              <a:lnSpc>
                <a:spcPts val="3062"/>
              </a:lnSpc>
              <a:buNone/>
            </a:pPr>
            <a:r>
              <a:rPr lang="en-US" sz="2187" b="1" dirty="0" smtClean="0">
                <a:solidFill>
                  <a:srgbClr val="272525"/>
                </a:solidFill>
                <a:latin typeface="Eudoxus Sans" pitchFamily="34" charset="0"/>
                <a:ea typeface="Eudoxus Sans" pitchFamily="34" charset="-122"/>
                <a:cs typeface="Eudoxus Sans" pitchFamily="34" charset="-120"/>
              </a:rPr>
              <a:t>Aditya Krishna 41</a:t>
            </a:r>
          </a:p>
          <a:p>
            <a:pPr marL="0" indent="0" algn="l">
              <a:lnSpc>
                <a:spcPts val="3062"/>
              </a:lnSpc>
              <a:buNone/>
            </a:pPr>
            <a:r>
              <a:rPr lang="en-US" sz="2187" b="1" dirty="0" err="1" smtClean="0">
                <a:solidFill>
                  <a:srgbClr val="272525"/>
                </a:solidFill>
                <a:latin typeface="Eudoxus Sans" pitchFamily="34" charset="0"/>
                <a:ea typeface="Eudoxus Sans" pitchFamily="34" charset="-122"/>
                <a:cs typeface="Eudoxus Sans" pitchFamily="34" charset="-120"/>
              </a:rPr>
              <a:t>Tanish</a:t>
            </a:r>
            <a:r>
              <a:rPr lang="en-US" sz="2187" b="1" dirty="0" smtClean="0">
                <a:solidFill>
                  <a:srgbClr val="272525"/>
                </a:solidFill>
                <a:latin typeface="Eudoxus Sans" pitchFamily="34" charset="0"/>
                <a:ea typeface="Eudoxus Sans" pitchFamily="34" charset="-122"/>
                <a:cs typeface="Eudoxus Sans" pitchFamily="34" charset="-120"/>
              </a:rPr>
              <a:t> </a:t>
            </a:r>
            <a:r>
              <a:rPr lang="en-US" sz="2187" b="1" dirty="0" err="1" smtClean="0">
                <a:solidFill>
                  <a:srgbClr val="272525"/>
                </a:solidFill>
                <a:latin typeface="Eudoxus Sans" pitchFamily="34" charset="0"/>
                <a:ea typeface="Eudoxus Sans" pitchFamily="34" charset="-122"/>
                <a:cs typeface="Eudoxus Sans" pitchFamily="34" charset="-120"/>
              </a:rPr>
              <a:t>Dhar</a:t>
            </a:r>
            <a:r>
              <a:rPr lang="en-US" sz="2187" b="1" dirty="0" smtClean="0">
                <a:solidFill>
                  <a:srgbClr val="272525"/>
                </a:solidFill>
                <a:latin typeface="Eudoxus Sans" pitchFamily="34" charset="0"/>
                <a:ea typeface="Eudoxus Sans" pitchFamily="34" charset="-122"/>
                <a:cs typeface="Eudoxus Sans" pitchFamily="34" charset="-120"/>
              </a:rPr>
              <a:t> 44</a:t>
            </a:r>
            <a:endParaRPr lang="en-US" sz="2187" dirty="0"/>
          </a:p>
        </p:txBody>
      </p:sp>
      <p:pic>
        <p:nvPicPr>
          <p:cNvPr id="9" name="Image 1" descr="preencoded.png"/>
          <p:cNvPicPr>
            <a:picLocks noChangeAspect="1"/>
          </p:cNvPicPr>
          <p:nvPr/>
        </p:nvPicPr>
        <p:blipFill>
          <a:blip r:embed="rId3"/>
          <a:stretch>
            <a:fillRect/>
          </a:stretch>
        </p:blipFill>
        <p:spPr>
          <a:xfrm>
            <a:off x="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w="11311">
            <a:solidFill>
              <a:srgbClr val="E5E0DF"/>
            </a:solidFill>
            <a:prstDash val="solid"/>
          </a:ln>
        </p:spPr>
      </p:sp>
      <p:sp>
        <p:nvSpPr>
          <p:cNvPr id="4" name="Text 2"/>
          <p:cNvSpPr/>
          <p:nvPr/>
        </p:nvSpPr>
        <p:spPr>
          <a:xfrm>
            <a:off x="679609" y="1494115"/>
            <a:ext cx="7455098" cy="566380"/>
          </a:xfrm>
          <a:prstGeom prst="rect">
            <a:avLst/>
          </a:prstGeom>
          <a:noFill/>
          <a:ln/>
        </p:spPr>
        <p:txBody>
          <a:bodyPr wrap="none" rtlCol="0" anchor="t"/>
          <a:lstStyle/>
          <a:p>
            <a:pPr marL="0" indent="0">
              <a:lnSpc>
                <a:spcPts val="4460"/>
              </a:lnSpc>
              <a:buNone/>
            </a:pPr>
            <a:r>
              <a:rPr lang="en-US" sz="3568" b="1" kern="0" spc="-107" dirty="0">
                <a:solidFill>
                  <a:srgbClr val="591CE6"/>
                </a:solidFill>
                <a:latin typeface="p22-mackinac-pro" pitchFamily="34" charset="0"/>
                <a:ea typeface="p22-mackinac-pro" pitchFamily="34" charset="-122"/>
                <a:cs typeface="p22-mackinac-pro" pitchFamily="34" charset="-120"/>
              </a:rPr>
              <a:t>The Power of NLP in Search Engines</a:t>
            </a:r>
            <a:endParaRPr lang="en-US" sz="3568" dirty="0"/>
          </a:p>
        </p:txBody>
      </p:sp>
      <p:sp>
        <p:nvSpPr>
          <p:cNvPr id="5" name="Shape 3"/>
          <p:cNvSpPr/>
          <p:nvPr/>
        </p:nvSpPr>
        <p:spPr>
          <a:xfrm>
            <a:off x="679609" y="2473881"/>
            <a:ext cx="407789" cy="407789"/>
          </a:xfrm>
          <a:prstGeom prst="roundRect">
            <a:avLst>
              <a:gd name="adj" fmla="val 20001"/>
            </a:avLst>
          </a:prstGeom>
          <a:solidFill>
            <a:srgbClr val="E0D7F4"/>
          </a:solidFill>
          <a:ln w="11311">
            <a:solidFill>
              <a:srgbClr val="C1AFE9"/>
            </a:solidFill>
            <a:prstDash val="solid"/>
          </a:ln>
        </p:spPr>
      </p:sp>
      <p:sp>
        <p:nvSpPr>
          <p:cNvPr id="6" name="Text 4"/>
          <p:cNvSpPr/>
          <p:nvPr/>
        </p:nvSpPr>
        <p:spPr>
          <a:xfrm>
            <a:off x="834152" y="2507933"/>
            <a:ext cx="98584" cy="339685"/>
          </a:xfrm>
          <a:prstGeom prst="rect">
            <a:avLst/>
          </a:prstGeom>
          <a:noFill/>
          <a:ln/>
        </p:spPr>
        <p:txBody>
          <a:bodyPr wrap="none" rtlCol="0" anchor="t"/>
          <a:lstStyle/>
          <a:p>
            <a:pPr marL="0" indent="0" algn="ctr">
              <a:lnSpc>
                <a:spcPts val="2676"/>
              </a:lnSpc>
              <a:buNone/>
            </a:pPr>
            <a:r>
              <a:rPr lang="en-US" sz="2141" b="1" kern="0" spc="-64" dirty="0">
                <a:solidFill>
                  <a:srgbClr val="272525"/>
                </a:solidFill>
                <a:latin typeface="p22-mackinac-pro" pitchFamily="34" charset="0"/>
                <a:ea typeface="p22-mackinac-pro" pitchFamily="34" charset="-122"/>
                <a:cs typeface="p22-mackinac-pro" pitchFamily="34" charset="-120"/>
              </a:rPr>
              <a:t>1</a:t>
            </a:r>
            <a:endParaRPr lang="en-US" sz="2141" dirty="0"/>
          </a:p>
        </p:txBody>
      </p:sp>
      <p:sp>
        <p:nvSpPr>
          <p:cNvPr id="7" name="Text 5"/>
          <p:cNvSpPr/>
          <p:nvPr/>
        </p:nvSpPr>
        <p:spPr>
          <a:xfrm>
            <a:off x="1268611" y="2536150"/>
            <a:ext cx="2694384" cy="283131"/>
          </a:xfrm>
          <a:prstGeom prst="rect">
            <a:avLst/>
          </a:prstGeom>
          <a:noFill/>
          <a:ln/>
        </p:spPr>
        <p:txBody>
          <a:bodyPr wrap="none" rtlCol="0" anchor="t"/>
          <a:lstStyle/>
          <a:p>
            <a:pPr marL="0" indent="0">
              <a:lnSpc>
                <a:spcPts val="2230"/>
              </a:lnSpc>
              <a:buNone/>
            </a:pPr>
            <a:r>
              <a:rPr lang="en-US" sz="1784" b="1" kern="0" spc="-54" dirty="0">
                <a:solidFill>
                  <a:srgbClr val="272525"/>
                </a:solidFill>
                <a:latin typeface="p22-mackinac-pro" pitchFamily="34" charset="0"/>
                <a:ea typeface="p22-mackinac-pro" pitchFamily="34" charset="-122"/>
                <a:cs typeface="p22-mackinac-pro" pitchFamily="34" charset="-120"/>
              </a:rPr>
              <a:t>Parsing Natural Language</a:t>
            </a:r>
            <a:endParaRPr lang="en-US" sz="1784" dirty="0"/>
          </a:p>
        </p:txBody>
      </p:sp>
      <p:sp>
        <p:nvSpPr>
          <p:cNvPr id="8" name="Text 6"/>
          <p:cNvSpPr/>
          <p:nvPr/>
        </p:nvSpPr>
        <p:spPr>
          <a:xfrm>
            <a:off x="1268611" y="3000494"/>
            <a:ext cx="3212783" cy="1159669"/>
          </a:xfrm>
          <a:prstGeom prst="rect">
            <a:avLst/>
          </a:prstGeom>
          <a:noFill/>
          <a:ln/>
        </p:spPr>
        <p:txBody>
          <a:bodyPr wrap="square" rtlCol="0" anchor="t"/>
          <a:lstStyle/>
          <a:p>
            <a:pPr marL="0" indent="0">
              <a:lnSpc>
                <a:spcPts val="2283"/>
              </a:lnSpc>
              <a:buNone/>
            </a:pPr>
            <a:r>
              <a:rPr lang="en-US" sz="1427" dirty="0">
                <a:solidFill>
                  <a:srgbClr val="272525"/>
                </a:solidFill>
                <a:latin typeface="Eudoxus Sans" pitchFamily="34" charset="0"/>
                <a:ea typeface="Eudoxus Sans" pitchFamily="34" charset="-122"/>
                <a:cs typeface="Eudoxus Sans" pitchFamily="34" charset="-120"/>
              </a:rPr>
              <a:t>NLP helps computers understand human language so that search engines can interpret queries more accurately.</a:t>
            </a:r>
            <a:endParaRPr lang="en-US" sz="1427" dirty="0"/>
          </a:p>
        </p:txBody>
      </p:sp>
      <p:sp>
        <p:nvSpPr>
          <p:cNvPr id="9" name="Shape 7"/>
          <p:cNvSpPr/>
          <p:nvPr/>
        </p:nvSpPr>
        <p:spPr>
          <a:xfrm>
            <a:off x="4662607" y="2473881"/>
            <a:ext cx="407789" cy="407789"/>
          </a:xfrm>
          <a:prstGeom prst="roundRect">
            <a:avLst>
              <a:gd name="adj" fmla="val 20001"/>
            </a:avLst>
          </a:prstGeom>
          <a:solidFill>
            <a:srgbClr val="E0D7F4"/>
          </a:solidFill>
          <a:ln w="11311">
            <a:solidFill>
              <a:srgbClr val="C1AFE9"/>
            </a:solidFill>
            <a:prstDash val="solid"/>
          </a:ln>
        </p:spPr>
      </p:sp>
      <p:sp>
        <p:nvSpPr>
          <p:cNvPr id="10" name="Text 8"/>
          <p:cNvSpPr/>
          <p:nvPr/>
        </p:nvSpPr>
        <p:spPr>
          <a:xfrm>
            <a:off x="4790480" y="2507933"/>
            <a:ext cx="151924" cy="339685"/>
          </a:xfrm>
          <a:prstGeom prst="rect">
            <a:avLst/>
          </a:prstGeom>
          <a:noFill/>
          <a:ln/>
        </p:spPr>
        <p:txBody>
          <a:bodyPr wrap="none" rtlCol="0" anchor="t"/>
          <a:lstStyle/>
          <a:p>
            <a:pPr marL="0" indent="0" algn="ctr">
              <a:lnSpc>
                <a:spcPts val="2676"/>
              </a:lnSpc>
              <a:buNone/>
            </a:pPr>
            <a:r>
              <a:rPr lang="en-US" sz="2141" b="1" kern="0" spc="-64" dirty="0">
                <a:solidFill>
                  <a:srgbClr val="272525"/>
                </a:solidFill>
                <a:latin typeface="p22-mackinac-pro" pitchFamily="34" charset="0"/>
                <a:ea typeface="p22-mackinac-pro" pitchFamily="34" charset="-122"/>
                <a:cs typeface="p22-mackinac-pro" pitchFamily="34" charset="-120"/>
              </a:rPr>
              <a:t>2</a:t>
            </a:r>
            <a:endParaRPr lang="en-US" sz="2141" dirty="0"/>
          </a:p>
        </p:txBody>
      </p:sp>
      <p:sp>
        <p:nvSpPr>
          <p:cNvPr id="11" name="Text 9"/>
          <p:cNvSpPr/>
          <p:nvPr/>
        </p:nvSpPr>
        <p:spPr>
          <a:xfrm>
            <a:off x="5251609" y="2536150"/>
            <a:ext cx="3212783" cy="566261"/>
          </a:xfrm>
          <a:prstGeom prst="rect">
            <a:avLst/>
          </a:prstGeom>
          <a:noFill/>
          <a:ln/>
        </p:spPr>
        <p:txBody>
          <a:bodyPr wrap="square" rtlCol="0" anchor="t"/>
          <a:lstStyle/>
          <a:p>
            <a:pPr marL="0" indent="0">
              <a:lnSpc>
                <a:spcPts val="2230"/>
              </a:lnSpc>
              <a:buNone/>
            </a:pPr>
            <a:r>
              <a:rPr lang="en-US" sz="1784" b="1" kern="0" spc="-54" dirty="0">
                <a:solidFill>
                  <a:srgbClr val="272525"/>
                </a:solidFill>
                <a:latin typeface="p22-mackinac-pro" pitchFamily="34" charset="0"/>
                <a:ea typeface="p22-mackinac-pro" pitchFamily="34" charset="-122"/>
                <a:cs typeface="p22-mackinac-pro" pitchFamily="34" charset="-120"/>
              </a:rPr>
              <a:t>Contextualizing Search Results</a:t>
            </a:r>
            <a:endParaRPr lang="en-US" sz="1784" dirty="0"/>
          </a:p>
        </p:txBody>
      </p:sp>
      <p:sp>
        <p:nvSpPr>
          <p:cNvPr id="12" name="Text 10"/>
          <p:cNvSpPr/>
          <p:nvPr/>
        </p:nvSpPr>
        <p:spPr>
          <a:xfrm>
            <a:off x="5251609" y="3283625"/>
            <a:ext cx="3212783" cy="1159669"/>
          </a:xfrm>
          <a:prstGeom prst="rect">
            <a:avLst/>
          </a:prstGeom>
          <a:noFill/>
          <a:ln/>
        </p:spPr>
        <p:txBody>
          <a:bodyPr wrap="square" rtlCol="0" anchor="t"/>
          <a:lstStyle/>
          <a:p>
            <a:pPr marL="0" indent="0">
              <a:lnSpc>
                <a:spcPts val="2283"/>
              </a:lnSpc>
              <a:buNone/>
            </a:pPr>
            <a:r>
              <a:rPr lang="en-US" sz="1427" dirty="0">
                <a:solidFill>
                  <a:srgbClr val="272525"/>
                </a:solidFill>
                <a:latin typeface="Eudoxus Sans" pitchFamily="34" charset="0"/>
                <a:ea typeface="Eudoxus Sans" pitchFamily="34" charset="-122"/>
                <a:cs typeface="Eudoxus Sans" pitchFamily="34" charset="-120"/>
              </a:rPr>
              <a:t>NLP can help search engines understand the context of a search, providing more relevant search results.</a:t>
            </a:r>
            <a:endParaRPr lang="en-US" sz="1427" dirty="0"/>
          </a:p>
        </p:txBody>
      </p:sp>
      <p:sp>
        <p:nvSpPr>
          <p:cNvPr id="13" name="Shape 11"/>
          <p:cNvSpPr/>
          <p:nvPr/>
        </p:nvSpPr>
        <p:spPr>
          <a:xfrm>
            <a:off x="679609" y="4766072"/>
            <a:ext cx="407789" cy="407789"/>
          </a:xfrm>
          <a:prstGeom prst="roundRect">
            <a:avLst>
              <a:gd name="adj" fmla="val 20001"/>
            </a:avLst>
          </a:prstGeom>
          <a:solidFill>
            <a:srgbClr val="E0D7F4"/>
          </a:solidFill>
          <a:ln w="11311">
            <a:solidFill>
              <a:srgbClr val="C1AFE9"/>
            </a:solidFill>
            <a:prstDash val="solid"/>
          </a:ln>
        </p:spPr>
      </p:sp>
      <p:sp>
        <p:nvSpPr>
          <p:cNvPr id="14" name="Text 12"/>
          <p:cNvSpPr/>
          <p:nvPr/>
        </p:nvSpPr>
        <p:spPr>
          <a:xfrm>
            <a:off x="807482" y="4800124"/>
            <a:ext cx="151924" cy="339685"/>
          </a:xfrm>
          <a:prstGeom prst="rect">
            <a:avLst/>
          </a:prstGeom>
          <a:noFill/>
          <a:ln/>
        </p:spPr>
        <p:txBody>
          <a:bodyPr wrap="none" rtlCol="0" anchor="t"/>
          <a:lstStyle/>
          <a:p>
            <a:pPr marL="0" indent="0" algn="ctr">
              <a:lnSpc>
                <a:spcPts val="2676"/>
              </a:lnSpc>
              <a:buNone/>
            </a:pPr>
            <a:r>
              <a:rPr lang="en-US" sz="2141" b="1" kern="0" spc="-64" dirty="0">
                <a:solidFill>
                  <a:srgbClr val="272525"/>
                </a:solidFill>
                <a:latin typeface="p22-mackinac-pro" pitchFamily="34" charset="0"/>
                <a:ea typeface="p22-mackinac-pro" pitchFamily="34" charset="-122"/>
                <a:cs typeface="p22-mackinac-pro" pitchFamily="34" charset="-120"/>
              </a:rPr>
              <a:t>3</a:t>
            </a:r>
            <a:endParaRPr lang="en-US" sz="2141" dirty="0"/>
          </a:p>
        </p:txBody>
      </p:sp>
      <p:sp>
        <p:nvSpPr>
          <p:cNvPr id="15" name="Text 13"/>
          <p:cNvSpPr/>
          <p:nvPr/>
        </p:nvSpPr>
        <p:spPr>
          <a:xfrm>
            <a:off x="1268611" y="4828342"/>
            <a:ext cx="3079552" cy="283131"/>
          </a:xfrm>
          <a:prstGeom prst="rect">
            <a:avLst/>
          </a:prstGeom>
          <a:noFill/>
          <a:ln/>
        </p:spPr>
        <p:txBody>
          <a:bodyPr wrap="none" rtlCol="0" anchor="t"/>
          <a:lstStyle/>
          <a:p>
            <a:pPr marL="0" indent="0">
              <a:lnSpc>
                <a:spcPts val="2230"/>
              </a:lnSpc>
              <a:buNone/>
            </a:pPr>
            <a:r>
              <a:rPr lang="en-US" sz="1784" b="1" kern="0" spc="-54" dirty="0">
                <a:solidFill>
                  <a:srgbClr val="272525"/>
                </a:solidFill>
                <a:latin typeface="p22-mackinac-pro" pitchFamily="34" charset="0"/>
                <a:ea typeface="p22-mackinac-pro" pitchFamily="34" charset="-122"/>
                <a:cs typeface="p22-mackinac-pro" pitchFamily="34" charset="-120"/>
              </a:rPr>
              <a:t>Creating Personalized Results</a:t>
            </a:r>
            <a:endParaRPr lang="en-US" sz="1784" dirty="0"/>
          </a:p>
        </p:txBody>
      </p:sp>
      <p:sp>
        <p:nvSpPr>
          <p:cNvPr id="16" name="Text 14"/>
          <p:cNvSpPr/>
          <p:nvPr/>
        </p:nvSpPr>
        <p:spPr>
          <a:xfrm>
            <a:off x="1268611" y="5292685"/>
            <a:ext cx="3212783" cy="1159669"/>
          </a:xfrm>
          <a:prstGeom prst="rect">
            <a:avLst/>
          </a:prstGeom>
          <a:noFill/>
          <a:ln/>
        </p:spPr>
        <p:txBody>
          <a:bodyPr wrap="square" rtlCol="0" anchor="t"/>
          <a:lstStyle/>
          <a:p>
            <a:pPr marL="0" indent="0">
              <a:lnSpc>
                <a:spcPts val="2283"/>
              </a:lnSpc>
              <a:buNone/>
            </a:pPr>
            <a:r>
              <a:rPr lang="en-US" sz="1427" dirty="0">
                <a:solidFill>
                  <a:srgbClr val="272525"/>
                </a:solidFill>
                <a:latin typeface="Eudoxus Sans" pitchFamily="34" charset="0"/>
                <a:ea typeface="Eudoxus Sans" pitchFamily="34" charset="-122"/>
                <a:cs typeface="Eudoxus Sans" pitchFamily="34" charset="-120"/>
              </a:rPr>
              <a:t>NLP helps search engines learn user preferences so that it can personalize results based on the user's search history and behaviors.</a:t>
            </a:r>
            <a:endParaRPr lang="en-US" sz="1427" dirty="0"/>
          </a:p>
        </p:txBody>
      </p:sp>
      <p:sp>
        <p:nvSpPr>
          <p:cNvPr id="17" name="Shape 15"/>
          <p:cNvSpPr/>
          <p:nvPr/>
        </p:nvSpPr>
        <p:spPr>
          <a:xfrm>
            <a:off x="4662607" y="4766072"/>
            <a:ext cx="407789" cy="407789"/>
          </a:xfrm>
          <a:prstGeom prst="roundRect">
            <a:avLst>
              <a:gd name="adj" fmla="val 20001"/>
            </a:avLst>
          </a:prstGeom>
          <a:solidFill>
            <a:srgbClr val="E0D7F4"/>
          </a:solidFill>
          <a:ln w="11311">
            <a:solidFill>
              <a:srgbClr val="C1AFE9"/>
            </a:solidFill>
            <a:prstDash val="solid"/>
          </a:ln>
        </p:spPr>
      </p:sp>
      <p:sp>
        <p:nvSpPr>
          <p:cNvPr id="18" name="Text 16"/>
          <p:cNvSpPr/>
          <p:nvPr/>
        </p:nvSpPr>
        <p:spPr>
          <a:xfrm>
            <a:off x="4786670" y="4800124"/>
            <a:ext cx="159544" cy="339685"/>
          </a:xfrm>
          <a:prstGeom prst="rect">
            <a:avLst/>
          </a:prstGeom>
          <a:noFill/>
          <a:ln/>
        </p:spPr>
        <p:txBody>
          <a:bodyPr wrap="none" rtlCol="0" anchor="t"/>
          <a:lstStyle/>
          <a:p>
            <a:pPr marL="0" indent="0" algn="ctr">
              <a:lnSpc>
                <a:spcPts val="2676"/>
              </a:lnSpc>
              <a:buNone/>
            </a:pPr>
            <a:r>
              <a:rPr lang="en-US" sz="2141" b="1" kern="0" spc="-64" dirty="0">
                <a:solidFill>
                  <a:srgbClr val="272525"/>
                </a:solidFill>
                <a:latin typeface="p22-mackinac-pro" pitchFamily="34" charset="0"/>
                <a:ea typeface="p22-mackinac-pro" pitchFamily="34" charset="-122"/>
                <a:cs typeface="p22-mackinac-pro" pitchFamily="34" charset="-120"/>
              </a:rPr>
              <a:t>4</a:t>
            </a:r>
            <a:endParaRPr lang="en-US" sz="2141" dirty="0"/>
          </a:p>
        </p:txBody>
      </p:sp>
      <p:sp>
        <p:nvSpPr>
          <p:cNvPr id="19" name="Text 17"/>
          <p:cNvSpPr/>
          <p:nvPr/>
        </p:nvSpPr>
        <p:spPr>
          <a:xfrm>
            <a:off x="5251609" y="4828342"/>
            <a:ext cx="3212783" cy="566261"/>
          </a:xfrm>
          <a:prstGeom prst="rect">
            <a:avLst/>
          </a:prstGeom>
          <a:noFill/>
          <a:ln/>
        </p:spPr>
        <p:txBody>
          <a:bodyPr wrap="square" rtlCol="0" anchor="t"/>
          <a:lstStyle/>
          <a:p>
            <a:pPr marL="0" indent="0">
              <a:lnSpc>
                <a:spcPts val="2230"/>
              </a:lnSpc>
              <a:buNone/>
            </a:pPr>
            <a:r>
              <a:rPr lang="en-US" sz="1784" b="1" kern="0" spc="-54" dirty="0">
                <a:solidFill>
                  <a:srgbClr val="272525"/>
                </a:solidFill>
                <a:latin typeface="p22-mackinac-pro" pitchFamily="34" charset="0"/>
                <a:ea typeface="p22-mackinac-pro" pitchFamily="34" charset="-122"/>
                <a:cs typeface="p22-mackinac-pro" pitchFamily="34" charset="-120"/>
              </a:rPr>
              <a:t>Revolutionizing the Search Experience</a:t>
            </a:r>
            <a:endParaRPr lang="en-US" sz="1784" dirty="0"/>
          </a:p>
        </p:txBody>
      </p:sp>
      <p:sp>
        <p:nvSpPr>
          <p:cNvPr id="20" name="Text 18"/>
          <p:cNvSpPr/>
          <p:nvPr/>
        </p:nvSpPr>
        <p:spPr>
          <a:xfrm>
            <a:off x="5251609" y="5575816"/>
            <a:ext cx="3212783" cy="1159669"/>
          </a:xfrm>
          <a:prstGeom prst="rect">
            <a:avLst/>
          </a:prstGeom>
          <a:noFill/>
          <a:ln/>
        </p:spPr>
        <p:txBody>
          <a:bodyPr wrap="square" rtlCol="0" anchor="t"/>
          <a:lstStyle/>
          <a:p>
            <a:pPr marL="0" indent="0">
              <a:lnSpc>
                <a:spcPts val="2283"/>
              </a:lnSpc>
              <a:buNone/>
            </a:pPr>
            <a:r>
              <a:rPr lang="en-US" sz="1427" dirty="0">
                <a:solidFill>
                  <a:srgbClr val="272525"/>
                </a:solidFill>
                <a:latin typeface="Eudoxus Sans" pitchFamily="34" charset="0"/>
                <a:ea typeface="Eudoxus Sans" pitchFamily="34" charset="-122"/>
                <a:cs typeface="Eudoxus Sans" pitchFamily="34" charset="-120"/>
              </a:rPr>
              <a:t>NLP is revolutionizing the search experience, enabling users to search in a more natural and conversational way.</a:t>
            </a:r>
            <a:endParaRPr lang="en-US" sz="1427" dirty="0"/>
          </a:p>
        </p:txBody>
      </p:sp>
      <p:pic>
        <p:nvPicPr>
          <p:cNvPr id="21"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21266"/>
            <a:ext cx="14630400" cy="8229600"/>
          </a:xfrm>
          <a:prstGeom prst="rect">
            <a:avLst/>
          </a:prstGeom>
          <a:solidFill>
            <a:srgbClr val="FDFAF7"/>
          </a:solidFill>
          <a:ln w="13811">
            <a:solidFill>
              <a:srgbClr val="E5E0DF"/>
            </a:solidFill>
            <a:prstDash val="solid"/>
          </a:ln>
        </p:spPr>
      </p:sp>
      <p:sp>
        <p:nvSpPr>
          <p:cNvPr id="4" name="Text 2"/>
          <p:cNvSpPr/>
          <p:nvPr/>
        </p:nvSpPr>
        <p:spPr>
          <a:xfrm>
            <a:off x="2037993" y="867727"/>
            <a:ext cx="10554414" cy="1388745"/>
          </a:xfrm>
          <a:prstGeom prst="rect">
            <a:avLst/>
          </a:prstGeom>
          <a:noFill/>
          <a:ln/>
        </p:spPr>
        <p:txBody>
          <a:bodyPr wrap="square" rtlCol="0" anchor="t"/>
          <a:lstStyle/>
          <a:p>
            <a:pPr marL="0" indent="0">
              <a:lnSpc>
                <a:spcPts val="5468"/>
              </a:lnSpc>
              <a:buNone/>
            </a:pPr>
            <a:r>
              <a:rPr lang="en-US" sz="4374" b="1" kern="0" spc="-131" dirty="0">
                <a:solidFill>
                  <a:srgbClr val="591CE6"/>
                </a:solidFill>
                <a:latin typeface="p22-mackinac-pro" pitchFamily="34" charset="0"/>
                <a:ea typeface="p22-mackinac-pro" pitchFamily="34" charset="-122"/>
                <a:cs typeface="p22-mackinac-pro" pitchFamily="34" charset="-120"/>
              </a:rPr>
              <a:t>AI Integration and Optimization with NLP</a:t>
            </a:r>
            <a:endParaRPr lang="en-US" sz="4374" dirty="0"/>
          </a:p>
        </p:txBody>
      </p:sp>
      <p:pic>
        <p:nvPicPr>
          <p:cNvPr id="5" name="Image 0" descr="preencoded.png"/>
          <p:cNvPicPr>
            <a:picLocks noChangeAspect="1"/>
          </p:cNvPicPr>
          <p:nvPr/>
        </p:nvPicPr>
        <p:blipFill>
          <a:blip r:embed="rId3"/>
          <a:stretch>
            <a:fillRect/>
          </a:stretch>
        </p:blipFill>
        <p:spPr>
          <a:xfrm>
            <a:off x="2037993" y="2700814"/>
            <a:ext cx="3295888" cy="2036921"/>
          </a:xfrm>
          <a:prstGeom prst="rect">
            <a:avLst/>
          </a:prstGeom>
        </p:spPr>
      </p:pic>
      <p:sp>
        <p:nvSpPr>
          <p:cNvPr id="6" name="Text 3"/>
          <p:cNvSpPr/>
          <p:nvPr/>
        </p:nvSpPr>
        <p:spPr>
          <a:xfrm>
            <a:off x="2037993" y="5015389"/>
            <a:ext cx="2282309" cy="347186"/>
          </a:xfrm>
          <a:prstGeom prst="rect">
            <a:avLst/>
          </a:prstGeom>
          <a:noFill/>
          <a:ln/>
        </p:spPr>
        <p:txBody>
          <a:bodyPr wrap="none" rtlCol="0" anchor="t"/>
          <a:lstStyle/>
          <a:p>
            <a:pPr marL="0" indent="0" algn="l">
              <a:lnSpc>
                <a:spcPts val="2734"/>
              </a:lnSpc>
              <a:buNone/>
            </a:pPr>
            <a:r>
              <a:rPr lang="en-US" sz="2187" b="1" kern="0" spc="-66" dirty="0">
                <a:solidFill>
                  <a:srgbClr val="591CE6"/>
                </a:solidFill>
                <a:latin typeface="p22-mackinac-pro" pitchFamily="34" charset="0"/>
                <a:ea typeface="p22-mackinac-pro" pitchFamily="34" charset="-122"/>
                <a:cs typeface="p22-mackinac-pro" pitchFamily="34" charset="-120"/>
              </a:rPr>
              <a:t>Machine Learning</a:t>
            </a:r>
            <a:endParaRPr lang="en-US" sz="2187" dirty="0"/>
          </a:p>
        </p:txBody>
      </p:sp>
      <p:sp>
        <p:nvSpPr>
          <p:cNvPr id="7" name="Text 4"/>
          <p:cNvSpPr/>
          <p:nvPr/>
        </p:nvSpPr>
        <p:spPr>
          <a:xfrm>
            <a:off x="2037993" y="5584746"/>
            <a:ext cx="3295888" cy="1421606"/>
          </a:xfrm>
          <a:prstGeom prst="rect">
            <a:avLst/>
          </a:prstGeom>
          <a:noFill/>
          <a:ln/>
        </p:spPr>
        <p:txBody>
          <a:bodyPr wrap="square" rtlCol="0" anchor="t"/>
          <a:lstStyle/>
          <a:p>
            <a:pPr marL="0" indent="0" algn="l">
              <a:lnSpc>
                <a:spcPts val="2799"/>
              </a:lnSpc>
              <a:buNone/>
            </a:pPr>
            <a:r>
              <a:rPr lang="en-US" sz="1750" dirty="0">
                <a:solidFill>
                  <a:srgbClr val="272525"/>
                </a:solidFill>
                <a:latin typeface="Eudoxus Sans" pitchFamily="34" charset="0"/>
                <a:ea typeface="Eudoxus Sans" pitchFamily="34" charset="-122"/>
                <a:cs typeface="Eudoxus Sans" pitchFamily="34" charset="-120"/>
              </a:rPr>
              <a:t>NLP can use machine learning to improve search results based on user interactions with search engines.</a:t>
            </a:r>
            <a:endParaRPr lang="en-US" sz="1750" dirty="0"/>
          </a:p>
        </p:txBody>
      </p:sp>
      <p:pic>
        <p:nvPicPr>
          <p:cNvPr id="8" name="Image 1" descr="preencoded.png"/>
          <p:cNvPicPr>
            <a:picLocks noChangeAspect="1"/>
          </p:cNvPicPr>
          <p:nvPr/>
        </p:nvPicPr>
        <p:blipFill>
          <a:blip r:embed="rId4"/>
          <a:stretch>
            <a:fillRect/>
          </a:stretch>
        </p:blipFill>
        <p:spPr>
          <a:xfrm>
            <a:off x="5667137" y="2700814"/>
            <a:ext cx="3296007" cy="2037040"/>
          </a:xfrm>
          <a:prstGeom prst="rect">
            <a:avLst/>
          </a:prstGeom>
        </p:spPr>
      </p:pic>
      <p:sp>
        <p:nvSpPr>
          <p:cNvPr id="9" name="Text 5"/>
          <p:cNvSpPr/>
          <p:nvPr/>
        </p:nvSpPr>
        <p:spPr>
          <a:xfrm>
            <a:off x="5667137" y="5015508"/>
            <a:ext cx="2221944" cy="347186"/>
          </a:xfrm>
          <a:prstGeom prst="rect">
            <a:avLst/>
          </a:prstGeom>
          <a:noFill/>
          <a:ln/>
        </p:spPr>
        <p:txBody>
          <a:bodyPr wrap="none" rtlCol="0" anchor="t"/>
          <a:lstStyle/>
          <a:p>
            <a:pPr marL="0" indent="0" algn="l">
              <a:lnSpc>
                <a:spcPts val="2734"/>
              </a:lnSpc>
              <a:buNone/>
            </a:pPr>
            <a:r>
              <a:rPr lang="en-US" sz="2187" b="1" kern="0" spc="-66" dirty="0">
                <a:solidFill>
                  <a:srgbClr val="591CE6"/>
                </a:solidFill>
                <a:latin typeface="p22-mackinac-pro" pitchFamily="34" charset="0"/>
                <a:ea typeface="p22-mackinac-pro" pitchFamily="34" charset="-122"/>
                <a:cs typeface="p22-mackinac-pro" pitchFamily="34" charset="-120"/>
              </a:rPr>
              <a:t>Voice Assistants</a:t>
            </a:r>
            <a:endParaRPr lang="en-US" sz="2187" dirty="0"/>
          </a:p>
        </p:txBody>
      </p:sp>
      <p:sp>
        <p:nvSpPr>
          <p:cNvPr id="10" name="Text 6"/>
          <p:cNvSpPr/>
          <p:nvPr/>
        </p:nvSpPr>
        <p:spPr>
          <a:xfrm>
            <a:off x="5667137" y="5584865"/>
            <a:ext cx="3296007" cy="1777008"/>
          </a:xfrm>
          <a:prstGeom prst="rect">
            <a:avLst/>
          </a:prstGeom>
          <a:noFill/>
          <a:ln/>
        </p:spPr>
        <p:txBody>
          <a:bodyPr wrap="square" rtlCol="0" anchor="t"/>
          <a:lstStyle/>
          <a:p>
            <a:pPr marL="0" indent="0" algn="l">
              <a:lnSpc>
                <a:spcPts val="2799"/>
              </a:lnSpc>
              <a:buNone/>
            </a:pPr>
            <a:r>
              <a:rPr lang="en-US" sz="1750" dirty="0">
                <a:solidFill>
                  <a:srgbClr val="272525"/>
                </a:solidFill>
                <a:latin typeface="Eudoxus Sans" pitchFamily="34" charset="0"/>
                <a:ea typeface="Eudoxus Sans" pitchFamily="34" charset="-122"/>
                <a:cs typeface="Eudoxus Sans" pitchFamily="34" charset="-120"/>
              </a:rPr>
              <a:t>Voice assistant search engines are powered by NLP, which allows them to understand natural, conversational language.</a:t>
            </a:r>
            <a:endParaRPr lang="en-US" sz="1750" dirty="0"/>
          </a:p>
        </p:txBody>
      </p:sp>
      <p:pic>
        <p:nvPicPr>
          <p:cNvPr id="11" name="Image 2" descr="preencoded.png"/>
          <p:cNvPicPr>
            <a:picLocks noChangeAspect="1"/>
          </p:cNvPicPr>
          <p:nvPr/>
        </p:nvPicPr>
        <p:blipFill>
          <a:blip r:embed="rId5"/>
          <a:stretch>
            <a:fillRect/>
          </a:stretch>
        </p:blipFill>
        <p:spPr>
          <a:xfrm>
            <a:off x="9296400" y="2700814"/>
            <a:ext cx="3296007" cy="2037040"/>
          </a:xfrm>
          <a:prstGeom prst="rect">
            <a:avLst/>
          </a:prstGeom>
        </p:spPr>
      </p:pic>
      <p:sp>
        <p:nvSpPr>
          <p:cNvPr id="12" name="Text 7"/>
          <p:cNvSpPr/>
          <p:nvPr/>
        </p:nvSpPr>
        <p:spPr>
          <a:xfrm>
            <a:off x="9296400" y="5015508"/>
            <a:ext cx="3296007" cy="694373"/>
          </a:xfrm>
          <a:prstGeom prst="rect">
            <a:avLst/>
          </a:prstGeom>
          <a:noFill/>
          <a:ln/>
        </p:spPr>
        <p:txBody>
          <a:bodyPr wrap="square" rtlCol="0" anchor="t"/>
          <a:lstStyle/>
          <a:p>
            <a:pPr marL="0" indent="0" algn="l">
              <a:lnSpc>
                <a:spcPts val="2734"/>
              </a:lnSpc>
              <a:buNone/>
            </a:pPr>
            <a:r>
              <a:rPr lang="en-US" sz="2187" b="1" kern="0" spc="-66" dirty="0">
                <a:solidFill>
                  <a:srgbClr val="591CE6"/>
                </a:solidFill>
                <a:latin typeface="p22-mackinac-pro" pitchFamily="34" charset="0"/>
                <a:ea typeface="p22-mackinac-pro" pitchFamily="34" charset="-122"/>
                <a:cs typeface="p22-mackinac-pro" pitchFamily="34" charset="-120"/>
              </a:rPr>
              <a:t>Search Engine Optimization</a:t>
            </a:r>
            <a:endParaRPr lang="en-US" sz="2187" dirty="0"/>
          </a:p>
        </p:txBody>
      </p:sp>
      <p:sp>
        <p:nvSpPr>
          <p:cNvPr id="13" name="Text 8"/>
          <p:cNvSpPr/>
          <p:nvPr/>
        </p:nvSpPr>
        <p:spPr>
          <a:xfrm>
            <a:off x="9296400" y="5932051"/>
            <a:ext cx="3296007" cy="1421606"/>
          </a:xfrm>
          <a:prstGeom prst="rect">
            <a:avLst/>
          </a:prstGeom>
          <a:noFill/>
          <a:ln/>
        </p:spPr>
        <p:txBody>
          <a:bodyPr wrap="square" rtlCol="0" anchor="t"/>
          <a:lstStyle/>
          <a:p>
            <a:pPr marL="0" indent="0" algn="l">
              <a:lnSpc>
                <a:spcPts val="2799"/>
              </a:lnSpc>
              <a:buNone/>
            </a:pPr>
            <a:r>
              <a:rPr lang="en-US" sz="1750" dirty="0">
                <a:solidFill>
                  <a:srgbClr val="272525"/>
                </a:solidFill>
                <a:latin typeface="Eudoxus Sans" pitchFamily="34" charset="0"/>
                <a:ea typeface="Eudoxus Sans" pitchFamily="34" charset="-122"/>
                <a:cs typeface="Eudoxus Sans" pitchFamily="34" charset="-120"/>
              </a:rPr>
              <a:t>NLP is making SEO more targeted and personalized, improving search accuracy and reducing irrelevant results.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w="13811">
            <a:solidFill>
              <a:srgbClr val="E5E0DF"/>
            </a:solidFill>
            <a:prstDash val="solid"/>
          </a:ln>
        </p:spPr>
      </p:sp>
      <p:sp>
        <p:nvSpPr>
          <p:cNvPr id="4" name="Text 2"/>
          <p:cNvSpPr/>
          <p:nvPr/>
        </p:nvSpPr>
        <p:spPr>
          <a:xfrm>
            <a:off x="2037993" y="760809"/>
            <a:ext cx="10554414" cy="1388745"/>
          </a:xfrm>
          <a:prstGeom prst="rect">
            <a:avLst/>
          </a:prstGeom>
          <a:noFill/>
          <a:ln/>
        </p:spPr>
        <p:txBody>
          <a:bodyPr wrap="square" rtlCol="0" anchor="t"/>
          <a:lstStyle/>
          <a:p>
            <a:pPr marL="0" indent="0">
              <a:lnSpc>
                <a:spcPts val="5468"/>
              </a:lnSpc>
              <a:buNone/>
            </a:pPr>
            <a:r>
              <a:rPr lang="en-US" sz="4374" b="1" kern="0" spc="-131" dirty="0">
                <a:solidFill>
                  <a:srgbClr val="591CE6"/>
                </a:solidFill>
                <a:latin typeface="p22-mackinac-pro" pitchFamily="34" charset="0"/>
                <a:ea typeface="p22-mackinac-pro" pitchFamily="34" charset="-122"/>
                <a:cs typeface="p22-mackinac-pro" pitchFamily="34" charset="-120"/>
              </a:rPr>
              <a:t>Benefits of Integrating AI with Search Engines</a:t>
            </a:r>
            <a:endParaRPr lang="en-US" sz="4374" dirty="0"/>
          </a:p>
        </p:txBody>
      </p:sp>
      <p:sp>
        <p:nvSpPr>
          <p:cNvPr id="5" name="Shape 3"/>
          <p:cNvSpPr/>
          <p:nvPr/>
        </p:nvSpPr>
        <p:spPr>
          <a:xfrm>
            <a:off x="7293054" y="2593896"/>
            <a:ext cx="44410" cy="4874895"/>
          </a:xfrm>
          <a:prstGeom prst="rect">
            <a:avLst/>
          </a:prstGeom>
          <a:solidFill>
            <a:srgbClr val="C1AFE9"/>
          </a:solidFill>
          <a:ln/>
        </p:spPr>
      </p:sp>
      <p:sp>
        <p:nvSpPr>
          <p:cNvPr id="6" name="Shape 4"/>
          <p:cNvSpPr/>
          <p:nvPr/>
        </p:nvSpPr>
        <p:spPr>
          <a:xfrm>
            <a:off x="7565172" y="2995196"/>
            <a:ext cx="777597" cy="44410"/>
          </a:xfrm>
          <a:prstGeom prst="rect">
            <a:avLst/>
          </a:prstGeom>
          <a:solidFill>
            <a:srgbClr val="C1AFE9"/>
          </a:solidFill>
          <a:ln/>
        </p:spPr>
      </p:sp>
      <p:sp>
        <p:nvSpPr>
          <p:cNvPr id="7" name="Shape 5"/>
          <p:cNvSpPr/>
          <p:nvPr/>
        </p:nvSpPr>
        <p:spPr>
          <a:xfrm>
            <a:off x="7065228" y="2767489"/>
            <a:ext cx="499943" cy="499943"/>
          </a:xfrm>
          <a:prstGeom prst="roundRect">
            <a:avLst>
              <a:gd name="adj" fmla="val 20000"/>
            </a:avLst>
          </a:prstGeom>
          <a:solidFill>
            <a:srgbClr val="E0D7F4"/>
          </a:solidFill>
          <a:ln w="13811">
            <a:solidFill>
              <a:srgbClr val="C1AFE9"/>
            </a:solidFill>
            <a:prstDash val="solid"/>
          </a:ln>
        </p:spPr>
      </p:sp>
      <p:sp>
        <p:nvSpPr>
          <p:cNvPr id="8" name="Text 6"/>
          <p:cNvSpPr/>
          <p:nvPr/>
        </p:nvSpPr>
        <p:spPr>
          <a:xfrm>
            <a:off x="7251561" y="2809161"/>
            <a:ext cx="127278"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p22-mackinac-pro" pitchFamily="34" charset="0"/>
                <a:ea typeface="p22-mackinac-pro" pitchFamily="34" charset="-122"/>
                <a:cs typeface="p22-mackinac-pro" pitchFamily="34" charset="-120"/>
              </a:rPr>
              <a:t>1</a:t>
            </a:r>
            <a:endParaRPr lang="en-US" sz="2624" dirty="0"/>
          </a:p>
        </p:txBody>
      </p:sp>
      <p:sp>
        <p:nvSpPr>
          <p:cNvPr id="9" name="Text 7"/>
          <p:cNvSpPr/>
          <p:nvPr/>
        </p:nvSpPr>
        <p:spPr>
          <a:xfrm>
            <a:off x="8537258" y="2816066"/>
            <a:ext cx="2872383"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Efficient and Accurate</a:t>
            </a:r>
            <a:endParaRPr lang="en-US" sz="2187" dirty="0"/>
          </a:p>
        </p:txBody>
      </p:sp>
      <p:sp>
        <p:nvSpPr>
          <p:cNvPr id="10" name="Text 8"/>
          <p:cNvSpPr/>
          <p:nvPr/>
        </p:nvSpPr>
        <p:spPr>
          <a:xfrm>
            <a:off x="8537258" y="3385423"/>
            <a:ext cx="4055150" cy="1066205"/>
          </a:xfrm>
          <a:prstGeom prst="rect">
            <a:avLst/>
          </a:prstGeom>
          <a:noFill/>
          <a:ln/>
        </p:spPr>
        <p:txBody>
          <a:bodyPr wrap="square" rtlCol="0" anchor="t"/>
          <a:lstStyle/>
          <a:p>
            <a:pPr marL="0" indent="0" algn="l">
              <a:lnSpc>
                <a:spcPts val="2799"/>
              </a:lnSpc>
              <a:buNone/>
            </a:pPr>
            <a:r>
              <a:rPr lang="en-US" sz="1750" dirty="0">
                <a:solidFill>
                  <a:srgbClr val="272525"/>
                </a:solidFill>
                <a:latin typeface="Eudoxus Sans" pitchFamily="34" charset="0"/>
                <a:ea typeface="Eudoxus Sans" pitchFamily="34" charset="-122"/>
                <a:cs typeface="Eudoxus Sans" pitchFamily="34" charset="-120"/>
              </a:rPr>
              <a:t>NLP-powered search engines can save users time and increase accuracy of search results.</a:t>
            </a:r>
            <a:endParaRPr lang="en-US" sz="1750" dirty="0"/>
          </a:p>
        </p:txBody>
      </p:sp>
      <p:sp>
        <p:nvSpPr>
          <p:cNvPr id="11" name="Shape 9"/>
          <p:cNvSpPr/>
          <p:nvPr/>
        </p:nvSpPr>
        <p:spPr>
          <a:xfrm>
            <a:off x="6287631" y="4106049"/>
            <a:ext cx="777597" cy="44410"/>
          </a:xfrm>
          <a:prstGeom prst="rect">
            <a:avLst/>
          </a:prstGeom>
          <a:solidFill>
            <a:srgbClr val="C1AFE9"/>
          </a:solidFill>
          <a:ln/>
        </p:spPr>
      </p:sp>
      <p:sp>
        <p:nvSpPr>
          <p:cNvPr id="12" name="Shape 10"/>
          <p:cNvSpPr/>
          <p:nvPr/>
        </p:nvSpPr>
        <p:spPr>
          <a:xfrm>
            <a:off x="7065228" y="3878342"/>
            <a:ext cx="499943" cy="499943"/>
          </a:xfrm>
          <a:prstGeom prst="roundRect">
            <a:avLst>
              <a:gd name="adj" fmla="val 20000"/>
            </a:avLst>
          </a:prstGeom>
          <a:solidFill>
            <a:srgbClr val="E0D7F4"/>
          </a:solidFill>
          <a:ln w="13811">
            <a:solidFill>
              <a:srgbClr val="C1AFE9"/>
            </a:solidFill>
            <a:prstDash val="solid"/>
          </a:ln>
        </p:spPr>
      </p:sp>
      <p:sp>
        <p:nvSpPr>
          <p:cNvPr id="13" name="Text 11"/>
          <p:cNvSpPr/>
          <p:nvPr/>
        </p:nvSpPr>
        <p:spPr>
          <a:xfrm>
            <a:off x="7224891" y="3920014"/>
            <a:ext cx="180618"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p22-mackinac-pro" pitchFamily="34" charset="0"/>
                <a:ea typeface="p22-mackinac-pro" pitchFamily="34" charset="-122"/>
                <a:cs typeface="p22-mackinac-pro" pitchFamily="34" charset="-120"/>
              </a:rPr>
              <a:t>2</a:t>
            </a:r>
            <a:endParaRPr lang="en-US" sz="2624" dirty="0"/>
          </a:p>
        </p:txBody>
      </p:sp>
      <p:sp>
        <p:nvSpPr>
          <p:cNvPr id="14" name="Text 12"/>
          <p:cNvSpPr/>
          <p:nvPr/>
        </p:nvSpPr>
        <p:spPr>
          <a:xfrm>
            <a:off x="2629257" y="3926919"/>
            <a:ext cx="3463885" cy="347186"/>
          </a:xfrm>
          <a:prstGeom prst="rect">
            <a:avLst/>
          </a:prstGeom>
          <a:noFill/>
          <a:ln/>
        </p:spPr>
        <p:txBody>
          <a:bodyPr wrap="none" rtlCol="0" anchor="t"/>
          <a:lstStyle/>
          <a:p>
            <a:pPr marL="0" indent="0" algn="r">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Personalized to Your Needs</a:t>
            </a:r>
            <a:endParaRPr lang="en-US" sz="2187" dirty="0"/>
          </a:p>
        </p:txBody>
      </p:sp>
      <p:sp>
        <p:nvSpPr>
          <p:cNvPr id="15" name="Text 13"/>
          <p:cNvSpPr/>
          <p:nvPr/>
        </p:nvSpPr>
        <p:spPr>
          <a:xfrm>
            <a:off x="2037993" y="4496276"/>
            <a:ext cx="4055150" cy="1421606"/>
          </a:xfrm>
          <a:prstGeom prst="rect">
            <a:avLst/>
          </a:prstGeom>
          <a:noFill/>
          <a:ln/>
        </p:spPr>
        <p:txBody>
          <a:bodyPr wrap="square" rtlCol="0" anchor="t"/>
          <a:lstStyle/>
          <a:p>
            <a:pPr marL="0" indent="0" algn="r">
              <a:lnSpc>
                <a:spcPts val="2799"/>
              </a:lnSpc>
              <a:buNone/>
            </a:pPr>
            <a:r>
              <a:rPr lang="en-US" sz="1750" dirty="0">
                <a:solidFill>
                  <a:srgbClr val="272525"/>
                </a:solidFill>
                <a:latin typeface="Eudoxus Sans" pitchFamily="34" charset="0"/>
                <a:ea typeface="Eudoxus Sans" pitchFamily="34" charset="-122"/>
                <a:cs typeface="Eudoxus Sans" pitchFamily="34" charset="-120"/>
              </a:rPr>
              <a:t>Search engines can use AI and NLP to provide personalized search results based on user search history and behaviors.</a:t>
            </a:r>
            <a:endParaRPr lang="en-US" sz="1750" dirty="0"/>
          </a:p>
        </p:txBody>
      </p:sp>
      <p:sp>
        <p:nvSpPr>
          <p:cNvPr id="16" name="Shape 14"/>
          <p:cNvSpPr/>
          <p:nvPr/>
        </p:nvSpPr>
        <p:spPr>
          <a:xfrm>
            <a:off x="7565172" y="5434786"/>
            <a:ext cx="777597" cy="44410"/>
          </a:xfrm>
          <a:prstGeom prst="rect">
            <a:avLst/>
          </a:prstGeom>
          <a:solidFill>
            <a:srgbClr val="C1AFE9"/>
          </a:solidFill>
          <a:ln/>
        </p:spPr>
      </p:sp>
      <p:sp>
        <p:nvSpPr>
          <p:cNvPr id="17" name="Shape 15"/>
          <p:cNvSpPr/>
          <p:nvPr/>
        </p:nvSpPr>
        <p:spPr>
          <a:xfrm>
            <a:off x="7065228" y="5207079"/>
            <a:ext cx="499943" cy="499943"/>
          </a:xfrm>
          <a:prstGeom prst="roundRect">
            <a:avLst>
              <a:gd name="adj" fmla="val 20000"/>
            </a:avLst>
          </a:prstGeom>
          <a:solidFill>
            <a:srgbClr val="E0D7F4"/>
          </a:solidFill>
          <a:ln w="13811">
            <a:solidFill>
              <a:srgbClr val="C1AFE9"/>
            </a:solidFill>
            <a:prstDash val="solid"/>
          </a:ln>
        </p:spPr>
      </p:sp>
      <p:sp>
        <p:nvSpPr>
          <p:cNvPr id="18" name="Text 16"/>
          <p:cNvSpPr/>
          <p:nvPr/>
        </p:nvSpPr>
        <p:spPr>
          <a:xfrm>
            <a:off x="7221081" y="5248751"/>
            <a:ext cx="188238"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p22-mackinac-pro" pitchFamily="34" charset="0"/>
                <a:ea typeface="p22-mackinac-pro" pitchFamily="34" charset="-122"/>
                <a:cs typeface="p22-mackinac-pro" pitchFamily="34" charset="-120"/>
              </a:rPr>
              <a:t>3</a:t>
            </a:r>
            <a:endParaRPr lang="en-US" sz="2624" dirty="0"/>
          </a:p>
        </p:txBody>
      </p:sp>
      <p:sp>
        <p:nvSpPr>
          <p:cNvPr id="19" name="Text 17"/>
          <p:cNvSpPr/>
          <p:nvPr/>
        </p:nvSpPr>
        <p:spPr>
          <a:xfrm>
            <a:off x="8537258" y="5255657"/>
            <a:ext cx="3373874"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Improved User Experience</a:t>
            </a:r>
            <a:endParaRPr lang="en-US" sz="2187" dirty="0"/>
          </a:p>
        </p:txBody>
      </p:sp>
      <p:sp>
        <p:nvSpPr>
          <p:cNvPr id="20" name="Text 18"/>
          <p:cNvSpPr/>
          <p:nvPr/>
        </p:nvSpPr>
        <p:spPr>
          <a:xfrm>
            <a:off x="8537258" y="5825014"/>
            <a:ext cx="4055150" cy="1421606"/>
          </a:xfrm>
          <a:prstGeom prst="rect">
            <a:avLst/>
          </a:prstGeom>
          <a:noFill/>
          <a:ln/>
        </p:spPr>
        <p:txBody>
          <a:bodyPr wrap="square" rtlCol="0" anchor="t"/>
          <a:lstStyle/>
          <a:p>
            <a:pPr marL="0" indent="0" algn="l">
              <a:lnSpc>
                <a:spcPts val="2799"/>
              </a:lnSpc>
              <a:buNone/>
            </a:pPr>
            <a:r>
              <a:rPr lang="en-US" sz="1750" dirty="0">
                <a:solidFill>
                  <a:srgbClr val="272525"/>
                </a:solidFill>
                <a:latin typeface="Eudoxus Sans" pitchFamily="34" charset="0"/>
                <a:ea typeface="Eudoxus Sans" pitchFamily="34" charset="-122"/>
                <a:cs typeface="Eudoxus Sans" pitchFamily="34" charset="-120"/>
              </a:rPr>
              <a:t>NLP-powered search engines provide a more natural and intuitive search experience, making search less overwhelming and more enjoyable.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w="13811">
            <a:solidFill>
              <a:srgbClr val="E5E0DF"/>
            </a:solidFill>
            <a:prstDash val="solid"/>
          </a:ln>
        </p:spPr>
      </p:sp>
      <p:sp>
        <p:nvSpPr>
          <p:cNvPr id="4" name="Text 2"/>
          <p:cNvSpPr/>
          <p:nvPr/>
        </p:nvSpPr>
        <p:spPr>
          <a:xfrm>
            <a:off x="2037993" y="1086445"/>
            <a:ext cx="10554414" cy="1388745"/>
          </a:xfrm>
          <a:prstGeom prst="rect">
            <a:avLst/>
          </a:prstGeom>
          <a:noFill/>
          <a:ln/>
        </p:spPr>
        <p:txBody>
          <a:bodyPr wrap="square" rtlCol="0" anchor="t"/>
          <a:lstStyle/>
          <a:p>
            <a:pPr marL="0" indent="0">
              <a:lnSpc>
                <a:spcPts val="5468"/>
              </a:lnSpc>
              <a:buNone/>
            </a:pPr>
            <a:r>
              <a:rPr lang="en-US" sz="4374" b="1" kern="0" spc="-131" dirty="0">
                <a:solidFill>
                  <a:srgbClr val="591CE6"/>
                </a:solidFill>
                <a:latin typeface="p22-mackinac-pro" pitchFamily="34" charset="0"/>
                <a:ea typeface="p22-mackinac-pro" pitchFamily="34" charset="-122"/>
                <a:cs typeface="p22-mackinac-pro" pitchFamily="34" charset="-120"/>
              </a:rPr>
              <a:t>Challenges of AI Integration with Search Engines using NLP</a:t>
            </a:r>
            <a:endParaRPr lang="en-US" sz="4374" dirty="0"/>
          </a:p>
        </p:txBody>
      </p:sp>
      <p:sp>
        <p:nvSpPr>
          <p:cNvPr id="5" name="Shape 3"/>
          <p:cNvSpPr/>
          <p:nvPr/>
        </p:nvSpPr>
        <p:spPr>
          <a:xfrm>
            <a:off x="2037993" y="2919532"/>
            <a:ext cx="3370064" cy="4223504"/>
          </a:xfrm>
          <a:prstGeom prst="roundRect">
            <a:avLst>
              <a:gd name="adj" fmla="val 2967"/>
            </a:avLst>
          </a:prstGeom>
          <a:solidFill>
            <a:srgbClr val="E0D7F4"/>
          </a:solidFill>
          <a:ln w="13811">
            <a:solidFill>
              <a:srgbClr val="C1AFE9"/>
            </a:solidFill>
            <a:prstDash val="solid"/>
          </a:ln>
        </p:spPr>
      </p:sp>
      <p:sp>
        <p:nvSpPr>
          <p:cNvPr id="6" name="Text 4"/>
          <p:cNvSpPr/>
          <p:nvPr/>
        </p:nvSpPr>
        <p:spPr>
          <a:xfrm>
            <a:off x="2273975" y="3155513"/>
            <a:ext cx="2898100" cy="694373"/>
          </a:xfrm>
          <a:prstGeom prst="rect">
            <a:avLst/>
          </a:prstGeom>
          <a:noFill/>
          <a:ln/>
        </p:spPr>
        <p:txBody>
          <a:bodyPr wrap="square" rtlCol="0" anchor="t"/>
          <a:lstStyle/>
          <a:p>
            <a:pPr marL="0" indent="0">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Data Privacy and Security Concerns</a:t>
            </a:r>
            <a:endParaRPr lang="en-US" sz="2187" dirty="0"/>
          </a:p>
        </p:txBody>
      </p:sp>
      <p:sp>
        <p:nvSpPr>
          <p:cNvPr id="7" name="Text 5"/>
          <p:cNvSpPr/>
          <p:nvPr/>
        </p:nvSpPr>
        <p:spPr>
          <a:xfrm>
            <a:off x="2273975" y="4072057"/>
            <a:ext cx="2898100" cy="1421606"/>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AI searches collect vast amounts of personal data, raising privacy and security concerns.</a:t>
            </a:r>
            <a:endParaRPr lang="en-US" sz="1750" dirty="0"/>
          </a:p>
        </p:txBody>
      </p:sp>
      <p:sp>
        <p:nvSpPr>
          <p:cNvPr id="8" name="Shape 6"/>
          <p:cNvSpPr/>
          <p:nvPr/>
        </p:nvSpPr>
        <p:spPr>
          <a:xfrm>
            <a:off x="5630228" y="2919532"/>
            <a:ext cx="3370064" cy="4223504"/>
          </a:xfrm>
          <a:prstGeom prst="roundRect">
            <a:avLst>
              <a:gd name="adj" fmla="val 2967"/>
            </a:avLst>
          </a:prstGeom>
          <a:solidFill>
            <a:srgbClr val="E0D7F4"/>
          </a:solidFill>
          <a:ln w="13811">
            <a:solidFill>
              <a:srgbClr val="C1AFE9"/>
            </a:solidFill>
            <a:prstDash val="solid"/>
          </a:ln>
        </p:spPr>
      </p:sp>
      <p:sp>
        <p:nvSpPr>
          <p:cNvPr id="9" name="Text 7"/>
          <p:cNvSpPr/>
          <p:nvPr/>
        </p:nvSpPr>
        <p:spPr>
          <a:xfrm>
            <a:off x="5866209" y="3155513"/>
            <a:ext cx="2898100" cy="694373"/>
          </a:xfrm>
          <a:prstGeom prst="rect">
            <a:avLst/>
          </a:prstGeom>
          <a:noFill/>
          <a:ln/>
        </p:spPr>
        <p:txBody>
          <a:bodyPr wrap="square" rtlCol="0" anchor="t"/>
          <a:lstStyle/>
          <a:p>
            <a:pPr marL="0" indent="0">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Content Censorship and Bias</a:t>
            </a:r>
            <a:endParaRPr lang="en-US" sz="2187" dirty="0"/>
          </a:p>
        </p:txBody>
      </p:sp>
      <p:sp>
        <p:nvSpPr>
          <p:cNvPr id="10" name="Text 8"/>
          <p:cNvSpPr/>
          <p:nvPr/>
        </p:nvSpPr>
        <p:spPr>
          <a:xfrm>
            <a:off x="5866209" y="4072057"/>
            <a:ext cx="2898100" cy="1777008"/>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There is a risk of AI-powered search engines being used to censor content, or perpetuating bias in search results.</a:t>
            </a:r>
            <a:endParaRPr lang="en-US" sz="1750" dirty="0"/>
          </a:p>
        </p:txBody>
      </p:sp>
      <p:sp>
        <p:nvSpPr>
          <p:cNvPr id="11" name="Shape 9"/>
          <p:cNvSpPr/>
          <p:nvPr/>
        </p:nvSpPr>
        <p:spPr>
          <a:xfrm>
            <a:off x="9222462" y="2919532"/>
            <a:ext cx="3370064" cy="4223504"/>
          </a:xfrm>
          <a:prstGeom prst="roundRect">
            <a:avLst>
              <a:gd name="adj" fmla="val 2967"/>
            </a:avLst>
          </a:prstGeom>
          <a:solidFill>
            <a:srgbClr val="E0D7F4"/>
          </a:solidFill>
          <a:ln w="13811">
            <a:solidFill>
              <a:srgbClr val="C1AFE9"/>
            </a:solidFill>
            <a:prstDash val="solid"/>
          </a:ln>
        </p:spPr>
      </p:sp>
      <p:sp>
        <p:nvSpPr>
          <p:cNvPr id="12" name="Text 10"/>
          <p:cNvSpPr/>
          <p:nvPr/>
        </p:nvSpPr>
        <p:spPr>
          <a:xfrm>
            <a:off x="9458444" y="3155513"/>
            <a:ext cx="2898100" cy="1041559"/>
          </a:xfrm>
          <a:prstGeom prst="rect">
            <a:avLst/>
          </a:prstGeom>
          <a:noFill/>
          <a:ln/>
        </p:spPr>
        <p:txBody>
          <a:bodyPr wrap="square" rtlCol="0" anchor="t"/>
          <a:lstStyle/>
          <a:p>
            <a:pPr marL="0" indent="0">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Unemployment and Socioeconomic Inequality</a:t>
            </a:r>
            <a:endParaRPr lang="en-US" sz="2187" dirty="0"/>
          </a:p>
        </p:txBody>
      </p:sp>
      <p:sp>
        <p:nvSpPr>
          <p:cNvPr id="13" name="Text 11"/>
          <p:cNvSpPr/>
          <p:nvPr/>
        </p:nvSpPr>
        <p:spPr>
          <a:xfrm>
            <a:off x="9458444" y="4419243"/>
            <a:ext cx="2898100" cy="2487811"/>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The use of AI in search engines may lead to job displacement and worsen socioeconomic inequality, which is already a challenging problem in our world.</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32696"/>
          </a:xfrm>
          <a:prstGeom prst="rect">
            <a:avLst/>
          </a:prstGeom>
          <a:solidFill>
            <a:srgbClr val="FDFAF7"/>
          </a:solidFill>
          <a:ln w="12144">
            <a:solidFill>
              <a:srgbClr val="E5E0DF"/>
            </a:solidFill>
            <a:prstDash val="solid"/>
          </a:ln>
        </p:spPr>
      </p:sp>
      <p:sp>
        <p:nvSpPr>
          <p:cNvPr id="4" name="Text 2"/>
          <p:cNvSpPr/>
          <p:nvPr/>
        </p:nvSpPr>
        <p:spPr>
          <a:xfrm>
            <a:off x="2681526" y="536496"/>
            <a:ext cx="9267230" cy="1219438"/>
          </a:xfrm>
          <a:prstGeom prst="rect">
            <a:avLst/>
          </a:prstGeom>
          <a:noFill/>
          <a:ln/>
        </p:spPr>
        <p:txBody>
          <a:bodyPr wrap="square" rtlCol="0" anchor="t"/>
          <a:lstStyle/>
          <a:p>
            <a:pPr marL="0" indent="0">
              <a:lnSpc>
                <a:spcPts val="4801"/>
              </a:lnSpc>
              <a:buNone/>
            </a:pPr>
            <a:r>
              <a:rPr lang="en-US" sz="3841" b="1" kern="0" spc="-115" dirty="0">
                <a:solidFill>
                  <a:srgbClr val="591CE6"/>
                </a:solidFill>
                <a:latin typeface="p22-mackinac-pro" pitchFamily="34" charset="0"/>
                <a:ea typeface="p22-mackinac-pro" pitchFamily="34" charset="-122"/>
                <a:cs typeface="p22-mackinac-pro" pitchFamily="34" charset="-120"/>
              </a:rPr>
              <a:t>Ethical Considerations in AI-Powered Search Engines</a:t>
            </a:r>
            <a:endParaRPr lang="en-US" sz="3841" dirty="0"/>
          </a:p>
        </p:txBody>
      </p:sp>
      <p:sp>
        <p:nvSpPr>
          <p:cNvPr id="5" name="Shape 3"/>
          <p:cNvSpPr/>
          <p:nvPr/>
        </p:nvSpPr>
        <p:spPr>
          <a:xfrm>
            <a:off x="7295674" y="2146102"/>
            <a:ext cx="38933" cy="5550098"/>
          </a:xfrm>
          <a:prstGeom prst="rect">
            <a:avLst/>
          </a:prstGeom>
          <a:solidFill>
            <a:srgbClr val="C1AFE9"/>
          </a:solidFill>
          <a:ln/>
        </p:spPr>
      </p:sp>
      <p:sp>
        <p:nvSpPr>
          <p:cNvPr id="6" name="Shape 4"/>
          <p:cNvSpPr/>
          <p:nvPr/>
        </p:nvSpPr>
        <p:spPr>
          <a:xfrm>
            <a:off x="7534513" y="2498467"/>
            <a:ext cx="682823" cy="38933"/>
          </a:xfrm>
          <a:prstGeom prst="rect">
            <a:avLst/>
          </a:prstGeom>
          <a:solidFill>
            <a:srgbClr val="C1AFE9"/>
          </a:solidFill>
          <a:ln/>
        </p:spPr>
      </p:sp>
      <p:sp>
        <p:nvSpPr>
          <p:cNvPr id="7" name="Shape 5"/>
          <p:cNvSpPr/>
          <p:nvPr/>
        </p:nvSpPr>
        <p:spPr>
          <a:xfrm>
            <a:off x="7095649" y="2298502"/>
            <a:ext cx="438864" cy="438864"/>
          </a:xfrm>
          <a:prstGeom prst="roundRect">
            <a:avLst>
              <a:gd name="adj" fmla="val 20005"/>
            </a:avLst>
          </a:prstGeom>
          <a:solidFill>
            <a:srgbClr val="E0D7F4"/>
          </a:solidFill>
          <a:ln w="12144">
            <a:solidFill>
              <a:srgbClr val="C1AFE9"/>
            </a:solidFill>
            <a:prstDash val="solid"/>
          </a:ln>
        </p:spPr>
      </p:sp>
      <p:sp>
        <p:nvSpPr>
          <p:cNvPr id="8" name="Text 6"/>
          <p:cNvSpPr/>
          <p:nvPr/>
        </p:nvSpPr>
        <p:spPr>
          <a:xfrm>
            <a:off x="7258407" y="2335054"/>
            <a:ext cx="113228" cy="365760"/>
          </a:xfrm>
          <a:prstGeom prst="rect">
            <a:avLst/>
          </a:prstGeom>
          <a:noFill/>
          <a:ln/>
        </p:spPr>
        <p:txBody>
          <a:bodyPr wrap="none" rtlCol="0" anchor="t"/>
          <a:lstStyle/>
          <a:p>
            <a:pPr marL="0" indent="0" algn="ctr">
              <a:lnSpc>
                <a:spcPts val="2880"/>
              </a:lnSpc>
              <a:buNone/>
            </a:pPr>
            <a:r>
              <a:rPr lang="en-US" sz="2304" b="1" kern="0" spc="-69" dirty="0">
                <a:solidFill>
                  <a:srgbClr val="272525"/>
                </a:solidFill>
                <a:latin typeface="p22-mackinac-pro" pitchFamily="34" charset="0"/>
                <a:ea typeface="p22-mackinac-pro" pitchFamily="34" charset="-122"/>
                <a:cs typeface="p22-mackinac-pro" pitchFamily="34" charset="-120"/>
              </a:rPr>
              <a:t>1</a:t>
            </a:r>
            <a:endParaRPr lang="en-US" sz="2304" dirty="0"/>
          </a:p>
        </p:txBody>
      </p:sp>
      <p:sp>
        <p:nvSpPr>
          <p:cNvPr id="9" name="Text 7"/>
          <p:cNvSpPr/>
          <p:nvPr/>
        </p:nvSpPr>
        <p:spPr>
          <a:xfrm>
            <a:off x="8388072" y="2341126"/>
            <a:ext cx="3560683" cy="609600"/>
          </a:xfrm>
          <a:prstGeom prst="rect">
            <a:avLst/>
          </a:prstGeom>
          <a:noFill/>
          <a:ln/>
        </p:spPr>
        <p:txBody>
          <a:bodyPr wrap="square" rtlCol="0" anchor="t"/>
          <a:lstStyle/>
          <a:p>
            <a:pPr marL="0" indent="0" algn="l">
              <a:lnSpc>
                <a:spcPts val="2400"/>
              </a:lnSpc>
              <a:buNone/>
            </a:pPr>
            <a:r>
              <a:rPr lang="en-US" sz="1920" b="1" kern="0" spc="-58" dirty="0">
                <a:solidFill>
                  <a:srgbClr val="272525"/>
                </a:solidFill>
                <a:latin typeface="p22-mackinac-pro" pitchFamily="34" charset="0"/>
                <a:ea typeface="p22-mackinac-pro" pitchFamily="34" charset="-122"/>
                <a:cs typeface="p22-mackinac-pro" pitchFamily="34" charset="-120"/>
              </a:rPr>
              <a:t>Transparency and Explainability</a:t>
            </a:r>
            <a:endParaRPr lang="en-US" sz="1920" dirty="0"/>
          </a:p>
        </p:txBody>
      </p:sp>
      <p:sp>
        <p:nvSpPr>
          <p:cNvPr id="10" name="Text 8"/>
          <p:cNvSpPr/>
          <p:nvPr/>
        </p:nvSpPr>
        <p:spPr>
          <a:xfrm>
            <a:off x="8388072" y="3145750"/>
            <a:ext cx="3560683" cy="1560909"/>
          </a:xfrm>
          <a:prstGeom prst="rect">
            <a:avLst/>
          </a:prstGeom>
          <a:noFill/>
          <a:ln/>
        </p:spPr>
        <p:txBody>
          <a:bodyPr wrap="square" rtlCol="0" anchor="t"/>
          <a:lstStyle/>
          <a:p>
            <a:pPr marL="0" indent="0" algn="l">
              <a:lnSpc>
                <a:spcPts val="2458"/>
              </a:lnSpc>
              <a:buNone/>
            </a:pPr>
            <a:r>
              <a:rPr lang="en-US" sz="1536" dirty="0">
                <a:solidFill>
                  <a:srgbClr val="272525"/>
                </a:solidFill>
                <a:latin typeface="Eudoxus Sans" pitchFamily="34" charset="0"/>
                <a:ea typeface="Eudoxus Sans" pitchFamily="34" charset="-122"/>
                <a:cs typeface="Eudoxus Sans" pitchFamily="34" charset="-120"/>
              </a:rPr>
              <a:t>AI-powered search engines should be transparent and explainable, so users know how results are generated, and any biases or assumptions that drive these results.</a:t>
            </a:r>
            <a:endParaRPr lang="en-US" sz="1536" dirty="0"/>
          </a:p>
        </p:txBody>
      </p:sp>
      <p:sp>
        <p:nvSpPr>
          <p:cNvPr id="11" name="Shape 9"/>
          <p:cNvSpPr/>
          <p:nvPr/>
        </p:nvSpPr>
        <p:spPr>
          <a:xfrm>
            <a:off x="6412825" y="3473827"/>
            <a:ext cx="682823" cy="38933"/>
          </a:xfrm>
          <a:prstGeom prst="rect">
            <a:avLst/>
          </a:prstGeom>
          <a:solidFill>
            <a:srgbClr val="C1AFE9"/>
          </a:solidFill>
          <a:ln/>
        </p:spPr>
      </p:sp>
      <p:sp>
        <p:nvSpPr>
          <p:cNvPr id="12" name="Shape 10"/>
          <p:cNvSpPr/>
          <p:nvPr/>
        </p:nvSpPr>
        <p:spPr>
          <a:xfrm>
            <a:off x="7095649" y="3273862"/>
            <a:ext cx="438864" cy="438864"/>
          </a:xfrm>
          <a:prstGeom prst="roundRect">
            <a:avLst>
              <a:gd name="adj" fmla="val 20005"/>
            </a:avLst>
          </a:prstGeom>
          <a:solidFill>
            <a:srgbClr val="E0D7F4"/>
          </a:solidFill>
          <a:ln w="12144">
            <a:solidFill>
              <a:srgbClr val="C1AFE9"/>
            </a:solidFill>
            <a:prstDash val="solid"/>
          </a:ln>
        </p:spPr>
      </p:sp>
      <p:sp>
        <p:nvSpPr>
          <p:cNvPr id="13" name="Text 11"/>
          <p:cNvSpPr/>
          <p:nvPr/>
        </p:nvSpPr>
        <p:spPr>
          <a:xfrm>
            <a:off x="7235547" y="3310414"/>
            <a:ext cx="158948" cy="365760"/>
          </a:xfrm>
          <a:prstGeom prst="rect">
            <a:avLst/>
          </a:prstGeom>
          <a:noFill/>
          <a:ln/>
        </p:spPr>
        <p:txBody>
          <a:bodyPr wrap="none" rtlCol="0" anchor="t"/>
          <a:lstStyle/>
          <a:p>
            <a:pPr marL="0" indent="0" algn="ctr">
              <a:lnSpc>
                <a:spcPts val="2880"/>
              </a:lnSpc>
              <a:buNone/>
            </a:pPr>
            <a:r>
              <a:rPr lang="en-US" sz="2304" b="1" kern="0" spc="-69" dirty="0">
                <a:solidFill>
                  <a:srgbClr val="272525"/>
                </a:solidFill>
                <a:latin typeface="p22-mackinac-pro" pitchFamily="34" charset="0"/>
                <a:ea typeface="p22-mackinac-pro" pitchFamily="34" charset="-122"/>
                <a:cs typeface="p22-mackinac-pro" pitchFamily="34" charset="-120"/>
              </a:rPr>
              <a:t>2</a:t>
            </a:r>
            <a:endParaRPr lang="en-US" sz="2304" dirty="0"/>
          </a:p>
        </p:txBody>
      </p:sp>
      <p:sp>
        <p:nvSpPr>
          <p:cNvPr id="14" name="Text 12"/>
          <p:cNvSpPr/>
          <p:nvPr/>
        </p:nvSpPr>
        <p:spPr>
          <a:xfrm>
            <a:off x="2681526" y="3316486"/>
            <a:ext cx="3560564" cy="609600"/>
          </a:xfrm>
          <a:prstGeom prst="rect">
            <a:avLst/>
          </a:prstGeom>
          <a:noFill/>
          <a:ln/>
        </p:spPr>
        <p:txBody>
          <a:bodyPr wrap="square" rtlCol="0" anchor="t"/>
          <a:lstStyle/>
          <a:p>
            <a:pPr marL="0" indent="0" algn="r">
              <a:lnSpc>
                <a:spcPts val="2400"/>
              </a:lnSpc>
              <a:buNone/>
            </a:pPr>
            <a:r>
              <a:rPr lang="en-US" sz="1920" b="1" kern="0" spc="-58" dirty="0">
                <a:solidFill>
                  <a:srgbClr val="272525"/>
                </a:solidFill>
                <a:latin typeface="p22-mackinac-pro" pitchFamily="34" charset="0"/>
                <a:ea typeface="p22-mackinac-pro" pitchFamily="34" charset="-122"/>
                <a:cs typeface="p22-mackinac-pro" pitchFamily="34" charset="-120"/>
              </a:rPr>
              <a:t>Accountability and Responsibility</a:t>
            </a:r>
            <a:endParaRPr lang="en-US" sz="1920" dirty="0"/>
          </a:p>
        </p:txBody>
      </p:sp>
      <p:sp>
        <p:nvSpPr>
          <p:cNvPr id="15" name="Text 13"/>
          <p:cNvSpPr/>
          <p:nvPr/>
        </p:nvSpPr>
        <p:spPr>
          <a:xfrm>
            <a:off x="2681526" y="4121110"/>
            <a:ext cx="3560564" cy="1560909"/>
          </a:xfrm>
          <a:prstGeom prst="rect">
            <a:avLst/>
          </a:prstGeom>
          <a:noFill/>
          <a:ln/>
        </p:spPr>
        <p:txBody>
          <a:bodyPr wrap="square" rtlCol="0" anchor="t"/>
          <a:lstStyle/>
          <a:p>
            <a:pPr marL="0" indent="0" algn="r">
              <a:lnSpc>
                <a:spcPts val="2458"/>
              </a:lnSpc>
              <a:buNone/>
            </a:pPr>
            <a:r>
              <a:rPr lang="en-US" sz="1536" dirty="0">
                <a:solidFill>
                  <a:srgbClr val="272525"/>
                </a:solidFill>
                <a:latin typeface="Eudoxus Sans" pitchFamily="34" charset="0"/>
                <a:ea typeface="Eudoxus Sans" pitchFamily="34" charset="-122"/>
                <a:cs typeface="Eudoxus Sans" pitchFamily="34" charset="-120"/>
              </a:rPr>
              <a:t>Organizations must be accountable and responsible for the use of AI in search engines, particularly when it comes to matters that affect privacy and data security.</a:t>
            </a:r>
            <a:endParaRPr lang="en-US" sz="1536" dirty="0"/>
          </a:p>
        </p:txBody>
      </p:sp>
      <p:sp>
        <p:nvSpPr>
          <p:cNvPr id="16" name="Shape 14"/>
          <p:cNvSpPr/>
          <p:nvPr/>
        </p:nvSpPr>
        <p:spPr>
          <a:xfrm>
            <a:off x="7534513" y="5449074"/>
            <a:ext cx="682823" cy="38933"/>
          </a:xfrm>
          <a:prstGeom prst="rect">
            <a:avLst/>
          </a:prstGeom>
          <a:solidFill>
            <a:srgbClr val="C1AFE9"/>
          </a:solidFill>
          <a:ln/>
        </p:spPr>
      </p:sp>
      <p:sp>
        <p:nvSpPr>
          <p:cNvPr id="17" name="Shape 15"/>
          <p:cNvSpPr/>
          <p:nvPr/>
        </p:nvSpPr>
        <p:spPr>
          <a:xfrm>
            <a:off x="7095649" y="5249108"/>
            <a:ext cx="438864" cy="438864"/>
          </a:xfrm>
          <a:prstGeom prst="roundRect">
            <a:avLst>
              <a:gd name="adj" fmla="val 20005"/>
            </a:avLst>
          </a:prstGeom>
          <a:solidFill>
            <a:srgbClr val="E0D7F4"/>
          </a:solidFill>
          <a:ln w="12144">
            <a:solidFill>
              <a:srgbClr val="C1AFE9"/>
            </a:solidFill>
            <a:prstDash val="solid"/>
          </a:ln>
        </p:spPr>
      </p:sp>
      <p:sp>
        <p:nvSpPr>
          <p:cNvPr id="18" name="Text 16"/>
          <p:cNvSpPr/>
          <p:nvPr/>
        </p:nvSpPr>
        <p:spPr>
          <a:xfrm>
            <a:off x="7231737" y="5285661"/>
            <a:ext cx="166568" cy="365760"/>
          </a:xfrm>
          <a:prstGeom prst="rect">
            <a:avLst/>
          </a:prstGeom>
          <a:noFill/>
          <a:ln/>
        </p:spPr>
        <p:txBody>
          <a:bodyPr wrap="none" rtlCol="0" anchor="t"/>
          <a:lstStyle/>
          <a:p>
            <a:pPr marL="0" indent="0" algn="ctr">
              <a:lnSpc>
                <a:spcPts val="2880"/>
              </a:lnSpc>
              <a:buNone/>
            </a:pPr>
            <a:r>
              <a:rPr lang="en-US" sz="2304" b="1" kern="0" spc="-69" dirty="0">
                <a:solidFill>
                  <a:srgbClr val="272525"/>
                </a:solidFill>
                <a:latin typeface="p22-mackinac-pro" pitchFamily="34" charset="0"/>
                <a:ea typeface="p22-mackinac-pro" pitchFamily="34" charset="-122"/>
                <a:cs typeface="p22-mackinac-pro" pitchFamily="34" charset="-120"/>
              </a:rPr>
              <a:t>3</a:t>
            </a:r>
            <a:endParaRPr lang="en-US" sz="2304" dirty="0"/>
          </a:p>
        </p:txBody>
      </p:sp>
      <p:sp>
        <p:nvSpPr>
          <p:cNvPr id="19" name="Text 17"/>
          <p:cNvSpPr/>
          <p:nvPr/>
        </p:nvSpPr>
        <p:spPr>
          <a:xfrm>
            <a:off x="8388072" y="5291733"/>
            <a:ext cx="3560683" cy="609600"/>
          </a:xfrm>
          <a:prstGeom prst="rect">
            <a:avLst/>
          </a:prstGeom>
          <a:noFill/>
          <a:ln/>
        </p:spPr>
        <p:txBody>
          <a:bodyPr wrap="square" rtlCol="0" anchor="t"/>
          <a:lstStyle/>
          <a:p>
            <a:pPr marL="0" indent="0" algn="l">
              <a:lnSpc>
                <a:spcPts val="2400"/>
              </a:lnSpc>
              <a:buNone/>
            </a:pPr>
            <a:r>
              <a:rPr lang="en-US" sz="1920" b="1" kern="0" spc="-58" dirty="0">
                <a:solidFill>
                  <a:srgbClr val="272525"/>
                </a:solidFill>
                <a:latin typeface="p22-mackinac-pro" pitchFamily="34" charset="0"/>
                <a:ea typeface="p22-mackinac-pro" pitchFamily="34" charset="-122"/>
                <a:cs typeface="p22-mackinac-pro" pitchFamily="34" charset="-120"/>
              </a:rPr>
              <a:t>Cultural Sensitivity and Diversity</a:t>
            </a:r>
            <a:endParaRPr lang="en-US" sz="1920" dirty="0"/>
          </a:p>
        </p:txBody>
      </p:sp>
      <p:sp>
        <p:nvSpPr>
          <p:cNvPr id="20" name="Text 18"/>
          <p:cNvSpPr/>
          <p:nvPr/>
        </p:nvSpPr>
        <p:spPr>
          <a:xfrm>
            <a:off x="8388072" y="6096357"/>
            <a:ext cx="3560683" cy="1248728"/>
          </a:xfrm>
          <a:prstGeom prst="rect">
            <a:avLst/>
          </a:prstGeom>
          <a:noFill/>
          <a:ln/>
        </p:spPr>
        <p:txBody>
          <a:bodyPr wrap="square" rtlCol="0" anchor="t"/>
          <a:lstStyle/>
          <a:p>
            <a:pPr marL="0" indent="0" algn="l">
              <a:lnSpc>
                <a:spcPts val="2458"/>
              </a:lnSpc>
              <a:buNone/>
            </a:pPr>
            <a:r>
              <a:rPr lang="en-US" sz="1536" dirty="0">
                <a:solidFill>
                  <a:srgbClr val="272525"/>
                </a:solidFill>
                <a:latin typeface="Eudoxus Sans" pitchFamily="34" charset="0"/>
                <a:ea typeface="Eudoxus Sans" pitchFamily="34" charset="-122"/>
                <a:cs typeface="Eudoxus Sans" pitchFamily="34" charset="-120"/>
              </a:rPr>
              <a:t>AI-powered search engines should be sensitive to cultural diversity and avoid perpetuating and amplifying stereotypes and biases.</a:t>
            </a:r>
            <a:endParaRPr lang="en-US" sz="1536"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32815"/>
          </a:xfrm>
          <a:prstGeom prst="rect">
            <a:avLst/>
          </a:prstGeom>
          <a:solidFill>
            <a:srgbClr val="FDFAF7"/>
          </a:solidFill>
          <a:ln w="12978">
            <a:solidFill>
              <a:srgbClr val="E5E0DF"/>
            </a:solidFill>
            <a:prstDash val="solid"/>
          </a:ln>
        </p:spPr>
      </p:sp>
      <p:sp>
        <p:nvSpPr>
          <p:cNvPr id="4" name="Text 2"/>
          <p:cNvSpPr/>
          <p:nvPr/>
        </p:nvSpPr>
        <p:spPr>
          <a:xfrm>
            <a:off x="2363510" y="573286"/>
            <a:ext cx="9903381" cy="1303020"/>
          </a:xfrm>
          <a:prstGeom prst="rect">
            <a:avLst/>
          </a:prstGeom>
          <a:noFill/>
          <a:ln/>
        </p:spPr>
        <p:txBody>
          <a:bodyPr wrap="square" rtlCol="0" anchor="t"/>
          <a:lstStyle/>
          <a:p>
            <a:pPr marL="0" indent="0">
              <a:lnSpc>
                <a:spcPts val="5130"/>
              </a:lnSpc>
              <a:buNone/>
            </a:pPr>
            <a:r>
              <a:rPr lang="en-US" sz="4104" b="1" kern="0" spc="-123" dirty="0">
                <a:solidFill>
                  <a:srgbClr val="591CE6"/>
                </a:solidFill>
                <a:latin typeface="p22-mackinac-pro" pitchFamily="34" charset="0"/>
                <a:ea typeface="p22-mackinac-pro" pitchFamily="34" charset="-122"/>
                <a:cs typeface="p22-mackinac-pro" pitchFamily="34" charset="-120"/>
              </a:rPr>
              <a:t>The Future of AI-Powered Search Engines using NLP</a:t>
            </a:r>
            <a:endParaRPr lang="en-US" sz="4104" dirty="0"/>
          </a:p>
        </p:txBody>
      </p:sp>
      <p:pic>
        <p:nvPicPr>
          <p:cNvPr id="5" name="Image 0" descr="preencoded.png"/>
          <p:cNvPicPr>
            <a:picLocks noChangeAspect="1"/>
          </p:cNvPicPr>
          <p:nvPr/>
        </p:nvPicPr>
        <p:blipFill>
          <a:blip r:embed="rId3"/>
          <a:stretch>
            <a:fillRect/>
          </a:stretch>
        </p:blipFill>
        <p:spPr>
          <a:xfrm>
            <a:off x="2363510" y="2293263"/>
            <a:ext cx="3092648" cy="1911310"/>
          </a:xfrm>
          <a:prstGeom prst="rect">
            <a:avLst/>
          </a:prstGeom>
        </p:spPr>
      </p:pic>
      <p:sp>
        <p:nvSpPr>
          <p:cNvPr id="6" name="Text 3"/>
          <p:cNvSpPr/>
          <p:nvPr/>
        </p:nvSpPr>
        <p:spPr>
          <a:xfrm>
            <a:off x="2363510" y="4465082"/>
            <a:ext cx="3092648" cy="651510"/>
          </a:xfrm>
          <a:prstGeom prst="rect">
            <a:avLst/>
          </a:prstGeom>
          <a:noFill/>
          <a:ln/>
        </p:spPr>
        <p:txBody>
          <a:bodyPr wrap="square" rtlCol="0" anchor="t"/>
          <a:lstStyle/>
          <a:p>
            <a:pPr marL="0" indent="0" algn="l">
              <a:lnSpc>
                <a:spcPts val="2565"/>
              </a:lnSpc>
              <a:buNone/>
            </a:pPr>
            <a:r>
              <a:rPr lang="en-US" sz="2052" b="1" kern="0" spc="-62" dirty="0">
                <a:solidFill>
                  <a:srgbClr val="591CE6"/>
                </a:solidFill>
                <a:latin typeface="p22-mackinac-pro" pitchFamily="34" charset="0"/>
                <a:ea typeface="p22-mackinac-pro" pitchFamily="34" charset="-122"/>
                <a:cs typeface="p22-mackinac-pro" pitchFamily="34" charset="-120"/>
              </a:rPr>
              <a:t>Greater Precision and Accuracy</a:t>
            </a:r>
            <a:endParaRPr lang="en-US" sz="2052" dirty="0"/>
          </a:p>
        </p:txBody>
      </p:sp>
      <p:sp>
        <p:nvSpPr>
          <p:cNvPr id="7" name="Text 4"/>
          <p:cNvSpPr/>
          <p:nvPr/>
        </p:nvSpPr>
        <p:spPr>
          <a:xfrm>
            <a:off x="2363510" y="5325070"/>
            <a:ext cx="3092648" cy="2000964"/>
          </a:xfrm>
          <a:prstGeom prst="rect">
            <a:avLst/>
          </a:prstGeom>
          <a:noFill/>
          <a:ln/>
        </p:spPr>
        <p:txBody>
          <a:bodyPr wrap="square" rtlCol="0" anchor="t"/>
          <a:lstStyle/>
          <a:p>
            <a:pPr marL="0" indent="0" algn="l">
              <a:lnSpc>
                <a:spcPts val="2627"/>
              </a:lnSpc>
              <a:buNone/>
            </a:pPr>
            <a:r>
              <a:rPr lang="en-US" sz="1642" dirty="0">
                <a:solidFill>
                  <a:srgbClr val="272525"/>
                </a:solidFill>
                <a:latin typeface="Eudoxus Sans" pitchFamily="34" charset="0"/>
                <a:ea typeface="Eudoxus Sans" pitchFamily="34" charset="-122"/>
                <a:cs typeface="Eudoxus Sans" pitchFamily="34" charset="-120"/>
              </a:rPr>
              <a:t>As AI and NLP technology advances, search engines will become more precise in interpreting natural language, leading to more accurate search results.</a:t>
            </a:r>
            <a:endParaRPr lang="en-US" sz="1642" dirty="0"/>
          </a:p>
        </p:txBody>
      </p:sp>
      <p:pic>
        <p:nvPicPr>
          <p:cNvPr id="8" name="Image 1" descr="preencoded.png"/>
          <p:cNvPicPr>
            <a:picLocks noChangeAspect="1"/>
          </p:cNvPicPr>
          <p:nvPr/>
        </p:nvPicPr>
        <p:blipFill>
          <a:blip r:embed="rId4"/>
          <a:stretch>
            <a:fillRect/>
          </a:stretch>
        </p:blipFill>
        <p:spPr>
          <a:xfrm>
            <a:off x="5768816" y="2293263"/>
            <a:ext cx="3092648" cy="1911310"/>
          </a:xfrm>
          <a:prstGeom prst="rect">
            <a:avLst/>
          </a:prstGeom>
        </p:spPr>
      </p:pic>
      <p:sp>
        <p:nvSpPr>
          <p:cNvPr id="9" name="Text 5"/>
          <p:cNvSpPr/>
          <p:nvPr/>
        </p:nvSpPr>
        <p:spPr>
          <a:xfrm>
            <a:off x="5768816" y="4465082"/>
            <a:ext cx="3092648" cy="651510"/>
          </a:xfrm>
          <a:prstGeom prst="rect">
            <a:avLst/>
          </a:prstGeom>
          <a:noFill/>
          <a:ln/>
        </p:spPr>
        <p:txBody>
          <a:bodyPr wrap="square" rtlCol="0" anchor="t"/>
          <a:lstStyle/>
          <a:p>
            <a:pPr marL="0" indent="0" algn="l">
              <a:lnSpc>
                <a:spcPts val="2565"/>
              </a:lnSpc>
              <a:buNone/>
            </a:pPr>
            <a:r>
              <a:rPr lang="en-US" sz="2052" b="1" kern="0" spc="-62" dirty="0">
                <a:solidFill>
                  <a:srgbClr val="591CE6"/>
                </a:solidFill>
                <a:latin typeface="p22-mackinac-pro" pitchFamily="34" charset="0"/>
                <a:ea typeface="p22-mackinac-pro" pitchFamily="34" charset="-122"/>
                <a:cs typeface="p22-mackinac-pro" pitchFamily="34" charset="-120"/>
              </a:rPr>
              <a:t>Improved Voice Assistant Capabilities</a:t>
            </a:r>
            <a:endParaRPr lang="en-US" sz="2052" dirty="0"/>
          </a:p>
        </p:txBody>
      </p:sp>
      <p:sp>
        <p:nvSpPr>
          <p:cNvPr id="10" name="Text 6"/>
          <p:cNvSpPr/>
          <p:nvPr/>
        </p:nvSpPr>
        <p:spPr>
          <a:xfrm>
            <a:off x="5768816" y="5325070"/>
            <a:ext cx="3092648" cy="2334458"/>
          </a:xfrm>
          <a:prstGeom prst="rect">
            <a:avLst/>
          </a:prstGeom>
          <a:noFill/>
          <a:ln/>
        </p:spPr>
        <p:txBody>
          <a:bodyPr wrap="square" rtlCol="0" anchor="t"/>
          <a:lstStyle/>
          <a:p>
            <a:pPr marL="0" indent="0" algn="l">
              <a:lnSpc>
                <a:spcPts val="2627"/>
              </a:lnSpc>
              <a:buNone/>
            </a:pPr>
            <a:r>
              <a:rPr lang="en-US" sz="1642" dirty="0">
                <a:solidFill>
                  <a:srgbClr val="272525"/>
                </a:solidFill>
                <a:latin typeface="Eudoxus Sans" pitchFamily="34" charset="0"/>
                <a:ea typeface="Eudoxus Sans" pitchFamily="34" charset="-122"/>
                <a:cs typeface="Eudoxus Sans" pitchFamily="34" charset="-120"/>
              </a:rPr>
              <a:t>Voice assistant search engines will continue to improve in understanding and responding to natural language queries, providing a more conversational and human-like search experience.</a:t>
            </a:r>
            <a:endParaRPr lang="en-US" sz="1642" dirty="0"/>
          </a:p>
        </p:txBody>
      </p:sp>
      <p:pic>
        <p:nvPicPr>
          <p:cNvPr id="11" name="Image 2" descr="preencoded.png"/>
          <p:cNvPicPr>
            <a:picLocks noChangeAspect="1"/>
          </p:cNvPicPr>
          <p:nvPr/>
        </p:nvPicPr>
        <p:blipFill>
          <a:blip r:embed="rId5"/>
          <a:stretch>
            <a:fillRect/>
          </a:stretch>
        </p:blipFill>
        <p:spPr>
          <a:xfrm>
            <a:off x="9174123" y="2293263"/>
            <a:ext cx="3092768" cy="1911429"/>
          </a:xfrm>
          <a:prstGeom prst="rect">
            <a:avLst/>
          </a:prstGeom>
        </p:spPr>
      </p:pic>
      <p:sp>
        <p:nvSpPr>
          <p:cNvPr id="12" name="Text 7"/>
          <p:cNvSpPr/>
          <p:nvPr/>
        </p:nvSpPr>
        <p:spPr>
          <a:xfrm>
            <a:off x="9174123" y="4465201"/>
            <a:ext cx="3092768" cy="651510"/>
          </a:xfrm>
          <a:prstGeom prst="rect">
            <a:avLst/>
          </a:prstGeom>
          <a:noFill/>
          <a:ln/>
        </p:spPr>
        <p:txBody>
          <a:bodyPr wrap="square" rtlCol="0" anchor="t"/>
          <a:lstStyle/>
          <a:p>
            <a:pPr marL="0" indent="0" algn="l">
              <a:lnSpc>
                <a:spcPts val="2565"/>
              </a:lnSpc>
              <a:buNone/>
            </a:pPr>
            <a:r>
              <a:rPr lang="en-US" sz="2052" b="1" kern="0" spc="-62" dirty="0">
                <a:solidFill>
                  <a:srgbClr val="591CE6"/>
                </a:solidFill>
                <a:latin typeface="p22-mackinac-pro" pitchFamily="34" charset="0"/>
                <a:ea typeface="p22-mackinac-pro" pitchFamily="34" charset="-122"/>
                <a:cs typeface="p22-mackinac-pro" pitchFamily="34" charset="-120"/>
              </a:rPr>
              <a:t>Enhanced Multilingual Capabilities</a:t>
            </a:r>
            <a:endParaRPr lang="en-US" sz="2052" dirty="0"/>
          </a:p>
        </p:txBody>
      </p:sp>
      <p:sp>
        <p:nvSpPr>
          <p:cNvPr id="13" name="Text 8"/>
          <p:cNvSpPr/>
          <p:nvPr/>
        </p:nvSpPr>
        <p:spPr>
          <a:xfrm>
            <a:off x="9174123" y="5325189"/>
            <a:ext cx="3092768" cy="1667470"/>
          </a:xfrm>
          <a:prstGeom prst="rect">
            <a:avLst/>
          </a:prstGeom>
          <a:noFill/>
          <a:ln/>
        </p:spPr>
        <p:txBody>
          <a:bodyPr wrap="square" rtlCol="0" anchor="t"/>
          <a:lstStyle/>
          <a:p>
            <a:pPr marL="0" indent="0" algn="l">
              <a:lnSpc>
                <a:spcPts val="2627"/>
              </a:lnSpc>
              <a:buNone/>
            </a:pPr>
            <a:r>
              <a:rPr lang="en-US" sz="1642" dirty="0">
                <a:solidFill>
                  <a:srgbClr val="272525"/>
                </a:solidFill>
                <a:latin typeface="Eudoxus Sans" pitchFamily="34" charset="0"/>
                <a:ea typeface="Eudoxus Sans" pitchFamily="34" charset="-122"/>
                <a:cs typeface="Eudoxus Sans" pitchFamily="34" charset="-120"/>
              </a:rPr>
              <a:t>AI-powered search engines will become more adept at handling multiple languages, catering to a diverse global audience.</a:t>
            </a:r>
            <a:endParaRPr lang="en-US" sz="1642"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w="13811">
            <a:solidFill>
              <a:srgbClr val="E5E0DF"/>
            </a:solidFill>
            <a:prstDash val="solid"/>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DFAF7">
              <a:alpha val="85000"/>
            </a:srgbClr>
          </a:solidFill>
          <a:ln/>
        </p:spPr>
      </p:sp>
      <p:sp>
        <p:nvSpPr>
          <p:cNvPr id="6" name="Text 3"/>
          <p:cNvSpPr/>
          <p:nvPr/>
        </p:nvSpPr>
        <p:spPr>
          <a:xfrm>
            <a:off x="2037993" y="3067883"/>
            <a:ext cx="4443889" cy="694373"/>
          </a:xfrm>
          <a:prstGeom prst="rect">
            <a:avLst/>
          </a:prstGeom>
          <a:noFill/>
          <a:ln/>
        </p:spPr>
        <p:txBody>
          <a:bodyPr wrap="none" rtlCol="0" anchor="t"/>
          <a:lstStyle/>
          <a:p>
            <a:pPr marL="0" indent="0">
              <a:lnSpc>
                <a:spcPts val="5468"/>
              </a:lnSpc>
              <a:buNone/>
            </a:pPr>
            <a:r>
              <a:rPr lang="en-US" sz="4374" b="1" kern="0" spc="-131" dirty="0">
                <a:solidFill>
                  <a:srgbClr val="591CE6"/>
                </a:solidFill>
                <a:latin typeface="p22-mackinac-pro" pitchFamily="34" charset="0"/>
                <a:ea typeface="p22-mackinac-pro" pitchFamily="34" charset="-122"/>
                <a:cs typeface="p22-mackinac-pro" pitchFamily="34" charset="-120"/>
              </a:rPr>
              <a:t>Conclusion</a:t>
            </a:r>
            <a:endParaRPr lang="en-US" sz="4374" dirty="0"/>
          </a:p>
        </p:txBody>
      </p:sp>
      <p:sp>
        <p:nvSpPr>
          <p:cNvPr id="7" name="Text 4"/>
          <p:cNvSpPr/>
          <p:nvPr/>
        </p:nvSpPr>
        <p:spPr>
          <a:xfrm>
            <a:off x="2037993" y="4095512"/>
            <a:ext cx="10554414" cy="1066205"/>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As the world becomes increasingly digital, AI-powered search engines using NLP will become the new norm. But it is up to us to ensure that these advances are used responsibly and ethically, to build a better world.</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622</TotalTime>
  <Words>623</Words>
  <Application>Microsoft Office PowerPoint</Application>
  <PresentationFormat>Custom</PresentationFormat>
  <Paragraphs>71</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Eudoxus Sans</vt:lpstr>
      <vt:lpstr>p22-mackinac-pro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ARYAA DESHMUKH</cp:lastModifiedBy>
  <cp:revision>3</cp:revision>
  <dcterms:created xsi:type="dcterms:W3CDTF">2023-11-02T05:12:28Z</dcterms:created>
  <dcterms:modified xsi:type="dcterms:W3CDTF">2023-11-03T03:12:06Z</dcterms:modified>
</cp:coreProperties>
</file>