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6" r:id="rId4"/>
    <p:sldId id="258" r:id="rId5"/>
    <p:sldId id="259" r:id="rId6"/>
    <p:sldId id="267" r:id="rId7"/>
    <p:sldId id="260" r:id="rId8"/>
    <p:sldId id="261" r:id="rId9"/>
    <p:sldId id="262" r:id="rId10"/>
    <p:sldId id="263" r:id="rId11"/>
    <p:sldId id="264" r:id="rId12"/>
    <p:sldId id="265" r:id="rId13"/>
  </p:sldIdLst>
  <p:sldSz cx="14630400" cy="8229600"/>
  <p:notesSz cx="8229600" cy="14630400"/>
  <p:embeddedFontLst>
    <p:embeddedFont>
      <p:font typeface="Consolas" panose="020B0609020204030204" pitchFamily="49" charset="0"/>
      <p:regular r:id="rId15"/>
      <p:bold r:id="rId16"/>
      <p:italic r:id="rId17"/>
      <p:boldItalic r:id="rId18"/>
    </p:embeddedFont>
    <p:embeddedFont>
      <p:font typeface="Inter" panose="020B0604020202020204" charset="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FC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80" d="100"/>
          <a:sy n="80" d="100"/>
        </p:scale>
        <p:origin x="139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27303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7DA46B-2545-5230-8E9B-F30647B372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4340EAB-10A1-A566-7330-CE09176164A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8A42E85-9E08-7B6D-30AF-8D384E4666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22340B-6593-34F6-EF3A-0509D97D139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2878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2F448F-C2A9-968F-1E02-71BCC0FF1E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2898467-36EA-BA0E-0140-D67FE8DD334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B7202D1-13CA-7284-AB39-D19C111A19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DB3E64-46D6-1D07-FE4A-27A170EE367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3214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67252" y="3749040"/>
            <a:ext cx="7421761" cy="24993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850"/>
              </a:lnSpc>
              <a:buNone/>
            </a:pPr>
            <a:r>
              <a:rPr lang="en-US" sz="4650" b="1" dirty="0">
                <a:solidFill>
                  <a:srgbClr val="000000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Python Course With Basic Of</a:t>
            </a:r>
          </a:p>
          <a:p>
            <a:pPr marL="0" indent="0" algn="l">
              <a:lnSpc>
                <a:spcPts val="5850"/>
              </a:lnSpc>
              <a:buNone/>
            </a:pPr>
            <a:r>
              <a:rPr lang="en-US" sz="4650" b="1" dirty="0">
                <a:solidFill>
                  <a:srgbClr val="000000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 Machine Learning</a:t>
            </a:r>
            <a:endParaRPr lang="en-US" sz="4650" dirty="0"/>
          </a:p>
        </p:txBody>
      </p:sp>
      <p:sp>
        <p:nvSpPr>
          <p:cNvPr id="4" name="Text 1"/>
          <p:cNvSpPr/>
          <p:nvPr/>
        </p:nvSpPr>
        <p:spPr>
          <a:xfrm>
            <a:off x="793790" y="3423761"/>
            <a:ext cx="7556421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5" name="Shape 2"/>
          <p:cNvSpPr/>
          <p:nvPr/>
        </p:nvSpPr>
        <p:spPr>
          <a:xfrm>
            <a:off x="793790" y="5510332"/>
            <a:ext cx="362903" cy="362903"/>
          </a:xfrm>
          <a:prstGeom prst="roundRect">
            <a:avLst>
              <a:gd name="adj" fmla="val 25194296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sp>
        <p:nvSpPr>
          <p:cNvPr id="7" name="Text 3"/>
          <p:cNvSpPr/>
          <p:nvPr/>
        </p:nvSpPr>
        <p:spPr>
          <a:xfrm>
            <a:off x="1270040" y="5493425"/>
            <a:ext cx="3278862" cy="3968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endParaRPr lang="en-US" sz="2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1961" y="355521"/>
            <a:ext cx="6819067" cy="4236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300"/>
              </a:lnSpc>
              <a:buNone/>
            </a:pPr>
            <a:r>
              <a:rPr lang="en-US" sz="2650" b="1" dirty="0">
                <a:solidFill>
                  <a:srgbClr val="000000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Day 10 &amp; 11: OOP Advanced &amp; Tkinter Basics</a:t>
            </a:r>
            <a:endParaRPr lang="en-US" sz="2650" dirty="0"/>
          </a:p>
        </p:txBody>
      </p:sp>
      <p:sp>
        <p:nvSpPr>
          <p:cNvPr id="3" name="Shape 1"/>
          <p:cNvSpPr/>
          <p:nvPr/>
        </p:nvSpPr>
        <p:spPr>
          <a:xfrm>
            <a:off x="451961" y="4248983"/>
            <a:ext cx="13726477" cy="15240"/>
          </a:xfrm>
          <a:prstGeom prst="roundRect">
            <a:avLst>
              <a:gd name="adj" fmla="val 355890"/>
            </a:avLst>
          </a:prstGeom>
          <a:solidFill>
            <a:srgbClr val="B2D4E5"/>
          </a:solidFill>
          <a:ln/>
        </p:spPr>
      </p:sp>
      <p:sp>
        <p:nvSpPr>
          <p:cNvPr id="4" name="Shape 2"/>
          <p:cNvSpPr/>
          <p:nvPr/>
        </p:nvSpPr>
        <p:spPr>
          <a:xfrm>
            <a:off x="3835598" y="3861673"/>
            <a:ext cx="15240" cy="387310"/>
          </a:xfrm>
          <a:prstGeom prst="roundRect">
            <a:avLst>
              <a:gd name="adj" fmla="val 355890"/>
            </a:avLst>
          </a:prstGeom>
          <a:solidFill>
            <a:srgbClr val="B2D4E5"/>
          </a:solidFill>
          <a:ln/>
        </p:spPr>
      </p:sp>
      <p:sp>
        <p:nvSpPr>
          <p:cNvPr id="5" name="Shape 3"/>
          <p:cNvSpPr/>
          <p:nvPr/>
        </p:nvSpPr>
        <p:spPr>
          <a:xfrm>
            <a:off x="3697962" y="4103727"/>
            <a:ext cx="290513" cy="290513"/>
          </a:xfrm>
          <a:prstGeom prst="roundRect">
            <a:avLst>
              <a:gd name="adj" fmla="val 18670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3741539" y="4121884"/>
            <a:ext cx="203359" cy="25419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600"/>
              </a:lnSpc>
              <a:buNone/>
            </a:pPr>
            <a:r>
              <a:rPr lang="en-US" sz="160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1</a:t>
            </a:r>
            <a:endParaRPr lang="en-US" sz="1600" dirty="0"/>
          </a:p>
        </p:txBody>
      </p:sp>
      <p:sp>
        <p:nvSpPr>
          <p:cNvPr id="7" name="Text 5"/>
          <p:cNvSpPr/>
          <p:nvPr/>
        </p:nvSpPr>
        <p:spPr>
          <a:xfrm>
            <a:off x="2713196" y="1037392"/>
            <a:ext cx="2259925" cy="21193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650"/>
              </a:lnSpc>
              <a:buNone/>
            </a:pPr>
            <a:r>
              <a:rPr lang="en-US" sz="130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Inheritance &amp; Polymorphism</a:t>
            </a:r>
            <a:endParaRPr lang="en-US" sz="1300" dirty="0"/>
          </a:p>
        </p:txBody>
      </p:sp>
      <p:sp>
        <p:nvSpPr>
          <p:cNvPr id="8" name="Text 6"/>
          <p:cNvSpPr/>
          <p:nvPr/>
        </p:nvSpPr>
        <p:spPr>
          <a:xfrm>
            <a:off x="581025" y="1326713"/>
            <a:ext cx="6524387" cy="41338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1600"/>
              </a:lnSpc>
              <a:buNone/>
            </a:pPr>
            <a:r>
              <a:rPr lang="en-US" sz="10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delves into advanced OOP concepts: inheritance, allowing classes to inherit features, and polymorphism, redefining methods in child classes.</a:t>
            </a:r>
            <a:endParaRPr lang="en-US" sz="1000" dirty="0"/>
          </a:p>
        </p:txBody>
      </p:sp>
      <p:sp>
        <p:nvSpPr>
          <p:cNvPr id="9" name="Shape 7"/>
          <p:cNvSpPr/>
          <p:nvPr/>
        </p:nvSpPr>
        <p:spPr>
          <a:xfrm>
            <a:off x="581025" y="1885355"/>
            <a:ext cx="6524387" cy="1847136"/>
          </a:xfrm>
          <a:prstGeom prst="roundRect">
            <a:avLst>
              <a:gd name="adj" fmla="val 2936"/>
            </a:avLst>
          </a:prstGeom>
          <a:solidFill>
            <a:srgbClr val="CCEEFF"/>
          </a:solidFill>
          <a:ln/>
        </p:spPr>
      </p:sp>
      <p:sp>
        <p:nvSpPr>
          <p:cNvPr id="10" name="Shape 8"/>
          <p:cNvSpPr/>
          <p:nvPr/>
        </p:nvSpPr>
        <p:spPr>
          <a:xfrm>
            <a:off x="574596" y="1885355"/>
            <a:ext cx="6537246" cy="1847136"/>
          </a:xfrm>
          <a:prstGeom prst="roundRect">
            <a:avLst>
              <a:gd name="adj" fmla="val 1049"/>
            </a:avLst>
          </a:prstGeom>
          <a:solidFill>
            <a:srgbClr val="CCEEFF"/>
          </a:solidFill>
          <a:ln/>
        </p:spPr>
      </p:sp>
      <p:sp>
        <p:nvSpPr>
          <p:cNvPr id="11" name="Text 9"/>
          <p:cNvSpPr/>
          <p:nvPr/>
        </p:nvSpPr>
        <p:spPr>
          <a:xfrm>
            <a:off x="703659" y="1982153"/>
            <a:ext cx="6279118" cy="165354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1600"/>
              </a:lnSpc>
              <a:buNone/>
            </a:pPr>
            <a:r>
              <a:rPr lang="en-US" sz="1000" dirty="0">
                <a:solidFill>
                  <a:srgbClr val="272525"/>
                </a:solidFill>
                <a:highlight>
                  <a:srgbClr val="CCEEFF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class Animal:    def sound(self):        print("Some sound")class Dog(Animal):    def sound(self):        print("Bark")d = Dog()d.sound()</a:t>
            </a:r>
            <a:endParaRPr lang="en-US" sz="1000" dirty="0"/>
          </a:p>
        </p:txBody>
      </p:sp>
      <p:sp>
        <p:nvSpPr>
          <p:cNvPr id="12" name="Shape 10"/>
          <p:cNvSpPr/>
          <p:nvPr/>
        </p:nvSpPr>
        <p:spPr>
          <a:xfrm>
            <a:off x="7307461" y="4248983"/>
            <a:ext cx="15240" cy="387310"/>
          </a:xfrm>
          <a:prstGeom prst="roundRect">
            <a:avLst>
              <a:gd name="adj" fmla="val 355890"/>
            </a:avLst>
          </a:prstGeom>
          <a:solidFill>
            <a:srgbClr val="B2D4E5"/>
          </a:solidFill>
          <a:ln/>
        </p:spPr>
      </p:sp>
      <p:sp>
        <p:nvSpPr>
          <p:cNvPr id="13" name="Shape 11"/>
          <p:cNvSpPr/>
          <p:nvPr/>
        </p:nvSpPr>
        <p:spPr>
          <a:xfrm>
            <a:off x="7169825" y="4103727"/>
            <a:ext cx="290513" cy="290513"/>
          </a:xfrm>
          <a:prstGeom prst="roundRect">
            <a:avLst>
              <a:gd name="adj" fmla="val 18670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</p:sp>
      <p:sp>
        <p:nvSpPr>
          <p:cNvPr id="14" name="Text 12"/>
          <p:cNvSpPr/>
          <p:nvPr/>
        </p:nvSpPr>
        <p:spPr>
          <a:xfrm>
            <a:off x="7213402" y="4121884"/>
            <a:ext cx="203359" cy="25419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600"/>
              </a:lnSpc>
              <a:buNone/>
            </a:pPr>
            <a:r>
              <a:rPr lang="en-US" sz="160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2</a:t>
            </a:r>
            <a:endParaRPr lang="en-US" sz="1600" dirty="0"/>
          </a:p>
        </p:txBody>
      </p:sp>
      <p:sp>
        <p:nvSpPr>
          <p:cNvPr id="15" name="Text 13"/>
          <p:cNvSpPr/>
          <p:nvPr/>
        </p:nvSpPr>
        <p:spPr>
          <a:xfrm>
            <a:off x="6467713" y="4765477"/>
            <a:ext cx="1694855" cy="21193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650"/>
              </a:lnSpc>
              <a:buNone/>
            </a:pPr>
            <a:r>
              <a:rPr lang="en-US" sz="130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Pet Simulator Game</a:t>
            </a:r>
            <a:endParaRPr lang="en-US" sz="1300" dirty="0"/>
          </a:p>
        </p:txBody>
      </p:sp>
      <p:sp>
        <p:nvSpPr>
          <p:cNvPr id="16" name="Text 14"/>
          <p:cNvSpPr/>
          <p:nvPr/>
        </p:nvSpPr>
        <p:spPr>
          <a:xfrm>
            <a:off x="4052888" y="5054798"/>
            <a:ext cx="6524506" cy="41338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1600"/>
              </a:lnSpc>
              <a:buNone/>
            </a:pPr>
            <a:r>
              <a:rPr lang="en-US" sz="10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Apply OOP principles by building a Pet Simulator game. This fun project reinforces inheritance and polymorphism in a practical context.</a:t>
            </a:r>
            <a:endParaRPr lang="en-US" sz="1000" dirty="0"/>
          </a:p>
        </p:txBody>
      </p:sp>
      <p:sp>
        <p:nvSpPr>
          <p:cNvPr id="17" name="Shape 15"/>
          <p:cNvSpPr/>
          <p:nvPr/>
        </p:nvSpPr>
        <p:spPr>
          <a:xfrm>
            <a:off x="4052888" y="5613440"/>
            <a:ext cx="6524506" cy="2260521"/>
          </a:xfrm>
          <a:prstGeom prst="roundRect">
            <a:avLst>
              <a:gd name="adj" fmla="val 2399"/>
            </a:avLst>
          </a:prstGeom>
          <a:solidFill>
            <a:srgbClr val="CCEEFF"/>
          </a:solidFill>
          <a:ln/>
        </p:spPr>
      </p:sp>
      <p:sp>
        <p:nvSpPr>
          <p:cNvPr id="18" name="Shape 16"/>
          <p:cNvSpPr/>
          <p:nvPr/>
        </p:nvSpPr>
        <p:spPr>
          <a:xfrm>
            <a:off x="4046458" y="5613440"/>
            <a:ext cx="6537365" cy="2260521"/>
          </a:xfrm>
          <a:prstGeom prst="roundRect">
            <a:avLst>
              <a:gd name="adj" fmla="val 857"/>
            </a:avLst>
          </a:prstGeom>
          <a:solidFill>
            <a:srgbClr val="CCEEFF"/>
          </a:solidFill>
          <a:ln/>
        </p:spPr>
      </p:sp>
      <p:sp>
        <p:nvSpPr>
          <p:cNvPr id="19" name="Text 17"/>
          <p:cNvSpPr/>
          <p:nvPr/>
        </p:nvSpPr>
        <p:spPr>
          <a:xfrm>
            <a:off x="4175522" y="5710238"/>
            <a:ext cx="6279237" cy="20669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1600"/>
              </a:lnSpc>
              <a:buNone/>
            </a:pPr>
            <a:r>
              <a:rPr lang="en-US" sz="1000" dirty="0">
                <a:solidFill>
                  <a:srgbClr val="272525"/>
                </a:solidFill>
                <a:highlight>
                  <a:srgbClr val="CCEEFF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class Pet:    def __init__(self, name):        self.name = name    def speak(self):        print("I'm a pet")class Dog(Pet):    def speak(self):        print("Woof!")dog = Dog("Tommy")dog.speak()</a:t>
            </a:r>
            <a:endParaRPr lang="en-US" sz="1000" dirty="0"/>
          </a:p>
        </p:txBody>
      </p:sp>
      <p:sp>
        <p:nvSpPr>
          <p:cNvPr id="20" name="Shape 18"/>
          <p:cNvSpPr/>
          <p:nvPr/>
        </p:nvSpPr>
        <p:spPr>
          <a:xfrm>
            <a:off x="10779443" y="3861673"/>
            <a:ext cx="15240" cy="387310"/>
          </a:xfrm>
          <a:prstGeom prst="roundRect">
            <a:avLst>
              <a:gd name="adj" fmla="val 355890"/>
            </a:avLst>
          </a:prstGeom>
          <a:solidFill>
            <a:srgbClr val="B2D4E5"/>
          </a:solidFill>
          <a:ln/>
        </p:spPr>
      </p:sp>
      <p:sp>
        <p:nvSpPr>
          <p:cNvPr id="21" name="Shape 19"/>
          <p:cNvSpPr/>
          <p:nvPr/>
        </p:nvSpPr>
        <p:spPr>
          <a:xfrm>
            <a:off x="10641806" y="4103727"/>
            <a:ext cx="290513" cy="290513"/>
          </a:xfrm>
          <a:prstGeom prst="roundRect">
            <a:avLst>
              <a:gd name="adj" fmla="val 18670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</p:sp>
      <p:sp>
        <p:nvSpPr>
          <p:cNvPr id="22" name="Text 20"/>
          <p:cNvSpPr/>
          <p:nvPr/>
        </p:nvSpPr>
        <p:spPr>
          <a:xfrm>
            <a:off x="10685383" y="4121884"/>
            <a:ext cx="203359" cy="25419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600"/>
              </a:lnSpc>
              <a:buNone/>
            </a:pPr>
            <a:r>
              <a:rPr lang="en-US" sz="160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3</a:t>
            </a:r>
            <a:endParaRPr lang="en-US" sz="1600" dirty="0"/>
          </a:p>
        </p:txBody>
      </p:sp>
      <p:sp>
        <p:nvSpPr>
          <p:cNvPr id="23" name="Text 21"/>
          <p:cNvSpPr/>
          <p:nvPr/>
        </p:nvSpPr>
        <p:spPr>
          <a:xfrm>
            <a:off x="9939695" y="1864162"/>
            <a:ext cx="1694855" cy="21193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650"/>
              </a:lnSpc>
              <a:buNone/>
            </a:pPr>
            <a:r>
              <a:rPr lang="en-US" sz="130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Tkinter GUI Basics</a:t>
            </a:r>
            <a:endParaRPr lang="en-US" sz="1300" dirty="0"/>
          </a:p>
        </p:txBody>
      </p:sp>
      <p:sp>
        <p:nvSpPr>
          <p:cNvPr id="24" name="Text 22"/>
          <p:cNvSpPr/>
          <p:nvPr/>
        </p:nvSpPr>
        <p:spPr>
          <a:xfrm>
            <a:off x="7524869" y="2153483"/>
            <a:ext cx="6524506" cy="41338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1600"/>
              </a:lnSpc>
              <a:buNone/>
            </a:pPr>
            <a:r>
              <a:rPr lang="en-US" sz="10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introduces Tkinter for creating simple Graphical User Interface (GUI) applications. Learn to add buttons and input fields for interactivity.</a:t>
            </a:r>
            <a:endParaRPr lang="en-US" sz="1000" dirty="0"/>
          </a:p>
        </p:txBody>
      </p:sp>
      <p:sp>
        <p:nvSpPr>
          <p:cNvPr id="25" name="Shape 23"/>
          <p:cNvSpPr/>
          <p:nvPr/>
        </p:nvSpPr>
        <p:spPr>
          <a:xfrm>
            <a:off x="7524869" y="2712125"/>
            <a:ext cx="6524506" cy="1020366"/>
          </a:xfrm>
          <a:prstGeom prst="roundRect">
            <a:avLst>
              <a:gd name="adj" fmla="val 5316"/>
            </a:avLst>
          </a:prstGeom>
          <a:solidFill>
            <a:srgbClr val="CCEEFF"/>
          </a:solidFill>
          <a:ln/>
        </p:spPr>
      </p:sp>
      <p:sp>
        <p:nvSpPr>
          <p:cNvPr id="26" name="Shape 24"/>
          <p:cNvSpPr/>
          <p:nvPr/>
        </p:nvSpPr>
        <p:spPr>
          <a:xfrm>
            <a:off x="7518440" y="2712125"/>
            <a:ext cx="6537365" cy="1020366"/>
          </a:xfrm>
          <a:prstGeom prst="roundRect">
            <a:avLst>
              <a:gd name="adj" fmla="val 1898"/>
            </a:avLst>
          </a:prstGeom>
          <a:solidFill>
            <a:srgbClr val="CCEEFF"/>
          </a:solidFill>
          <a:ln/>
        </p:spPr>
      </p:sp>
      <p:sp>
        <p:nvSpPr>
          <p:cNvPr id="27" name="Text 25"/>
          <p:cNvSpPr/>
          <p:nvPr/>
        </p:nvSpPr>
        <p:spPr>
          <a:xfrm>
            <a:off x="7647503" y="2808923"/>
            <a:ext cx="6279237" cy="82677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1600"/>
              </a:lnSpc>
              <a:buNone/>
            </a:pPr>
            <a:r>
              <a:rPr lang="en-US" sz="1000" dirty="0">
                <a:solidFill>
                  <a:srgbClr val="272525"/>
                </a:solidFill>
                <a:highlight>
                  <a:srgbClr val="CCEEFF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from tkinter import *root = Tk()Label(root, text="Hello Tkinter!").pack()root.mainloop()</a:t>
            </a:r>
            <a:endParaRPr lang="en-US" sz="10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559A5FB-8DE0-B773-0847-E1285379B3F3}"/>
              </a:ext>
            </a:extLst>
          </p:cNvPr>
          <p:cNvSpPr/>
          <p:nvPr/>
        </p:nvSpPr>
        <p:spPr>
          <a:xfrm>
            <a:off x="12839700" y="7610475"/>
            <a:ext cx="1704975" cy="619125"/>
          </a:xfrm>
          <a:prstGeom prst="rect">
            <a:avLst/>
          </a:prstGeom>
          <a:solidFill>
            <a:srgbClr val="FBFCFD"/>
          </a:solidFill>
          <a:ln>
            <a:solidFill>
              <a:srgbClr val="FBFCF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07576" y="479227"/>
            <a:ext cx="8165306" cy="5697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450"/>
              </a:lnSpc>
              <a:buNone/>
            </a:pPr>
            <a:r>
              <a:rPr lang="en-US" sz="3550" b="1" dirty="0">
                <a:solidFill>
                  <a:srgbClr val="000000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Day 12-15: GUI, Databases, Data Science</a:t>
            </a:r>
            <a:endParaRPr lang="en-US" sz="3550" dirty="0"/>
          </a:p>
        </p:txBody>
      </p:sp>
      <p:sp>
        <p:nvSpPr>
          <p:cNvPr id="3" name="Shape 1"/>
          <p:cNvSpPr/>
          <p:nvPr/>
        </p:nvSpPr>
        <p:spPr>
          <a:xfrm>
            <a:off x="607576" y="1916906"/>
            <a:ext cx="4298156" cy="173593"/>
          </a:xfrm>
          <a:prstGeom prst="roundRect">
            <a:avLst>
              <a:gd name="adj" fmla="val 42003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607576" y="2350889"/>
            <a:ext cx="3495080" cy="28479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75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Tkinter Advanced &amp; Digital Clock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607576" y="2739747"/>
            <a:ext cx="4298156" cy="83296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13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covers advanced Tkinter features like Canvas and Menus. Build a Digital Clock project to apply these skills.</a:t>
            </a:r>
            <a:endParaRPr lang="en-US" sz="1350" dirty="0"/>
          </a:p>
        </p:txBody>
      </p:sp>
      <p:sp>
        <p:nvSpPr>
          <p:cNvPr id="6" name="Shape 4"/>
          <p:cNvSpPr/>
          <p:nvPr/>
        </p:nvSpPr>
        <p:spPr>
          <a:xfrm>
            <a:off x="607576" y="3767971"/>
            <a:ext cx="4298156" cy="3314462"/>
          </a:xfrm>
          <a:prstGeom prst="roundRect">
            <a:avLst>
              <a:gd name="adj" fmla="val 2200"/>
            </a:avLst>
          </a:prstGeom>
          <a:solidFill>
            <a:srgbClr val="CCEEFF"/>
          </a:solidFill>
          <a:ln/>
        </p:spPr>
      </p:sp>
      <p:sp>
        <p:nvSpPr>
          <p:cNvPr id="7" name="Shape 5"/>
          <p:cNvSpPr/>
          <p:nvPr/>
        </p:nvSpPr>
        <p:spPr>
          <a:xfrm>
            <a:off x="599003" y="3767971"/>
            <a:ext cx="4315301" cy="3314462"/>
          </a:xfrm>
          <a:prstGeom prst="roundRect">
            <a:avLst>
              <a:gd name="adj" fmla="val 786"/>
            </a:avLst>
          </a:prstGeom>
          <a:solidFill>
            <a:srgbClr val="CCEEFF"/>
          </a:solidFill>
          <a:ln/>
        </p:spPr>
      </p:sp>
      <p:sp>
        <p:nvSpPr>
          <p:cNvPr id="8" name="Text 6"/>
          <p:cNvSpPr/>
          <p:nvPr/>
        </p:nvSpPr>
        <p:spPr>
          <a:xfrm>
            <a:off x="772597" y="3898106"/>
            <a:ext cx="3968115" cy="305419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1350" dirty="0">
                <a:solidFill>
                  <a:srgbClr val="272525"/>
                </a:solidFill>
                <a:highlight>
                  <a:srgbClr val="CCEEFF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from tkinter import *import timeroot = Tk()time_lbl = Label(root, font=('Arial', 40))time_lbl.pack()def update():    time_lbl.config(text=time.strftime('%H:%M:%S'))    root.after(1000, update)update()root.mainloop()</a:t>
            </a:r>
            <a:endParaRPr lang="en-US" sz="1350" dirty="0"/>
          </a:p>
        </p:txBody>
      </p:sp>
      <p:sp>
        <p:nvSpPr>
          <p:cNvPr id="9" name="Shape 7"/>
          <p:cNvSpPr/>
          <p:nvPr/>
        </p:nvSpPr>
        <p:spPr>
          <a:xfrm>
            <a:off x="5166122" y="1656517"/>
            <a:ext cx="4298156" cy="173593"/>
          </a:xfrm>
          <a:prstGeom prst="roundRect">
            <a:avLst>
              <a:gd name="adj" fmla="val 42003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</p:sp>
      <p:sp>
        <p:nvSpPr>
          <p:cNvPr id="10" name="Text 8"/>
          <p:cNvSpPr/>
          <p:nvPr/>
        </p:nvSpPr>
        <p:spPr>
          <a:xfrm>
            <a:off x="5166122" y="2090499"/>
            <a:ext cx="2567464" cy="28479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75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SQL Integration (SQLite)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5166122" y="2479358"/>
            <a:ext cx="4298156" cy="83296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13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introduces SQLite for database interaction. Learn to create tables and manage data, a crucial skill for data-driven applications.</a:t>
            </a:r>
            <a:endParaRPr lang="en-US" sz="1350" dirty="0"/>
          </a:p>
        </p:txBody>
      </p:sp>
      <p:sp>
        <p:nvSpPr>
          <p:cNvPr id="12" name="Shape 10"/>
          <p:cNvSpPr/>
          <p:nvPr/>
        </p:nvSpPr>
        <p:spPr>
          <a:xfrm>
            <a:off x="5166122" y="3507581"/>
            <a:ext cx="4298156" cy="2203847"/>
          </a:xfrm>
          <a:prstGeom prst="roundRect">
            <a:avLst>
              <a:gd name="adj" fmla="val 3308"/>
            </a:avLst>
          </a:prstGeom>
          <a:solidFill>
            <a:srgbClr val="CCEEFF"/>
          </a:solidFill>
          <a:ln/>
        </p:spPr>
      </p:sp>
      <p:sp>
        <p:nvSpPr>
          <p:cNvPr id="13" name="Shape 11"/>
          <p:cNvSpPr/>
          <p:nvPr/>
        </p:nvSpPr>
        <p:spPr>
          <a:xfrm>
            <a:off x="5157549" y="3507581"/>
            <a:ext cx="4315301" cy="2203847"/>
          </a:xfrm>
          <a:prstGeom prst="roundRect">
            <a:avLst>
              <a:gd name="adj" fmla="val 1182"/>
            </a:avLst>
          </a:prstGeom>
          <a:solidFill>
            <a:srgbClr val="CCEEFF"/>
          </a:solidFill>
          <a:ln/>
        </p:spPr>
      </p:sp>
      <p:sp>
        <p:nvSpPr>
          <p:cNvPr id="14" name="Text 12"/>
          <p:cNvSpPr/>
          <p:nvPr/>
        </p:nvSpPr>
        <p:spPr>
          <a:xfrm>
            <a:off x="5331143" y="3637717"/>
            <a:ext cx="3968115" cy="194357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1350" dirty="0">
                <a:solidFill>
                  <a:srgbClr val="272525"/>
                </a:solidFill>
                <a:highlight>
                  <a:srgbClr val="CCEEFF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import sqlite3conn = sqlite3.connect("test.db")c = conn.cursor()c.execute("CREATE TABLE IF NOT EXISTS students (name TEXT, age INT)")conn.commit()conn.close()</a:t>
            </a:r>
            <a:endParaRPr lang="en-US" sz="1350" dirty="0"/>
          </a:p>
        </p:txBody>
      </p:sp>
      <p:sp>
        <p:nvSpPr>
          <p:cNvPr id="15" name="Shape 13"/>
          <p:cNvSpPr/>
          <p:nvPr/>
        </p:nvSpPr>
        <p:spPr>
          <a:xfrm>
            <a:off x="9724668" y="1396127"/>
            <a:ext cx="4298156" cy="173593"/>
          </a:xfrm>
          <a:prstGeom prst="roundRect">
            <a:avLst>
              <a:gd name="adj" fmla="val 42003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</p:sp>
      <p:sp>
        <p:nvSpPr>
          <p:cNvPr id="16" name="Text 14"/>
          <p:cNvSpPr/>
          <p:nvPr/>
        </p:nvSpPr>
        <p:spPr>
          <a:xfrm>
            <a:off x="9724668" y="1830110"/>
            <a:ext cx="2998827" cy="28479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75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NumPy, Pandas &amp; Matplotlib</a:t>
            </a:r>
            <a:endParaRPr lang="en-US" sz="1750" dirty="0"/>
          </a:p>
        </p:txBody>
      </p:sp>
      <p:sp>
        <p:nvSpPr>
          <p:cNvPr id="17" name="Text 15"/>
          <p:cNvSpPr/>
          <p:nvPr/>
        </p:nvSpPr>
        <p:spPr>
          <a:xfrm>
            <a:off x="9724668" y="2218968"/>
            <a:ext cx="4298156" cy="11106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13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Dive into data science. Use NumPy for efficient numerical operations, Pandas for structured data manipulation, and Matplotlib for data visualization.</a:t>
            </a:r>
            <a:endParaRPr lang="en-US" sz="1350" dirty="0"/>
          </a:p>
        </p:txBody>
      </p:sp>
      <p:sp>
        <p:nvSpPr>
          <p:cNvPr id="18" name="Shape 16"/>
          <p:cNvSpPr/>
          <p:nvPr/>
        </p:nvSpPr>
        <p:spPr>
          <a:xfrm>
            <a:off x="9724668" y="3524845"/>
            <a:ext cx="4298156" cy="1093232"/>
          </a:xfrm>
          <a:prstGeom prst="roundRect">
            <a:avLst>
              <a:gd name="adj" fmla="val 6670"/>
            </a:avLst>
          </a:prstGeom>
          <a:solidFill>
            <a:srgbClr val="CCEEFF"/>
          </a:solidFill>
          <a:ln/>
        </p:spPr>
      </p:sp>
      <p:sp>
        <p:nvSpPr>
          <p:cNvPr id="19" name="Shape 17"/>
          <p:cNvSpPr/>
          <p:nvPr/>
        </p:nvSpPr>
        <p:spPr>
          <a:xfrm>
            <a:off x="9716095" y="3524845"/>
            <a:ext cx="4315301" cy="1093232"/>
          </a:xfrm>
          <a:prstGeom prst="roundRect">
            <a:avLst>
              <a:gd name="adj" fmla="val 2382"/>
            </a:avLst>
          </a:prstGeom>
          <a:solidFill>
            <a:srgbClr val="CCEEFF"/>
          </a:solidFill>
          <a:ln/>
        </p:spPr>
      </p:sp>
      <p:sp>
        <p:nvSpPr>
          <p:cNvPr id="20" name="Text 18"/>
          <p:cNvSpPr/>
          <p:nvPr/>
        </p:nvSpPr>
        <p:spPr>
          <a:xfrm>
            <a:off x="9889688" y="3654981"/>
            <a:ext cx="3968115" cy="83296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1350" dirty="0">
                <a:solidFill>
                  <a:srgbClr val="272525"/>
                </a:solidFill>
                <a:highlight>
                  <a:srgbClr val="CCEEFF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import numpy as nparr = np.array([1,2,3])print(arr * 2)</a:t>
            </a:r>
            <a:endParaRPr lang="en-US" sz="1350" dirty="0"/>
          </a:p>
        </p:txBody>
      </p:sp>
      <p:sp>
        <p:nvSpPr>
          <p:cNvPr id="21" name="Shape 19"/>
          <p:cNvSpPr/>
          <p:nvPr/>
        </p:nvSpPr>
        <p:spPr>
          <a:xfrm>
            <a:off x="9724668" y="4813340"/>
            <a:ext cx="4298156" cy="1370886"/>
          </a:xfrm>
          <a:prstGeom prst="roundRect">
            <a:avLst>
              <a:gd name="adj" fmla="val 5319"/>
            </a:avLst>
          </a:prstGeom>
          <a:solidFill>
            <a:srgbClr val="CCEEFF"/>
          </a:solidFill>
          <a:ln/>
        </p:spPr>
      </p:sp>
      <p:sp>
        <p:nvSpPr>
          <p:cNvPr id="22" name="Shape 20"/>
          <p:cNvSpPr/>
          <p:nvPr/>
        </p:nvSpPr>
        <p:spPr>
          <a:xfrm>
            <a:off x="9716095" y="4813340"/>
            <a:ext cx="4315301" cy="1370886"/>
          </a:xfrm>
          <a:prstGeom prst="roundRect">
            <a:avLst>
              <a:gd name="adj" fmla="val 1900"/>
            </a:avLst>
          </a:prstGeom>
          <a:solidFill>
            <a:srgbClr val="CCEEFF"/>
          </a:solidFill>
          <a:ln/>
        </p:spPr>
      </p:sp>
      <p:sp>
        <p:nvSpPr>
          <p:cNvPr id="23" name="Text 21"/>
          <p:cNvSpPr/>
          <p:nvPr/>
        </p:nvSpPr>
        <p:spPr>
          <a:xfrm>
            <a:off x="9889688" y="4943475"/>
            <a:ext cx="3968115" cy="11106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1350" dirty="0">
                <a:solidFill>
                  <a:srgbClr val="272525"/>
                </a:solidFill>
                <a:highlight>
                  <a:srgbClr val="CCEEFF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import pandas as pddata = {"name": ["A", "B"], "age": [20, 21]}df = pd.DataFrame(data)print(df)</a:t>
            </a:r>
            <a:endParaRPr lang="en-US" sz="1350" dirty="0"/>
          </a:p>
        </p:txBody>
      </p:sp>
      <p:sp>
        <p:nvSpPr>
          <p:cNvPr id="24" name="Shape 22"/>
          <p:cNvSpPr/>
          <p:nvPr/>
        </p:nvSpPr>
        <p:spPr>
          <a:xfrm>
            <a:off x="9724668" y="6379488"/>
            <a:ext cx="4298156" cy="1370886"/>
          </a:xfrm>
          <a:prstGeom prst="roundRect">
            <a:avLst>
              <a:gd name="adj" fmla="val 5319"/>
            </a:avLst>
          </a:prstGeom>
          <a:solidFill>
            <a:srgbClr val="CCEEFF"/>
          </a:solidFill>
          <a:ln/>
        </p:spPr>
      </p:sp>
      <p:sp>
        <p:nvSpPr>
          <p:cNvPr id="25" name="Shape 23"/>
          <p:cNvSpPr/>
          <p:nvPr/>
        </p:nvSpPr>
        <p:spPr>
          <a:xfrm>
            <a:off x="9716095" y="6379488"/>
            <a:ext cx="4315301" cy="1370886"/>
          </a:xfrm>
          <a:prstGeom prst="roundRect">
            <a:avLst>
              <a:gd name="adj" fmla="val 1900"/>
            </a:avLst>
          </a:prstGeom>
          <a:solidFill>
            <a:srgbClr val="CCEEFF"/>
          </a:solidFill>
          <a:ln/>
        </p:spPr>
      </p:sp>
      <p:sp>
        <p:nvSpPr>
          <p:cNvPr id="26" name="Text 24"/>
          <p:cNvSpPr/>
          <p:nvPr/>
        </p:nvSpPr>
        <p:spPr>
          <a:xfrm>
            <a:off x="9889688" y="6509623"/>
            <a:ext cx="3968115" cy="11106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1350" dirty="0">
                <a:solidFill>
                  <a:srgbClr val="272525"/>
                </a:solidFill>
                <a:highlight>
                  <a:srgbClr val="CCEEFF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import matplotlib.pyplot as pltplt.plot([1,2,3], [4,5,6])plt.title("Line Chart")plt.show()</a:t>
            </a:r>
            <a:endParaRPr lang="en-US" sz="135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FA8F613-5EC5-1A0E-4954-2FFE81D22BCA}"/>
              </a:ext>
            </a:extLst>
          </p:cNvPr>
          <p:cNvSpPr/>
          <p:nvPr/>
        </p:nvSpPr>
        <p:spPr>
          <a:xfrm>
            <a:off x="12839700" y="7750373"/>
            <a:ext cx="1704975" cy="479227"/>
          </a:xfrm>
          <a:prstGeom prst="rect">
            <a:avLst/>
          </a:prstGeom>
          <a:solidFill>
            <a:srgbClr val="FBFCFD"/>
          </a:solidFill>
          <a:ln>
            <a:solidFill>
              <a:srgbClr val="FBFCF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44235" y="550783"/>
            <a:ext cx="7252335" cy="51018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000"/>
              </a:lnSpc>
              <a:buNone/>
            </a:pPr>
            <a:r>
              <a:rPr lang="en-US" sz="3200" b="1" dirty="0">
                <a:solidFill>
                  <a:srgbClr val="000000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Machine Learning &amp; Project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2478762" y="1930241"/>
            <a:ext cx="2233374" cy="25503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000"/>
              </a:lnSpc>
              <a:buNone/>
            </a:pPr>
            <a:r>
              <a:rPr lang="en-US" sz="160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Machine Learning Intro</a:t>
            </a:r>
            <a:endParaRPr lang="en-US" sz="1600" dirty="0"/>
          </a:p>
        </p:txBody>
      </p:sp>
      <p:sp>
        <p:nvSpPr>
          <p:cNvPr id="4" name="Text 2"/>
          <p:cNvSpPr/>
          <p:nvPr/>
        </p:nvSpPr>
        <p:spPr>
          <a:xfrm>
            <a:off x="544235" y="2278499"/>
            <a:ext cx="4167902" cy="49744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1950"/>
              </a:lnSpc>
              <a:buNone/>
            </a:pPr>
            <a:r>
              <a:rPr lang="en-US" sz="12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introduces ML concepts and basic model training with scikit-learn for classification.</a:t>
            </a:r>
            <a:endParaRPr lang="en-US" sz="1200" dirty="0"/>
          </a:p>
        </p:txBody>
      </p:sp>
      <p:sp>
        <p:nvSpPr>
          <p:cNvPr id="5" name="Shape 3"/>
          <p:cNvSpPr/>
          <p:nvPr/>
        </p:nvSpPr>
        <p:spPr>
          <a:xfrm>
            <a:off x="544235" y="2950845"/>
            <a:ext cx="4167902" cy="1725454"/>
          </a:xfrm>
          <a:prstGeom prst="roundRect">
            <a:avLst>
              <a:gd name="adj" fmla="val 3785"/>
            </a:avLst>
          </a:prstGeom>
          <a:solidFill>
            <a:srgbClr val="CCEEFF"/>
          </a:solidFill>
          <a:ln/>
        </p:spPr>
      </p:sp>
      <p:sp>
        <p:nvSpPr>
          <p:cNvPr id="6" name="Shape 4"/>
          <p:cNvSpPr/>
          <p:nvPr/>
        </p:nvSpPr>
        <p:spPr>
          <a:xfrm>
            <a:off x="536496" y="2950845"/>
            <a:ext cx="4183380" cy="1725454"/>
          </a:xfrm>
          <a:prstGeom prst="roundRect">
            <a:avLst>
              <a:gd name="adj" fmla="val 1352"/>
            </a:avLst>
          </a:prstGeom>
          <a:solidFill>
            <a:srgbClr val="CCEEFF"/>
          </a:solidFill>
          <a:ln/>
        </p:spPr>
      </p:sp>
      <p:sp>
        <p:nvSpPr>
          <p:cNvPr id="7" name="Text 5"/>
          <p:cNvSpPr/>
          <p:nvPr/>
        </p:nvSpPr>
        <p:spPr>
          <a:xfrm>
            <a:off x="691991" y="3067407"/>
            <a:ext cx="3872389" cy="149232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1950"/>
              </a:lnSpc>
              <a:buNone/>
            </a:pPr>
            <a:r>
              <a:rPr lang="en-US" sz="1200" dirty="0">
                <a:solidFill>
                  <a:srgbClr val="272525"/>
                </a:solidFill>
                <a:highlight>
                  <a:srgbClr val="CCEEFF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from sklearn.linear_model import LogisticRegressionX = [[0],[1]]y = [0,1]model = LogisticRegression()model.fit(X, y)print(model.predict([[1]]))</a:t>
            </a:r>
            <a:endParaRPr lang="en-US" sz="1200" dirty="0"/>
          </a:p>
        </p:txBody>
      </p:sp>
      <p:pic>
        <p:nvPicPr>
          <p:cNvPr id="8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5380" y="2155508"/>
            <a:ext cx="4739640" cy="4739640"/>
          </a:xfrm>
          <a:prstGeom prst="rect">
            <a:avLst/>
          </a:prstGeom>
        </p:spPr>
      </p:pic>
      <p:pic>
        <p:nvPicPr>
          <p:cNvPr id="9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4267" y="3188553"/>
            <a:ext cx="232648" cy="290751"/>
          </a:xfrm>
          <a:prstGeom prst="rect">
            <a:avLst/>
          </a:prstGeom>
        </p:spPr>
      </p:pic>
      <p:sp>
        <p:nvSpPr>
          <p:cNvPr id="10" name="Text 6"/>
          <p:cNvSpPr/>
          <p:nvPr/>
        </p:nvSpPr>
        <p:spPr>
          <a:xfrm>
            <a:off x="9918263" y="1371957"/>
            <a:ext cx="2096929" cy="25503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60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Regression/Clustering</a:t>
            </a:r>
            <a:endParaRPr lang="en-US" sz="1600" dirty="0"/>
          </a:p>
        </p:txBody>
      </p:sp>
      <p:sp>
        <p:nvSpPr>
          <p:cNvPr id="11" name="Text 7"/>
          <p:cNvSpPr/>
          <p:nvPr/>
        </p:nvSpPr>
        <p:spPr>
          <a:xfrm>
            <a:off x="9918263" y="1720215"/>
            <a:ext cx="4167902" cy="49744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12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focuses on linear regression for predicting continuous values, expanding your ML toolkit.</a:t>
            </a:r>
            <a:endParaRPr lang="en-US" sz="1200" dirty="0"/>
          </a:p>
        </p:txBody>
      </p:sp>
      <p:sp>
        <p:nvSpPr>
          <p:cNvPr id="12" name="Shape 8"/>
          <p:cNvSpPr/>
          <p:nvPr/>
        </p:nvSpPr>
        <p:spPr>
          <a:xfrm>
            <a:off x="9918263" y="2392561"/>
            <a:ext cx="4167902" cy="1725454"/>
          </a:xfrm>
          <a:prstGeom prst="roundRect">
            <a:avLst>
              <a:gd name="adj" fmla="val 3785"/>
            </a:avLst>
          </a:prstGeom>
          <a:solidFill>
            <a:srgbClr val="CCEEFF"/>
          </a:solidFill>
          <a:ln/>
        </p:spPr>
      </p:sp>
      <p:sp>
        <p:nvSpPr>
          <p:cNvPr id="13" name="Shape 9"/>
          <p:cNvSpPr/>
          <p:nvPr/>
        </p:nvSpPr>
        <p:spPr>
          <a:xfrm>
            <a:off x="9910524" y="2392561"/>
            <a:ext cx="4183380" cy="1725454"/>
          </a:xfrm>
          <a:prstGeom prst="roundRect">
            <a:avLst>
              <a:gd name="adj" fmla="val 1352"/>
            </a:avLst>
          </a:prstGeom>
          <a:solidFill>
            <a:srgbClr val="CCEEFF"/>
          </a:solidFill>
          <a:ln/>
        </p:spPr>
      </p:sp>
      <p:sp>
        <p:nvSpPr>
          <p:cNvPr id="14" name="Text 10"/>
          <p:cNvSpPr/>
          <p:nvPr/>
        </p:nvSpPr>
        <p:spPr>
          <a:xfrm>
            <a:off x="10066020" y="2509123"/>
            <a:ext cx="3872389" cy="149232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1200" dirty="0">
                <a:solidFill>
                  <a:srgbClr val="272525"/>
                </a:solidFill>
                <a:highlight>
                  <a:srgbClr val="CCEEFF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from sklearn.linear_model import LinearRegressionX = [[1],[2],[3]]y = [2,4,6]model = LinearRegression()model.fit(X, y)print(model.predict([[4]]))</a:t>
            </a:r>
            <a:endParaRPr lang="en-US" sz="1200" dirty="0"/>
          </a:p>
        </p:txBody>
      </p:sp>
      <p:pic>
        <p:nvPicPr>
          <p:cNvPr id="15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45380" y="2155508"/>
            <a:ext cx="4739640" cy="4739640"/>
          </a:xfrm>
          <a:prstGeom prst="rect">
            <a:avLst/>
          </a:prstGeom>
        </p:spPr>
      </p:pic>
      <p:pic>
        <p:nvPicPr>
          <p:cNvPr id="16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74985" y="2913757"/>
            <a:ext cx="232648" cy="290751"/>
          </a:xfrm>
          <a:prstGeom prst="rect">
            <a:avLst/>
          </a:prstGeom>
        </p:spPr>
      </p:pic>
      <p:sp>
        <p:nvSpPr>
          <p:cNvPr id="17" name="Text 11"/>
          <p:cNvSpPr/>
          <p:nvPr/>
        </p:nvSpPr>
        <p:spPr>
          <a:xfrm>
            <a:off x="9996011" y="4351258"/>
            <a:ext cx="2040850" cy="25503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60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Working with APIs</a:t>
            </a:r>
            <a:endParaRPr lang="en-US" sz="1600" dirty="0"/>
          </a:p>
        </p:txBody>
      </p:sp>
      <p:sp>
        <p:nvSpPr>
          <p:cNvPr id="18" name="Text 12"/>
          <p:cNvSpPr/>
          <p:nvPr/>
        </p:nvSpPr>
        <p:spPr>
          <a:xfrm>
            <a:off x="9996011" y="4699516"/>
            <a:ext cx="4090154" cy="49744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12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teaches fetching data from web services using APIs, essential for real-world applications.</a:t>
            </a:r>
            <a:endParaRPr lang="en-US" sz="1200" dirty="0"/>
          </a:p>
        </p:txBody>
      </p:sp>
      <p:sp>
        <p:nvSpPr>
          <p:cNvPr id="19" name="Shape 13"/>
          <p:cNvSpPr/>
          <p:nvPr/>
        </p:nvSpPr>
        <p:spPr>
          <a:xfrm>
            <a:off x="9996011" y="5371862"/>
            <a:ext cx="4090154" cy="979289"/>
          </a:xfrm>
          <a:prstGeom prst="roundRect">
            <a:avLst>
              <a:gd name="adj" fmla="val 6669"/>
            </a:avLst>
          </a:prstGeom>
          <a:solidFill>
            <a:srgbClr val="CCEEFF"/>
          </a:solidFill>
          <a:ln/>
        </p:spPr>
      </p:sp>
      <p:sp>
        <p:nvSpPr>
          <p:cNvPr id="20" name="Shape 14"/>
          <p:cNvSpPr/>
          <p:nvPr/>
        </p:nvSpPr>
        <p:spPr>
          <a:xfrm>
            <a:off x="9988272" y="5371862"/>
            <a:ext cx="4105632" cy="979289"/>
          </a:xfrm>
          <a:prstGeom prst="roundRect">
            <a:avLst>
              <a:gd name="adj" fmla="val 2382"/>
            </a:avLst>
          </a:prstGeom>
          <a:solidFill>
            <a:srgbClr val="CCEEFF"/>
          </a:solidFill>
          <a:ln/>
        </p:spPr>
      </p:sp>
      <p:sp>
        <p:nvSpPr>
          <p:cNvPr id="21" name="Text 15"/>
          <p:cNvSpPr/>
          <p:nvPr/>
        </p:nvSpPr>
        <p:spPr>
          <a:xfrm>
            <a:off x="10143768" y="5488424"/>
            <a:ext cx="3794641" cy="74616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1200" dirty="0">
                <a:solidFill>
                  <a:srgbClr val="272525"/>
                </a:solidFill>
                <a:highlight>
                  <a:srgbClr val="CCEEFF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import requestsres = requests.get("https://api.github.com")print(res.json())</a:t>
            </a:r>
            <a:endParaRPr lang="en-US" sz="1200" dirty="0"/>
          </a:p>
        </p:txBody>
      </p:sp>
      <p:pic>
        <p:nvPicPr>
          <p:cNvPr id="22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45380" y="2155508"/>
            <a:ext cx="4739640" cy="4739640"/>
          </a:xfrm>
          <a:prstGeom prst="rect">
            <a:avLst/>
          </a:prstGeom>
        </p:spPr>
      </p:pic>
      <p:pic>
        <p:nvPicPr>
          <p:cNvPr id="23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32949" y="4665047"/>
            <a:ext cx="232648" cy="290751"/>
          </a:xfrm>
          <a:prstGeom prst="rect">
            <a:avLst/>
          </a:prstGeom>
        </p:spPr>
      </p:pic>
      <p:sp>
        <p:nvSpPr>
          <p:cNvPr id="24" name="Text 16"/>
          <p:cNvSpPr/>
          <p:nvPr/>
        </p:nvSpPr>
        <p:spPr>
          <a:xfrm>
            <a:off x="9918263" y="6584394"/>
            <a:ext cx="3049310" cy="25503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60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Project Planning &amp; Development</a:t>
            </a:r>
            <a:endParaRPr lang="en-US" sz="1600" dirty="0"/>
          </a:p>
        </p:txBody>
      </p:sp>
      <p:sp>
        <p:nvSpPr>
          <p:cNvPr id="25" name="Text 17"/>
          <p:cNvSpPr/>
          <p:nvPr/>
        </p:nvSpPr>
        <p:spPr>
          <a:xfrm>
            <a:off x="9918263" y="6932652"/>
            <a:ext cx="4167902" cy="74616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12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are dedicated to planning and developing your final project, building both backend and frontend components.</a:t>
            </a:r>
            <a:endParaRPr lang="en-US" sz="1200" dirty="0"/>
          </a:p>
        </p:txBody>
      </p:sp>
      <p:pic>
        <p:nvPicPr>
          <p:cNvPr id="26" name="Image 6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45380" y="2155508"/>
            <a:ext cx="4739640" cy="4739640"/>
          </a:xfrm>
          <a:prstGeom prst="rect">
            <a:avLst/>
          </a:prstGeom>
        </p:spPr>
      </p:pic>
      <p:pic>
        <p:nvPicPr>
          <p:cNvPr id="27" name="Image 7" descr="preencod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432536" y="6022122"/>
            <a:ext cx="232648" cy="290751"/>
          </a:xfrm>
          <a:prstGeom prst="rect">
            <a:avLst/>
          </a:prstGeom>
        </p:spPr>
      </p:pic>
      <p:sp>
        <p:nvSpPr>
          <p:cNvPr id="28" name="Text 18"/>
          <p:cNvSpPr/>
          <p:nvPr/>
        </p:nvSpPr>
        <p:spPr>
          <a:xfrm>
            <a:off x="2671286" y="6150412"/>
            <a:ext cx="2040850" cy="25503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000"/>
              </a:lnSpc>
              <a:buNone/>
            </a:pPr>
            <a:r>
              <a:rPr lang="en-US" sz="160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Project Demo &amp; Quiz</a:t>
            </a:r>
            <a:endParaRPr lang="en-US" sz="1600" dirty="0"/>
          </a:p>
        </p:txBody>
      </p:sp>
      <p:sp>
        <p:nvSpPr>
          <p:cNvPr id="29" name="Text 19"/>
          <p:cNvSpPr/>
          <p:nvPr/>
        </p:nvSpPr>
        <p:spPr>
          <a:xfrm>
            <a:off x="544235" y="6498669"/>
            <a:ext cx="4167902" cy="49744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1950"/>
              </a:lnSpc>
              <a:buNone/>
            </a:pPr>
            <a:r>
              <a:rPr lang="en-US" sz="12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culminates with a project presentation and a fun Python quiz to test your knowledge.</a:t>
            </a:r>
            <a:endParaRPr lang="en-US" sz="1200" dirty="0"/>
          </a:p>
        </p:txBody>
      </p:sp>
      <p:pic>
        <p:nvPicPr>
          <p:cNvPr id="30" name="Image 8" descr="preencoded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945380" y="2155508"/>
            <a:ext cx="4739640" cy="4739640"/>
          </a:xfrm>
          <a:prstGeom prst="rect">
            <a:avLst/>
          </a:prstGeom>
        </p:spPr>
      </p:pic>
      <p:pic>
        <p:nvPicPr>
          <p:cNvPr id="31" name="Image 9" descr="preencoded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708987" y="5109627"/>
            <a:ext cx="232648" cy="290751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6744A627-8069-F8D6-5875-4A18CCD5C1B7}"/>
              </a:ext>
            </a:extLst>
          </p:cNvPr>
          <p:cNvSpPr/>
          <p:nvPr/>
        </p:nvSpPr>
        <p:spPr>
          <a:xfrm>
            <a:off x="12839700" y="7610475"/>
            <a:ext cx="1704975" cy="619125"/>
          </a:xfrm>
          <a:prstGeom prst="rect">
            <a:avLst/>
          </a:prstGeom>
          <a:solidFill>
            <a:srgbClr val="FBFCFD"/>
          </a:solidFill>
          <a:ln>
            <a:solidFill>
              <a:srgbClr val="FBFCF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31673" y="351189"/>
            <a:ext cx="7950398" cy="7442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850"/>
              </a:lnSpc>
              <a:buNone/>
            </a:pPr>
            <a:r>
              <a:rPr lang="en-US" sz="4650" b="1" dirty="0">
                <a:solidFill>
                  <a:srgbClr val="000000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Introduction to Python</a:t>
            </a:r>
            <a:endParaRPr lang="en-US" sz="4650" dirty="0"/>
          </a:p>
        </p:txBody>
      </p:sp>
      <p:sp>
        <p:nvSpPr>
          <p:cNvPr id="3" name="Text 1"/>
          <p:cNvSpPr/>
          <p:nvPr/>
        </p:nvSpPr>
        <p:spPr>
          <a:xfrm>
            <a:off x="616864" y="1569276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900"/>
              </a:lnSpc>
            </a:pPr>
            <a:r>
              <a:rPr lang="en-US" sz="2300" b="1" dirty="0">
                <a:solidFill>
                  <a:srgbClr val="000000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Variables</a:t>
            </a:r>
            <a:endParaRPr lang="en-US" sz="2300" dirty="0"/>
          </a:p>
        </p:txBody>
      </p:sp>
      <p:sp>
        <p:nvSpPr>
          <p:cNvPr id="4" name="Text 2"/>
          <p:cNvSpPr/>
          <p:nvPr/>
        </p:nvSpPr>
        <p:spPr>
          <a:xfrm>
            <a:off x="694017" y="2122137"/>
            <a:ext cx="3978116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850"/>
              </a:lnSpc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Learn how to declare and use variables effectively in your programs.</a:t>
            </a:r>
            <a:endParaRPr lang="en-US" sz="1750" dirty="0"/>
          </a:p>
        </p:txBody>
      </p:sp>
      <p:sp>
        <p:nvSpPr>
          <p:cNvPr id="5" name="Shape 3"/>
          <p:cNvSpPr/>
          <p:nvPr/>
        </p:nvSpPr>
        <p:spPr>
          <a:xfrm>
            <a:off x="5103794" y="4051280"/>
            <a:ext cx="3978116" cy="702945"/>
          </a:xfrm>
          <a:prstGeom prst="roundRect">
            <a:avLst>
              <a:gd name="adj" fmla="val 13553"/>
            </a:avLst>
          </a:prstGeom>
          <a:solidFill>
            <a:srgbClr val="CCEEFF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6" name="Shape 4"/>
          <p:cNvSpPr/>
          <p:nvPr/>
        </p:nvSpPr>
        <p:spPr>
          <a:xfrm>
            <a:off x="5092482" y="2841524"/>
            <a:ext cx="4429367" cy="3768826"/>
          </a:xfrm>
          <a:prstGeom prst="roundRect">
            <a:avLst>
              <a:gd name="adj" fmla="val 4840"/>
            </a:avLst>
          </a:prstGeom>
          <a:solidFill>
            <a:srgbClr val="CCEEFF"/>
          </a:solidFill>
          <a:ln/>
        </p:spPr>
        <p:txBody>
          <a:bodyPr/>
          <a:lstStyle/>
          <a:p>
            <a:endParaRPr lang="en-IN" dirty="0"/>
          </a:p>
        </p:txBody>
      </p:sp>
      <p:sp>
        <p:nvSpPr>
          <p:cNvPr id="7" name="Text 5"/>
          <p:cNvSpPr/>
          <p:nvPr/>
        </p:nvSpPr>
        <p:spPr>
          <a:xfrm>
            <a:off x="5319297" y="2966205"/>
            <a:ext cx="3547110" cy="16180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AutoNum type="arabicPeriod"/>
            </a:pPr>
            <a:r>
              <a:rPr lang="en-US" sz="1750" dirty="0">
                <a:solidFill>
                  <a:srgbClr val="272525"/>
                </a:solidFill>
                <a:highlight>
                  <a:srgbClr val="CCEEFF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Integer(int): a=22</a:t>
            </a:r>
          </a:p>
          <a:p>
            <a:pPr marL="342900" indent="-342900" algn="l">
              <a:lnSpc>
                <a:spcPts val="2850"/>
              </a:lnSpc>
              <a:buAutoNum type="arabicPeriod"/>
            </a:pPr>
            <a:r>
              <a:rPr lang="en-US" sz="1750" dirty="0">
                <a:solidFill>
                  <a:srgbClr val="272525"/>
                </a:solidFill>
                <a:highlight>
                  <a:srgbClr val="CCEEFF"/>
                </a:highlight>
                <a:latin typeface="Consolas" pitchFamily="34" charset="0"/>
              </a:rPr>
              <a:t>Decimal Numbers(float) : a=3.14</a:t>
            </a:r>
          </a:p>
          <a:p>
            <a:pPr marL="342900" indent="-342900" algn="l">
              <a:lnSpc>
                <a:spcPts val="2850"/>
              </a:lnSpc>
              <a:buAutoNum type="arabicPeriod"/>
            </a:pPr>
            <a:r>
              <a:rPr lang="en-US" sz="1750" dirty="0">
                <a:solidFill>
                  <a:srgbClr val="272525"/>
                </a:solidFill>
                <a:highlight>
                  <a:srgbClr val="CCEEFF"/>
                </a:highlight>
                <a:latin typeface="Consolas" pitchFamily="34" charset="0"/>
              </a:rPr>
              <a:t>String(str): a=“Python”</a:t>
            </a:r>
          </a:p>
          <a:p>
            <a:pPr marL="342900" indent="-342900" algn="l">
              <a:lnSpc>
                <a:spcPts val="2850"/>
              </a:lnSpc>
              <a:buAutoNum type="arabicPeriod"/>
            </a:pPr>
            <a:r>
              <a:rPr lang="en-US" sz="1750" dirty="0">
                <a:solidFill>
                  <a:srgbClr val="272525"/>
                </a:solidFill>
                <a:highlight>
                  <a:srgbClr val="CCEEFF"/>
                </a:highlight>
                <a:latin typeface="Consolas" pitchFamily="34" charset="0"/>
              </a:rPr>
              <a:t>Boolean(bool): a=True</a:t>
            </a:r>
          </a:p>
          <a:p>
            <a:pPr marL="342900" indent="-342900" algn="l">
              <a:lnSpc>
                <a:spcPts val="2850"/>
              </a:lnSpc>
              <a:buAutoNum type="arabicPeriod"/>
            </a:pPr>
            <a:r>
              <a:rPr lang="en-US" sz="1750" dirty="0">
                <a:solidFill>
                  <a:srgbClr val="272525"/>
                </a:solidFill>
                <a:highlight>
                  <a:srgbClr val="CCEEFF"/>
                </a:highlight>
                <a:latin typeface="Consolas" pitchFamily="34" charset="0"/>
              </a:rPr>
              <a:t>List : a=[‘</a:t>
            </a:r>
            <a:r>
              <a:rPr lang="en-US" sz="1750" dirty="0" err="1">
                <a:solidFill>
                  <a:srgbClr val="272525"/>
                </a:solidFill>
                <a:highlight>
                  <a:srgbClr val="CCEEFF"/>
                </a:highlight>
                <a:latin typeface="Consolas" pitchFamily="34" charset="0"/>
              </a:rPr>
              <a:t>a’,’b’,’c</a:t>
            </a:r>
            <a:r>
              <a:rPr lang="en-US" sz="1750" dirty="0">
                <a:solidFill>
                  <a:srgbClr val="272525"/>
                </a:solidFill>
                <a:highlight>
                  <a:srgbClr val="CCEEFF"/>
                </a:highlight>
                <a:latin typeface="Consolas" pitchFamily="34" charset="0"/>
              </a:rPr>
              <a:t>’]</a:t>
            </a:r>
          </a:p>
          <a:p>
            <a:pPr marL="342900" indent="-342900" algn="l">
              <a:lnSpc>
                <a:spcPts val="2850"/>
              </a:lnSpc>
              <a:buAutoNum type="arabicPeriod"/>
            </a:pPr>
            <a:r>
              <a:rPr lang="en-US" sz="1750" dirty="0">
                <a:solidFill>
                  <a:srgbClr val="272525"/>
                </a:solidFill>
                <a:highlight>
                  <a:srgbClr val="CCEEFF"/>
                </a:highlight>
                <a:latin typeface="Consolas" pitchFamily="34" charset="0"/>
              </a:rPr>
              <a:t>Tuple: a=(1,2)</a:t>
            </a:r>
          </a:p>
          <a:p>
            <a:pPr marL="342900" indent="-342900" algn="l">
              <a:lnSpc>
                <a:spcPts val="2850"/>
              </a:lnSpc>
              <a:buAutoNum type="arabicPeriod"/>
            </a:pPr>
            <a:r>
              <a:rPr lang="en-US" sz="1750" dirty="0">
                <a:solidFill>
                  <a:srgbClr val="272525"/>
                </a:solidFill>
                <a:highlight>
                  <a:srgbClr val="CCEEFF"/>
                </a:highlight>
                <a:latin typeface="Consolas" pitchFamily="34" charset="0"/>
              </a:rPr>
              <a:t>Dictionary: a={1:’name’}</a:t>
            </a:r>
          </a:p>
          <a:p>
            <a:pPr algn="l">
              <a:lnSpc>
                <a:spcPts val="2850"/>
              </a:lnSpc>
            </a:pPr>
            <a:endParaRPr lang="en-US" sz="1750" dirty="0"/>
          </a:p>
          <a:p>
            <a:pPr algn="l">
              <a:lnSpc>
                <a:spcPts val="2850"/>
              </a:lnSpc>
            </a:pPr>
            <a:r>
              <a:rPr lang="en-US" sz="1750" dirty="0"/>
              <a:t>Print(type(a)// to check data types</a:t>
            </a:r>
          </a:p>
        </p:txBody>
      </p:sp>
      <p:sp>
        <p:nvSpPr>
          <p:cNvPr id="8" name="Text 6"/>
          <p:cNvSpPr/>
          <p:nvPr/>
        </p:nvSpPr>
        <p:spPr>
          <a:xfrm>
            <a:off x="5328107" y="1413331"/>
            <a:ext cx="3124200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000000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Data Types</a:t>
            </a:r>
            <a:endParaRPr lang="en-US" sz="2300" dirty="0"/>
          </a:p>
        </p:txBody>
      </p:sp>
      <p:sp>
        <p:nvSpPr>
          <p:cNvPr id="9" name="Text 7"/>
          <p:cNvSpPr/>
          <p:nvPr/>
        </p:nvSpPr>
        <p:spPr>
          <a:xfrm>
            <a:off x="4982588" y="2074485"/>
            <a:ext cx="3978116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Understand different data types such as int, float, str, and bool. </a:t>
            </a:r>
            <a:endParaRPr lang="en-US" sz="1750" dirty="0"/>
          </a:p>
        </p:txBody>
      </p:sp>
      <p:sp>
        <p:nvSpPr>
          <p:cNvPr id="10" name="Shape 8"/>
          <p:cNvSpPr/>
          <p:nvPr/>
        </p:nvSpPr>
        <p:spPr>
          <a:xfrm>
            <a:off x="483335" y="3394743"/>
            <a:ext cx="3978116" cy="982503"/>
          </a:xfrm>
          <a:prstGeom prst="roundRect">
            <a:avLst>
              <a:gd name="adj" fmla="val 5317"/>
            </a:avLst>
          </a:prstGeom>
          <a:solidFill>
            <a:srgbClr val="CCEEFF"/>
          </a:solidFill>
          <a:ln/>
        </p:spPr>
      </p:sp>
      <p:sp>
        <p:nvSpPr>
          <p:cNvPr id="11" name="Shape 9"/>
          <p:cNvSpPr/>
          <p:nvPr/>
        </p:nvSpPr>
        <p:spPr>
          <a:xfrm>
            <a:off x="472025" y="3394743"/>
            <a:ext cx="4000738" cy="982503"/>
          </a:xfrm>
          <a:prstGeom prst="roundRect">
            <a:avLst>
              <a:gd name="adj" fmla="val 1899"/>
            </a:avLst>
          </a:prstGeom>
          <a:solidFill>
            <a:srgbClr val="CCEEFF"/>
          </a:solidFill>
          <a:ln/>
        </p:spPr>
      </p:sp>
      <p:sp>
        <p:nvSpPr>
          <p:cNvPr id="12" name="Text 10"/>
          <p:cNvSpPr/>
          <p:nvPr/>
        </p:nvSpPr>
        <p:spPr>
          <a:xfrm>
            <a:off x="694017" y="3465996"/>
            <a:ext cx="3629085" cy="150435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highlight>
                  <a:srgbClr val="CCEEFF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name = "Aditya“</a:t>
            </a:r>
          </a:p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highlight>
                  <a:srgbClr val="CCEEFF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age = 22</a:t>
            </a:r>
          </a:p>
        </p:txBody>
      </p:sp>
      <p:sp>
        <p:nvSpPr>
          <p:cNvPr id="13" name="Text 11"/>
          <p:cNvSpPr/>
          <p:nvPr/>
        </p:nvSpPr>
        <p:spPr>
          <a:xfrm>
            <a:off x="9987264" y="1413331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000000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Input/Output</a:t>
            </a:r>
            <a:endParaRPr lang="en-US" sz="2300" dirty="0"/>
          </a:p>
        </p:txBody>
      </p:sp>
      <p:sp>
        <p:nvSpPr>
          <p:cNvPr id="14" name="Text 12"/>
          <p:cNvSpPr/>
          <p:nvPr/>
        </p:nvSpPr>
        <p:spPr>
          <a:xfrm>
            <a:off x="9987264" y="2012215"/>
            <a:ext cx="3978116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Master taking user input and displaying results. This fundamental skill allows for interactive programs.</a:t>
            </a:r>
            <a:endParaRPr lang="en-US" sz="1750" dirty="0"/>
          </a:p>
        </p:txBody>
      </p:sp>
      <p:sp>
        <p:nvSpPr>
          <p:cNvPr id="15" name="Shape 13"/>
          <p:cNvSpPr/>
          <p:nvPr/>
        </p:nvSpPr>
        <p:spPr>
          <a:xfrm>
            <a:off x="9987264" y="3356074"/>
            <a:ext cx="3978116" cy="1428750"/>
          </a:xfrm>
          <a:prstGeom prst="roundRect">
            <a:avLst>
              <a:gd name="adj" fmla="val 6668"/>
            </a:avLst>
          </a:prstGeom>
          <a:solidFill>
            <a:srgbClr val="CCEEFF"/>
          </a:solidFill>
          <a:ln/>
        </p:spPr>
      </p:sp>
      <p:sp>
        <p:nvSpPr>
          <p:cNvPr id="16" name="Shape 14"/>
          <p:cNvSpPr/>
          <p:nvPr/>
        </p:nvSpPr>
        <p:spPr>
          <a:xfrm>
            <a:off x="9975953" y="3356074"/>
            <a:ext cx="4000738" cy="1428750"/>
          </a:xfrm>
          <a:prstGeom prst="roundRect">
            <a:avLst>
              <a:gd name="adj" fmla="val 2381"/>
            </a:avLst>
          </a:prstGeom>
          <a:solidFill>
            <a:srgbClr val="CCEEFF"/>
          </a:solidFill>
          <a:ln/>
        </p:spPr>
      </p:sp>
      <p:sp>
        <p:nvSpPr>
          <p:cNvPr id="17" name="Text 15"/>
          <p:cNvSpPr/>
          <p:nvPr/>
        </p:nvSpPr>
        <p:spPr>
          <a:xfrm>
            <a:off x="10202767" y="3526095"/>
            <a:ext cx="3547110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highlight>
                  <a:srgbClr val="CCEEFF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user_input = input("Enter your name: ")</a:t>
            </a:r>
          </a:p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highlight>
                  <a:srgbClr val="CCEEFF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print("Hello", user_input)</a:t>
            </a:r>
            <a:endParaRPr lang="en-US" sz="1750" dirty="0"/>
          </a:p>
        </p:txBody>
      </p:sp>
      <p:sp>
        <p:nvSpPr>
          <p:cNvPr id="18" name="Rectangle 1">
            <a:extLst>
              <a:ext uri="{FF2B5EF4-FFF2-40B4-BE49-F238E27FC236}">
                <a16:creationId xmlns:a16="http://schemas.microsoft.com/office/drawing/2014/main" id="{9408E101-3B5E-EA0F-2245-B642BE2032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010" y="4706898"/>
            <a:ext cx="4429368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Variable names must start with a letter (a–z, A–Z) or an underscore (_).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The rest of the name can include letters, numbers, or underscores.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Variable names are case-sensitive.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No special characters or spaces allowed.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Do not use Python keywords as variable names.</a:t>
            </a:r>
            <a:endParaRPr kumimoji="0" lang="en-US" altLang="en-US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3C46D05-8858-C2B0-9229-93C77807433F}"/>
              </a:ext>
            </a:extLst>
          </p:cNvPr>
          <p:cNvSpPr/>
          <p:nvPr/>
        </p:nvSpPr>
        <p:spPr>
          <a:xfrm>
            <a:off x="12839700" y="7610475"/>
            <a:ext cx="1704975" cy="619125"/>
          </a:xfrm>
          <a:prstGeom prst="rect">
            <a:avLst/>
          </a:prstGeom>
          <a:solidFill>
            <a:srgbClr val="FBFCFD"/>
          </a:solidFill>
          <a:ln>
            <a:solidFill>
              <a:srgbClr val="FBFCF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E76EA3-ED84-0911-0515-10D34E03D8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EDBC5DE7-8357-1747-3684-2960A2C493A0}"/>
              </a:ext>
            </a:extLst>
          </p:cNvPr>
          <p:cNvSpPr/>
          <p:nvPr/>
        </p:nvSpPr>
        <p:spPr>
          <a:xfrm>
            <a:off x="331673" y="351189"/>
            <a:ext cx="7950398" cy="7442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850"/>
              </a:lnSpc>
              <a:buNone/>
            </a:pPr>
            <a:r>
              <a:rPr lang="en-US" sz="4650" b="1" dirty="0">
                <a:solidFill>
                  <a:srgbClr val="000000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Python Operator</a:t>
            </a:r>
            <a:endParaRPr lang="en-US" sz="4650" dirty="0"/>
          </a:p>
        </p:txBody>
      </p:sp>
      <p:sp>
        <p:nvSpPr>
          <p:cNvPr id="3" name="Text 1">
            <a:extLst>
              <a:ext uri="{FF2B5EF4-FFF2-40B4-BE49-F238E27FC236}">
                <a16:creationId xmlns:a16="http://schemas.microsoft.com/office/drawing/2014/main" id="{C3066522-F68C-51FC-6681-6F650C373D37}"/>
              </a:ext>
            </a:extLst>
          </p:cNvPr>
          <p:cNvSpPr/>
          <p:nvPr/>
        </p:nvSpPr>
        <p:spPr>
          <a:xfrm>
            <a:off x="935174" y="1888450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900"/>
              </a:lnSpc>
            </a:pPr>
            <a:endParaRPr lang="en-US" sz="2300" dirty="0"/>
          </a:p>
        </p:txBody>
      </p:sp>
      <p:sp>
        <p:nvSpPr>
          <p:cNvPr id="4" name="Text 2">
            <a:extLst>
              <a:ext uri="{FF2B5EF4-FFF2-40B4-BE49-F238E27FC236}">
                <a16:creationId xmlns:a16="http://schemas.microsoft.com/office/drawing/2014/main" id="{3B73652D-8AB4-A821-3556-0580EFE70379}"/>
              </a:ext>
            </a:extLst>
          </p:cNvPr>
          <p:cNvSpPr/>
          <p:nvPr/>
        </p:nvSpPr>
        <p:spPr>
          <a:xfrm>
            <a:off x="1923155" y="2911732"/>
            <a:ext cx="3978116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850"/>
              </a:lnSpc>
            </a:pPr>
            <a:endParaRPr lang="en-US" sz="1750" dirty="0"/>
          </a:p>
        </p:txBody>
      </p:sp>
      <p:sp>
        <p:nvSpPr>
          <p:cNvPr id="5" name="Shape 3">
            <a:extLst>
              <a:ext uri="{FF2B5EF4-FFF2-40B4-BE49-F238E27FC236}">
                <a16:creationId xmlns:a16="http://schemas.microsoft.com/office/drawing/2014/main" id="{F13DBC70-83FA-1FCA-EB54-DCA2F3E0549C}"/>
              </a:ext>
            </a:extLst>
          </p:cNvPr>
          <p:cNvSpPr/>
          <p:nvPr/>
        </p:nvSpPr>
        <p:spPr>
          <a:xfrm>
            <a:off x="10059416" y="853274"/>
            <a:ext cx="4277260" cy="2507226"/>
          </a:xfrm>
          <a:prstGeom prst="roundRect">
            <a:avLst>
              <a:gd name="adj" fmla="val 13553"/>
            </a:avLst>
          </a:prstGeom>
          <a:solidFill>
            <a:srgbClr val="CCEEFF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6" name="Shape 4">
            <a:extLst>
              <a:ext uri="{FF2B5EF4-FFF2-40B4-BE49-F238E27FC236}">
                <a16:creationId xmlns:a16="http://schemas.microsoft.com/office/drawing/2014/main" id="{FB40F617-EC46-380B-5F9F-30FB5ED3BBF1}"/>
              </a:ext>
            </a:extLst>
          </p:cNvPr>
          <p:cNvSpPr/>
          <p:nvPr/>
        </p:nvSpPr>
        <p:spPr>
          <a:xfrm>
            <a:off x="5137548" y="982098"/>
            <a:ext cx="4429367" cy="1861982"/>
          </a:xfrm>
          <a:prstGeom prst="roundRect">
            <a:avLst>
              <a:gd name="adj" fmla="val 4840"/>
            </a:avLst>
          </a:prstGeom>
          <a:solidFill>
            <a:srgbClr val="CCEEFF"/>
          </a:solidFill>
          <a:ln/>
        </p:spPr>
        <p:txBody>
          <a:bodyPr/>
          <a:lstStyle/>
          <a:p>
            <a:endParaRPr lang="en-IN" dirty="0"/>
          </a:p>
        </p:txBody>
      </p:sp>
      <p:sp>
        <p:nvSpPr>
          <p:cNvPr id="7" name="Text 5">
            <a:extLst>
              <a:ext uri="{FF2B5EF4-FFF2-40B4-BE49-F238E27FC236}">
                <a16:creationId xmlns:a16="http://schemas.microsoft.com/office/drawing/2014/main" id="{791502BB-25A5-3353-245B-6A8E40AD5C07}"/>
              </a:ext>
            </a:extLst>
          </p:cNvPr>
          <p:cNvSpPr/>
          <p:nvPr/>
        </p:nvSpPr>
        <p:spPr>
          <a:xfrm>
            <a:off x="10165113" y="604331"/>
            <a:ext cx="3547110" cy="16180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AutoNum type="arabicPeriod"/>
            </a:pPr>
            <a:endParaRPr lang="en-US" sz="1750" dirty="0"/>
          </a:p>
        </p:txBody>
      </p:sp>
      <p:sp>
        <p:nvSpPr>
          <p:cNvPr id="8" name="Text 6">
            <a:extLst>
              <a:ext uri="{FF2B5EF4-FFF2-40B4-BE49-F238E27FC236}">
                <a16:creationId xmlns:a16="http://schemas.microsoft.com/office/drawing/2014/main" id="{C0DA472B-C2DF-7F6B-C9CE-57FF946DB0F2}"/>
              </a:ext>
            </a:extLst>
          </p:cNvPr>
          <p:cNvSpPr/>
          <p:nvPr/>
        </p:nvSpPr>
        <p:spPr>
          <a:xfrm>
            <a:off x="5328107" y="1413331"/>
            <a:ext cx="3124200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endParaRPr lang="en-US" sz="2300" dirty="0"/>
          </a:p>
        </p:txBody>
      </p:sp>
      <p:sp>
        <p:nvSpPr>
          <p:cNvPr id="9" name="Text 7">
            <a:extLst>
              <a:ext uri="{FF2B5EF4-FFF2-40B4-BE49-F238E27FC236}">
                <a16:creationId xmlns:a16="http://schemas.microsoft.com/office/drawing/2014/main" id="{367DC9A4-AFB0-9930-E5FF-203AFB8EF95D}"/>
              </a:ext>
            </a:extLst>
          </p:cNvPr>
          <p:cNvSpPr/>
          <p:nvPr/>
        </p:nvSpPr>
        <p:spPr>
          <a:xfrm>
            <a:off x="10059416" y="5609652"/>
            <a:ext cx="3978116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10" name="Shape 8">
            <a:extLst>
              <a:ext uri="{FF2B5EF4-FFF2-40B4-BE49-F238E27FC236}">
                <a16:creationId xmlns:a16="http://schemas.microsoft.com/office/drawing/2014/main" id="{180A4241-0727-98FB-7DE6-352D75B4624D}"/>
              </a:ext>
            </a:extLst>
          </p:cNvPr>
          <p:cNvSpPr/>
          <p:nvPr/>
        </p:nvSpPr>
        <p:spPr>
          <a:xfrm>
            <a:off x="483335" y="3394743"/>
            <a:ext cx="3978116" cy="982503"/>
          </a:xfrm>
          <a:prstGeom prst="roundRect">
            <a:avLst>
              <a:gd name="adj" fmla="val 5317"/>
            </a:avLst>
          </a:prstGeom>
          <a:solidFill>
            <a:srgbClr val="CCEEFF"/>
          </a:solidFill>
          <a:ln/>
        </p:spPr>
      </p:sp>
      <p:sp>
        <p:nvSpPr>
          <p:cNvPr id="11" name="Shape 9">
            <a:extLst>
              <a:ext uri="{FF2B5EF4-FFF2-40B4-BE49-F238E27FC236}">
                <a16:creationId xmlns:a16="http://schemas.microsoft.com/office/drawing/2014/main" id="{DEDBE49E-C626-0374-E9E2-4A2AF27259EF}"/>
              </a:ext>
            </a:extLst>
          </p:cNvPr>
          <p:cNvSpPr/>
          <p:nvPr/>
        </p:nvSpPr>
        <p:spPr>
          <a:xfrm>
            <a:off x="483335" y="1166702"/>
            <a:ext cx="4000738" cy="6834297"/>
          </a:xfrm>
          <a:prstGeom prst="roundRect">
            <a:avLst>
              <a:gd name="adj" fmla="val 1899"/>
            </a:avLst>
          </a:prstGeom>
          <a:solidFill>
            <a:srgbClr val="CCEEFF"/>
          </a:solidFill>
          <a:ln/>
        </p:spPr>
      </p:sp>
      <p:sp>
        <p:nvSpPr>
          <p:cNvPr id="12" name="Text 10">
            <a:extLst>
              <a:ext uri="{FF2B5EF4-FFF2-40B4-BE49-F238E27FC236}">
                <a16:creationId xmlns:a16="http://schemas.microsoft.com/office/drawing/2014/main" id="{D2D12176-3E83-1A37-FEF1-86FEA747CDB0}"/>
              </a:ext>
            </a:extLst>
          </p:cNvPr>
          <p:cNvSpPr/>
          <p:nvPr/>
        </p:nvSpPr>
        <p:spPr>
          <a:xfrm>
            <a:off x="694017" y="1295400"/>
            <a:ext cx="3629085" cy="64198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>
              <a:solidFill>
                <a:srgbClr val="272525"/>
              </a:solidFill>
              <a:highlight>
                <a:srgbClr val="CCEEFF"/>
              </a:highlight>
              <a:latin typeface="Consolas" pitchFamily="34" charset="0"/>
              <a:ea typeface="Consolas" pitchFamily="34" charset="-122"/>
              <a:cs typeface="Consolas" pitchFamily="34" charset="-120"/>
            </a:endParaRPr>
          </a:p>
        </p:txBody>
      </p:sp>
      <p:sp>
        <p:nvSpPr>
          <p:cNvPr id="13" name="Text 11">
            <a:extLst>
              <a:ext uri="{FF2B5EF4-FFF2-40B4-BE49-F238E27FC236}">
                <a16:creationId xmlns:a16="http://schemas.microsoft.com/office/drawing/2014/main" id="{07A32C31-4B9F-13D6-D069-25D8D091684F}"/>
              </a:ext>
            </a:extLst>
          </p:cNvPr>
          <p:cNvSpPr/>
          <p:nvPr/>
        </p:nvSpPr>
        <p:spPr>
          <a:xfrm>
            <a:off x="9987264" y="1413331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endParaRPr lang="en-US" sz="2300" dirty="0"/>
          </a:p>
        </p:txBody>
      </p:sp>
      <p:sp>
        <p:nvSpPr>
          <p:cNvPr id="14" name="Text 12">
            <a:extLst>
              <a:ext uri="{FF2B5EF4-FFF2-40B4-BE49-F238E27FC236}">
                <a16:creationId xmlns:a16="http://schemas.microsoft.com/office/drawing/2014/main" id="{395298D7-E0C3-A8F9-858B-6E3E8C3820F7}"/>
              </a:ext>
            </a:extLst>
          </p:cNvPr>
          <p:cNvSpPr/>
          <p:nvPr/>
        </p:nvSpPr>
        <p:spPr>
          <a:xfrm>
            <a:off x="9987264" y="2012215"/>
            <a:ext cx="3978116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15" name="Shape 13">
            <a:extLst>
              <a:ext uri="{FF2B5EF4-FFF2-40B4-BE49-F238E27FC236}">
                <a16:creationId xmlns:a16="http://schemas.microsoft.com/office/drawing/2014/main" id="{C9AE87A2-28F3-85F9-1B4E-56EFCF058207}"/>
              </a:ext>
            </a:extLst>
          </p:cNvPr>
          <p:cNvSpPr/>
          <p:nvPr/>
        </p:nvSpPr>
        <p:spPr>
          <a:xfrm>
            <a:off x="5246610" y="3459892"/>
            <a:ext cx="3978116" cy="1428750"/>
          </a:xfrm>
          <a:prstGeom prst="roundRect">
            <a:avLst>
              <a:gd name="adj" fmla="val 6668"/>
            </a:avLst>
          </a:prstGeom>
          <a:solidFill>
            <a:srgbClr val="CCEEFF"/>
          </a:solidFill>
          <a:ln/>
        </p:spPr>
      </p:sp>
      <p:sp>
        <p:nvSpPr>
          <p:cNvPr id="16" name="Shape 14">
            <a:extLst>
              <a:ext uri="{FF2B5EF4-FFF2-40B4-BE49-F238E27FC236}">
                <a16:creationId xmlns:a16="http://schemas.microsoft.com/office/drawing/2014/main" id="{2858C81C-4B5B-9CB8-8AF9-FC52ED4C753C}"/>
              </a:ext>
            </a:extLst>
          </p:cNvPr>
          <p:cNvSpPr/>
          <p:nvPr/>
        </p:nvSpPr>
        <p:spPr>
          <a:xfrm>
            <a:off x="5235298" y="3459891"/>
            <a:ext cx="4255561" cy="1661993"/>
          </a:xfrm>
          <a:prstGeom prst="roundRect">
            <a:avLst>
              <a:gd name="adj" fmla="val 2381"/>
            </a:avLst>
          </a:prstGeom>
          <a:solidFill>
            <a:srgbClr val="CCEEFF"/>
          </a:solidFill>
          <a:ln/>
        </p:spPr>
      </p:sp>
      <p:sp>
        <p:nvSpPr>
          <p:cNvPr id="17" name="Text 15">
            <a:extLst>
              <a:ext uri="{FF2B5EF4-FFF2-40B4-BE49-F238E27FC236}">
                <a16:creationId xmlns:a16="http://schemas.microsoft.com/office/drawing/2014/main" id="{FC3D9303-390A-AE12-628F-CF4528D275DC}"/>
              </a:ext>
            </a:extLst>
          </p:cNvPr>
          <p:cNvSpPr/>
          <p:nvPr/>
        </p:nvSpPr>
        <p:spPr>
          <a:xfrm>
            <a:off x="5462113" y="3629913"/>
            <a:ext cx="3547110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A8267F7-08EA-16A8-9049-789F8ECB2D05}"/>
              </a:ext>
            </a:extLst>
          </p:cNvPr>
          <p:cNvSpPr/>
          <p:nvPr/>
        </p:nvSpPr>
        <p:spPr>
          <a:xfrm>
            <a:off x="12839700" y="7610475"/>
            <a:ext cx="1704975" cy="619125"/>
          </a:xfrm>
          <a:prstGeom prst="rect">
            <a:avLst/>
          </a:prstGeom>
          <a:solidFill>
            <a:srgbClr val="FBFCFD"/>
          </a:solidFill>
          <a:ln>
            <a:solidFill>
              <a:srgbClr val="FBFCF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2">
            <a:extLst>
              <a:ext uri="{FF2B5EF4-FFF2-40B4-BE49-F238E27FC236}">
                <a16:creationId xmlns:a16="http://schemas.microsoft.com/office/drawing/2014/main" id="{AC4250EB-3AEE-1B4F-E96F-1BF7CBD656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9720" y="1098965"/>
            <a:ext cx="3741019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Arithmetic Operators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(for math)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+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: Add 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5 + 3 = 8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-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: Subtract 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5 - 2 = 3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*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: Multiply 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4 * 2 = 8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628650" lvl="1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/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: Divide 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8 / 2 = 4.0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//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: Floor division (quotient without decimal) 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7 // 2 = 3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%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: Modulus (remainder) 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7 % 2 = 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**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: Power (exponent) 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2 ** 3 = 8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Rectangle 3">
            <a:extLst>
              <a:ext uri="{FF2B5EF4-FFF2-40B4-BE49-F238E27FC236}">
                <a16:creationId xmlns:a16="http://schemas.microsoft.com/office/drawing/2014/main" id="{DA91250C-3492-8840-9649-71555F50D8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764" y="4640531"/>
            <a:ext cx="3713857" cy="2215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Comparison Operators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(compare values)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==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: Equal 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5 == 5 → True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!=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: Not equal 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5 != 3 → True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&gt;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: Greater than 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6 &gt; 4 → True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: Less than 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3 &lt; 5 → True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&gt;=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: Greater or equal 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5 &gt;= 5 → True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&lt;=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: Less or equal 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2 &lt;= 3 → True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Rectangle 4">
            <a:extLst>
              <a:ext uri="{FF2B5EF4-FFF2-40B4-BE49-F238E27FC236}">
                <a16:creationId xmlns:a16="http://schemas.microsoft.com/office/drawing/2014/main" id="{33B9628A-27A0-A0A0-D6C6-72AAE506AE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3601" y="1237464"/>
            <a:ext cx="4277259" cy="144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Logical Operators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(combine conditions)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and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: Both true 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True and False → False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or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: Either true 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True or False → True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not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: Opposite 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not True → False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Rectangle 5">
            <a:extLst>
              <a:ext uri="{FF2B5EF4-FFF2-40B4-BE49-F238E27FC236}">
                <a16:creationId xmlns:a16="http://schemas.microsoft.com/office/drawing/2014/main" id="{AA9A065E-60E4-68FE-24C4-93700AA1FA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73923" y="904312"/>
            <a:ext cx="4079767" cy="2154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Assignment Operators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(update variables)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=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: Assign 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x = 5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+=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: Add and assign 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x += 3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means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x = x + 3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-=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: Subtract and assign 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x -= 2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*=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: Multiply and assign 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x *= 4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/=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: Divide and assign 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x /= 2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Rectangle 6">
            <a:extLst>
              <a:ext uri="{FF2B5EF4-FFF2-40B4-BE49-F238E27FC236}">
                <a16:creationId xmlns:a16="http://schemas.microsoft.com/office/drawing/2014/main" id="{3C1519F7-9350-DF01-5FEB-F056E93E2A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2113" y="3439482"/>
            <a:ext cx="3639696" cy="1661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Membership Operators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(check in sequences)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: Exists in 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'a' in 'cat' → True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not in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: Does not exist 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'b' not in 'cat' → True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" name="Shape 14">
            <a:extLst>
              <a:ext uri="{FF2B5EF4-FFF2-40B4-BE49-F238E27FC236}">
                <a16:creationId xmlns:a16="http://schemas.microsoft.com/office/drawing/2014/main" id="{B9C826AE-48CA-C0C5-BD2F-9F542D6D3EE9}"/>
              </a:ext>
            </a:extLst>
          </p:cNvPr>
          <p:cNvSpPr/>
          <p:nvPr/>
        </p:nvSpPr>
        <p:spPr>
          <a:xfrm>
            <a:off x="9717226" y="3683295"/>
            <a:ext cx="4544922" cy="4317704"/>
          </a:xfrm>
          <a:prstGeom prst="roundRect">
            <a:avLst>
              <a:gd name="adj" fmla="val 2381"/>
            </a:avLst>
          </a:prstGeom>
          <a:solidFill>
            <a:srgbClr val="CCEEFF"/>
          </a:solidFill>
          <a:ln/>
        </p:spPr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18EBF35-35E4-A20B-3018-28BD611F71EE}"/>
              </a:ext>
            </a:extLst>
          </p:cNvPr>
          <p:cNvSpPr txBox="1"/>
          <p:nvPr/>
        </p:nvSpPr>
        <p:spPr>
          <a:xfrm>
            <a:off x="9717226" y="3897963"/>
            <a:ext cx="4467426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print("Welcome to Rock, Paper, Scissors!")</a:t>
            </a:r>
          </a:p>
          <a:p>
            <a:r>
              <a:rPr lang="en-US" sz="1400" dirty="0" err="1"/>
              <a:t>computer_choice</a:t>
            </a:r>
            <a:r>
              <a:rPr lang="en-US" sz="1400" dirty="0"/>
              <a:t> = "rock"  # fixed choice</a:t>
            </a:r>
          </a:p>
          <a:p>
            <a:r>
              <a:rPr lang="en-US" sz="1400" dirty="0" err="1"/>
              <a:t>user_choice</a:t>
            </a:r>
            <a:r>
              <a:rPr lang="en-US" sz="1400" dirty="0"/>
              <a:t> = input("Choose rock, paper, or scissors: ").lower()</a:t>
            </a:r>
          </a:p>
          <a:p>
            <a:endParaRPr lang="en-US" sz="1400" dirty="0"/>
          </a:p>
          <a:p>
            <a:r>
              <a:rPr lang="en-US" sz="1400" dirty="0"/>
              <a:t>if </a:t>
            </a:r>
            <a:r>
              <a:rPr lang="en-US" sz="1400" dirty="0" err="1"/>
              <a:t>user_choice</a:t>
            </a:r>
            <a:r>
              <a:rPr lang="en-US" sz="1400" dirty="0"/>
              <a:t> == </a:t>
            </a:r>
            <a:r>
              <a:rPr lang="en-US" sz="1400" dirty="0" err="1"/>
              <a:t>computer_choice</a:t>
            </a:r>
            <a:r>
              <a:rPr lang="en-US" sz="1400" dirty="0"/>
              <a:t>:</a:t>
            </a:r>
          </a:p>
          <a:p>
            <a:r>
              <a:rPr lang="en-US" sz="1400" dirty="0"/>
              <a:t>    print("It's a tie!")</a:t>
            </a:r>
          </a:p>
          <a:p>
            <a:r>
              <a:rPr lang="en-US" sz="1400" dirty="0" err="1"/>
              <a:t>elif</a:t>
            </a:r>
            <a:r>
              <a:rPr lang="en-US" sz="1400" dirty="0"/>
              <a:t> </a:t>
            </a:r>
            <a:r>
              <a:rPr lang="en-US" sz="1400" dirty="0" err="1"/>
              <a:t>user_choice</a:t>
            </a:r>
            <a:r>
              <a:rPr lang="en-US" sz="1400" dirty="0"/>
              <a:t> == "paper":</a:t>
            </a:r>
          </a:p>
          <a:p>
            <a:r>
              <a:rPr lang="en-US" sz="1400" dirty="0"/>
              <a:t>    print("You win!")  # paper beats rock</a:t>
            </a:r>
          </a:p>
          <a:p>
            <a:r>
              <a:rPr lang="en-US" sz="1400" dirty="0" err="1"/>
              <a:t>elif</a:t>
            </a:r>
            <a:r>
              <a:rPr lang="en-US" sz="1400" dirty="0"/>
              <a:t> </a:t>
            </a:r>
            <a:r>
              <a:rPr lang="en-US" sz="1400" dirty="0" err="1"/>
              <a:t>user_choice</a:t>
            </a:r>
            <a:r>
              <a:rPr lang="en-US" sz="1400" dirty="0"/>
              <a:t> == "scissors":</a:t>
            </a:r>
          </a:p>
          <a:p>
            <a:r>
              <a:rPr lang="en-US" sz="1400" dirty="0"/>
              <a:t>    print("You lose!")  # scissors lose to rock</a:t>
            </a:r>
          </a:p>
          <a:p>
            <a:r>
              <a:rPr lang="en-US" sz="1400" dirty="0"/>
              <a:t>else:</a:t>
            </a:r>
          </a:p>
          <a:p>
            <a:r>
              <a:rPr lang="en-US" sz="1400" dirty="0"/>
              <a:t>    print("Invalid choice!")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1716699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197644" y="303966"/>
            <a:ext cx="4826079" cy="52458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100"/>
              </a:lnSpc>
              <a:buNone/>
            </a:pPr>
            <a:r>
              <a:rPr lang="en-US" sz="3300" b="1" dirty="0">
                <a:solidFill>
                  <a:srgbClr val="000000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Control Structures</a:t>
            </a:r>
            <a:endParaRPr lang="en-US" sz="3300" dirty="0"/>
          </a:p>
        </p:txBody>
      </p:sp>
      <p:sp>
        <p:nvSpPr>
          <p:cNvPr id="4" name="Shape 1"/>
          <p:cNvSpPr/>
          <p:nvPr/>
        </p:nvSpPr>
        <p:spPr>
          <a:xfrm>
            <a:off x="285452" y="1068348"/>
            <a:ext cx="359688" cy="359688"/>
          </a:xfrm>
          <a:prstGeom prst="roundRect">
            <a:avLst>
              <a:gd name="adj" fmla="val 18669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339328" y="1090791"/>
            <a:ext cx="251817" cy="31468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950"/>
              </a:lnSpc>
              <a:buNone/>
            </a:pPr>
            <a:r>
              <a:rPr lang="en-US" sz="195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1</a:t>
            </a:r>
            <a:endParaRPr lang="en-US" sz="1950" dirty="0"/>
          </a:p>
        </p:txBody>
      </p:sp>
      <p:sp>
        <p:nvSpPr>
          <p:cNvPr id="6" name="Text 3"/>
          <p:cNvSpPr/>
          <p:nvPr/>
        </p:nvSpPr>
        <p:spPr>
          <a:xfrm>
            <a:off x="804921" y="1123235"/>
            <a:ext cx="2098477" cy="26229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165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If-Else Statements</a:t>
            </a:r>
            <a:endParaRPr lang="en-US" sz="1650" dirty="0"/>
          </a:p>
        </p:txBody>
      </p:sp>
      <p:sp>
        <p:nvSpPr>
          <p:cNvPr id="7" name="Text 4"/>
          <p:cNvSpPr/>
          <p:nvPr/>
        </p:nvSpPr>
        <p:spPr>
          <a:xfrm>
            <a:off x="804921" y="1481375"/>
            <a:ext cx="3393043" cy="76723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2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Control program flow using conditional statements. This allows your code to make decisions based on specific criteria.</a:t>
            </a:r>
            <a:endParaRPr lang="en-US" sz="1250" dirty="0"/>
          </a:p>
        </p:txBody>
      </p:sp>
      <p:sp>
        <p:nvSpPr>
          <p:cNvPr id="8" name="Shape 5"/>
          <p:cNvSpPr/>
          <p:nvPr/>
        </p:nvSpPr>
        <p:spPr>
          <a:xfrm>
            <a:off x="804921" y="2428398"/>
            <a:ext cx="3393043" cy="1518523"/>
          </a:xfrm>
          <a:prstGeom prst="roundRect">
            <a:avLst>
              <a:gd name="adj" fmla="val 4422"/>
            </a:avLst>
          </a:prstGeom>
          <a:solidFill>
            <a:srgbClr val="CCEEFF"/>
          </a:solidFill>
          <a:ln/>
        </p:spPr>
      </p:sp>
      <p:sp>
        <p:nvSpPr>
          <p:cNvPr id="9" name="Shape 6"/>
          <p:cNvSpPr/>
          <p:nvPr/>
        </p:nvSpPr>
        <p:spPr>
          <a:xfrm>
            <a:off x="796944" y="2343982"/>
            <a:ext cx="3408998" cy="1696106"/>
          </a:xfrm>
          <a:prstGeom prst="roundRect">
            <a:avLst>
              <a:gd name="adj" fmla="val 1579"/>
            </a:avLst>
          </a:prstGeom>
          <a:solidFill>
            <a:srgbClr val="CCEEFF"/>
          </a:solidFill>
          <a:ln/>
        </p:spPr>
      </p:sp>
      <p:sp>
        <p:nvSpPr>
          <p:cNvPr id="10" name="Text 7"/>
          <p:cNvSpPr/>
          <p:nvPr/>
        </p:nvSpPr>
        <p:spPr>
          <a:xfrm>
            <a:off x="956726" y="2428398"/>
            <a:ext cx="3089434" cy="139862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250" dirty="0">
                <a:solidFill>
                  <a:srgbClr val="272525"/>
                </a:solidFill>
                <a:highlight>
                  <a:srgbClr val="CCEEFF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age = int(input("Enter your age: "))</a:t>
            </a:r>
          </a:p>
          <a:p>
            <a:pPr marL="0" indent="0" algn="l">
              <a:lnSpc>
                <a:spcPts val="2000"/>
              </a:lnSpc>
              <a:buNone/>
            </a:pPr>
            <a:r>
              <a:rPr lang="en-US" sz="1250" dirty="0">
                <a:solidFill>
                  <a:srgbClr val="272525"/>
                </a:solidFill>
                <a:highlight>
                  <a:srgbClr val="CCEEFF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if age &gt;= 18:    </a:t>
            </a:r>
          </a:p>
          <a:p>
            <a:pPr marL="0" indent="0" algn="l">
              <a:lnSpc>
                <a:spcPts val="2000"/>
              </a:lnSpc>
              <a:buNone/>
            </a:pPr>
            <a:r>
              <a:rPr lang="en-US" sz="1250" dirty="0">
                <a:solidFill>
                  <a:srgbClr val="272525"/>
                </a:solidFill>
                <a:highlight>
                  <a:srgbClr val="CCEEFF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print("Adult")</a:t>
            </a:r>
          </a:p>
          <a:p>
            <a:pPr marL="0" indent="0" algn="l">
              <a:lnSpc>
                <a:spcPts val="2000"/>
              </a:lnSpc>
              <a:buNone/>
            </a:pPr>
            <a:r>
              <a:rPr lang="en-US" sz="1250" dirty="0">
                <a:solidFill>
                  <a:srgbClr val="272525"/>
                </a:solidFill>
                <a:highlight>
                  <a:srgbClr val="CCEEFF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else:    </a:t>
            </a:r>
          </a:p>
          <a:p>
            <a:pPr marL="0" indent="0" algn="l">
              <a:lnSpc>
                <a:spcPts val="2000"/>
              </a:lnSpc>
              <a:buNone/>
            </a:pPr>
            <a:r>
              <a:rPr lang="en-US" sz="1250" dirty="0">
                <a:solidFill>
                  <a:srgbClr val="272525"/>
                </a:solidFill>
                <a:highlight>
                  <a:srgbClr val="CCEEFF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print("Minor")</a:t>
            </a:r>
            <a:endParaRPr lang="en-US" sz="1250" dirty="0"/>
          </a:p>
        </p:txBody>
      </p:sp>
      <p:sp>
        <p:nvSpPr>
          <p:cNvPr id="11" name="Shape 8"/>
          <p:cNvSpPr/>
          <p:nvPr/>
        </p:nvSpPr>
        <p:spPr>
          <a:xfrm>
            <a:off x="4334589" y="1068348"/>
            <a:ext cx="359688" cy="359688"/>
          </a:xfrm>
          <a:prstGeom prst="roundRect">
            <a:avLst>
              <a:gd name="adj" fmla="val 18669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</p:sp>
      <p:sp>
        <p:nvSpPr>
          <p:cNvPr id="12" name="Text 9"/>
          <p:cNvSpPr/>
          <p:nvPr/>
        </p:nvSpPr>
        <p:spPr>
          <a:xfrm>
            <a:off x="4388465" y="1090791"/>
            <a:ext cx="251817" cy="31468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950"/>
              </a:lnSpc>
              <a:buNone/>
            </a:pPr>
            <a:r>
              <a:rPr lang="en-US" sz="195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2</a:t>
            </a:r>
            <a:endParaRPr lang="en-US" sz="1950" dirty="0"/>
          </a:p>
        </p:txBody>
      </p:sp>
      <p:sp>
        <p:nvSpPr>
          <p:cNvPr id="13" name="Text 10"/>
          <p:cNvSpPr/>
          <p:nvPr/>
        </p:nvSpPr>
        <p:spPr>
          <a:xfrm>
            <a:off x="4854059" y="1123235"/>
            <a:ext cx="2098477" cy="26229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165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Loops (for &amp; while)</a:t>
            </a:r>
            <a:endParaRPr lang="en-US" sz="1650" dirty="0"/>
          </a:p>
        </p:txBody>
      </p:sp>
      <p:sp>
        <p:nvSpPr>
          <p:cNvPr id="14" name="Text 11"/>
          <p:cNvSpPr/>
          <p:nvPr/>
        </p:nvSpPr>
        <p:spPr>
          <a:xfrm>
            <a:off x="4854059" y="1481375"/>
            <a:ext cx="3393043" cy="76723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2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Repeat actions efficiently using 'for' and 'while' loops. Loops are essential for automating repetitive tasks.</a:t>
            </a:r>
            <a:endParaRPr lang="en-US" sz="1250" dirty="0"/>
          </a:p>
        </p:txBody>
      </p:sp>
      <p:sp>
        <p:nvSpPr>
          <p:cNvPr id="15" name="Shape 12"/>
          <p:cNvSpPr/>
          <p:nvPr/>
        </p:nvSpPr>
        <p:spPr>
          <a:xfrm>
            <a:off x="4854059" y="2428398"/>
            <a:ext cx="3393043" cy="751284"/>
          </a:xfrm>
          <a:prstGeom prst="roundRect">
            <a:avLst>
              <a:gd name="adj" fmla="val 8938"/>
            </a:avLst>
          </a:prstGeom>
          <a:solidFill>
            <a:srgbClr val="CCEEFF"/>
          </a:solidFill>
          <a:ln/>
        </p:spPr>
      </p:sp>
      <p:sp>
        <p:nvSpPr>
          <p:cNvPr id="16" name="Shape 13"/>
          <p:cNvSpPr/>
          <p:nvPr/>
        </p:nvSpPr>
        <p:spPr>
          <a:xfrm>
            <a:off x="4846082" y="2428397"/>
            <a:ext cx="3408998" cy="5658327"/>
          </a:xfrm>
          <a:prstGeom prst="roundRect">
            <a:avLst>
              <a:gd name="adj" fmla="val 3192"/>
            </a:avLst>
          </a:prstGeom>
          <a:solidFill>
            <a:srgbClr val="CCEEFF"/>
          </a:solidFill>
          <a:ln/>
        </p:spPr>
      </p:sp>
      <p:sp>
        <p:nvSpPr>
          <p:cNvPr id="17" name="Text 14"/>
          <p:cNvSpPr/>
          <p:nvPr/>
        </p:nvSpPr>
        <p:spPr>
          <a:xfrm>
            <a:off x="5005864" y="2548295"/>
            <a:ext cx="3089434" cy="541323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000"/>
              </a:lnSpc>
            </a:pPr>
            <a:r>
              <a:rPr lang="en-US" sz="1250" dirty="0">
                <a:solidFill>
                  <a:srgbClr val="272525"/>
                </a:solidFill>
                <a:highlight>
                  <a:srgbClr val="CCEEFF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#</a:t>
            </a:r>
            <a:r>
              <a:rPr lang="en-US" sz="1400" dirty="0">
                <a:highlight>
                  <a:srgbClr val="CCEEFF"/>
                </a:highlight>
              </a:rPr>
              <a:t> Used to repeat something for a fixed number of times or over a collection </a:t>
            </a:r>
          </a:p>
          <a:p>
            <a:pPr>
              <a:lnSpc>
                <a:spcPts val="2000"/>
              </a:lnSpc>
            </a:pPr>
            <a:r>
              <a:rPr lang="en-US" sz="1250" dirty="0">
                <a:solidFill>
                  <a:srgbClr val="272525"/>
                </a:solidFill>
                <a:highlight>
                  <a:srgbClr val="CCEEFF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for i in range(5):</a:t>
            </a:r>
          </a:p>
          <a:p>
            <a:pPr marL="0" indent="0" algn="l">
              <a:lnSpc>
                <a:spcPts val="2000"/>
              </a:lnSpc>
              <a:buNone/>
            </a:pPr>
            <a:r>
              <a:rPr lang="en-US" sz="1250" dirty="0">
                <a:solidFill>
                  <a:srgbClr val="272525"/>
                </a:solidFill>
                <a:highlight>
                  <a:srgbClr val="CCEEFF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	print("Iteration", </a:t>
            </a:r>
            <a:r>
              <a:rPr lang="en-US" sz="1250" dirty="0" err="1">
                <a:solidFill>
                  <a:srgbClr val="272525"/>
                </a:solidFill>
                <a:highlight>
                  <a:srgbClr val="CCEEFF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i</a:t>
            </a:r>
            <a:r>
              <a:rPr lang="en-US" sz="1250" dirty="0">
                <a:solidFill>
                  <a:srgbClr val="272525"/>
                </a:solidFill>
                <a:highlight>
                  <a:srgbClr val="CCEEFF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)</a:t>
            </a:r>
          </a:p>
          <a:p>
            <a:pPr marL="0" indent="0" algn="l">
              <a:lnSpc>
                <a:spcPts val="2000"/>
              </a:lnSpc>
              <a:buNone/>
            </a:pPr>
            <a:endParaRPr lang="en-US" sz="1250" dirty="0">
              <a:solidFill>
                <a:srgbClr val="272525"/>
              </a:solidFill>
              <a:highlight>
                <a:srgbClr val="CCEEFF"/>
              </a:highlight>
              <a:latin typeface="Consolas" pitchFamily="34" charset="0"/>
            </a:endParaRPr>
          </a:p>
          <a:p>
            <a:pPr marL="0" indent="0" algn="l">
              <a:lnSpc>
                <a:spcPts val="2000"/>
              </a:lnSpc>
              <a:buNone/>
            </a:pPr>
            <a:endParaRPr lang="en-US" sz="1250" dirty="0">
              <a:solidFill>
                <a:srgbClr val="272525"/>
              </a:solidFill>
              <a:highlight>
                <a:srgbClr val="CCEEFF"/>
              </a:highlight>
              <a:latin typeface="Consolas" pitchFamily="34" charset="0"/>
            </a:endParaRPr>
          </a:p>
          <a:p>
            <a:pPr>
              <a:lnSpc>
                <a:spcPts val="2000"/>
              </a:lnSpc>
            </a:pPr>
            <a:r>
              <a:rPr lang="en-US" sz="1250" dirty="0">
                <a:solidFill>
                  <a:srgbClr val="272525"/>
                </a:solidFill>
                <a:highlight>
                  <a:srgbClr val="CCEEFF"/>
                </a:highlight>
                <a:latin typeface="Consolas" pitchFamily="34" charset="0"/>
              </a:rPr>
              <a:t>#</a:t>
            </a:r>
            <a:r>
              <a:rPr lang="en-US" sz="1400" dirty="0">
                <a:highlight>
                  <a:srgbClr val="CCEEFF"/>
                </a:highlight>
              </a:rPr>
              <a:t> Repeats the block </a:t>
            </a:r>
            <a:r>
              <a:rPr lang="en-US" sz="1400" b="1" dirty="0">
                <a:highlight>
                  <a:srgbClr val="CCEEFF"/>
                </a:highlight>
              </a:rPr>
              <a:t>as long as a condition is True</a:t>
            </a:r>
            <a:r>
              <a:rPr lang="en-US" sz="1400" dirty="0">
                <a:highlight>
                  <a:srgbClr val="CCEEFF"/>
                </a:highlight>
              </a:rPr>
              <a:t>.</a:t>
            </a:r>
            <a:endParaRPr lang="en-US" sz="1250" dirty="0">
              <a:solidFill>
                <a:srgbClr val="272525"/>
              </a:solidFill>
              <a:highlight>
                <a:srgbClr val="CCEEFF"/>
              </a:highlight>
              <a:latin typeface="Consolas" pitchFamily="34" charset="0"/>
            </a:endParaRPr>
          </a:p>
          <a:p>
            <a:pPr>
              <a:lnSpc>
                <a:spcPts val="2000"/>
              </a:lnSpc>
            </a:pPr>
            <a:r>
              <a:rPr lang="en-US" sz="1250" dirty="0"/>
              <a:t>count = 1</a:t>
            </a:r>
          </a:p>
          <a:p>
            <a:pPr>
              <a:lnSpc>
                <a:spcPts val="2000"/>
              </a:lnSpc>
            </a:pPr>
            <a:r>
              <a:rPr lang="en-US" sz="1250" dirty="0"/>
              <a:t>while count &lt;= 5:</a:t>
            </a:r>
          </a:p>
          <a:p>
            <a:pPr>
              <a:lnSpc>
                <a:spcPts val="2000"/>
              </a:lnSpc>
            </a:pPr>
            <a:r>
              <a:rPr lang="en-US" sz="1250" dirty="0"/>
              <a:t>    print(count)</a:t>
            </a:r>
          </a:p>
          <a:p>
            <a:pPr>
              <a:lnSpc>
                <a:spcPts val="2000"/>
              </a:lnSpc>
            </a:pPr>
            <a:r>
              <a:rPr lang="en-US" sz="1250" dirty="0"/>
              <a:t>    count += 1</a:t>
            </a:r>
          </a:p>
          <a:p>
            <a:pPr>
              <a:lnSpc>
                <a:spcPts val="2000"/>
              </a:lnSpc>
            </a:pPr>
            <a:endParaRPr lang="en-US" sz="1250" dirty="0"/>
          </a:p>
          <a:p>
            <a:r>
              <a:rPr lang="en-US" sz="1400" b="1" dirty="0"/>
              <a:t>Break Statement</a:t>
            </a:r>
          </a:p>
          <a:p>
            <a:r>
              <a:rPr lang="en-US" sz="1400" dirty="0"/>
              <a:t>Stops the loop immediately.</a:t>
            </a:r>
          </a:p>
          <a:p>
            <a:r>
              <a:rPr lang="en-US" sz="1400" dirty="0"/>
              <a:t>if </a:t>
            </a:r>
            <a:r>
              <a:rPr lang="en-US" sz="1400" dirty="0" err="1"/>
              <a:t>i</a:t>
            </a:r>
            <a:r>
              <a:rPr lang="en-US" sz="1400" dirty="0"/>
              <a:t> == 5:</a:t>
            </a:r>
          </a:p>
          <a:p>
            <a:r>
              <a:rPr lang="en-US" sz="1400" dirty="0"/>
              <a:t>        break</a:t>
            </a:r>
          </a:p>
          <a:p>
            <a:endParaRPr lang="en-US" sz="1400" dirty="0"/>
          </a:p>
          <a:p>
            <a:r>
              <a:rPr lang="en-US" sz="1400" b="1" dirty="0"/>
              <a:t>Continue Statement</a:t>
            </a:r>
          </a:p>
          <a:p>
            <a:r>
              <a:rPr lang="en-US" sz="1400" dirty="0"/>
              <a:t>Skips the current loop iteration and moves to the next one.</a:t>
            </a:r>
          </a:p>
          <a:p>
            <a:r>
              <a:rPr lang="en-US" sz="1400" dirty="0"/>
              <a:t>if </a:t>
            </a:r>
            <a:r>
              <a:rPr lang="en-US" sz="1400" dirty="0" err="1"/>
              <a:t>i</a:t>
            </a:r>
            <a:r>
              <a:rPr lang="en-US" sz="1400" dirty="0"/>
              <a:t> == 3:</a:t>
            </a:r>
          </a:p>
          <a:p>
            <a:r>
              <a:rPr lang="en-US" sz="1400" dirty="0"/>
              <a:t>        continue</a:t>
            </a:r>
          </a:p>
          <a:p>
            <a:endParaRPr lang="en-US" sz="1400" dirty="0"/>
          </a:p>
          <a:p>
            <a:pPr>
              <a:lnSpc>
                <a:spcPts val="2000"/>
              </a:lnSpc>
            </a:pPr>
            <a:endParaRPr lang="en-US" sz="1250" dirty="0"/>
          </a:p>
        </p:txBody>
      </p:sp>
      <p:sp>
        <p:nvSpPr>
          <p:cNvPr id="18" name="Shape 15"/>
          <p:cNvSpPr/>
          <p:nvPr/>
        </p:nvSpPr>
        <p:spPr>
          <a:xfrm>
            <a:off x="8109169" y="1054953"/>
            <a:ext cx="276116" cy="359688"/>
          </a:xfrm>
          <a:prstGeom prst="roundRect">
            <a:avLst>
              <a:gd name="adj" fmla="val 18669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</p:sp>
      <p:sp>
        <p:nvSpPr>
          <p:cNvPr id="19" name="Text 16"/>
          <p:cNvSpPr/>
          <p:nvPr/>
        </p:nvSpPr>
        <p:spPr>
          <a:xfrm>
            <a:off x="8163045" y="1077397"/>
            <a:ext cx="193309" cy="31468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950"/>
              </a:lnSpc>
              <a:buNone/>
            </a:pPr>
            <a:r>
              <a:rPr lang="en-US" sz="195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3</a:t>
            </a:r>
            <a:endParaRPr lang="en-US" sz="1950" dirty="0"/>
          </a:p>
        </p:txBody>
      </p:sp>
      <p:sp>
        <p:nvSpPr>
          <p:cNvPr id="20" name="Text 17"/>
          <p:cNvSpPr/>
          <p:nvPr/>
        </p:nvSpPr>
        <p:spPr>
          <a:xfrm>
            <a:off x="8628638" y="1109841"/>
            <a:ext cx="2241926" cy="26229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165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Mini Game: Guess the Number</a:t>
            </a:r>
            <a:endParaRPr lang="en-US" sz="1650" dirty="0"/>
          </a:p>
        </p:txBody>
      </p:sp>
      <p:sp>
        <p:nvSpPr>
          <p:cNvPr id="21" name="Text 18"/>
          <p:cNvSpPr/>
          <p:nvPr/>
        </p:nvSpPr>
        <p:spPr>
          <a:xfrm>
            <a:off x="8628639" y="1467981"/>
            <a:ext cx="5761518" cy="51149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2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Apply control structures in a fun "Guess the Number" game. This practical exercise reinforces your understanding of conditionals and loops.</a:t>
            </a:r>
            <a:endParaRPr lang="en-US" sz="1250" dirty="0"/>
          </a:p>
        </p:txBody>
      </p:sp>
      <p:sp>
        <p:nvSpPr>
          <p:cNvPr id="22" name="Shape 19"/>
          <p:cNvSpPr/>
          <p:nvPr/>
        </p:nvSpPr>
        <p:spPr>
          <a:xfrm>
            <a:off x="8628639" y="2159258"/>
            <a:ext cx="5761518" cy="2030016"/>
          </a:xfrm>
          <a:prstGeom prst="roundRect">
            <a:avLst>
              <a:gd name="adj" fmla="val 3308"/>
            </a:avLst>
          </a:prstGeom>
          <a:solidFill>
            <a:srgbClr val="CCEEFF"/>
          </a:solidFill>
          <a:ln/>
        </p:spPr>
      </p:sp>
      <p:sp>
        <p:nvSpPr>
          <p:cNvPr id="23" name="Shape 20"/>
          <p:cNvSpPr/>
          <p:nvPr/>
        </p:nvSpPr>
        <p:spPr>
          <a:xfrm>
            <a:off x="8620661" y="2159258"/>
            <a:ext cx="5773765" cy="2030016"/>
          </a:xfrm>
          <a:prstGeom prst="roundRect">
            <a:avLst>
              <a:gd name="adj" fmla="val 1181"/>
            </a:avLst>
          </a:prstGeom>
          <a:solidFill>
            <a:srgbClr val="CCEEFF"/>
          </a:solidFill>
          <a:ln/>
        </p:spPr>
      </p:sp>
      <p:sp>
        <p:nvSpPr>
          <p:cNvPr id="24" name="Text 21"/>
          <p:cNvSpPr/>
          <p:nvPr/>
        </p:nvSpPr>
        <p:spPr>
          <a:xfrm>
            <a:off x="8780444" y="2279154"/>
            <a:ext cx="5528450" cy="179022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000"/>
              </a:lnSpc>
            </a:pPr>
            <a:r>
              <a:rPr lang="en-US" sz="1250" dirty="0">
                <a:solidFill>
                  <a:srgbClr val="272525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for num in range(1, 11):</a:t>
            </a:r>
          </a:p>
          <a:p>
            <a:pPr>
              <a:lnSpc>
                <a:spcPts val="2000"/>
              </a:lnSpc>
            </a:pPr>
            <a:r>
              <a:rPr lang="en-US" sz="1250" dirty="0">
                <a:solidFill>
                  <a:srgbClr val="272525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    if num % 2 != 0:</a:t>
            </a:r>
          </a:p>
          <a:p>
            <a:pPr>
              <a:lnSpc>
                <a:spcPts val="2000"/>
              </a:lnSpc>
            </a:pPr>
            <a:r>
              <a:rPr lang="en-US" sz="1250" dirty="0">
                <a:solidFill>
                  <a:srgbClr val="272525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        continue  # Skip odd numbers</a:t>
            </a:r>
          </a:p>
          <a:p>
            <a:pPr>
              <a:lnSpc>
                <a:spcPts val="2000"/>
              </a:lnSpc>
            </a:pPr>
            <a:r>
              <a:rPr lang="en-US" sz="1250" dirty="0">
                <a:solidFill>
                  <a:srgbClr val="272525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    print(num)</a:t>
            </a:r>
            <a:endParaRPr lang="en-US" sz="1250" dirty="0"/>
          </a:p>
        </p:txBody>
      </p:sp>
      <p:sp>
        <p:nvSpPr>
          <p:cNvPr id="25" name="Shape 1">
            <a:extLst>
              <a:ext uri="{FF2B5EF4-FFF2-40B4-BE49-F238E27FC236}">
                <a16:creationId xmlns:a16="http://schemas.microsoft.com/office/drawing/2014/main" id="{B89EA37A-7353-75B0-C28C-344DEA7A1B9A}"/>
              </a:ext>
            </a:extLst>
          </p:cNvPr>
          <p:cNvSpPr/>
          <p:nvPr/>
        </p:nvSpPr>
        <p:spPr>
          <a:xfrm>
            <a:off x="105608" y="4040088"/>
            <a:ext cx="359688" cy="359688"/>
          </a:xfrm>
          <a:prstGeom prst="roundRect">
            <a:avLst>
              <a:gd name="adj" fmla="val 18669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</p:sp>
      <p:sp>
        <p:nvSpPr>
          <p:cNvPr id="26" name="Text 2">
            <a:extLst>
              <a:ext uri="{FF2B5EF4-FFF2-40B4-BE49-F238E27FC236}">
                <a16:creationId xmlns:a16="http://schemas.microsoft.com/office/drawing/2014/main" id="{0F377265-B888-A851-965A-52C8FE255745}"/>
              </a:ext>
            </a:extLst>
          </p:cNvPr>
          <p:cNvSpPr/>
          <p:nvPr/>
        </p:nvSpPr>
        <p:spPr>
          <a:xfrm>
            <a:off x="159484" y="4062531"/>
            <a:ext cx="251817" cy="31468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950"/>
              </a:lnSpc>
              <a:buNone/>
            </a:pPr>
            <a:r>
              <a:rPr lang="en-US" sz="195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1</a:t>
            </a:r>
            <a:endParaRPr lang="en-US" sz="1950" dirty="0"/>
          </a:p>
        </p:txBody>
      </p:sp>
      <p:sp>
        <p:nvSpPr>
          <p:cNvPr id="27" name="Text 3">
            <a:extLst>
              <a:ext uri="{FF2B5EF4-FFF2-40B4-BE49-F238E27FC236}">
                <a16:creationId xmlns:a16="http://schemas.microsoft.com/office/drawing/2014/main" id="{F1E7B1F4-4817-A921-B070-A0F3ECF1422A}"/>
              </a:ext>
            </a:extLst>
          </p:cNvPr>
          <p:cNvSpPr/>
          <p:nvPr/>
        </p:nvSpPr>
        <p:spPr>
          <a:xfrm>
            <a:off x="625077" y="4094975"/>
            <a:ext cx="2098477" cy="26229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165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If- Elif Else Statements</a:t>
            </a:r>
            <a:endParaRPr lang="en-US" sz="1650" dirty="0"/>
          </a:p>
        </p:txBody>
      </p:sp>
      <p:sp>
        <p:nvSpPr>
          <p:cNvPr id="28" name="Text 4">
            <a:extLst>
              <a:ext uri="{FF2B5EF4-FFF2-40B4-BE49-F238E27FC236}">
                <a16:creationId xmlns:a16="http://schemas.microsoft.com/office/drawing/2014/main" id="{ED81628C-96FD-6505-3C03-9D5E305AFFDD}"/>
              </a:ext>
            </a:extLst>
          </p:cNvPr>
          <p:cNvSpPr/>
          <p:nvPr/>
        </p:nvSpPr>
        <p:spPr>
          <a:xfrm>
            <a:off x="625077" y="4453115"/>
            <a:ext cx="3393043" cy="76723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2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Control program flow using conditional statements. This allows your code to make decisions based on specific criteria.</a:t>
            </a:r>
            <a:endParaRPr lang="en-US" sz="1250" dirty="0"/>
          </a:p>
        </p:txBody>
      </p:sp>
      <p:sp>
        <p:nvSpPr>
          <p:cNvPr id="29" name="Shape 5">
            <a:extLst>
              <a:ext uri="{FF2B5EF4-FFF2-40B4-BE49-F238E27FC236}">
                <a16:creationId xmlns:a16="http://schemas.microsoft.com/office/drawing/2014/main" id="{62C078C5-A906-2191-F690-A8635081D535}"/>
              </a:ext>
            </a:extLst>
          </p:cNvPr>
          <p:cNvSpPr/>
          <p:nvPr/>
        </p:nvSpPr>
        <p:spPr>
          <a:xfrm>
            <a:off x="625077" y="5400138"/>
            <a:ext cx="3393043" cy="1518523"/>
          </a:xfrm>
          <a:prstGeom prst="roundRect">
            <a:avLst>
              <a:gd name="adj" fmla="val 4422"/>
            </a:avLst>
          </a:prstGeom>
          <a:solidFill>
            <a:srgbClr val="CCEEFF"/>
          </a:solidFill>
          <a:ln/>
        </p:spPr>
      </p:sp>
      <p:sp>
        <p:nvSpPr>
          <p:cNvPr id="30" name="Shape 6">
            <a:extLst>
              <a:ext uri="{FF2B5EF4-FFF2-40B4-BE49-F238E27FC236}">
                <a16:creationId xmlns:a16="http://schemas.microsoft.com/office/drawing/2014/main" id="{A4FCC5D9-E646-EEE9-4F3C-F10F6C0A6EC6}"/>
              </a:ext>
            </a:extLst>
          </p:cNvPr>
          <p:cNvSpPr/>
          <p:nvPr/>
        </p:nvSpPr>
        <p:spPr>
          <a:xfrm>
            <a:off x="617100" y="5400138"/>
            <a:ext cx="3408998" cy="2686587"/>
          </a:xfrm>
          <a:prstGeom prst="roundRect">
            <a:avLst>
              <a:gd name="adj" fmla="val 1579"/>
            </a:avLst>
          </a:prstGeom>
          <a:solidFill>
            <a:srgbClr val="CCEEFF"/>
          </a:solidFill>
          <a:ln/>
        </p:spPr>
      </p:sp>
      <p:sp>
        <p:nvSpPr>
          <p:cNvPr id="31" name="Text 7">
            <a:extLst>
              <a:ext uri="{FF2B5EF4-FFF2-40B4-BE49-F238E27FC236}">
                <a16:creationId xmlns:a16="http://schemas.microsoft.com/office/drawing/2014/main" id="{519F3EF5-E627-8EEA-66F3-0FD807CE6187}"/>
              </a:ext>
            </a:extLst>
          </p:cNvPr>
          <p:cNvSpPr/>
          <p:nvPr/>
        </p:nvSpPr>
        <p:spPr>
          <a:xfrm>
            <a:off x="776882" y="5520034"/>
            <a:ext cx="3089434" cy="244149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250" dirty="0">
                <a:solidFill>
                  <a:srgbClr val="272525"/>
                </a:solidFill>
                <a:highlight>
                  <a:srgbClr val="CCEEFF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age = int(input("Enter your age: "))</a:t>
            </a:r>
          </a:p>
          <a:p>
            <a:pPr marL="0" indent="0" algn="l">
              <a:lnSpc>
                <a:spcPts val="2000"/>
              </a:lnSpc>
              <a:buNone/>
            </a:pPr>
            <a:r>
              <a:rPr lang="en-US" sz="1250" dirty="0">
                <a:solidFill>
                  <a:srgbClr val="272525"/>
                </a:solidFill>
                <a:highlight>
                  <a:srgbClr val="CCEEFF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if age &gt;= 18:    	</a:t>
            </a:r>
          </a:p>
          <a:p>
            <a:pPr marL="0" indent="0" algn="l">
              <a:lnSpc>
                <a:spcPts val="2000"/>
              </a:lnSpc>
              <a:buNone/>
            </a:pPr>
            <a:r>
              <a:rPr lang="en-US" sz="1250" dirty="0">
                <a:solidFill>
                  <a:srgbClr val="272525"/>
                </a:solidFill>
                <a:highlight>
                  <a:srgbClr val="CCEEFF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	print("Adult")</a:t>
            </a:r>
          </a:p>
          <a:p>
            <a:pPr marL="0" indent="0" algn="l">
              <a:lnSpc>
                <a:spcPts val="2000"/>
              </a:lnSpc>
              <a:buNone/>
            </a:pPr>
            <a:r>
              <a:rPr lang="en-US" sz="1250" dirty="0">
                <a:solidFill>
                  <a:srgbClr val="272525"/>
                </a:solidFill>
                <a:highlight>
                  <a:srgbClr val="CCEEFF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Elif age&lt;18:</a:t>
            </a:r>
          </a:p>
          <a:p>
            <a:pPr marL="0" indent="0" algn="l">
              <a:lnSpc>
                <a:spcPts val="2000"/>
              </a:lnSpc>
              <a:buNone/>
            </a:pPr>
            <a:r>
              <a:rPr lang="en-US" sz="1250" dirty="0">
                <a:solidFill>
                  <a:srgbClr val="272525"/>
                </a:solidFill>
                <a:highlight>
                  <a:srgbClr val="CCEEFF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	Print(‘minor’)</a:t>
            </a:r>
          </a:p>
          <a:p>
            <a:pPr marL="0" indent="0" algn="l">
              <a:lnSpc>
                <a:spcPts val="2000"/>
              </a:lnSpc>
              <a:buNone/>
            </a:pPr>
            <a:r>
              <a:rPr lang="en-US" sz="1250" dirty="0">
                <a:solidFill>
                  <a:srgbClr val="272525"/>
                </a:solidFill>
                <a:highlight>
                  <a:srgbClr val="CCEEFF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else:    </a:t>
            </a:r>
          </a:p>
          <a:p>
            <a:pPr marL="0" indent="0" algn="l">
              <a:lnSpc>
                <a:spcPts val="2000"/>
              </a:lnSpc>
              <a:buNone/>
            </a:pPr>
            <a:r>
              <a:rPr lang="en-US" sz="1250" dirty="0">
                <a:solidFill>
                  <a:srgbClr val="272525"/>
                </a:solidFill>
                <a:highlight>
                  <a:srgbClr val="CCEEFF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	print(“Invalid Input")</a:t>
            </a:r>
            <a:endParaRPr lang="en-US" sz="125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090177F-9F8B-B3B3-CD4B-D881DC34F0A6}"/>
              </a:ext>
            </a:extLst>
          </p:cNvPr>
          <p:cNvSpPr/>
          <p:nvPr/>
        </p:nvSpPr>
        <p:spPr>
          <a:xfrm>
            <a:off x="12839700" y="7610475"/>
            <a:ext cx="1704975" cy="619125"/>
          </a:xfrm>
          <a:prstGeom prst="rect">
            <a:avLst/>
          </a:prstGeom>
          <a:solidFill>
            <a:srgbClr val="FBFCFD"/>
          </a:solidFill>
          <a:ln>
            <a:solidFill>
              <a:srgbClr val="FBFCF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543044" y="550426"/>
            <a:ext cx="5583079" cy="50911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000"/>
              </a:lnSpc>
              <a:buNone/>
            </a:pPr>
            <a:r>
              <a:rPr lang="en-US" sz="3200" b="1" dirty="0">
                <a:solidFill>
                  <a:srgbClr val="000000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Functions  </a:t>
            </a:r>
            <a:endParaRPr lang="en-US" sz="320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044" y="1319451"/>
            <a:ext cx="387906" cy="387906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1086088" y="1384340"/>
            <a:ext cx="2036683" cy="2545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60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Defining Functions</a:t>
            </a:r>
            <a:endParaRPr lang="en-US" sz="1600" dirty="0"/>
          </a:p>
        </p:txBody>
      </p:sp>
      <p:sp>
        <p:nvSpPr>
          <p:cNvPr id="6" name="Text 2"/>
          <p:cNvSpPr/>
          <p:nvPr/>
        </p:nvSpPr>
        <p:spPr>
          <a:xfrm>
            <a:off x="1086088" y="1732002"/>
            <a:ext cx="7514868" cy="24812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12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Create reusable blocks of code. Functions help organize your programs and avoid repetition.</a:t>
            </a:r>
            <a:endParaRPr lang="en-US" sz="1200" dirty="0"/>
          </a:p>
        </p:txBody>
      </p:sp>
      <p:sp>
        <p:nvSpPr>
          <p:cNvPr id="7" name="Shape 3"/>
          <p:cNvSpPr/>
          <p:nvPr/>
        </p:nvSpPr>
        <p:spPr>
          <a:xfrm>
            <a:off x="1086088" y="2154674"/>
            <a:ext cx="7514868" cy="977027"/>
          </a:xfrm>
          <a:prstGeom prst="roundRect">
            <a:avLst>
              <a:gd name="adj" fmla="val 6671"/>
            </a:avLst>
          </a:prstGeom>
          <a:solidFill>
            <a:srgbClr val="CCEEFF"/>
          </a:solidFill>
          <a:ln/>
        </p:spPr>
      </p:sp>
      <p:sp>
        <p:nvSpPr>
          <p:cNvPr id="8" name="Shape 4"/>
          <p:cNvSpPr/>
          <p:nvPr/>
        </p:nvSpPr>
        <p:spPr>
          <a:xfrm>
            <a:off x="1078349" y="2154674"/>
            <a:ext cx="7530346" cy="977027"/>
          </a:xfrm>
          <a:prstGeom prst="roundRect">
            <a:avLst>
              <a:gd name="adj" fmla="val 2382"/>
            </a:avLst>
          </a:prstGeom>
          <a:solidFill>
            <a:srgbClr val="CCEEFF"/>
          </a:solidFill>
          <a:ln/>
        </p:spPr>
      </p:sp>
      <p:sp>
        <p:nvSpPr>
          <p:cNvPr id="9" name="Text 5"/>
          <p:cNvSpPr/>
          <p:nvPr/>
        </p:nvSpPr>
        <p:spPr>
          <a:xfrm>
            <a:off x="1233488" y="2270998"/>
            <a:ext cx="7220069" cy="7443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1200" dirty="0">
                <a:solidFill>
                  <a:srgbClr val="272525"/>
                </a:solidFill>
                <a:highlight>
                  <a:srgbClr val="CCEEFF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def greet(name):    </a:t>
            </a:r>
          </a:p>
          <a:p>
            <a:pPr marL="0" indent="0" algn="l">
              <a:lnSpc>
                <a:spcPts val="1950"/>
              </a:lnSpc>
              <a:buNone/>
            </a:pPr>
            <a:r>
              <a:rPr lang="en-US" sz="1200" dirty="0">
                <a:solidFill>
                  <a:srgbClr val="272525"/>
                </a:solidFill>
                <a:highlight>
                  <a:srgbClr val="CCEEFF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return f"Hello, {name}!"print(greet("Aditya"))</a:t>
            </a:r>
            <a:endParaRPr lang="en-US" sz="1200" dirty="0"/>
          </a:p>
        </p:txBody>
      </p:sp>
      <p:pic>
        <p:nvPicPr>
          <p:cNvPr id="10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044" y="3469124"/>
            <a:ext cx="387906" cy="387906"/>
          </a:xfrm>
          <a:prstGeom prst="rect">
            <a:avLst/>
          </a:prstGeom>
        </p:spPr>
      </p:pic>
      <p:sp>
        <p:nvSpPr>
          <p:cNvPr id="11" name="Text 6"/>
          <p:cNvSpPr/>
          <p:nvPr/>
        </p:nvSpPr>
        <p:spPr>
          <a:xfrm>
            <a:off x="1086088" y="3534013"/>
            <a:ext cx="2036683" cy="2545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60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Function Arguments</a:t>
            </a:r>
            <a:endParaRPr lang="en-US" sz="1600" dirty="0"/>
          </a:p>
        </p:txBody>
      </p:sp>
      <p:sp>
        <p:nvSpPr>
          <p:cNvPr id="12" name="Text 7"/>
          <p:cNvSpPr/>
          <p:nvPr/>
        </p:nvSpPr>
        <p:spPr>
          <a:xfrm>
            <a:off x="1086088" y="3881676"/>
            <a:ext cx="7514868" cy="49625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12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Learn to use parameters and return values. This enables functions to process data and provide results.</a:t>
            </a:r>
            <a:endParaRPr lang="en-US" sz="1200" dirty="0"/>
          </a:p>
        </p:txBody>
      </p:sp>
      <p:sp>
        <p:nvSpPr>
          <p:cNvPr id="13" name="Shape 8"/>
          <p:cNvSpPr/>
          <p:nvPr/>
        </p:nvSpPr>
        <p:spPr>
          <a:xfrm>
            <a:off x="1086088" y="4552474"/>
            <a:ext cx="7514868" cy="977027"/>
          </a:xfrm>
          <a:prstGeom prst="roundRect">
            <a:avLst>
              <a:gd name="adj" fmla="val 6671"/>
            </a:avLst>
          </a:prstGeom>
          <a:solidFill>
            <a:srgbClr val="CCEEFF"/>
          </a:solidFill>
          <a:ln/>
        </p:spPr>
      </p:sp>
      <p:sp>
        <p:nvSpPr>
          <p:cNvPr id="14" name="Shape 9"/>
          <p:cNvSpPr/>
          <p:nvPr/>
        </p:nvSpPr>
        <p:spPr>
          <a:xfrm>
            <a:off x="1078349" y="4552474"/>
            <a:ext cx="7530346" cy="977027"/>
          </a:xfrm>
          <a:prstGeom prst="roundRect">
            <a:avLst>
              <a:gd name="adj" fmla="val 2382"/>
            </a:avLst>
          </a:prstGeom>
          <a:solidFill>
            <a:srgbClr val="CCEEFF"/>
          </a:solidFill>
          <a:ln/>
        </p:spPr>
      </p:sp>
      <p:sp>
        <p:nvSpPr>
          <p:cNvPr id="15" name="Text 10"/>
          <p:cNvSpPr/>
          <p:nvPr/>
        </p:nvSpPr>
        <p:spPr>
          <a:xfrm>
            <a:off x="1233488" y="4668798"/>
            <a:ext cx="7220069" cy="7443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1200" dirty="0">
                <a:solidFill>
                  <a:srgbClr val="272525"/>
                </a:solidFill>
                <a:highlight>
                  <a:srgbClr val="CCEEFF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def add(a, b):    return a + bprint(add(3, 5))</a:t>
            </a:r>
            <a:endParaRPr lang="en-US" sz="1200" dirty="0"/>
          </a:p>
        </p:txBody>
      </p:sp>
      <p:sp>
        <p:nvSpPr>
          <p:cNvPr id="18" name="Text 12"/>
          <p:cNvSpPr/>
          <p:nvPr/>
        </p:nvSpPr>
        <p:spPr>
          <a:xfrm>
            <a:off x="3804721" y="4586050"/>
            <a:ext cx="7514868" cy="49625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endParaRPr lang="en-US" sz="1200" dirty="0"/>
          </a:p>
        </p:txBody>
      </p:sp>
      <p:sp>
        <p:nvSpPr>
          <p:cNvPr id="21" name="Text 15"/>
          <p:cNvSpPr/>
          <p:nvPr/>
        </p:nvSpPr>
        <p:spPr>
          <a:xfrm>
            <a:off x="9101139" y="550426"/>
            <a:ext cx="5371946" cy="734853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endParaRPr lang="en-US" sz="1200" dirty="0"/>
          </a:p>
        </p:txBody>
      </p:sp>
      <p:pic>
        <p:nvPicPr>
          <p:cNvPr id="4100" name="Picture 4" descr="Functions in Python | Types, Examples - Scientech Easy">
            <a:extLst>
              <a:ext uri="{FF2B5EF4-FFF2-40B4-BE49-F238E27FC236}">
                <a16:creationId xmlns:a16="http://schemas.microsoft.com/office/drawing/2014/main" id="{B6728CAD-3A43-D4F6-5A2A-C158B9AAF8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6434" y="681037"/>
            <a:ext cx="5972175" cy="5100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E09EC915-EFC9-99C9-C142-EB3A73C664D0}"/>
              </a:ext>
            </a:extLst>
          </p:cNvPr>
          <p:cNvSpPr/>
          <p:nvPr/>
        </p:nvSpPr>
        <p:spPr>
          <a:xfrm>
            <a:off x="12839700" y="7610475"/>
            <a:ext cx="1704975" cy="619125"/>
          </a:xfrm>
          <a:prstGeom prst="rect">
            <a:avLst/>
          </a:prstGeom>
          <a:solidFill>
            <a:srgbClr val="FBFCFD"/>
          </a:solidFill>
          <a:ln>
            <a:solidFill>
              <a:srgbClr val="FBFCF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F61BAD-0761-C5CD-B2BB-A6722B4424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>
            <a:extLst>
              <a:ext uri="{FF2B5EF4-FFF2-40B4-BE49-F238E27FC236}">
                <a16:creationId xmlns:a16="http://schemas.microsoft.com/office/drawing/2014/main" id="{EEC0B97D-9C7C-269F-6EB9-8C23A3D05D0E}"/>
              </a:ext>
            </a:extLst>
          </p:cNvPr>
          <p:cNvSpPr/>
          <p:nvPr/>
        </p:nvSpPr>
        <p:spPr>
          <a:xfrm>
            <a:off x="157315" y="121801"/>
            <a:ext cx="5583079" cy="50911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000"/>
              </a:lnSpc>
              <a:buNone/>
            </a:pPr>
            <a:r>
              <a:rPr lang="en-US" sz="3200" b="1" dirty="0">
                <a:solidFill>
                  <a:srgbClr val="000000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Functions  </a:t>
            </a:r>
            <a:endParaRPr lang="en-US" sz="3200" dirty="0"/>
          </a:p>
        </p:txBody>
      </p:sp>
      <p:sp>
        <p:nvSpPr>
          <p:cNvPr id="21" name="Text 15">
            <a:extLst>
              <a:ext uri="{FF2B5EF4-FFF2-40B4-BE49-F238E27FC236}">
                <a16:creationId xmlns:a16="http://schemas.microsoft.com/office/drawing/2014/main" id="{7B6B21B1-B21D-1560-3981-970BA706D722}"/>
              </a:ext>
            </a:extLst>
          </p:cNvPr>
          <p:cNvSpPr/>
          <p:nvPr/>
        </p:nvSpPr>
        <p:spPr>
          <a:xfrm>
            <a:off x="9101139" y="550426"/>
            <a:ext cx="5371946" cy="734853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endParaRPr lang="en-US" sz="12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DB6A436-4921-D3D7-B77A-6654868F119C}"/>
              </a:ext>
            </a:extLst>
          </p:cNvPr>
          <p:cNvSpPr/>
          <p:nvPr/>
        </p:nvSpPr>
        <p:spPr>
          <a:xfrm>
            <a:off x="12839700" y="7610475"/>
            <a:ext cx="1704975" cy="619125"/>
          </a:xfrm>
          <a:prstGeom prst="rect">
            <a:avLst/>
          </a:prstGeom>
          <a:solidFill>
            <a:srgbClr val="FBFCFD"/>
          </a:solidFill>
          <a:ln>
            <a:solidFill>
              <a:srgbClr val="FBFCF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">
            <a:extLst>
              <a:ext uri="{FF2B5EF4-FFF2-40B4-BE49-F238E27FC236}">
                <a16:creationId xmlns:a16="http://schemas.microsoft.com/office/drawing/2014/main" id="{9A814CAB-1AAB-59DC-07CB-AFDC0E7C7E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315" y="545216"/>
            <a:ext cx="6486525" cy="4370427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Functions with Parameters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Functions that take inputs (arguments)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	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def greet(name): print("Hello, " + name)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000" dirty="0"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000" dirty="0">
              <a:latin typeface="Arial Unicode M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Functions with Return Values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Functions that return a value using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return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def add(a, b): return a + b 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11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11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Functions with Default Parameters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Parameters with default values if no argument is passed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def greet(name="Guest"): print("Hello, " + name) 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Recursive Functions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Functions that call themselves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def factorial(n): if n == 1: return 1 else: return n * factorial(n - 1)</a:t>
            </a:r>
            <a:endParaRPr kumimoji="0" lang="en-US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8A39A18-20E0-A473-A3AA-8E94D158D3D8}"/>
              </a:ext>
            </a:extLst>
          </p:cNvPr>
          <p:cNvSpPr txBox="1"/>
          <p:nvPr/>
        </p:nvSpPr>
        <p:spPr>
          <a:xfrm>
            <a:off x="8629651" y="330636"/>
            <a:ext cx="5371946" cy="34163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def calculator(a, b, operation):</a:t>
            </a:r>
          </a:p>
          <a:p>
            <a:r>
              <a:rPr lang="en-US" dirty="0"/>
              <a:t>    if operation == "add":</a:t>
            </a:r>
          </a:p>
          <a:p>
            <a:r>
              <a:rPr lang="en-US" dirty="0"/>
              <a:t>        return a + b</a:t>
            </a:r>
          </a:p>
          <a:p>
            <a:r>
              <a:rPr lang="en-US" dirty="0"/>
              <a:t>    </a:t>
            </a:r>
            <a:r>
              <a:rPr lang="en-US" dirty="0" err="1"/>
              <a:t>elif</a:t>
            </a:r>
            <a:r>
              <a:rPr lang="en-US" dirty="0"/>
              <a:t> operation == "sub":</a:t>
            </a:r>
          </a:p>
          <a:p>
            <a:r>
              <a:rPr lang="en-US" dirty="0"/>
              <a:t>        return a - b</a:t>
            </a:r>
          </a:p>
          <a:p>
            <a:r>
              <a:rPr lang="en-US" dirty="0"/>
              <a:t>    </a:t>
            </a:r>
            <a:r>
              <a:rPr lang="en-US" dirty="0" err="1"/>
              <a:t>elif</a:t>
            </a:r>
            <a:r>
              <a:rPr lang="en-US" dirty="0"/>
              <a:t> operation == "</a:t>
            </a:r>
            <a:r>
              <a:rPr lang="en-US" dirty="0" err="1"/>
              <a:t>mul</a:t>
            </a:r>
            <a:r>
              <a:rPr lang="en-US" dirty="0"/>
              <a:t>":</a:t>
            </a:r>
          </a:p>
          <a:p>
            <a:r>
              <a:rPr lang="en-US" dirty="0"/>
              <a:t>        return a * b</a:t>
            </a:r>
          </a:p>
          <a:p>
            <a:r>
              <a:rPr lang="en-US" dirty="0"/>
              <a:t>    </a:t>
            </a:r>
            <a:r>
              <a:rPr lang="en-US" dirty="0" err="1"/>
              <a:t>elif</a:t>
            </a:r>
            <a:r>
              <a:rPr lang="en-US" dirty="0"/>
              <a:t> operation == "div":</a:t>
            </a:r>
          </a:p>
          <a:p>
            <a:r>
              <a:rPr lang="en-US" dirty="0"/>
              <a:t>        return a / b</a:t>
            </a:r>
          </a:p>
          <a:p>
            <a:r>
              <a:rPr lang="en-US" dirty="0"/>
              <a:t>    else:</a:t>
            </a:r>
          </a:p>
          <a:p>
            <a:r>
              <a:rPr lang="en-US" dirty="0"/>
              <a:t>        return "Invalid Operation"</a:t>
            </a:r>
          </a:p>
          <a:p>
            <a:r>
              <a:rPr lang="en-US" dirty="0"/>
              <a:t>print(calculator(10, 5, "add"))  # 15</a:t>
            </a:r>
            <a:endParaRPr lang="en-IN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6CB487C-CF85-B70F-862C-0FAEB6B6C456}"/>
              </a:ext>
            </a:extLst>
          </p:cNvPr>
          <p:cNvSpPr txBox="1"/>
          <p:nvPr/>
        </p:nvSpPr>
        <p:spPr>
          <a:xfrm>
            <a:off x="7315201" y="3746956"/>
            <a:ext cx="688587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def quiz():</a:t>
            </a:r>
          </a:p>
          <a:p>
            <a:r>
              <a:rPr lang="en-US" dirty="0"/>
              <a:t>    score = 0</a:t>
            </a:r>
          </a:p>
          <a:p>
            <a:r>
              <a:rPr lang="en-US" dirty="0"/>
              <a:t>    answer = input("Q1. What is the capital of India? ").lower()</a:t>
            </a:r>
          </a:p>
          <a:p>
            <a:r>
              <a:rPr lang="en-US" dirty="0"/>
              <a:t>    if answer == "</a:t>
            </a:r>
            <a:r>
              <a:rPr lang="en-US" dirty="0" err="1"/>
              <a:t>delhi</a:t>
            </a:r>
            <a:r>
              <a:rPr lang="en-US" dirty="0"/>
              <a:t>":</a:t>
            </a:r>
          </a:p>
          <a:p>
            <a:r>
              <a:rPr lang="en-US" dirty="0"/>
              <a:t>        score += 1</a:t>
            </a:r>
          </a:p>
          <a:p>
            <a:endParaRPr lang="en-US" dirty="0"/>
          </a:p>
          <a:p>
            <a:r>
              <a:rPr lang="en-US" dirty="0"/>
              <a:t>    answer = input("Q2. What is 5 + 3? ")</a:t>
            </a:r>
          </a:p>
          <a:p>
            <a:r>
              <a:rPr lang="en-US" dirty="0"/>
              <a:t>    if answer == "8":</a:t>
            </a:r>
          </a:p>
          <a:p>
            <a:r>
              <a:rPr lang="en-US" dirty="0"/>
              <a:t>        score += 1</a:t>
            </a:r>
          </a:p>
          <a:p>
            <a:endParaRPr lang="en-US" dirty="0"/>
          </a:p>
          <a:p>
            <a:r>
              <a:rPr lang="en-US" dirty="0"/>
              <a:t>    answer = input("Q3. Python is compiled or interpreted? ").lower()</a:t>
            </a:r>
          </a:p>
          <a:p>
            <a:r>
              <a:rPr lang="en-US" dirty="0"/>
              <a:t>    if answer == "interpreted":</a:t>
            </a:r>
          </a:p>
          <a:p>
            <a:r>
              <a:rPr lang="en-US" dirty="0"/>
              <a:t>        score += 1</a:t>
            </a:r>
          </a:p>
          <a:p>
            <a:endParaRPr lang="en-US" dirty="0"/>
          </a:p>
          <a:p>
            <a:r>
              <a:rPr lang="en-US" dirty="0"/>
              <a:t>    print("Your score:", score)</a:t>
            </a:r>
          </a:p>
          <a:p>
            <a:r>
              <a:rPr lang="en-US" dirty="0"/>
              <a:t>quiz()</a:t>
            </a:r>
            <a:endParaRPr lang="en-IN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9810FFF-9ACD-2BF9-6B87-E039EE46B927}"/>
              </a:ext>
            </a:extLst>
          </p:cNvPr>
          <p:cNvSpPr/>
          <p:nvPr/>
        </p:nvSpPr>
        <p:spPr>
          <a:xfrm>
            <a:off x="7315201" y="3746956"/>
            <a:ext cx="6686396" cy="44826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82411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00802" y="551021"/>
            <a:ext cx="6229826" cy="6569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150"/>
              </a:lnSpc>
              <a:buNone/>
            </a:pPr>
            <a:r>
              <a:rPr lang="en-US" sz="4100" b="1" dirty="0">
                <a:solidFill>
                  <a:srgbClr val="000000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Data Structures</a:t>
            </a:r>
            <a:endParaRPr lang="en-US" sz="4100" dirty="0"/>
          </a:p>
        </p:txBody>
      </p:sp>
      <p:sp>
        <p:nvSpPr>
          <p:cNvPr id="3" name="Text 1"/>
          <p:cNvSpPr/>
          <p:nvPr/>
        </p:nvSpPr>
        <p:spPr>
          <a:xfrm>
            <a:off x="700802" y="1708428"/>
            <a:ext cx="2628186" cy="3283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50" b="1" dirty="0">
                <a:solidFill>
                  <a:srgbClr val="000000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Lists &amp; Tuples</a:t>
            </a:r>
            <a:endParaRPr lang="en-US" sz="2050" dirty="0"/>
          </a:p>
        </p:txBody>
      </p:sp>
      <p:sp>
        <p:nvSpPr>
          <p:cNvPr id="4" name="Text 2"/>
          <p:cNvSpPr/>
          <p:nvPr/>
        </p:nvSpPr>
        <p:spPr>
          <a:xfrm>
            <a:off x="700802" y="2236946"/>
            <a:ext cx="4083487" cy="128158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Focuses on lists for ordered, mutable collections and tuples for immutable collections. These are fundamental for organizing data.</a:t>
            </a:r>
            <a:endParaRPr lang="en-US" sz="1550" dirty="0"/>
          </a:p>
        </p:txBody>
      </p:sp>
      <p:sp>
        <p:nvSpPr>
          <p:cNvPr id="5" name="Shape 3"/>
          <p:cNvSpPr/>
          <p:nvPr/>
        </p:nvSpPr>
        <p:spPr>
          <a:xfrm>
            <a:off x="700802" y="3743801"/>
            <a:ext cx="4083487" cy="1261467"/>
          </a:xfrm>
          <a:prstGeom prst="roundRect">
            <a:avLst>
              <a:gd name="adj" fmla="val 6667"/>
            </a:avLst>
          </a:prstGeom>
          <a:solidFill>
            <a:srgbClr val="CCEEFF"/>
          </a:solidFill>
          <a:ln/>
        </p:spPr>
      </p:sp>
      <p:sp>
        <p:nvSpPr>
          <p:cNvPr id="6" name="Shape 4"/>
          <p:cNvSpPr/>
          <p:nvPr/>
        </p:nvSpPr>
        <p:spPr>
          <a:xfrm>
            <a:off x="690801" y="3743801"/>
            <a:ext cx="4103489" cy="1261467"/>
          </a:xfrm>
          <a:prstGeom prst="roundRect">
            <a:avLst>
              <a:gd name="adj" fmla="val 2381"/>
            </a:avLst>
          </a:prstGeom>
          <a:solidFill>
            <a:srgbClr val="CCEEFF"/>
          </a:solidFill>
          <a:ln/>
        </p:spPr>
      </p:sp>
      <p:sp>
        <p:nvSpPr>
          <p:cNvPr id="7" name="Text 5"/>
          <p:cNvSpPr/>
          <p:nvPr/>
        </p:nvSpPr>
        <p:spPr>
          <a:xfrm>
            <a:off x="890945" y="3893939"/>
            <a:ext cx="3703201" cy="96119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272525"/>
                </a:solidFill>
                <a:highlight>
                  <a:srgbClr val="CCEEFF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fruits = ["apple", "banana"]fruits.append("cherry")print(fruits)</a:t>
            </a:r>
            <a:endParaRPr lang="en-US" sz="1550" dirty="0"/>
          </a:p>
        </p:txBody>
      </p:sp>
      <p:sp>
        <p:nvSpPr>
          <p:cNvPr id="8" name="Shape 6"/>
          <p:cNvSpPr/>
          <p:nvPr/>
        </p:nvSpPr>
        <p:spPr>
          <a:xfrm>
            <a:off x="700802" y="5230535"/>
            <a:ext cx="4083487" cy="941070"/>
          </a:xfrm>
          <a:prstGeom prst="roundRect">
            <a:avLst>
              <a:gd name="adj" fmla="val 8937"/>
            </a:avLst>
          </a:prstGeom>
          <a:solidFill>
            <a:srgbClr val="CCEEFF"/>
          </a:solidFill>
          <a:ln/>
        </p:spPr>
      </p:sp>
      <p:sp>
        <p:nvSpPr>
          <p:cNvPr id="9" name="Shape 7"/>
          <p:cNvSpPr/>
          <p:nvPr/>
        </p:nvSpPr>
        <p:spPr>
          <a:xfrm>
            <a:off x="690801" y="5230535"/>
            <a:ext cx="4103489" cy="941070"/>
          </a:xfrm>
          <a:prstGeom prst="roundRect">
            <a:avLst>
              <a:gd name="adj" fmla="val 3192"/>
            </a:avLst>
          </a:prstGeom>
          <a:solidFill>
            <a:srgbClr val="CCEEFF"/>
          </a:solidFill>
          <a:ln/>
        </p:spPr>
      </p:sp>
      <p:sp>
        <p:nvSpPr>
          <p:cNvPr id="10" name="Text 8"/>
          <p:cNvSpPr/>
          <p:nvPr/>
        </p:nvSpPr>
        <p:spPr>
          <a:xfrm>
            <a:off x="890945" y="5380673"/>
            <a:ext cx="3703201" cy="64079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272525"/>
                </a:solidFill>
                <a:highlight>
                  <a:srgbClr val="CCEEFF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t = (1, 2, 3)print(t[0])</a:t>
            </a:r>
            <a:endParaRPr lang="en-US" sz="1550" dirty="0"/>
          </a:p>
        </p:txBody>
      </p:sp>
      <p:sp>
        <p:nvSpPr>
          <p:cNvPr id="11" name="Text 9"/>
          <p:cNvSpPr/>
          <p:nvPr/>
        </p:nvSpPr>
        <p:spPr>
          <a:xfrm>
            <a:off x="5280303" y="1708428"/>
            <a:ext cx="2628186" cy="3283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50" b="1" dirty="0">
                <a:solidFill>
                  <a:srgbClr val="000000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Dictionaries &amp; Sets</a:t>
            </a:r>
            <a:endParaRPr lang="en-US" sz="2050" dirty="0"/>
          </a:p>
        </p:txBody>
      </p:sp>
      <p:sp>
        <p:nvSpPr>
          <p:cNvPr id="12" name="Text 10"/>
          <p:cNvSpPr/>
          <p:nvPr/>
        </p:nvSpPr>
        <p:spPr>
          <a:xfrm>
            <a:off x="5280303" y="2236946"/>
            <a:ext cx="4083487" cy="128158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Introduces dictionaries for key-value pairs and sets for unique, unordered collections. These structures are vital for efficient data management.</a:t>
            </a:r>
            <a:endParaRPr lang="en-US" sz="1550" dirty="0"/>
          </a:p>
        </p:txBody>
      </p:sp>
      <p:sp>
        <p:nvSpPr>
          <p:cNvPr id="13" name="Shape 11"/>
          <p:cNvSpPr/>
          <p:nvPr/>
        </p:nvSpPr>
        <p:spPr>
          <a:xfrm>
            <a:off x="5280303" y="3743801"/>
            <a:ext cx="4083487" cy="941070"/>
          </a:xfrm>
          <a:prstGeom prst="roundRect">
            <a:avLst>
              <a:gd name="adj" fmla="val 8937"/>
            </a:avLst>
          </a:prstGeom>
          <a:solidFill>
            <a:srgbClr val="CCEEFF"/>
          </a:solidFill>
          <a:ln/>
        </p:spPr>
      </p:sp>
      <p:sp>
        <p:nvSpPr>
          <p:cNvPr id="14" name="Shape 12"/>
          <p:cNvSpPr/>
          <p:nvPr/>
        </p:nvSpPr>
        <p:spPr>
          <a:xfrm>
            <a:off x="5270302" y="3743801"/>
            <a:ext cx="4103489" cy="941070"/>
          </a:xfrm>
          <a:prstGeom prst="roundRect">
            <a:avLst>
              <a:gd name="adj" fmla="val 3192"/>
            </a:avLst>
          </a:prstGeom>
          <a:solidFill>
            <a:srgbClr val="CCEEFF"/>
          </a:solidFill>
          <a:ln/>
        </p:spPr>
      </p:sp>
      <p:sp>
        <p:nvSpPr>
          <p:cNvPr id="15" name="Text 13"/>
          <p:cNvSpPr/>
          <p:nvPr/>
        </p:nvSpPr>
        <p:spPr>
          <a:xfrm>
            <a:off x="5470446" y="3893939"/>
            <a:ext cx="3703201" cy="64079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272525"/>
                </a:solidFill>
                <a:highlight>
                  <a:srgbClr val="CCEEFF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student = {"name": "Aditya", "age": 22}print(student["name"])</a:t>
            </a:r>
            <a:endParaRPr lang="en-US" sz="1550" dirty="0"/>
          </a:p>
        </p:txBody>
      </p:sp>
      <p:sp>
        <p:nvSpPr>
          <p:cNvPr id="16" name="Shape 14"/>
          <p:cNvSpPr/>
          <p:nvPr/>
        </p:nvSpPr>
        <p:spPr>
          <a:xfrm>
            <a:off x="5280303" y="4910138"/>
            <a:ext cx="4083487" cy="941070"/>
          </a:xfrm>
          <a:prstGeom prst="roundRect">
            <a:avLst>
              <a:gd name="adj" fmla="val 8937"/>
            </a:avLst>
          </a:prstGeom>
          <a:solidFill>
            <a:srgbClr val="CCEEFF"/>
          </a:solidFill>
          <a:ln/>
        </p:spPr>
      </p:sp>
      <p:sp>
        <p:nvSpPr>
          <p:cNvPr id="17" name="Shape 15"/>
          <p:cNvSpPr/>
          <p:nvPr/>
        </p:nvSpPr>
        <p:spPr>
          <a:xfrm>
            <a:off x="5270302" y="4910138"/>
            <a:ext cx="4103489" cy="941070"/>
          </a:xfrm>
          <a:prstGeom prst="roundRect">
            <a:avLst>
              <a:gd name="adj" fmla="val 3192"/>
            </a:avLst>
          </a:prstGeom>
          <a:solidFill>
            <a:srgbClr val="CCEEFF"/>
          </a:solidFill>
          <a:ln/>
        </p:spPr>
      </p:sp>
      <p:sp>
        <p:nvSpPr>
          <p:cNvPr id="18" name="Text 16"/>
          <p:cNvSpPr/>
          <p:nvPr/>
        </p:nvSpPr>
        <p:spPr>
          <a:xfrm>
            <a:off x="5470446" y="5060275"/>
            <a:ext cx="3703201" cy="64079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272525"/>
                </a:solidFill>
                <a:highlight>
                  <a:srgbClr val="CCEEFF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unique_nums = set([1, 2, 2, 3])print(unique_nums)</a:t>
            </a:r>
            <a:endParaRPr lang="en-US" sz="1550" dirty="0"/>
          </a:p>
        </p:txBody>
      </p:sp>
      <p:sp>
        <p:nvSpPr>
          <p:cNvPr id="19" name="Text 17"/>
          <p:cNvSpPr/>
          <p:nvPr/>
        </p:nvSpPr>
        <p:spPr>
          <a:xfrm>
            <a:off x="9859804" y="1708428"/>
            <a:ext cx="2628186" cy="3283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50" b="1" dirty="0">
                <a:solidFill>
                  <a:srgbClr val="000000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Mini Tasks</a:t>
            </a:r>
            <a:endParaRPr lang="en-US" sz="2050" dirty="0"/>
          </a:p>
        </p:txBody>
      </p:sp>
      <p:sp>
        <p:nvSpPr>
          <p:cNvPr id="20" name="Text 18"/>
          <p:cNvSpPr/>
          <p:nvPr/>
        </p:nvSpPr>
        <p:spPr>
          <a:xfrm>
            <a:off x="9859804" y="2236946"/>
            <a:ext cx="4083487" cy="128158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Apply your knowledge with a To-do List App and a Word Counter game. These projects provide practical experience with data structures.</a:t>
            </a:r>
            <a:endParaRPr lang="en-US" sz="1550" dirty="0"/>
          </a:p>
        </p:txBody>
      </p:sp>
      <p:sp>
        <p:nvSpPr>
          <p:cNvPr id="21" name="Shape 19"/>
          <p:cNvSpPr/>
          <p:nvPr/>
        </p:nvSpPr>
        <p:spPr>
          <a:xfrm>
            <a:off x="9859804" y="3743801"/>
            <a:ext cx="4083487" cy="1261467"/>
          </a:xfrm>
          <a:prstGeom prst="roundRect">
            <a:avLst>
              <a:gd name="adj" fmla="val 6667"/>
            </a:avLst>
          </a:prstGeom>
          <a:solidFill>
            <a:srgbClr val="CCEEFF"/>
          </a:solidFill>
          <a:ln/>
        </p:spPr>
      </p:sp>
      <p:sp>
        <p:nvSpPr>
          <p:cNvPr id="22" name="Shape 20"/>
          <p:cNvSpPr/>
          <p:nvPr/>
        </p:nvSpPr>
        <p:spPr>
          <a:xfrm>
            <a:off x="9849803" y="3743801"/>
            <a:ext cx="4103489" cy="1261467"/>
          </a:xfrm>
          <a:prstGeom prst="roundRect">
            <a:avLst>
              <a:gd name="adj" fmla="val 2381"/>
            </a:avLst>
          </a:prstGeom>
          <a:solidFill>
            <a:srgbClr val="CCEEFF"/>
          </a:solidFill>
          <a:ln/>
        </p:spPr>
      </p:sp>
      <p:sp>
        <p:nvSpPr>
          <p:cNvPr id="23" name="Text 21"/>
          <p:cNvSpPr/>
          <p:nvPr/>
        </p:nvSpPr>
        <p:spPr>
          <a:xfrm>
            <a:off x="10049947" y="3893939"/>
            <a:ext cx="3703201" cy="96119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272525"/>
                </a:solidFill>
                <a:highlight>
                  <a:srgbClr val="CCEEFF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tasks = []tasks.append("Learn Python")print("Tasks:", tasks)</a:t>
            </a:r>
            <a:endParaRPr lang="en-US" sz="1550" dirty="0"/>
          </a:p>
        </p:txBody>
      </p:sp>
      <p:sp>
        <p:nvSpPr>
          <p:cNvPr id="24" name="Shape 22"/>
          <p:cNvSpPr/>
          <p:nvPr/>
        </p:nvSpPr>
        <p:spPr>
          <a:xfrm>
            <a:off x="9859804" y="5230535"/>
            <a:ext cx="4083487" cy="2222659"/>
          </a:xfrm>
          <a:prstGeom prst="roundRect">
            <a:avLst>
              <a:gd name="adj" fmla="val 3784"/>
            </a:avLst>
          </a:prstGeom>
          <a:solidFill>
            <a:srgbClr val="CCEEFF"/>
          </a:solidFill>
          <a:ln/>
        </p:spPr>
      </p:sp>
      <p:sp>
        <p:nvSpPr>
          <p:cNvPr id="25" name="Shape 23"/>
          <p:cNvSpPr/>
          <p:nvPr/>
        </p:nvSpPr>
        <p:spPr>
          <a:xfrm>
            <a:off x="9849803" y="5230535"/>
            <a:ext cx="4103489" cy="2222659"/>
          </a:xfrm>
          <a:prstGeom prst="roundRect">
            <a:avLst>
              <a:gd name="adj" fmla="val 1351"/>
            </a:avLst>
          </a:prstGeom>
          <a:solidFill>
            <a:srgbClr val="CCEEFF"/>
          </a:solidFill>
          <a:ln/>
        </p:spPr>
      </p:sp>
      <p:sp>
        <p:nvSpPr>
          <p:cNvPr id="26" name="Text 24"/>
          <p:cNvSpPr/>
          <p:nvPr/>
        </p:nvSpPr>
        <p:spPr>
          <a:xfrm>
            <a:off x="10049947" y="5380673"/>
            <a:ext cx="3703201" cy="192238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272525"/>
                </a:solidFill>
                <a:highlight>
                  <a:srgbClr val="CCEEFF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text = "python is fun"counts = {}for word in text.split():    counts[word] = counts.get(word, 0) + 1print(counts)</a:t>
            </a:r>
            <a:endParaRPr lang="en-US" sz="155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1902B30-049E-97D1-B494-37083282C5F6}"/>
              </a:ext>
            </a:extLst>
          </p:cNvPr>
          <p:cNvSpPr/>
          <p:nvPr/>
        </p:nvSpPr>
        <p:spPr>
          <a:xfrm>
            <a:off x="12839700" y="7610475"/>
            <a:ext cx="1704975" cy="619125"/>
          </a:xfrm>
          <a:prstGeom prst="rect">
            <a:avLst/>
          </a:prstGeom>
          <a:solidFill>
            <a:srgbClr val="FBFCFD"/>
          </a:solidFill>
          <a:ln>
            <a:solidFill>
              <a:srgbClr val="FBFCF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23662" y="688300"/>
            <a:ext cx="13183076" cy="135683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300"/>
              </a:lnSpc>
              <a:buNone/>
            </a:pPr>
            <a:r>
              <a:rPr lang="en-US" sz="4250" b="1" dirty="0">
                <a:solidFill>
                  <a:srgbClr val="000000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String Manipulation &amp; Exception Handling</a:t>
            </a:r>
            <a:endParaRPr lang="en-US" sz="4250" dirty="0"/>
          </a:p>
        </p:txBody>
      </p:sp>
      <p:sp>
        <p:nvSpPr>
          <p:cNvPr id="3" name="Shape 1"/>
          <p:cNvSpPr/>
          <p:nvPr/>
        </p:nvSpPr>
        <p:spPr>
          <a:xfrm>
            <a:off x="723662" y="2458641"/>
            <a:ext cx="4256603" cy="5082659"/>
          </a:xfrm>
          <a:prstGeom prst="roundRect">
            <a:avLst>
              <a:gd name="adj" fmla="val 2040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937974" y="2672953"/>
            <a:ext cx="3106936" cy="3393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10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String Methods &amp; Slicing</a:t>
            </a:r>
            <a:endParaRPr lang="en-US" sz="2100" dirty="0"/>
          </a:p>
        </p:txBody>
      </p:sp>
      <p:sp>
        <p:nvSpPr>
          <p:cNvPr id="5" name="Text 3"/>
          <p:cNvSpPr/>
          <p:nvPr/>
        </p:nvSpPr>
        <p:spPr>
          <a:xfrm>
            <a:off x="937974" y="3136344"/>
            <a:ext cx="3827978" cy="165437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explores built-in string methods like </a:t>
            </a:r>
            <a:r>
              <a:rPr lang="en-US" sz="160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upper()</a:t>
            </a:r>
            <a:r>
              <a:rPr lang="en-US" sz="16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, </a:t>
            </a:r>
            <a:r>
              <a:rPr lang="en-US" sz="160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lower()</a:t>
            </a:r>
            <a:r>
              <a:rPr lang="en-US" sz="16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, </a:t>
            </a:r>
            <a:r>
              <a:rPr lang="en-US" sz="160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replace()</a:t>
            </a:r>
            <a:r>
              <a:rPr lang="en-US" sz="16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, and </a:t>
            </a:r>
            <a:r>
              <a:rPr lang="en-US" sz="160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split()</a:t>
            </a:r>
            <a:r>
              <a:rPr lang="en-US" sz="16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. Learn to access substrings using indexing and slicing for precise text manipulation.</a:t>
            </a:r>
            <a:endParaRPr lang="en-US" sz="1600" dirty="0"/>
          </a:p>
        </p:txBody>
      </p:sp>
      <p:sp>
        <p:nvSpPr>
          <p:cNvPr id="6" name="Shape 4"/>
          <p:cNvSpPr/>
          <p:nvPr/>
        </p:nvSpPr>
        <p:spPr>
          <a:xfrm>
            <a:off x="937974" y="5023247"/>
            <a:ext cx="3827978" cy="1633538"/>
          </a:xfrm>
          <a:prstGeom prst="roundRect">
            <a:avLst>
              <a:gd name="adj" fmla="val 5317"/>
            </a:avLst>
          </a:prstGeom>
          <a:solidFill>
            <a:srgbClr val="CCEEFF"/>
          </a:solidFill>
          <a:ln/>
        </p:spPr>
      </p:sp>
      <p:sp>
        <p:nvSpPr>
          <p:cNvPr id="7" name="Shape 5"/>
          <p:cNvSpPr/>
          <p:nvPr/>
        </p:nvSpPr>
        <p:spPr>
          <a:xfrm>
            <a:off x="927735" y="5023247"/>
            <a:ext cx="3848457" cy="1633538"/>
          </a:xfrm>
          <a:prstGeom prst="roundRect">
            <a:avLst>
              <a:gd name="adj" fmla="val 1899"/>
            </a:avLst>
          </a:prstGeom>
          <a:solidFill>
            <a:srgbClr val="CCEEFF"/>
          </a:solidFill>
          <a:ln/>
        </p:spPr>
      </p:sp>
      <p:sp>
        <p:nvSpPr>
          <p:cNvPr id="8" name="Text 6"/>
          <p:cNvSpPr/>
          <p:nvPr/>
        </p:nvSpPr>
        <p:spPr>
          <a:xfrm>
            <a:off x="1134428" y="5178266"/>
            <a:ext cx="3435072" cy="13234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00" dirty="0">
                <a:solidFill>
                  <a:srgbClr val="272525"/>
                </a:solidFill>
                <a:highlight>
                  <a:srgbClr val="CCEEFF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text = "Python is Awesome"print(text.lower())print(text.replace("Awesome", "fun"))</a:t>
            </a:r>
            <a:endParaRPr lang="en-US" sz="1600" dirty="0"/>
          </a:p>
        </p:txBody>
      </p:sp>
      <p:sp>
        <p:nvSpPr>
          <p:cNvPr id="9" name="Shape 7"/>
          <p:cNvSpPr/>
          <p:nvPr/>
        </p:nvSpPr>
        <p:spPr>
          <a:xfrm>
            <a:off x="5186958" y="2458641"/>
            <a:ext cx="4256603" cy="5082659"/>
          </a:xfrm>
          <a:prstGeom prst="roundRect">
            <a:avLst>
              <a:gd name="adj" fmla="val 2040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</p:sp>
      <p:sp>
        <p:nvSpPr>
          <p:cNvPr id="10" name="Text 8"/>
          <p:cNvSpPr/>
          <p:nvPr/>
        </p:nvSpPr>
        <p:spPr>
          <a:xfrm>
            <a:off x="5401270" y="2672953"/>
            <a:ext cx="3500080" cy="3393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10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Palindrome Checker Project</a:t>
            </a:r>
            <a:endParaRPr lang="en-US" sz="2100" dirty="0"/>
          </a:p>
        </p:txBody>
      </p:sp>
      <p:sp>
        <p:nvSpPr>
          <p:cNvPr id="11" name="Text 9"/>
          <p:cNvSpPr/>
          <p:nvPr/>
        </p:nvSpPr>
        <p:spPr>
          <a:xfrm>
            <a:off x="5401270" y="3136344"/>
            <a:ext cx="3827978" cy="13234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Apply string manipulation skills to build a Palindrome Checker. This project helps solidify your understanding of string operations.</a:t>
            </a:r>
            <a:endParaRPr lang="en-US" sz="1600" dirty="0"/>
          </a:p>
        </p:txBody>
      </p:sp>
      <p:sp>
        <p:nvSpPr>
          <p:cNvPr id="12" name="Shape 10"/>
          <p:cNvSpPr/>
          <p:nvPr/>
        </p:nvSpPr>
        <p:spPr>
          <a:xfrm>
            <a:off x="5401270" y="4692372"/>
            <a:ext cx="3827978" cy="1302663"/>
          </a:xfrm>
          <a:prstGeom prst="roundRect">
            <a:avLst>
              <a:gd name="adj" fmla="val 6667"/>
            </a:avLst>
          </a:prstGeom>
          <a:solidFill>
            <a:srgbClr val="CCEEFF"/>
          </a:solidFill>
          <a:ln/>
        </p:spPr>
      </p:sp>
      <p:sp>
        <p:nvSpPr>
          <p:cNvPr id="13" name="Shape 11"/>
          <p:cNvSpPr/>
          <p:nvPr/>
        </p:nvSpPr>
        <p:spPr>
          <a:xfrm>
            <a:off x="5391031" y="4692372"/>
            <a:ext cx="3848457" cy="1302663"/>
          </a:xfrm>
          <a:prstGeom prst="roundRect">
            <a:avLst>
              <a:gd name="adj" fmla="val 2381"/>
            </a:avLst>
          </a:prstGeom>
          <a:solidFill>
            <a:srgbClr val="CCEEFF"/>
          </a:solidFill>
          <a:ln/>
        </p:spPr>
      </p:sp>
      <p:sp>
        <p:nvSpPr>
          <p:cNvPr id="14" name="Text 12"/>
          <p:cNvSpPr/>
          <p:nvPr/>
        </p:nvSpPr>
        <p:spPr>
          <a:xfrm>
            <a:off x="5597723" y="4847392"/>
            <a:ext cx="3435072" cy="99262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00" dirty="0">
                <a:solidFill>
                  <a:srgbClr val="272525"/>
                </a:solidFill>
                <a:highlight>
                  <a:srgbClr val="CCEEFF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def is_palindrome(s):    return s == s[::-1]print(is_palindrome("madam"))</a:t>
            </a:r>
            <a:endParaRPr lang="en-US" sz="1600" dirty="0"/>
          </a:p>
        </p:txBody>
      </p:sp>
      <p:sp>
        <p:nvSpPr>
          <p:cNvPr id="15" name="Shape 13"/>
          <p:cNvSpPr/>
          <p:nvPr/>
        </p:nvSpPr>
        <p:spPr>
          <a:xfrm>
            <a:off x="9650254" y="2458641"/>
            <a:ext cx="4256603" cy="5082659"/>
          </a:xfrm>
          <a:prstGeom prst="roundRect">
            <a:avLst>
              <a:gd name="adj" fmla="val 2040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</p:sp>
      <p:sp>
        <p:nvSpPr>
          <p:cNvPr id="16" name="Text 14"/>
          <p:cNvSpPr/>
          <p:nvPr/>
        </p:nvSpPr>
        <p:spPr>
          <a:xfrm>
            <a:off x="9864566" y="2672953"/>
            <a:ext cx="3827978" cy="67865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10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Exception Handling (Try/Except/Finally)</a:t>
            </a:r>
            <a:endParaRPr lang="en-US" sz="2100" dirty="0"/>
          </a:p>
        </p:txBody>
      </p:sp>
      <p:sp>
        <p:nvSpPr>
          <p:cNvPr id="17" name="Text 15"/>
          <p:cNvSpPr/>
          <p:nvPr/>
        </p:nvSpPr>
        <p:spPr>
          <a:xfrm>
            <a:off x="9864566" y="3475673"/>
            <a:ext cx="3827978" cy="13234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covers handling errors gracefully using </a:t>
            </a:r>
            <a:r>
              <a:rPr lang="en-US" sz="160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try-except</a:t>
            </a:r>
            <a:r>
              <a:rPr lang="en-US" sz="16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blocks. Use </a:t>
            </a:r>
            <a:r>
              <a:rPr lang="en-US" sz="160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finally</a:t>
            </a:r>
            <a:r>
              <a:rPr lang="en-US" sz="16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to ensure resources are closed, even if errors occur.</a:t>
            </a:r>
            <a:endParaRPr lang="en-US" sz="1600" dirty="0"/>
          </a:p>
        </p:txBody>
      </p:sp>
      <p:sp>
        <p:nvSpPr>
          <p:cNvPr id="18" name="Shape 16"/>
          <p:cNvSpPr/>
          <p:nvPr/>
        </p:nvSpPr>
        <p:spPr>
          <a:xfrm>
            <a:off x="9864566" y="5031700"/>
            <a:ext cx="3827978" cy="2295287"/>
          </a:xfrm>
          <a:prstGeom prst="roundRect">
            <a:avLst>
              <a:gd name="adj" fmla="val 3784"/>
            </a:avLst>
          </a:prstGeom>
          <a:solidFill>
            <a:srgbClr val="CCEEFF"/>
          </a:solidFill>
          <a:ln/>
        </p:spPr>
      </p:sp>
      <p:sp>
        <p:nvSpPr>
          <p:cNvPr id="19" name="Shape 17"/>
          <p:cNvSpPr/>
          <p:nvPr/>
        </p:nvSpPr>
        <p:spPr>
          <a:xfrm>
            <a:off x="9854327" y="5031700"/>
            <a:ext cx="3848457" cy="2295287"/>
          </a:xfrm>
          <a:prstGeom prst="roundRect">
            <a:avLst>
              <a:gd name="adj" fmla="val 1351"/>
            </a:avLst>
          </a:prstGeom>
          <a:solidFill>
            <a:srgbClr val="CCEEFF"/>
          </a:solidFill>
          <a:ln/>
        </p:spPr>
      </p:sp>
      <p:sp>
        <p:nvSpPr>
          <p:cNvPr id="20" name="Text 18"/>
          <p:cNvSpPr/>
          <p:nvPr/>
        </p:nvSpPr>
        <p:spPr>
          <a:xfrm>
            <a:off x="10061019" y="5186720"/>
            <a:ext cx="3435072" cy="19852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00" dirty="0">
                <a:solidFill>
                  <a:srgbClr val="272525"/>
                </a:solidFill>
                <a:highlight>
                  <a:srgbClr val="CCEEFF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try:    num = int(input("Enter number: "))    print(10 / num)except ZeroDivisionError:    print("Cannot divide by zero!")</a:t>
            </a:r>
            <a:endParaRPr lang="en-US" sz="16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2FD8721-C2CD-5645-50ED-B4B91ADC7670}"/>
              </a:ext>
            </a:extLst>
          </p:cNvPr>
          <p:cNvSpPr/>
          <p:nvPr/>
        </p:nvSpPr>
        <p:spPr>
          <a:xfrm>
            <a:off x="12839700" y="7610475"/>
            <a:ext cx="1704975" cy="619125"/>
          </a:xfrm>
          <a:prstGeom prst="rect">
            <a:avLst/>
          </a:prstGeom>
          <a:solidFill>
            <a:srgbClr val="FBFCFD"/>
          </a:solidFill>
          <a:ln>
            <a:solidFill>
              <a:srgbClr val="FBFCF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1527691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427673" y="1863685"/>
            <a:ext cx="5587960" cy="4010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50"/>
              </a:lnSpc>
              <a:buNone/>
            </a:pPr>
            <a:r>
              <a:rPr lang="en-US" sz="2500" b="1" dirty="0">
                <a:solidFill>
                  <a:srgbClr val="000000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Day 8 &amp; 9: File Handling &amp; OOP Basics</a:t>
            </a:r>
            <a:endParaRPr lang="en-US" sz="250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673" y="2447925"/>
            <a:ext cx="611029" cy="1425297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1221938" y="2570083"/>
            <a:ext cx="1604129" cy="20038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550"/>
              </a:lnSpc>
              <a:buNone/>
            </a:pPr>
            <a:r>
              <a:rPr lang="en-US" sz="125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Read/Write Files</a:t>
            </a:r>
            <a:endParaRPr lang="en-US" sz="1250" dirty="0"/>
          </a:p>
        </p:txBody>
      </p:sp>
      <p:sp>
        <p:nvSpPr>
          <p:cNvPr id="6" name="Text 2"/>
          <p:cNvSpPr/>
          <p:nvPr/>
        </p:nvSpPr>
        <p:spPr>
          <a:xfrm>
            <a:off x="1221938" y="2843689"/>
            <a:ext cx="12980789" cy="1956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500"/>
              </a:lnSpc>
              <a:buNone/>
            </a:pPr>
            <a:r>
              <a:rPr lang="en-US" sz="9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focuses on opening, reading, writing, and closing text files. This is essential for persistent data storage.</a:t>
            </a:r>
            <a:endParaRPr lang="en-US" sz="950" dirty="0"/>
          </a:p>
        </p:txBody>
      </p:sp>
      <p:sp>
        <p:nvSpPr>
          <p:cNvPr id="7" name="Shape 3"/>
          <p:cNvSpPr/>
          <p:nvPr/>
        </p:nvSpPr>
        <p:spPr>
          <a:xfrm>
            <a:off x="1221938" y="3176707"/>
            <a:ext cx="12980789" cy="574358"/>
          </a:xfrm>
          <a:prstGeom prst="roundRect">
            <a:avLst>
              <a:gd name="adj" fmla="val 8937"/>
            </a:avLst>
          </a:prstGeom>
          <a:solidFill>
            <a:srgbClr val="CCEEFF"/>
          </a:solidFill>
          <a:ln/>
        </p:spPr>
      </p:sp>
      <p:sp>
        <p:nvSpPr>
          <p:cNvPr id="8" name="Shape 4"/>
          <p:cNvSpPr/>
          <p:nvPr/>
        </p:nvSpPr>
        <p:spPr>
          <a:xfrm>
            <a:off x="1215866" y="3176707"/>
            <a:ext cx="12992933" cy="574358"/>
          </a:xfrm>
          <a:prstGeom prst="roundRect">
            <a:avLst>
              <a:gd name="adj" fmla="val 3192"/>
            </a:avLst>
          </a:prstGeom>
          <a:solidFill>
            <a:srgbClr val="CCEEFF"/>
          </a:solidFill>
          <a:ln/>
        </p:spPr>
      </p:sp>
      <p:sp>
        <p:nvSpPr>
          <p:cNvPr id="9" name="Text 5"/>
          <p:cNvSpPr/>
          <p:nvPr/>
        </p:nvSpPr>
        <p:spPr>
          <a:xfrm>
            <a:off x="1338024" y="3268266"/>
            <a:ext cx="12748617" cy="39123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500"/>
              </a:lnSpc>
              <a:buNone/>
            </a:pPr>
            <a:r>
              <a:rPr lang="en-US" sz="950" dirty="0">
                <a:solidFill>
                  <a:srgbClr val="272525"/>
                </a:solidFill>
                <a:highlight>
                  <a:srgbClr val="CCEEFF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with open("example.txt", "w") as f:    f.write("Hello, world!")</a:t>
            </a:r>
            <a:endParaRPr lang="en-US" sz="950" dirty="0"/>
          </a:p>
        </p:txBody>
      </p:sp>
      <p:pic>
        <p:nvPicPr>
          <p:cNvPr id="10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7673" y="3873222"/>
            <a:ext cx="611029" cy="2012156"/>
          </a:xfrm>
          <a:prstGeom prst="rect">
            <a:avLst/>
          </a:prstGeom>
        </p:spPr>
      </p:pic>
      <p:sp>
        <p:nvSpPr>
          <p:cNvPr id="11" name="Text 6"/>
          <p:cNvSpPr/>
          <p:nvPr/>
        </p:nvSpPr>
        <p:spPr>
          <a:xfrm>
            <a:off x="1221938" y="3995380"/>
            <a:ext cx="1604129" cy="20038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550"/>
              </a:lnSpc>
              <a:buNone/>
            </a:pPr>
            <a:r>
              <a:rPr lang="en-US" sz="125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CSV Files</a:t>
            </a:r>
            <a:endParaRPr lang="en-US" sz="1250" dirty="0"/>
          </a:p>
        </p:txBody>
      </p:sp>
      <p:sp>
        <p:nvSpPr>
          <p:cNvPr id="12" name="Text 7"/>
          <p:cNvSpPr/>
          <p:nvPr/>
        </p:nvSpPr>
        <p:spPr>
          <a:xfrm>
            <a:off x="1221938" y="4268986"/>
            <a:ext cx="12980789" cy="1956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500"/>
              </a:lnSpc>
              <a:buNone/>
            </a:pPr>
            <a:r>
              <a:rPr lang="en-US" sz="9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Learn to handle comma-separated files using Python's CSV module, crucial for working with tabular data.</a:t>
            </a:r>
            <a:endParaRPr lang="en-US" sz="950" dirty="0"/>
          </a:p>
        </p:txBody>
      </p:sp>
      <p:sp>
        <p:nvSpPr>
          <p:cNvPr id="13" name="Shape 8"/>
          <p:cNvSpPr/>
          <p:nvPr/>
        </p:nvSpPr>
        <p:spPr>
          <a:xfrm>
            <a:off x="1221938" y="4602004"/>
            <a:ext cx="12980789" cy="1161217"/>
          </a:xfrm>
          <a:prstGeom prst="roundRect">
            <a:avLst>
              <a:gd name="adj" fmla="val 4421"/>
            </a:avLst>
          </a:prstGeom>
          <a:solidFill>
            <a:srgbClr val="CCEEFF"/>
          </a:solidFill>
          <a:ln/>
        </p:spPr>
      </p:sp>
      <p:sp>
        <p:nvSpPr>
          <p:cNvPr id="14" name="Shape 9"/>
          <p:cNvSpPr/>
          <p:nvPr/>
        </p:nvSpPr>
        <p:spPr>
          <a:xfrm>
            <a:off x="1215866" y="4602004"/>
            <a:ext cx="12992933" cy="1161217"/>
          </a:xfrm>
          <a:prstGeom prst="roundRect">
            <a:avLst>
              <a:gd name="adj" fmla="val 1579"/>
            </a:avLst>
          </a:prstGeom>
          <a:solidFill>
            <a:srgbClr val="CCEEFF"/>
          </a:solidFill>
          <a:ln/>
        </p:spPr>
      </p:sp>
      <p:sp>
        <p:nvSpPr>
          <p:cNvPr id="15" name="Text 10"/>
          <p:cNvSpPr/>
          <p:nvPr/>
        </p:nvSpPr>
        <p:spPr>
          <a:xfrm>
            <a:off x="1338024" y="4693563"/>
            <a:ext cx="12748617" cy="9780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500"/>
              </a:lnSpc>
              <a:buNone/>
            </a:pPr>
            <a:r>
              <a:rPr lang="en-US" sz="950" dirty="0">
                <a:solidFill>
                  <a:srgbClr val="272525"/>
                </a:solidFill>
                <a:highlight>
                  <a:srgbClr val="CCEEFF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import csvwith open("data.csv", "w") as f:    writer = csv.writer(f)    writer.writerow(["Name", "Age"])    writer.writerow(["Aditya", 22])</a:t>
            </a:r>
            <a:endParaRPr lang="en-US" sz="950" dirty="0"/>
          </a:p>
        </p:txBody>
      </p:sp>
      <p:pic>
        <p:nvPicPr>
          <p:cNvPr id="16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7673" y="5885378"/>
            <a:ext cx="611029" cy="2012156"/>
          </a:xfrm>
          <a:prstGeom prst="rect">
            <a:avLst/>
          </a:prstGeom>
        </p:spPr>
      </p:pic>
      <p:sp>
        <p:nvSpPr>
          <p:cNvPr id="17" name="Text 11"/>
          <p:cNvSpPr/>
          <p:nvPr/>
        </p:nvSpPr>
        <p:spPr>
          <a:xfrm>
            <a:off x="1221938" y="6007537"/>
            <a:ext cx="1604129" cy="20038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550"/>
              </a:lnSpc>
              <a:buNone/>
            </a:pPr>
            <a:r>
              <a:rPr lang="en-US" sz="125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Classes and Objects</a:t>
            </a:r>
            <a:endParaRPr lang="en-US" sz="1250" dirty="0"/>
          </a:p>
        </p:txBody>
      </p:sp>
      <p:sp>
        <p:nvSpPr>
          <p:cNvPr id="18" name="Text 12"/>
          <p:cNvSpPr/>
          <p:nvPr/>
        </p:nvSpPr>
        <p:spPr>
          <a:xfrm>
            <a:off x="1221938" y="6281142"/>
            <a:ext cx="12980789" cy="1956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500"/>
              </a:lnSpc>
              <a:buNone/>
            </a:pPr>
            <a:r>
              <a:rPr lang="en-US" sz="9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introduces Object-Oriented Programming (OOP) by creating classes and objects. Understand how to define attributes and methods.</a:t>
            </a:r>
            <a:endParaRPr lang="en-US" sz="950" dirty="0"/>
          </a:p>
        </p:txBody>
      </p:sp>
      <p:sp>
        <p:nvSpPr>
          <p:cNvPr id="19" name="Shape 13"/>
          <p:cNvSpPr/>
          <p:nvPr/>
        </p:nvSpPr>
        <p:spPr>
          <a:xfrm>
            <a:off x="1221938" y="6614160"/>
            <a:ext cx="12980789" cy="1161217"/>
          </a:xfrm>
          <a:prstGeom prst="roundRect">
            <a:avLst>
              <a:gd name="adj" fmla="val 4421"/>
            </a:avLst>
          </a:prstGeom>
          <a:solidFill>
            <a:srgbClr val="CCEEFF"/>
          </a:solidFill>
          <a:ln/>
        </p:spPr>
      </p:sp>
      <p:sp>
        <p:nvSpPr>
          <p:cNvPr id="20" name="Shape 14"/>
          <p:cNvSpPr/>
          <p:nvPr/>
        </p:nvSpPr>
        <p:spPr>
          <a:xfrm>
            <a:off x="1215866" y="6614160"/>
            <a:ext cx="12992933" cy="1161217"/>
          </a:xfrm>
          <a:prstGeom prst="roundRect">
            <a:avLst>
              <a:gd name="adj" fmla="val 1579"/>
            </a:avLst>
          </a:prstGeom>
          <a:solidFill>
            <a:srgbClr val="CCEEFF"/>
          </a:solidFill>
          <a:ln/>
        </p:spPr>
      </p:sp>
      <p:sp>
        <p:nvSpPr>
          <p:cNvPr id="21" name="Text 15"/>
          <p:cNvSpPr/>
          <p:nvPr/>
        </p:nvSpPr>
        <p:spPr>
          <a:xfrm>
            <a:off x="1338024" y="6705719"/>
            <a:ext cx="12748617" cy="9780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500"/>
              </a:lnSpc>
              <a:buNone/>
            </a:pPr>
            <a:r>
              <a:rPr lang="en-US" sz="950" dirty="0">
                <a:solidFill>
                  <a:srgbClr val="272525"/>
                </a:solidFill>
                <a:highlight>
                  <a:srgbClr val="CCEEFF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class Student:    def __init__(self, name):        self.name = names = Student("Aditya")print(s.name)</a:t>
            </a:r>
            <a:endParaRPr lang="en-US" sz="9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E103577-3D63-6FBE-5817-B914E0978BE5}"/>
              </a:ext>
            </a:extLst>
          </p:cNvPr>
          <p:cNvSpPr/>
          <p:nvPr/>
        </p:nvSpPr>
        <p:spPr>
          <a:xfrm>
            <a:off x="12839700" y="7775377"/>
            <a:ext cx="1704975" cy="454223"/>
          </a:xfrm>
          <a:prstGeom prst="rect">
            <a:avLst/>
          </a:prstGeom>
          <a:solidFill>
            <a:srgbClr val="FBFCFD"/>
          </a:solidFill>
          <a:ln>
            <a:solidFill>
              <a:srgbClr val="FBFCF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2452</Words>
  <Application>Microsoft Office PowerPoint</Application>
  <PresentationFormat>Custom</PresentationFormat>
  <Paragraphs>257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Consolas</vt:lpstr>
      <vt:lpstr>Wingdings</vt:lpstr>
      <vt:lpstr>Inter</vt:lpstr>
      <vt:lpstr>Arial Unicode MS</vt:lpstr>
      <vt:lpstr>Arial</vt:lpstr>
      <vt:lpstr>Petrona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aditya vishwakarma</cp:lastModifiedBy>
  <cp:revision>2</cp:revision>
  <dcterms:created xsi:type="dcterms:W3CDTF">2025-06-08T09:33:24Z</dcterms:created>
  <dcterms:modified xsi:type="dcterms:W3CDTF">2025-06-08T10:36:28Z</dcterms:modified>
</cp:coreProperties>
</file>