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handoutMasterIdLst>
    <p:handoutMasterId r:id="rId16"/>
  </p:handoutMasterIdLst>
  <p:sldIdLst>
    <p:sldId id="292" r:id="rId5"/>
    <p:sldId id="275" r:id="rId6"/>
    <p:sldId id="276" r:id="rId7"/>
    <p:sldId id="297" r:id="rId8"/>
    <p:sldId id="298" r:id="rId9"/>
    <p:sldId id="279" r:id="rId10"/>
    <p:sldId id="278" r:id="rId11"/>
    <p:sldId id="299" r:id="rId12"/>
    <p:sldId id="300" r:id="rId13"/>
    <p:sldId id="288"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B83903"/>
    <a:srgbClr val="446992"/>
    <a:srgbClr val="AEC2D8"/>
    <a:srgbClr val="98432A"/>
    <a:srgbClr val="D84400"/>
    <a:srgbClr val="44678D"/>
    <a:srgbClr val="263E5A"/>
    <a:srgbClr val="D6E0EB"/>
    <a:srgbClr val="728D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634"/>
  </p:normalViewPr>
  <p:slideViewPr>
    <p:cSldViewPr snapToGrid="0" showGuides="1">
      <p:cViewPr varScale="1">
        <p:scale>
          <a:sx n="82" d="100"/>
          <a:sy n="82" d="100"/>
        </p:scale>
        <p:origin x="720" y="72"/>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13766"/>
    </p:cViewPr>
  </p:sorterViewPr>
  <p:notesViewPr>
    <p:cSldViewPr snapToGrid="0">
      <p:cViewPr varScale="1">
        <p:scale>
          <a:sx n="58" d="100"/>
          <a:sy n="58" d="100"/>
        </p:scale>
        <p:origin x="2491"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3/2/2025</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a:extLst>
              <a:ext uri="{FF2B5EF4-FFF2-40B4-BE49-F238E27FC236}">
                <a16:creationId xmlns:a16="http://schemas.microsoft.com/office/drawing/2014/main" id="{87834D1B-A726-18FB-799A-8294A1FE8A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9" name="Date Placeholder 8">
            <a:extLst>
              <a:ext uri="{FF2B5EF4-FFF2-40B4-BE49-F238E27FC236}">
                <a16:creationId xmlns:a16="http://schemas.microsoft.com/office/drawing/2014/main" id="{063B9152-B336-5993-1C67-48946279B0E6}"/>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6253B2-FD87-4AAE-AF69-14FE02FB4D05}" type="datetimeFigureOut">
              <a:rPr lang="en-US" smtClean="0"/>
              <a:t>3/2/2025</a:t>
            </a:fld>
            <a:endParaRPr lang="en-US"/>
          </a:p>
        </p:txBody>
      </p:sp>
      <p:sp>
        <p:nvSpPr>
          <p:cNvPr id="10" name="Notes Placeholder 9">
            <a:extLst>
              <a:ext uri="{FF2B5EF4-FFF2-40B4-BE49-F238E27FC236}">
                <a16:creationId xmlns:a16="http://schemas.microsoft.com/office/drawing/2014/main" id="{598999B6-0E65-F457-D4BF-F96BE9F9A9A7}"/>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10">
            <a:extLst>
              <a:ext uri="{FF2B5EF4-FFF2-40B4-BE49-F238E27FC236}">
                <a16:creationId xmlns:a16="http://schemas.microsoft.com/office/drawing/2014/main" id="{976FEA9E-549C-DA0D-8B3C-832BF1072B45}"/>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DEDBB3-C345-4EAB-AB5D-9FB3AF589CFF}" type="slidenum">
              <a:rPr lang="en-US" smtClean="0"/>
              <a:t>‹#›</a:t>
            </a:fld>
            <a:endParaRPr lang="en-US"/>
          </a:p>
        </p:txBody>
      </p:sp>
      <p:sp>
        <p:nvSpPr>
          <p:cNvPr id="12" name="Slide Image Placeholder 11">
            <a:extLst>
              <a:ext uri="{FF2B5EF4-FFF2-40B4-BE49-F238E27FC236}">
                <a16:creationId xmlns:a16="http://schemas.microsoft.com/office/drawing/2014/main" id="{F627E2FE-9CC2-836E-40FC-1A1183B95164}"/>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3" name="Footer Placeholder 12">
            <a:extLst>
              <a:ext uri="{FF2B5EF4-FFF2-40B4-BE49-F238E27FC236}">
                <a16:creationId xmlns:a16="http://schemas.microsoft.com/office/drawing/2014/main" id="{413B0C97-27B2-A894-9DEA-82E460C91F15}"/>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a:t>
            </a:fld>
            <a:endParaRPr lang="en-US" altLang="zh-CN" noProof="0" dirty="0"/>
          </a:p>
        </p:txBody>
      </p:sp>
    </p:spTree>
    <p:extLst>
      <p:ext uri="{BB962C8B-B14F-4D97-AF65-F5344CB8AC3E}">
        <p14:creationId xmlns:p14="http://schemas.microsoft.com/office/powerpoint/2010/main" val="6431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a:t>
            </a:fld>
            <a:endParaRPr lang="en-US" altLang="zh-CN" noProof="0" dirty="0"/>
          </a:p>
        </p:txBody>
      </p:sp>
    </p:spTree>
    <p:extLst>
      <p:ext uri="{BB962C8B-B14F-4D97-AF65-F5344CB8AC3E}">
        <p14:creationId xmlns:p14="http://schemas.microsoft.com/office/powerpoint/2010/main" val="2584862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3</a:t>
            </a:fld>
            <a:endParaRPr lang="en-US" altLang="zh-CN" noProof="0" dirty="0"/>
          </a:p>
        </p:txBody>
      </p:sp>
    </p:spTree>
    <p:extLst>
      <p:ext uri="{BB962C8B-B14F-4D97-AF65-F5344CB8AC3E}">
        <p14:creationId xmlns:p14="http://schemas.microsoft.com/office/powerpoint/2010/main" val="3390635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6</a:t>
            </a:fld>
            <a:endParaRPr lang="en-US" altLang="zh-CN" dirty="0"/>
          </a:p>
        </p:txBody>
      </p:sp>
    </p:spTree>
    <p:extLst>
      <p:ext uri="{BB962C8B-B14F-4D97-AF65-F5344CB8AC3E}">
        <p14:creationId xmlns:p14="http://schemas.microsoft.com/office/powerpoint/2010/main" val="28809061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7</a:t>
            </a:fld>
            <a:endParaRPr lang="en-US" altLang="zh-CN" noProof="0" dirty="0"/>
          </a:p>
        </p:txBody>
      </p:sp>
    </p:spTree>
    <p:extLst>
      <p:ext uri="{BB962C8B-B14F-4D97-AF65-F5344CB8AC3E}">
        <p14:creationId xmlns:p14="http://schemas.microsoft.com/office/powerpoint/2010/main" val="24172318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10</a:t>
            </a:fld>
            <a:endParaRPr lang="en-US" altLang="zh-CN" noProof="0" dirty="0"/>
          </a:p>
        </p:txBody>
      </p:sp>
    </p:spTree>
    <p:extLst>
      <p:ext uri="{BB962C8B-B14F-4D97-AF65-F5344CB8AC3E}">
        <p14:creationId xmlns:p14="http://schemas.microsoft.com/office/powerpoint/2010/main" val="4074462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6"/>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bg1"/>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dirty="0"/>
              <a:t>Presentation Title</a:t>
            </a:r>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1">
                <a:lumMod val="75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rgbClr val="44678D"/>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p>
            <a:r>
              <a:rPr lang="en-US" noProof="0" dirty="0"/>
              <a:t>Presentation Title</a:t>
            </a:r>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12BFFCE7-C68B-4904-8795-9589C3F38FD4}"/>
              </a:ext>
            </a:extLst>
          </p:cNvPr>
          <p:cNvSpPr/>
          <p:nvPr userDrawn="1"/>
        </p:nvSpPr>
        <p:spPr>
          <a:xfrm>
            <a:off x="636161" y="5854024"/>
            <a:ext cx="2330137" cy="708120"/>
          </a:xfrm>
          <a:prstGeom prst="rect">
            <a:avLst/>
          </a:prstGeom>
          <a:solidFill>
            <a:srgbClr val="0F2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noProof="0"/>
              <a:t>Click icon to add picture</a:t>
            </a:r>
            <a:endParaRPr lang="en-US" altLang="zh-CN" noProof="0" dirty="0"/>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p>
            <a:r>
              <a:rPr lang="en-US" noProof="0"/>
              <a:t>Click to edit Master title style</a:t>
            </a:r>
            <a:endParaRPr lang="en-US" noProof="0"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solidFill>
              <a:schemeClr val="tx1"/>
            </a:solidFill>
          </a:ln>
        </p:spPr>
        <p:txBody>
          <a:bodyPr anchor="ctr">
            <a:noAutofit/>
          </a:bodyPr>
          <a:lstStyle>
            <a:lvl1pPr marL="0" indent="0" algn="ctr">
              <a:buNone/>
              <a:defRPr>
                <a:solidFill>
                  <a:schemeClr val="bg1"/>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94440"/>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rgbClr val="98432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p>
            <a:r>
              <a:rPr lang="en-US" noProof="0"/>
              <a:t>Click to edit Master title style</a:t>
            </a:r>
            <a:endParaRPr lang="en-US" noProof="0"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p:txBody>
          <a:bodyPr/>
          <a:lstStyle/>
          <a:p>
            <a:r>
              <a:rPr lang="en-US" noProof="0" dirty="0"/>
              <a:t>Presentation Title</a:t>
            </a:r>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p>
            <a:r>
              <a:rPr lang="en-US" noProof="0" dirty="0"/>
              <a:t>Presentation Title</a:t>
            </a:r>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tx2"/>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bg1"/>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p>
            <a:r>
              <a:rPr lang="en-US" noProof="0" dirty="0"/>
              <a:t>Presentation Title</a:t>
            </a:r>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bg1"/>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p>
            <a:r>
              <a:rPr lang="en-US" noProof="0" dirty="0"/>
              <a:t>Presentation Title</a:t>
            </a:r>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noProof="0" dirty="0"/>
              <a:t>Click to edit </a:t>
            </a:r>
            <a:r>
              <a:rPr lang="en-US" altLang="zh-CN" noProof="0" dirty="0"/>
              <a:t>Text </a:t>
            </a:r>
            <a:r>
              <a:rPr lang="en-US" noProof="0"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2"/>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noProof="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dirty="0"/>
              <a:t>Presentation Title</a:t>
            </a:r>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39" name="Content placeholder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bg1"/>
                </a:solidFill>
                <a:latin typeface="+mn-lt"/>
              </a:defRPr>
            </a:lvl1pPr>
          </a:lstStyle>
          <a:p>
            <a:fld id="{47FEACEE-25B4-4A2D-B147-27296E36371D}" type="slidenum">
              <a:rPr lang="en-US" altLang="zh-CN" noProof="0" smtClean="0"/>
              <a:pPr/>
              <a:t>‹#›</a:t>
            </a:fld>
            <a:endParaRPr lang="en-US" altLang="zh-CN" noProof="0"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bg1"/>
                </a:solidFill>
                <a:latin typeface="+mn-lt"/>
              </a:defRPr>
            </a:lvl1pPr>
          </a:lstStyle>
          <a:p>
            <a:r>
              <a:rPr lang="en-US" noProof="0" dirty="0"/>
              <a:t>Presentation Title</a:t>
            </a:r>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sldNum="0" hdr="0" dt="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a:xfrm>
            <a:off x="1092880" y="1641694"/>
            <a:ext cx="5257793" cy="2057441"/>
          </a:xfrm>
        </p:spPr>
        <p:txBody>
          <a:bodyPr/>
          <a:lstStyle/>
          <a:p>
            <a:r>
              <a:rPr lang="en-US" dirty="0"/>
              <a:t>LEX-BOT.</a:t>
            </a:r>
            <a:br>
              <a:rPr lang="en-US" dirty="0"/>
            </a:br>
            <a:r>
              <a:rPr lang="en-US" dirty="0"/>
              <a:t>AI LEGAL ASSISTANT. </a:t>
            </a:r>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601366" y="3462959"/>
            <a:ext cx="4127630" cy="1609191"/>
          </a:xfrm>
        </p:spPr>
        <p:txBody>
          <a:bodyPr/>
          <a:lstStyle/>
          <a:p>
            <a:r>
              <a:rPr lang="en-US" dirty="0"/>
              <a:t>By</a:t>
            </a:r>
          </a:p>
          <a:p>
            <a:r>
              <a:rPr lang="en-US" dirty="0"/>
              <a:t>Aditya Bhadra 123211003003.</a:t>
            </a:r>
          </a:p>
          <a:p>
            <a:r>
              <a:rPr lang="en-US" dirty="0"/>
              <a:t>Aditya Narayan Saha 123211003005.</a:t>
            </a:r>
          </a:p>
          <a:p>
            <a:r>
              <a:rPr lang="en-US" dirty="0"/>
              <a:t>Tania </a:t>
            </a:r>
            <a:r>
              <a:rPr lang="en-US" dirty="0" err="1"/>
              <a:t>Karmakar</a:t>
            </a:r>
            <a:r>
              <a:rPr lang="en-US" dirty="0"/>
              <a:t> 123211003179.</a:t>
            </a:r>
          </a:p>
        </p:txBody>
      </p:sp>
      <p:pic>
        <p:nvPicPr>
          <p:cNvPr id="12" name="Shape 31">
            <a:extLst>
              <a:ext uri="{FF2B5EF4-FFF2-40B4-BE49-F238E27FC236}">
                <a16:creationId xmlns:a16="http://schemas.microsoft.com/office/drawing/2014/main" id="{A2E096B7-3B4F-355B-58E5-41784AC8BE29}"/>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a:ext>
            </a:extLst>
          </a:blip>
          <a:srcRect t="2555" b="2555"/>
          <a:stretch>
            <a:fillRect/>
          </a:stretch>
        </p:blipFill>
        <p:spPr>
          <a:xfrm>
            <a:off x="6284315" y="398445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pic>
        <p:nvPicPr>
          <p:cNvPr id="13" name="Shape 33">
            <a:extLst>
              <a:ext uri="{FF2B5EF4-FFF2-40B4-BE49-F238E27FC236}">
                <a16:creationId xmlns:a16="http://schemas.microsoft.com/office/drawing/2014/main" id="{4D81E37E-7366-D88D-83B8-BBA577CA4626}"/>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a:ext>
            </a:extLst>
          </a:blip>
          <a:srcRect/>
          <a:stretch>
            <a:fillRect/>
          </a:stretch>
        </p:blipFill>
        <p:spPr>
          <a:xfrm>
            <a:off x="9897686" y="106446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pic>
        <p:nvPicPr>
          <p:cNvPr id="11" name="Picture 10">
            <a:extLst>
              <a:ext uri="{FF2B5EF4-FFF2-40B4-BE49-F238E27FC236}">
                <a16:creationId xmlns:a16="http://schemas.microsoft.com/office/drawing/2014/main" id="{DA0D03E7-D31C-C2FA-2BF2-13BEF60DFF7C}"/>
              </a:ext>
            </a:extLst>
          </p:cNvPr>
          <p:cNvPicPr>
            <a:picLocks noChangeAspect="1"/>
          </p:cNvPicPr>
          <p:nvPr/>
        </p:nvPicPr>
        <p:blipFill>
          <a:blip r:embed="rId5"/>
          <a:stretch>
            <a:fillRect/>
          </a:stretch>
        </p:blipFill>
        <p:spPr>
          <a:xfrm>
            <a:off x="7031037" y="1487274"/>
            <a:ext cx="4077450" cy="404578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FA9173-F892-5C7D-99AF-4C5FFB1532B4}"/>
              </a:ext>
            </a:extLst>
          </p:cNvPr>
          <p:cNvSpPr>
            <a:spLocks noGrp="1"/>
          </p:cNvSpPr>
          <p:nvPr>
            <p:ph type="title"/>
          </p:nvPr>
        </p:nvSpPr>
        <p:spPr>
          <a:xfrm>
            <a:off x="1039942" y="426093"/>
            <a:ext cx="9823998" cy="755632"/>
          </a:xfrm>
        </p:spPr>
        <p:txBody>
          <a:bodyPr/>
          <a:lstStyle/>
          <a:p>
            <a:pPr algn="ctr"/>
            <a:r>
              <a:rPr lang="en-US" altLang="zh-CN" sz="6000" dirty="0"/>
              <a:t>CONCLUSION</a:t>
            </a:r>
            <a:endParaRPr lang="en-US" sz="6000" dirty="0"/>
          </a:p>
        </p:txBody>
      </p:sp>
      <p:pic>
        <p:nvPicPr>
          <p:cNvPr id="39" name="Picture Placeholder 31">
            <a:extLst>
              <a:ext uri="{FF2B5EF4-FFF2-40B4-BE49-F238E27FC236}">
                <a16:creationId xmlns:a16="http://schemas.microsoft.com/office/drawing/2014/main" id="{6037332D-8714-C147-6E64-3654D8C57839}"/>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a:ext>
            </a:extLst>
          </a:blip>
          <a:srcRect t="2555" b="2555"/>
          <a:stretch>
            <a:fillRect/>
          </a:stretch>
        </p:blipFill>
        <p:spPr>
          <a:xfrm>
            <a:off x="10408860" y="2758492"/>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
        <p:nvSpPr>
          <p:cNvPr id="8" name="Slide Number Placeholder 13">
            <a:extLst>
              <a:ext uri="{FF2B5EF4-FFF2-40B4-BE49-F238E27FC236}">
                <a16:creationId xmlns:a16="http://schemas.microsoft.com/office/drawing/2014/main" id="{965C5ABF-DCA7-6790-2E26-EE57DCD64900}"/>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10</a:t>
            </a:fld>
            <a:endParaRPr kumimoji="0" lang="en-US" altLang="zh-CN" sz="1200" u="none" strike="noStrike" kern="1200" cap="none" spc="0" normalizeH="0" baseline="0" dirty="0">
              <a:ln>
                <a:noFill/>
              </a:ln>
              <a:solidFill>
                <a:schemeClr val="bg1"/>
              </a:solidFill>
              <a:effectLst/>
              <a:uLnTx/>
              <a:uFillTx/>
            </a:endParaRPr>
          </a:p>
        </p:txBody>
      </p:sp>
      <p:sp>
        <p:nvSpPr>
          <p:cNvPr id="5" name="Rectangle 1">
            <a:extLst>
              <a:ext uri="{FF2B5EF4-FFF2-40B4-BE49-F238E27FC236}">
                <a16:creationId xmlns:a16="http://schemas.microsoft.com/office/drawing/2014/main" id="{3D1A50CE-F602-5DCE-8528-D389E191A6E7}"/>
              </a:ext>
            </a:extLst>
          </p:cNvPr>
          <p:cNvSpPr>
            <a:spLocks noGrp="1" noChangeArrowheads="1"/>
          </p:cNvSpPr>
          <p:nvPr>
            <p:ph type="body" sz="quarter" idx="28"/>
          </p:nvPr>
        </p:nvSpPr>
        <p:spPr bwMode="auto">
          <a:xfrm>
            <a:off x="2566485" y="1859339"/>
            <a:ext cx="705903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Arial" panose="020B0604020202020204" pitchFamily="34" charset="0"/>
              </a:rPr>
              <a:t>Lex Bot plays a crucial role in democratizing legal knowledge by offering quick and accessible legal advice to users. As a starting point for individuals seeking legal insights, it provides valuable assistance in understanding complex legal matters, especially for those without immediate access to legal professionals. The AI-powered chatbot can address a wide range of queries, guiding users through general legal concepts and helping them make informed decisions. While it is not a replacement for professional legal counsel, Lex Bot offers an efficient, cost-effective solution for obtaining initial legal guidance and fostering legal awareness globally.</a:t>
            </a:r>
          </a:p>
        </p:txBody>
      </p:sp>
    </p:spTree>
    <p:extLst>
      <p:ext uri="{BB962C8B-B14F-4D97-AF65-F5344CB8AC3E}">
        <p14:creationId xmlns:p14="http://schemas.microsoft.com/office/powerpoint/2010/main" val="4157533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exagon 2">
            <a:extLst>
              <a:ext uri="{FF2B5EF4-FFF2-40B4-BE49-F238E27FC236}">
                <a16:creationId xmlns:a16="http://schemas.microsoft.com/office/drawing/2014/main" id="{F9E2C0E5-F671-702E-CF5D-B3666860F048}"/>
              </a:ext>
            </a:extLst>
          </p:cNvPr>
          <p:cNvSpPr/>
          <p:nvPr/>
        </p:nvSpPr>
        <p:spPr>
          <a:xfrm rot="5400000">
            <a:off x="6173483" y="4165419"/>
            <a:ext cx="2178863" cy="1949003"/>
          </a:xfrm>
          <a:prstGeom prst="hexagon">
            <a:avLst>
              <a:gd name="adj" fmla="val 27960"/>
              <a:gd name="vf" fmla="val 115470"/>
            </a:avLst>
          </a:prstGeom>
          <a:solidFill>
            <a:srgbClr val="B8390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Hexagon 3">
            <a:extLst>
              <a:ext uri="{FF2B5EF4-FFF2-40B4-BE49-F238E27FC236}">
                <a16:creationId xmlns:a16="http://schemas.microsoft.com/office/drawing/2014/main" id="{969511D9-08FF-83DC-8ECC-ECB167129FC4}"/>
              </a:ext>
            </a:extLst>
          </p:cNvPr>
          <p:cNvSpPr/>
          <p:nvPr/>
        </p:nvSpPr>
        <p:spPr>
          <a:xfrm rot="5400000">
            <a:off x="10323843" y="4218759"/>
            <a:ext cx="2178863" cy="1949003"/>
          </a:xfrm>
          <a:prstGeom prst="hexagon">
            <a:avLst>
              <a:gd name="adj" fmla="val 27765"/>
              <a:gd name="vf" fmla="val 115470"/>
            </a:avLst>
          </a:prstGeom>
          <a:solidFill>
            <a:srgbClr val="B8390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Title 18">
            <a:extLst>
              <a:ext uri="{FF2B5EF4-FFF2-40B4-BE49-F238E27FC236}">
                <a16:creationId xmlns:a16="http://schemas.microsoft.com/office/drawing/2014/main" id="{5DF64211-DCD8-B458-DBD2-EBDA7AE3396F}"/>
              </a:ext>
            </a:extLst>
          </p:cNvPr>
          <p:cNvSpPr>
            <a:spLocks noGrp="1"/>
          </p:cNvSpPr>
          <p:nvPr>
            <p:ph type="title"/>
          </p:nvPr>
        </p:nvSpPr>
        <p:spPr>
          <a:xfrm>
            <a:off x="941778" y="822972"/>
            <a:ext cx="4253399" cy="1740114"/>
          </a:xfrm>
        </p:spPr>
        <p:txBody>
          <a:bodyPr/>
          <a:lstStyle/>
          <a:p>
            <a:r>
              <a:rPr lang="en-US" sz="6000" dirty="0"/>
              <a:t>CONTENT.</a:t>
            </a:r>
          </a:p>
        </p:txBody>
      </p:sp>
      <p:sp>
        <p:nvSpPr>
          <p:cNvPr id="16" name="Text Placeholder 15">
            <a:extLst>
              <a:ext uri="{FF2B5EF4-FFF2-40B4-BE49-F238E27FC236}">
                <a16:creationId xmlns:a16="http://schemas.microsoft.com/office/drawing/2014/main" id="{8FEA3BB9-F064-CFBE-C0BE-BB7A22A4DCFC}"/>
              </a:ext>
            </a:extLst>
          </p:cNvPr>
          <p:cNvSpPr>
            <a:spLocks noGrp="1"/>
          </p:cNvSpPr>
          <p:nvPr>
            <p:ph type="body" sz="quarter" idx="28"/>
          </p:nvPr>
        </p:nvSpPr>
        <p:spPr/>
        <p:txBody>
          <a:bodyPr/>
          <a:lstStyle/>
          <a:p>
            <a:r>
              <a:rPr lang="en-US" dirty="0"/>
              <a:t>Introduction</a:t>
            </a:r>
          </a:p>
        </p:txBody>
      </p:sp>
      <p:sp>
        <p:nvSpPr>
          <p:cNvPr id="9" name="Text Placeholder 8">
            <a:extLst>
              <a:ext uri="{FF2B5EF4-FFF2-40B4-BE49-F238E27FC236}">
                <a16:creationId xmlns:a16="http://schemas.microsoft.com/office/drawing/2014/main" id="{78024C77-A2F8-1ABA-5412-E6BB88B5FA1B}"/>
              </a:ext>
            </a:extLst>
          </p:cNvPr>
          <p:cNvSpPr>
            <a:spLocks noGrp="1"/>
          </p:cNvSpPr>
          <p:nvPr>
            <p:ph type="body" sz="quarter" idx="29"/>
          </p:nvPr>
        </p:nvSpPr>
        <p:spPr/>
        <p:txBody>
          <a:bodyPr/>
          <a:lstStyle/>
          <a:p>
            <a:r>
              <a:rPr lang="en-US" dirty="0"/>
              <a:t>Literature</a:t>
            </a:r>
          </a:p>
          <a:p>
            <a:pPr>
              <a:spcAft>
                <a:spcPts val="600"/>
              </a:spcAft>
            </a:pPr>
            <a:r>
              <a:rPr lang="en-US" dirty="0"/>
              <a:t>Survey</a:t>
            </a:r>
          </a:p>
        </p:txBody>
      </p:sp>
      <p:sp>
        <p:nvSpPr>
          <p:cNvPr id="18" name="Text Placeholder 17">
            <a:extLst>
              <a:ext uri="{FF2B5EF4-FFF2-40B4-BE49-F238E27FC236}">
                <a16:creationId xmlns:a16="http://schemas.microsoft.com/office/drawing/2014/main" id="{241202DB-E499-EB19-8A48-A3301DA59ED7}"/>
              </a:ext>
            </a:extLst>
          </p:cNvPr>
          <p:cNvSpPr>
            <a:spLocks noGrp="1"/>
          </p:cNvSpPr>
          <p:nvPr>
            <p:ph type="body" sz="quarter" idx="30"/>
          </p:nvPr>
        </p:nvSpPr>
        <p:spPr>
          <a:xfrm>
            <a:off x="9409113" y="2836522"/>
            <a:ext cx="1914694" cy="1089194"/>
          </a:xfrm>
        </p:spPr>
        <p:txBody>
          <a:bodyPr/>
          <a:lstStyle/>
          <a:p>
            <a:r>
              <a:rPr lang="en-US" dirty="0"/>
              <a:t>Methodology</a:t>
            </a:r>
          </a:p>
        </p:txBody>
      </p:sp>
      <p:sp>
        <p:nvSpPr>
          <p:cNvPr id="22" name="Text Placeholder 21">
            <a:extLst>
              <a:ext uri="{FF2B5EF4-FFF2-40B4-BE49-F238E27FC236}">
                <a16:creationId xmlns:a16="http://schemas.microsoft.com/office/drawing/2014/main" id="{D5402852-C1AD-6A4E-DAA7-0AE582A742FD}"/>
              </a:ext>
            </a:extLst>
          </p:cNvPr>
          <p:cNvSpPr>
            <a:spLocks noGrp="1"/>
          </p:cNvSpPr>
          <p:nvPr>
            <p:ph type="body" sz="quarter" idx="31"/>
          </p:nvPr>
        </p:nvSpPr>
        <p:spPr>
          <a:xfrm>
            <a:off x="7338255" y="2819452"/>
            <a:ext cx="1913128" cy="1107124"/>
          </a:xfrm>
        </p:spPr>
        <p:txBody>
          <a:bodyPr/>
          <a:lstStyle/>
          <a:p>
            <a:r>
              <a:rPr lang="en-US" dirty="0"/>
              <a:t>Tech Stack</a:t>
            </a:r>
          </a:p>
        </p:txBody>
      </p:sp>
      <p:sp>
        <p:nvSpPr>
          <p:cNvPr id="24" name="Text Placeholder 23">
            <a:extLst>
              <a:ext uri="{FF2B5EF4-FFF2-40B4-BE49-F238E27FC236}">
                <a16:creationId xmlns:a16="http://schemas.microsoft.com/office/drawing/2014/main" id="{ABF1D337-2A3C-A0FB-A6CD-5E4B9D6DFD91}"/>
              </a:ext>
            </a:extLst>
          </p:cNvPr>
          <p:cNvSpPr>
            <a:spLocks noGrp="1"/>
          </p:cNvSpPr>
          <p:nvPr>
            <p:ph type="body" sz="quarter" idx="32"/>
          </p:nvPr>
        </p:nvSpPr>
        <p:spPr>
          <a:xfrm>
            <a:off x="6295839" y="4631270"/>
            <a:ext cx="1913128" cy="1075689"/>
          </a:xfrm>
        </p:spPr>
        <p:txBody>
          <a:bodyPr/>
          <a:lstStyle/>
          <a:p>
            <a:r>
              <a:rPr lang="en-US" dirty="0"/>
              <a:t>Limitations</a:t>
            </a:r>
          </a:p>
        </p:txBody>
      </p:sp>
      <p:sp>
        <p:nvSpPr>
          <p:cNvPr id="2" name="Text Placeholder 23">
            <a:extLst>
              <a:ext uri="{FF2B5EF4-FFF2-40B4-BE49-F238E27FC236}">
                <a16:creationId xmlns:a16="http://schemas.microsoft.com/office/drawing/2014/main" id="{3B00959E-597C-760A-E54A-F0A0CE3EEA0F}"/>
              </a:ext>
            </a:extLst>
          </p:cNvPr>
          <p:cNvSpPr txBox="1">
            <a:spLocks/>
          </p:cNvSpPr>
          <p:nvPr/>
        </p:nvSpPr>
        <p:spPr>
          <a:xfrm>
            <a:off x="10461710" y="4631270"/>
            <a:ext cx="1913128" cy="1075689"/>
          </a:xfrm>
          <a:prstGeom prst="rect">
            <a:avLst/>
          </a:prstGeom>
        </p:spPr>
        <p:txBody>
          <a:bodyPr vert="horz" lIns="91440" tIns="45720" rIns="91440" bIns="45720" rtlCol="0" anchor="ctr">
            <a:noAutofit/>
          </a:bodyPr>
          <a:lstStyle>
            <a:lvl1pPr marL="0" indent="0" algn="ctr" defTabSz="914400" rtl="0" eaLnBrk="1" latinLnBrk="0" hangingPunct="1">
              <a:lnSpc>
                <a:spcPct val="113000"/>
              </a:lnSpc>
              <a:spcBef>
                <a:spcPts val="1000"/>
              </a:spcBef>
              <a:buFont typeface="Arial" panose="020B0604020202020204" pitchFamily="34" charset="0"/>
              <a:buNone/>
              <a:defRPr sz="1800" b="0" i="0" kern="1200">
                <a:solidFill>
                  <a:schemeClr val="bg1"/>
                </a:solidFill>
                <a:latin typeface="Abadi" panose="020B06040201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Conclusion</a:t>
            </a:r>
          </a:p>
        </p:txBody>
      </p:sp>
      <p:sp>
        <p:nvSpPr>
          <p:cNvPr id="8" name="Slide Number Placeholder 13">
            <a:extLst>
              <a:ext uri="{FF2B5EF4-FFF2-40B4-BE49-F238E27FC236}">
                <a16:creationId xmlns:a16="http://schemas.microsoft.com/office/drawing/2014/main" id="{16B92A8E-7235-0EA5-89DB-7A12B05027FE}"/>
              </a:ext>
            </a:extLst>
          </p:cNvPr>
          <p:cNvSpPr txBox="1">
            <a:spLocks/>
          </p:cNvSpPr>
          <p:nvPr/>
        </p:nvSpPr>
        <p:spPr>
          <a:xfrm>
            <a:off x="11222162" y="6318302"/>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u="none" strike="noStrike" kern="1200" cap="none" spc="0" normalizeH="0" baseline="0" dirty="0">
                <a:ln>
                  <a:noFill/>
                </a:ln>
                <a:solidFill>
                  <a:schemeClr val="bg1"/>
                </a:solidFill>
                <a:effectLst/>
                <a:uLnTx/>
                <a:uFillTx/>
              </a:rPr>
              <a:t>1</a:t>
            </a:r>
          </a:p>
        </p:txBody>
      </p:sp>
      <p:sp>
        <p:nvSpPr>
          <p:cNvPr id="12" name="Text Placeholder 23">
            <a:extLst>
              <a:ext uri="{FF2B5EF4-FFF2-40B4-BE49-F238E27FC236}">
                <a16:creationId xmlns:a16="http://schemas.microsoft.com/office/drawing/2014/main" id="{8C796123-24DC-6281-4425-A9777EA87647}"/>
              </a:ext>
            </a:extLst>
          </p:cNvPr>
          <p:cNvSpPr txBox="1">
            <a:spLocks/>
          </p:cNvSpPr>
          <p:nvPr/>
        </p:nvSpPr>
        <p:spPr>
          <a:xfrm>
            <a:off x="8366061" y="4587065"/>
            <a:ext cx="1913128" cy="1075689"/>
          </a:xfrm>
          <a:prstGeom prst="rect">
            <a:avLst/>
          </a:prstGeom>
        </p:spPr>
        <p:txBody>
          <a:bodyPr vert="horz" lIns="91440" tIns="45720" rIns="91440" bIns="45720" rtlCol="0" anchor="ctr">
            <a:noAutofit/>
          </a:bodyPr>
          <a:lstStyle>
            <a:lvl1pPr marL="0" indent="0" algn="ctr" defTabSz="914400" rtl="0" eaLnBrk="1" latinLnBrk="0" hangingPunct="1">
              <a:lnSpc>
                <a:spcPct val="113000"/>
              </a:lnSpc>
              <a:spcBef>
                <a:spcPts val="1000"/>
              </a:spcBef>
              <a:buFont typeface="Arial" panose="020B0604020202020204" pitchFamily="34" charset="0"/>
              <a:buNone/>
              <a:defRPr sz="1800" b="0" i="0" kern="1200">
                <a:solidFill>
                  <a:schemeClr val="bg1"/>
                </a:solidFill>
                <a:latin typeface="Abadi" panose="020B06040201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Future Aspects</a:t>
            </a:r>
          </a:p>
        </p:txBody>
      </p:sp>
    </p:spTree>
    <p:extLst>
      <p:ext uri="{BB962C8B-B14F-4D97-AF65-F5344CB8AC3E}">
        <p14:creationId xmlns:p14="http://schemas.microsoft.com/office/powerpoint/2010/main" val="2775535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a:off x="4864738" y="311581"/>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rgbClr val="F7D952"/>
              </a:solidFill>
              <a:effectLst/>
              <a:uLnTx/>
              <a:uFillTx/>
              <a:latin typeface="Posterama Text SemiBold"/>
              <a:ea typeface="+mn-ea"/>
              <a:cs typeface="+mn-cs"/>
            </a:endParaRPr>
          </a:p>
        </p:txBody>
      </p:sp>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3252770" y="809252"/>
            <a:ext cx="5247417" cy="1084864"/>
          </a:xfrm>
        </p:spPr>
        <p:txBody>
          <a:bodyPr/>
          <a:lstStyle/>
          <a:p>
            <a:r>
              <a:rPr lang="en-US" altLang="zh-CN" sz="6000" dirty="0"/>
              <a:t>INTRODUCTION</a:t>
            </a:r>
            <a:endParaRPr lang="en-US" sz="6000" dirty="0"/>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1113453" y="2118068"/>
            <a:ext cx="9965094" cy="4097597"/>
          </a:xfrm>
        </p:spPr>
        <p:txBody>
          <a:bodyPr/>
          <a:lstStyle/>
          <a:p>
            <a:endParaRPr lang="en-US" sz="2400" dirty="0"/>
          </a:p>
          <a:p>
            <a:r>
              <a:rPr lang="en-US" sz="2400" b="1" dirty="0"/>
              <a:t>The Lex Bot project is an innovative solution designed to provide legal guidance to users through an advanced AI-powered chatbot. The platform aims to assist individuals by offering accurate, preliminary legal insights on a variety of topics. This tool is especially helpful for those who may not have immediate access to professional legal advice or need initial direction on legal matters. Lex Bot ensures a user-friendly interface, making legal guidance accessible to everyone, regardless of their background. By integrating technology and legal expertise, this project aspires to bridge the gap between the general public and affordable legal support.</a:t>
            </a:r>
          </a:p>
          <a:p>
            <a:endParaRPr lang="en-US" dirty="0"/>
          </a:p>
        </p:txBody>
      </p:sp>
      <p:sp>
        <p:nvSpPr>
          <p:cNvPr id="9" name="Slide Number Placeholder 13">
            <a:extLst>
              <a:ext uri="{FF2B5EF4-FFF2-40B4-BE49-F238E27FC236}">
                <a16:creationId xmlns:a16="http://schemas.microsoft.com/office/drawing/2014/main" id="{D246665A-6901-3F62-340A-A95E775ACA4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chemeClr val="bg1"/>
                </a:solidFill>
              </a:rPr>
              <a:t>2</a:t>
            </a:r>
            <a:endParaRPr kumimoji="0" lang="en-US" altLang="zh-CN" sz="1200" u="none" strike="noStrike" kern="1200" cap="none" spc="0" normalizeH="0" baseline="0" dirty="0">
              <a:ln>
                <a:noFill/>
              </a:ln>
              <a:solidFill>
                <a:schemeClr val="bg1"/>
              </a:solidFill>
              <a:effectLst/>
              <a:uLnTx/>
              <a:uFillTx/>
            </a:endParaRPr>
          </a:p>
        </p:txBody>
      </p:sp>
    </p:spTree>
    <p:extLst>
      <p:ext uri="{BB962C8B-B14F-4D97-AF65-F5344CB8AC3E}">
        <p14:creationId xmlns:p14="http://schemas.microsoft.com/office/powerpoint/2010/main" val="77554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845F0-7A83-E71A-373D-9D303DFDE78D}"/>
              </a:ext>
            </a:extLst>
          </p:cNvPr>
          <p:cNvSpPr>
            <a:spLocks noGrp="1"/>
          </p:cNvSpPr>
          <p:nvPr>
            <p:ph type="title"/>
          </p:nvPr>
        </p:nvSpPr>
        <p:spPr>
          <a:xfrm>
            <a:off x="688910" y="361526"/>
            <a:ext cx="10515600" cy="1325563"/>
          </a:xfrm>
        </p:spPr>
        <p:txBody>
          <a:bodyPr/>
          <a:lstStyle/>
          <a:p>
            <a:r>
              <a:rPr lang="en-US" sz="6000" dirty="0"/>
              <a:t>LITERATURE SURVEY</a:t>
            </a:r>
            <a:endParaRPr lang="en-IN" sz="6000" dirty="0"/>
          </a:p>
        </p:txBody>
      </p:sp>
      <p:sp>
        <p:nvSpPr>
          <p:cNvPr id="4" name="Text Placeholder 3">
            <a:extLst>
              <a:ext uri="{FF2B5EF4-FFF2-40B4-BE49-F238E27FC236}">
                <a16:creationId xmlns:a16="http://schemas.microsoft.com/office/drawing/2014/main" id="{57B994C3-5668-6667-FA64-24BE87AA78BF}"/>
              </a:ext>
            </a:extLst>
          </p:cNvPr>
          <p:cNvSpPr>
            <a:spLocks noGrp="1"/>
          </p:cNvSpPr>
          <p:nvPr>
            <p:ph type="body" sz="quarter" idx="27"/>
          </p:nvPr>
        </p:nvSpPr>
        <p:spPr>
          <a:xfrm>
            <a:off x="422013" y="1933735"/>
            <a:ext cx="3918857" cy="1066934"/>
          </a:xfrm>
        </p:spPr>
        <p:txBody>
          <a:bodyPr/>
          <a:lstStyle/>
          <a:p>
            <a:r>
              <a:rPr lang="en-US" sz="2000" b="1" dirty="0"/>
              <a:t>The Need for AI in Legal Services</a:t>
            </a:r>
            <a:endParaRPr lang="en-US" sz="2000" dirty="0"/>
          </a:p>
          <a:p>
            <a:endParaRPr lang="en-IN" sz="2000" dirty="0"/>
          </a:p>
        </p:txBody>
      </p:sp>
      <p:sp>
        <p:nvSpPr>
          <p:cNvPr id="5" name="Text Placeholder 4">
            <a:extLst>
              <a:ext uri="{FF2B5EF4-FFF2-40B4-BE49-F238E27FC236}">
                <a16:creationId xmlns:a16="http://schemas.microsoft.com/office/drawing/2014/main" id="{A0331899-0A21-05D0-E4EF-E295085E6AAA}"/>
              </a:ext>
            </a:extLst>
          </p:cNvPr>
          <p:cNvSpPr>
            <a:spLocks noGrp="1"/>
          </p:cNvSpPr>
          <p:nvPr>
            <p:ph type="body" sz="quarter" idx="28"/>
          </p:nvPr>
        </p:nvSpPr>
        <p:spPr>
          <a:xfrm>
            <a:off x="769746" y="2742063"/>
            <a:ext cx="3362983" cy="3274689"/>
          </a:xfrm>
        </p:spPr>
        <p:txBody>
          <a:bodyPr/>
          <a:lstStyle/>
          <a:p>
            <a:pPr marL="285750" indent="-285750" algn="l">
              <a:buFont typeface="Arial" panose="020B0604020202020204" pitchFamily="34" charset="0"/>
              <a:buChar char="•"/>
            </a:pPr>
            <a:r>
              <a:rPr lang="en-US" sz="1600" dirty="0"/>
              <a:t>The legal industry faces challenges such as high costs, limited accessibility, and delays. Studies like those by Susskind (2013) highlight the “justice gap” preventing individuals from accessing legal resources. AI-powered chatbots automate repetitive tasks and provide real-time assistance, effectively addressing FAQs, generating legal documents, and clarifying legal terms.</a:t>
            </a:r>
          </a:p>
          <a:p>
            <a:endParaRPr lang="en-IN" sz="1600" dirty="0"/>
          </a:p>
        </p:txBody>
      </p:sp>
      <p:sp>
        <p:nvSpPr>
          <p:cNvPr id="7" name="Text Placeholder 6">
            <a:extLst>
              <a:ext uri="{FF2B5EF4-FFF2-40B4-BE49-F238E27FC236}">
                <a16:creationId xmlns:a16="http://schemas.microsoft.com/office/drawing/2014/main" id="{0517AC50-FBDC-EB32-5585-DACC737B91FD}"/>
              </a:ext>
            </a:extLst>
          </p:cNvPr>
          <p:cNvSpPr>
            <a:spLocks noGrp="1"/>
          </p:cNvSpPr>
          <p:nvPr>
            <p:ph type="body" sz="quarter" idx="54"/>
          </p:nvPr>
        </p:nvSpPr>
        <p:spPr>
          <a:xfrm>
            <a:off x="4546712" y="2003403"/>
            <a:ext cx="3434484" cy="997267"/>
          </a:xfrm>
        </p:spPr>
        <p:txBody>
          <a:bodyPr/>
          <a:lstStyle/>
          <a:p>
            <a:r>
              <a:rPr lang="en-US" sz="2000" b="1" dirty="0"/>
              <a:t>Overview of AI Legal Chatbots</a:t>
            </a:r>
            <a:endParaRPr lang="en-US" sz="2000" dirty="0"/>
          </a:p>
          <a:p>
            <a:endParaRPr lang="en-IN" sz="2000" dirty="0"/>
          </a:p>
        </p:txBody>
      </p:sp>
      <p:sp>
        <p:nvSpPr>
          <p:cNvPr id="8" name="Text Placeholder 7">
            <a:extLst>
              <a:ext uri="{FF2B5EF4-FFF2-40B4-BE49-F238E27FC236}">
                <a16:creationId xmlns:a16="http://schemas.microsoft.com/office/drawing/2014/main" id="{FA66AFE1-D5CE-A79F-DF01-8E393870F533}"/>
              </a:ext>
            </a:extLst>
          </p:cNvPr>
          <p:cNvSpPr>
            <a:spLocks noGrp="1"/>
          </p:cNvSpPr>
          <p:nvPr>
            <p:ph type="body" sz="quarter" idx="55"/>
          </p:nvPr>
        </p:nvSpPr>
        <p:spPr>
          <a:xfrm>
            <a:off x="4754853" y="2742063"/>
            <a:ext cx="2901821" cy="1450853"/>
          </a:xfrm>
        </p:spPr>
        <p:txBody>
          <a:bodyPr/>
          <a:lstStyle/>
          <a:p>
            <a:pPr marL="285750" indent="-285750" algn="l">
              <a:buFont typeface="Arial" panose="020B0604020202020204" pitchFamily="34" charset="0"/>
              <a:buChar char="•"/>
            </a:pPr>
            <a:r>
              <a:rPr lang="en-US" sz="1600" dirty="0"/>
              <a:t>AI legal chatbots mimic human interaction using natural language processing (NLP) and machine learning (ML) to respond to queries.</a:t>
            </a:r>
          </a:p>
          <a:p>
            <a:endParaRPr lang="en-IN" sz="1600" dirty="0"/>
          </a:p>
        </p:txBody>
      </p:sp>
      <p:sp>
        <p:nvSpPr>
          <p:cNvPr id="10" name="Text Placeholder 9">
            <a:extLst>
              <a:ext uri="{FF2B5EF4-FFF2-40B4-BE49-F238E27FC236}">
                <a16:creationId xmlns:a16="http://schemas.microsoft.com/office/drawing/2014/main" id="{7D6B16C3-A0FD-845E-CE3E-AB1EDBC16678}"/>
              </a:ext>
            </a:extLst>
          </p:cNvPr>
          <p:cNvSpPr>
            <a:spLocks noGrp="1"/>
          </p:cNvSpPr>
          <p:nvPr>
            <p:ph type="body" sz="quarter" idx="52"/>
          </p:nvPr>
        </p:nvSpPr>
        <p:spPr>
          <a:xfrm>
            <a:off x="8395181" y="2003403"/>
            <a:ext cx="2977283" cy="997266"/>
          </a:xfrm>
        </p:spPr>
        <p:txBody>
          <a:bodyPr/>
          <a:lstStyle/>
          <a:p>
            <a:r>
              <a:rPr lang="en-IN" sz="2000" b="1" dirty="0"/>
              <a:t>Impact of Legal Chatbots</a:t>
            </a:r>
            <a:endParaRPr lang="en-IN" sz="2000" dirty="0"/>
          </a:p>
          <a:p>
            <a:endParaRPr lang="en-IN" sz="2000" dirty="0"/>
          </a:p>
        </p:txBody>
      </p:sp>
      <p:sp>
        <p:nvSpPr>
          <p:cNvPr id="11" name="Text Placeholder 10">
            <a:extLst>
              <a:ext uri="{FF2B5EF4-FFF2-40B4-BE49-F238E27FC236}">
                <a16:creationId xmlns:a16="http://schemas.microsoft.com/office/drawing/2014/main" id="{8464ECD7-E1F3-F1CD-836C-6A1919F2D527}"/>
              </a:ext>
            </a:extLst>
          </p:cNvPr>
          <p:cNvSpPr>
            <a:spLocks noGrp="1"/>
          </p:cNvSpPr>
          <p:nvPr>
            <p:ph type="body" sz="quarter" idx="53"/>
          </p:nvPr>
        </p:nvSpPr>
        <p:spPr>
          <a:xfrm>
            <a:off x="8395180" y="2742063"/>
            <a:ext cx="2977283" cy="2971742"/>
          </a:xfrm>
        </p:spPr>
        <p:txBody>
          <a:bodyPr/>
          <a:lstStyle/>
          <a:p>
            <a:pPr marL="285750" indent="-285750" algn="l">
              <a:buFont typeface="Arial" panose="020B0604020202020204" pitchFamily="34" charset="0"/>
              <a:buChar char="•"/>
            </a:pPr>
            <a:r>
              <a:rPr lang="en-US" sz="1600" dirty="0"/>
              <a:t>AI chatbots improve access to underserved populations, reduce costs of basic consultations, and enhance efficiency by automating tasks. While not replacements for professional counsel, they complement existing resources by bridging gaps in legal knowledge.</a:t>
            </a:r>
          </a:p>
          <a:p>
            <a:endParaRPr lang="en-IN" sz="1600" dirty="0"/>
          </a:p>
        </p:txBody>
      </p:sp>
    </p:spTree>
    <p:extLst>
      <p:ext uri="{BB962C8B-B14F-4D97-AF65-F5344CB8AC3E}">
        <p14:creationId xmlns:p14="http://schemas.microsoft.com/office/powerpoint/2010/main" val="3101646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12910-6DBB-D571-3B88-908E84E3778B}"/>
              </a:ext>
            </a:extLst>
          </p:cNvPr>
          <p:cNvSpPr>
            <a:spLocks noGrp="1"/>
          </p:cNvSpPr>
          <p:nvPr>
            <p:ph type="title"/>
          </p:nvPr>
        </p:nvSpPr>
        <p:spPr>
          <a:xfrm>
            <a:off x="838200" y="441761"/>
            <a:ext cx="10515600" cy="1115434"/>
          </a:xfrm>
        </p:spPr>
        <p:txBody>
          <a:bodyPr/>
          <a:lstStyle/>
          <a:p>
            <a:pPr algn="ctr"/>
            <a:r>
              <a:rPr lang="en-US" sz="6000" dirty="0"/>
              <a:t>TECH STACK</a:t>
            </a:r>
            <a:endParaRPr lang="en-IN" sz="6000" dirty="0"/>
          </a:p>
        </p:txBody>
      </p:sp>
      <p:sp>
        <p:nvSpPr>
          <p:cNvPr id="5" name="Rectangle 1">
            <a:extLst>
              <a:ext uri="{FF2B5EF4-FFF2-40B4-BE49-F238E27FC236}">
                <a16:creationId xmlns:a16="http://schemas.microsoft.com/office/drawing/2014/main" id="{46581D89-CBFD-6B7F-B496-945B999E1463}"/>
              </a:ext>
            </a:extLst>
          </p:cNvPr>
          <p:cNvSpPr>
            <a:spLocks noChangeArrowheads="1"/>
          </p:cNvSpPr>
          <p:nvPr/>
        </p:nvSpPr>
        <p:spPr bwMode="auto">
          <a:xfrm>
            <a:off x="1355760" y="1693404"/>
            <a:ext cx="8802410"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Programming Language:</a:t>
            </a:r>
          </a:p>
          <a:p>
            <a:pPr lvl="1" eaLnBrk="0" fontAlgn="base" hangingPunct="0">
              <a:spcBef>
                <a:spcPct val="0"/>
              </a:spcBef>
              <a:spcAft>
                <a:spcPct val="0"/>
              </a:spcAft>
              <a:buFontTx/>
              <a:buChar char="•"/>
            </a:pPr>
            <a:r>
              <a:rPr kumimoji="0" lang="en-US" altLang="en-US" sz="16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Python</a:t>
            </a:r>
            <a:r>
              <a:rPr kumimoji="0" lang="en-US" altLang="en-US" sz="16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 Core language used for AI model, backend development.</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Machine Learning &amp; NLP:</a:t>
            </a:r>
          </a:p>
          <a:p>
            <a:pPr lvl="1" eaLnBrk="0" fontAlgn="base" hangingPunct="0">
              <a:spcBef>
                <a:spcPct val="0"/>
              </a:spcBef>
              <a:spcAft>
                <a:spcPct val="0"/>
              </a:spcAft>
              <a:buFontTx/>
              <a:buChar char="•"/>
            </a:pPr>
            <a:r>
              <a:rPr kumimoji="0" lang="en-US" altLang="en-US" sz="16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Hugging Face Transformers</a:t>
            </a:r>
            <a:r>
              <a:rPr kumimoji="0" lang="en-US" altLang="en-US" sz="16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 Used for loading and running </a:t>
            </a:r>
            <a:r>
              <a:rPr kumimoji="0" lang="en-US" altLang="en-US" sz="16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LLMs (Large Language Models)</a:t>
            </a:r>
            <a:r>
              <a:rPr kumimoji="0" lang="en-US" altLang="en-US" sz="16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a:t>
            </a:r>
          </a:p>
          <a:p>
            <a:pPr lvl="1" eaLnBrk="0" fontAlgn="base" hangingPunct="0">
              <a:spcBef>
                <a:spcPct val="0"/>
              </a:spcBef>
              <a:spcAft>
                <a:spcPct val="0"/>
              </a:spcAft>
              <a:buFontTx/>
              <a:buChar char="•"/>
            </a:pPr>
            <a:r>
              <a:rPr kumimoji="0" lang="en-US" altLang="en-US" sz="16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Unsloth</a:t>
            </a:r>
            <a:r>
              <a:rPr kumimoji="0" lang="en-US" altLang="en-US" sz="16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 Optimized model loading and inference.</a:t>
            </a:r>
          </a:p>
          <a:p>
            <a:pPr lvl="1" eaLnBrk="0" fontAlgn="base" hangingPunct="0">
              <a:spcBef>
                <a:spcPct val="0"/>
              </a:spcBef>
              <a:spcAft>
                <a:spcPct val="0"/>
              </a:spcAft>
              <a:buFontTx/>
              <a:buChar char="•"/>
            </a:pPr>
            <a:r>
              <a:rPr kumimoji="0" lang="en-US" altLang="en-US" sz="16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PyTorch</a:t>
            </a:r>
            <a:r>
              <a:rPr kumimoji="0" lang="en-US" altLang="en-US" sz="16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 Deep learning framework for training and deploying the AI model.</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Model &amp; Tokenizer:</a:t>
            </a:r>
          </a:p>
          <a:p>
            <a:pPr lvl="1" eaLnBrk="0" fontAlgn="base" hangingPunct="0">
              <a:spcBef>
                <a:spcPct val="0"/>
              </a:spcBef>
              <a:spcAft>
                <a:spcPct val="0"/>
              </a:spcAft>
              <a:buFontTx/>
              <a:buChar char="•"/>
            </a:pPr>
            <a:r>
              <a:rPr kumimoji="0" lang="en-US" altLang="en-US" sz="16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Custom-trained LLM</a:t>
            </a:r>
            <a:r>
              <a:rPr kumimoji="0" lang="en-US" altLang="en-US" sz="16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(stored in “/content/drive/MyDrive/LexBot/LexBot”)</a:t>
            </a:r>
          </a:p>
          <a:p>
            <a:pPr lvl="1" eaLnBrk="0" fontAlgn="base" hangingPunct="0">
              <a:spcBef>
                <a:spcPct val="0"/>
              </a:spcBef>
              <a:spcAft>
                <a:spcPct val="0"/>
              </a:spcAft>
              <a:buFontTx/>
              <a:buChar char="•"/>
            </a:pPr>
            <a:r>
              <a:rPr kumimoji="0" lang="en-US" altLang="en-US" sz="16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AutoTokenizer</a:t>
            </a:r>
            <a:r>
              <a:rPr kumimoji="0" lang="en-US" altLang="en-US" sz="16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 Tokenization for model input.</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Storage &amp; Deployment:</a:t>
            </a:r>
          </a:p>
          <a:p>
            <a:pPr lvl="1" eaLnBrk="0" fontAlgn="base" hangingPunct="0">
              <a:spcBef>
                <a:spcPct val="0"/>
              </a:spcBef>
              <a:spcAft>
                <a:spcPct val="0"/>
              </a:spcAft>
              <a:buFontTx/>
              <a:buChar char="•"/>
            </a:pPr>
            <a:r>
              <a:rPr kumimoji="0" lang="en-US" altLang="en-US" sz="16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Google Drive (Colab Integration)</a:t>
            </a:r>
            <a:r>
              <a:rPr kumimoji="0" lang="en-US" altLang="en-US" sz="16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 Storing the model.</a:t>
            </a:r>
          </a:p>
          <a:p>
            <a:pPr lvl="1" eaLnBrk="0" fontAlgn="base" hangingPunct="0">
              <a:spcBef>
                <a:spcPct val="0"/>
              </a:spcBef>
              <a:spcAft>
                <a:spcPct val="0"/>
              </a:spcAft>
              <a:buFontTx/>
              <a:buChar char="•"/>
            </a:pPr>
            <a:r>
              <a:rPr kumimoji="0" lang="en-US" altLang="en-US" sz="16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Colab / GPU (CUDA)</a:t>
            </a:r>
            <a:r>
              <a:rPr kumimoji="0" lang="en-US" altLang="en-US" sz="16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 Running the chatbot on GPU for faster inference.</a:t>
            </a:r>
          </a:p>
          <a:p>
            <a:pPr lvl="1" eaLnBrk="0" fontAlgn="base" hangingPunct="0">
              <a:spcBef>
                <a:spcPct val="0"/>
              </a:spcBef>
              <a:spcAft>
                <a:spcPct val="0"/>
              </a:spcAft>
              <a:buFontTx/>
              <a:buChar char="•"/>
            </a:pPr>
            <a:r>
              <a:rPr kumimoji="0" lang="en-US" altLang="en-US" sz="16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BitsAndBytes (for 4-bit quantization)</a:t>
            </a:r>
            <a:r>
              <a:rPr kumimoji="0" lang="en-US" altLang="en-US" sz="16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 Optimized memory usage.</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Frontend (if applicable):</a:t>
            </a:r>
          </a:p>
          <a:p>
            <a:pPr lvl="1" eaLnBrk="0" fontAlgn="base" hangingPunct="0">
              <a:spcBef>
                <a:spcPct val="0"/>
              </a:spcBef>
              <a:spcAft>
                <a:spcPct val="0"/>
              </a:spcAft>
              <a:buFontTx/>
              <a:buChar char="•"/>
            </a:pPr>
            <a:r>
              <a:rPr lang="en-US" altLang="en-US" sz="1600" dirty="0">
                <a:solidFill>
                  <a:schemeClr val="bg1"/>
                </a:solidFill>
                <a:latin typeface="Times New Roman" panose="02020603050405020304" pitchFamily="18" charset="0"/>
                <a:cs typeface="Times New Roman" panose="02020603050405020304" pitchFamily="18" charset="0"/>
              </a:rPr>
              <a:t>HTML/CSS/JavaScript –Web-based UI.</a:t>
            </a:r>
          </a:p>
          <a:p>
            <a:pPr marL="342900" indent="-342900">
              <a:buFont typeface="+mj-lt"/>
              <a:buAutoNum type="arabicPeriod"/>
            </a:pPr>
            <a:r>
              <a:rPr lang="en-US" sz="1600" dirty="0">
                <a:solidFill>
                  <a:schemeClr val="bg1"/>
                </a:solidFill>
                <a:latin typeface="Times New Roman" panose="02020603050405020304" pitchFamily="18" charset="0"/>
                <a:cs typeface="Times New Roman" panose="02020603050405020304" pitchFamily="18" charset="0"/>
              </a:rPr>
              <a:t>Deployment &amp; Hosting:</a:t>
            </a:r>
          </a:p>
          <a:p>
            <a:pPr lvl="1">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Local Server (port 8080) – Running on a local.</a:t>
            </a:r>
            <a:endParaRPr kumimoji="0" lang="en-US" altLang="en-US" sz="16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9019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a:xfrm>
            <a:off x="-2148926" y="297245"/>
            <a:ext cx="10889796" cy="1418998"/>
          </a:xfrm>
        </p:spPr>
        <p:txBody>
          <a:bodyPr/>
          <a:lstStyle/>
          <a:p>
            <a:pPr algn="ctr"/>
            <a:r>
              <a:rPr lang="en-US" sz="6000" dirty="0"/>
              <a:t>METHODOLOGY</a:t>
            </a:r>
          </a:p>
        </p:txBody>
      </p:sp>
      <p:sp>
        <p:nvSpPr>
          <p:cNvPr id="6" name="Slide Number Placeholder 13">
            <a:extLst>
              <a:ext uri="{FF2B5EF4-FFF2-40B4-BE49-F238E27FC236}">
                <a16:creationId xmlns:a16="http://schemas.microsoft.com/office/drawing/2014/main" id="{4800F032-5102-94C2-865C-AE9D448B2744}"/>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6</a:t>
            </a:fld>
            <a:endParaRPr kumimoji="0" lang="en-US" altLang="zh-CN" sz="1200" u="none" strike="noStrike" kern="1200" cap="none" spc="0" normalizeH="0" baseline="0" dirty="0">
              <a:ln>
                <a:noFill/>
              </a:ln>
              <a:solidFill>
                <a:schemeClr val="bg1"/>
              </a:solidFill>
              <a:effectLst/>
              <a:uLnTx/>
              <a:uFillTx/>
            </a:endParaRPr>
          </a:p>
        </p:txBody>
      </p:sp>
      <p:pic>
        <p:nvPicPr>
          <p:cNvPr id="13" name="Picture 12">
            <a:extLst>
              <a:ext uri="{FF2B5EF4-FFF2-40B4-BE49-F238E27FC236}">
                <a16:creationId xmlns:a16="http://schemas.microsoft.com/office/drawing/2014/main" id="{2D028174-3FCC-5565-2457-63A731DF2ECF}"/>
              </a:ext>
            </a:extLst>
          </p:cNvPr>
          <p:cNvPicPr>
            <a:picLocks noChangeAspect="1"/>
          </p:cNvPicPr>
          <p:nvPr/>
        </p:nvPicPr>
        <p:blipFill>
          <a:blip r:embed="rId3"/>
          <a:srcRect t="-355" r="21511" b="355"/>
          <a:stretch/>
        </p:blipFill>
        <p:spPr>
          <a:xfrm>
            <a:off x="957267" y="1696208"/>
            <a:ext cx="4677411" cy="3971387"/>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5" name="Picture 14">
            <a:extLst>
              <a:ext uri="{FF2B5EF4-FFF2-40B4-BE49-F238E27FC236}">
                <a16:creationId xmlns:a16="http://schemas.microsoft.com/office/drawing/2014/main" id="{14A5CC66-4930-190A-A860-6AF259BD11C2}"/>
              </a:ext>
            </a:extLst>
          </p:cNvPr>
          <p:cNvPicPr>
            <a:picLocks noChangeAspect="1"/>
          </p:cNvPicPr>
          <p:nvPr/>
        </p:nvPicPr>
        <p:blipFill>
          <a:blip r:embed="rId4"/>
          <a:srcRect l="4920" t="335" r="33154" b="-128"/>
          <a:stretch/>
        </p:blipFill>
        <p:spPr>
          <a:xfrm>
            <a:off x="6916586" y="579143"/>
            <a:ext cx="4521561" cy="5552586"/>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16" name="Text Placeholder 7">
            <a:extLst>
              <a:ext uri="{FF2B5EF4-FFF2-40B4-BE49-F238E27FC236}">
                <a16:creationId xmlns:a16="http://schemas.microsoft.com/office/drawing/2014/main" id="{6EE1364E-C77B-E53A-5DEC-A4C8BD287AA6}"/>
              </a:ext>
            </a:extLst>
          </p:cNvPr>
          <p:cNvSpPr txBox="1">
            <a:spLocks/>
          </p:cNvSpPr>
          <p:nvPr/>
        </p:nvSpPr>
        <p:spPr>
          <a:xfrm>
            <a:off x="2459002" y="6029093"/>
            <a:ext cx="1673939" cy="37314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r>
              <a:rPr lang="en-US" sz="1600" dirty="0"/>
              <a:t>Index Page</a:t>
            </a:r>
          </a:p>
          <a:p>
            <a:endParaRPr lang="en-IN" sz="1600" dirty="0"/>
          </a:p>
        </p:txBody>
      </p:sp>
      <p:sp>
        <p:nvSpPr>
          <p:cNvPr id="17" name="Text Placeholder 7">
            <a:extLst>
              <a:ext uri="{FF2B5EF4-FFF2-40B4-BE49-F238E27FC236}">
                <a16:creationId xmlns:a16="http://schemas.microsoft.com/office/drawing/2014/main" id="{69DB4E3A-79D3-0165-A187-7510A13B55E0}"/>
              </a:ext>
            </a:extLst>
          </p:cNvPr>
          <p:cNvSpPr txBox="1">
            <a:spLocks/>
          </p:cNvSpPr>
          <p:nvPr/>
        </p:nvSpPr>
        <p:spPr>
          <a:xfrm>
            <a:off x="8340398" y="6361219"/>
            <a:ext cx="1673939" cy="37314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r>
              <a:rPr lang="en-US" sz="1600" dirty="0"/>
              <a:t>Register Page</a:t>
            </a:r>
          </a:p>
          <a:p>
            <a:endParaRPr lang="en-IN" sz="1600" dirty="0"/>
          </a:p>
        </p:txBody>
      </p:sp>
    </p:spTree>
    <p:extLst>
      <p:ext uri="{BB962C8B-B14F-4D97-AF65-F5344CB8AC3E}">
        <p14:creationId xmlns:p14="http://schemas.microsoft.com/office/powerpoint/2010/main" val="1246021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E96D542-4C0B-0ED6-BE99-8393E2648607}"/>
              </a:ext>
            </a:extLst>
          </p:cNvPr>
          <p:cNvPicPr>
            <a:picLocks noChangeAspect="1"/>
          </p:cNvPicPr>
          <p:nvPr/>
        </p:nvPicPr>
        <p:blipFill>
          <a:blip r:embed="rId3"/>
          <a:srcRect l="18903" t="11292" r="6556" b="9366"/>
          <a:stretch/>
        </p:blipFill>
        <p:spPr>
          <a:xfrm>
            <a:off x="6204857" y="1026367"/>
            <a:ext cx="5482512" cy="5346442"/>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3" name="Picture 12">
            <a:extLst>
              <a:ext uri="{FF2B5EF4-FFF2-40B4-BE49-F238E27FC236}">
                <a16:creationId xmlns:a16="http://schemas.microsoft.com/office/drawing/2014/main" id="{F6776793-39BF-73AA-66E8-EC7710FDC8FF}"/>
              </a:ext>
            </a:extLst>
          </p:cNvPr>
          <p:cNvPicPr>
            <a:picLocks noChangeAspect="1"/>
          </p:cNvPicPr>
          <p:nvPr/>
        </p:nvPicPr>
        <p:blipFill>
          <a:blip r:embed="rId4"/>
          <a:srcRect l="19127" t="17541" r="6333" b="11553"/>
          <a:stretch/>
        </p:blipFill>
        <p:spPr>
          <a:xfrm>
            <a:off x="435432" y="466530"/>
            <a:ext cx="5380053" cy="4842589"/>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16" name="Text Placeholder 7">
            <a:extLst>
              <a:ext uri="{FF2B5EF4-FFF2-40B4-BE49-F238E27FC236}">
                <a16:creationId xmlns:a16="http://schemas.microsoft.com/office/drawing/2014/main" id="{95455C75-1523-BD62-717B-39530EEB4C70}"/>
              </a:ext>
            </a:extLst>
          </p:cNvPr>
          <p:cNvSpPr txBox="1">
            <a:spLocks/>
          </p:cNvSpPr>
          <p:nvPr/>
        </p:nvSpPr>
        <p:spPr>
          <a:xfrm>
            <a:off x="2107836" y="5864252"/>
            <a:ext cx="2035243" cy="37314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r>
              <a:rPr lang="en-US" sz="1600" dirty="0"/>
              <a:t>Indian Law Rules</a:t>
            </a:r>
          </a:p>
          <a:p>
            <a:endParaRPr lang="en-IN" sz="1600" dirty="0"/>
          </a:p>
        </p:txBody>
      </p:sp>
      <p:sp>
        <p:nvSpPr>
          <p:cNvPr id="17" name="Text Placeholder 7">
            <a:extLst>
              <a:ext uri="{FF2B5EF4-FFF2-40B4-BE49-F238E27FC236}">
                <a16:creationId xmlns:a16="http://schemas.microsoft.com/office/drawing/2014/main" id="{3A9FDB19-0AE3-E9B0-299A-8A8CF488C1CD}"/>
              </a:ext>
            </a:extLst>
          </p:cNvPr>
          <p:cNvSpPr txBox="1">
            <a:spLocks/>
          </p:cNvSpPr>
          <p:nvPr/>
        </p:nvSpPr>
        <p:spPr>
          <a:xfrm>
            <a:off x="7858604" y="298619"/>
            <a:ext cx="2035243" cy="37314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r>
              <a:rPr lang="en-US" sz="1600" dirty="0"/>
              <a:t>Indian Law Rules</a:t>
            </a:r>
          </a:p>
          <a:p>
            <a:endParaRPr lang="en-IN" sz="1600" dirty="0"/>
          </a:p>
        </p:txBody>
      </p:sp>
    </p:spTree>
    <p:extLst>
      <p:ext uri="{BB962C8B-B14F-4D97-AF65-F5344CB8AC3E}">
        <p14:creationId xmlns:p14="http://schemas.microsoft.com/office/powerpoint/2010/main" val="1640288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CF757-6CAA-A098-267B-78CB43B36579}"/>
              </a:ext>
            </a:extLst>
          </p:cNvPr>
          <p:cNvSpPr>
            <a:spLocks noGrp="1"/>
          </p:cNvSpPr>
          <p:nvPr>
            <p:ph type="title"/>
          </p:nvPr>
        </p:nvSpPr>
        <p:spPr>
          <a:xfrm>
            <a:off x="587829" y="301172"/>
            <a:ext cx="10515600" cy="1115434"/>
          </a:xfrm>
        </p:spPr>
        <p:txBody>
          <a:bodyPr/>
          <a:lstStyle/>
          <a:p>
            <a:pPr algn="ctr"/>
            <a:r>
              <a:rPr lang="en-US" sz="6000" dirty="0"/>
              <a:t>LIMITATIONS</a:t>
            </a:r>
            <a:endParaRPr lang="en-IN" sz="6000" dirty="0"/>
          </a:p>
        </p:txBody>
      </p:sp>
      <p:sp>
        <p:nvSpPr>
          <p:cNvPr id="8" name="Text Placeholder 4">
            <a:extLst>
              <a:ext uri="{FF2B5EF4-FFF2-40B4-BE49-F238E27FC236}">
                <a16:creationId xmlns:a16="http://schemas.microsoft.com/office/drawing/2014/main" id="{E306CC8E-4EC6-3DA9-F3DB-D27572359242}"/>
              </a:ext>
            </a:extLst>
          </p:cNvPr>
          <p:cNvSpPr txBox="1">
            <a:spLocks/>
          </p:cNvSpPr>
          <p:nvPr/>
        </p:nvSpPr>
        <p:spPr>
          <a:xfrm>
            <a:off x="769746" y="2742063"/>
            <a:ext cx="3362983" cy="3274689"/>
          </a:xfrm>
          <a:prstGeom prst="rect">
            <a:avLst/>
          </a:prstGeom>
        </p:spPr>
        <p:txBody>
          <a:bodyPr vert="horz" lIns="91440" tIns="45720" rIns="91440" bIns="45720" rtlCol="0" anchor="ctr">
            <a:noAutofit/>
          </a:bodyPr>
          <a:lstStyle>
            <a:defPPr>
              <a:defRPr lang="zh-CN"/>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sz="1600" dirty="0"/>
          </a:p>
        </p:txBody>
      </p:sp>
      <p:sp>
        <p:nvSpPr>
          <p:cNvPr id="13" name="Rectangle 5">
            <a:extLst>
              <a:ext uri="{FF2B5EF4-FFF2-40B4-BE49-F238E27FC236}">
                <a16:creationId xmlns:a16="http://schemas.microsoft.com/office/drawing/2014/main" id="{6284D7C2-9441-C924-7975-2E659E429215}"/>
              </a:ext>
            </a:extLst>
          </p:cNvPr>
          <p:cNvSpPr>
            <a:spLocks noChangeArrowheads="1"/>
          </p:cNvSpPr>
          <p:nvPr/>
        </p:nvSpPr>
        <p:spPr bwMode="auto">
          <a:xfrm>
            <a:off x="982824" y="1543514"/>
            <a:ext cx="10226351" cy="4699159"/>
          </a:xfrm>
          <a:prstGeom prst="roundRect">
            <a:avLst>
              <a:gd name="adj" fmla="val 6540"/>
            </a:avLst>
          </a:prstGeom>
          <a:solidFill>
            <a:srgbClr val="FFFFFF">
              <a:alpha val="5098"/>
            </a:srgb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bg1"/>
                </a:solidFill>
                <a:effectLst/>
                <a:latin typeface="Arial" panose="020B0604020202020204" pitchFamily="34" charset="0"/>
              </a:rPr>
              <a:t>General Legal Information Only</a:t>
            </a:r>
            <a:r>
              <a:rPr kumimoji="0" lang="en-US" altLang="en-US" sz="1800" b="0" i="0" u="none" strike="noStrike" cap="none" normalizeH="0" baseline="0" dirty="0">
                <a:ln>
                  <a:noFill/>
                </a:ln>
                <a:solidFill>
                  <a:schemeClr val="bg1"/>
                </a:solidFill>
                <a:effectLst/>
                <a:latin typeface="Arial" panose="020B0604020202020204" pitchFamily="34" charset="0"/>
              </a:rPr>
              <a:t>: Lex Bot offers broad legal suggestions, but it lacks the ability to delve deeply into complex legal cases that require specialized expertise.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bg1"/>
                </a:solidFill>
                <a:effectLst/>
                <a:latin typeface="Arial" panose="020B0604020202020204" pitchFamily="34" charset="0"/>
              </a:rPr>
              <a:t>Not a Replacement for Lawyers</a:t>
            </a:r>
            <a:r>
              <a:rPr kumimoji="0" lang="en-US" altLang="en-US" sz="1800" b="0" i="0" u="none" strike="noStrike" cap="none" normalizeH="0" baseline="0" dirty="0">
                <a:ln>
                  <a:noFill/>
                </a:ln>
                <a:solidFill>
                  <a:schemeClr val="bg1"/>
                </a:solidFill>
                <a:effectLst/>
                <a:latin typeface="Arial" panose="020B0604020202020204" pitchFamily="34" charset="0"/>
              </a:rPr>
              <a:t>: It is essential to consult a licensed attorney for legal decisions or actions, as the bot cannot provide legally binding advice.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bg1"/>
                </a:solidFill>
                <a:effectLst/>
                <a:latin typeface="Arial" panose="020B0604020202020204" pitchFamily="34" charset="0"/>
              </a:rPr>
              <a:t>Jurisdictional Limitations</a:t>
            </a:r>
            <a:r>
              <a:rPr kumimoji="0" lang="en-US" altLang="en-US" sz="1800" b="0" i="0" u="none" strike="noStrike" cap="none" normalizeH="0" baseline="0" dirty="0">
                <a:ln>
                  <a:noFill/>
                </a:ln>
                <a:solidFill>
                  <a:schemeClr val="bg1"/>
                </a:solidFill>
                <a:effectLst/>
                <a:latin typeface="Arial" panose="020B0604020202020204" pitchFamily="34" charset="0"/>
              </a:rPr>
              <a:t>: The bot cannot cater to legal intricacies or variations specific to different regions or countries.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bg1"/>
                </a:solidFill>
                <a:effectLst/>
                <a:latin typeface="Arial" panose="020B0604020202020204" pitchFamily="34" charset="0"/>
              </a:rPr>
              <a:t>Knowledge Constraints</a:t>
            </a:r>
            <a:r>
              <a:rPr kumimoji="0" lang="en-US" altLang="en-US" sz="1800" b="0" i="0" u="none" strike="noStrike" cap="none" normalizeH="0" baseline="0" dirty="0">
                <a:ln>
                  <a:noFill/>
                </a:ln>
                <a:solidFill>
                  <a:schemeClr val="bg1"/>
                </a:solidFill>
                <a:effectLst/>
                <a:latin typeface="Arial" panose="020B0604020202020204" pitchFamily="34" charset="0"/>
              </a:rPr>
              <a:t>: Its pre-trained model may not include the latest legal amendments or address unique, nuanced scenarios.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bg1"/>
                </a:solidFill>
                <a:effectLst/>
                <a:latin typeface="Arial" panose="020B0604020202020204" pitchFamily="34" charset="0"/>
              </a:rPr>
              <a:t>Supplementary Tool</a:t>
            </a:r>
            <a:r>
              <a:rPr kumimoji="0" lang="en-US" altLang="en-US" sz="1800" b="0" i="0" u="none" strike="noStrike" cap="none" normalizeH="0" baseline="0" dirty="0">
                <a:ln>
                  <a:noFill/>
                </a:ln>
                <a:solidFill>
                  <a:schemeClr val="bg1"/>
                </a:solidFill>
                <a:effectLst/>
                <a:latin typeface="Arial" panose="020B0604020202020204" pitchFamily="34" charset="0"/>
              </a:rPr>
              <a:t>: Lex Bot is best used as a supplementary resource to gain preliminary legal insights.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3708503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9BD2C6B-F9F8-031B-4BF5-0B824EB7CDC5}"/>
              </a:ext>
            </a:extLst>
          </p:cNvPr>
          <p:cNvSpPr>
            <a:spLocks noGrp="1"/>
          </p:cNvSpPr>
          <p:nvPr>
            <p:ph type="title"/>
          </p:nvPr>
        </p:nvSpPr>
        <p:spPr>
          <a:xfrm>
            <a:off x="872576" y="320562"/>
            <a:ext cx="9823998" cy="1325563"/>
          </a:xfrm>
        </p:spPr>
        <p:txBody>
          <a:bodyPr/>
          <a:lstStyle/>
          <a:p>
            <a:pPr algn="ctr"/>
            <a:r>
              <a:rPr lang="en-US" sz="6000" dirty="0"/>
              <a:t>FUTURE ASPECTS</a:t>
            </a:r>
            <a:endParaRPr lang="en-IN" sz="6000" dirty="0"/>
          </a:p>
        </p:txBody>
      </p:sp>
      <p:sp>
        <p:nvSpPr>
          <p:cNvPr id="6" name="Rectangle 1">
            <a:extLst>
              <a:ext uri="{FF2B5EF4-FFF2-40B4-BE49-F238E27FC236}">
                <a16:creationId xmlns:a16="http://schemas.microsoft.com/office/drawing/2014/main" id="{B3D8C22E-6FD4-7724-6F07-BE78D0645ADA}"/>
              </a:ext>
            </a:extLst>
          </p:cNvPr>
          <p:cNvSpPr>
            <a:spLocks noGrp="1" noChangeArrowheads="1"/>
          </p:cNvSpPr>
          <p:nvPr>
            <p:ph type="body" sz="quarter" idx="28"/>
          </p:nvPr>
        </p:nvSpPr>
        <p:spPr bwMode="auto">
          <a:xfrm>
            <a:off x="373224" y="1124794"/>
            <a:ext cx="11560630" cy="5312093"/>
          </a:xfrm>
          <a:prstGeom prst="roundRect">
            <a:avLst>
              <a:gd name="adj" fmla="val 6304"/>
            </a:avLst>
          </a:prstGeom>
          <a:solidFill>
            <a:schemeClr val="bg1">
              <a:lumMod val="50000"/>
              <a:alpha val="5098"/>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effectLst/>
                <a:latin typeface="Arial" panose="020B0604020202020204" pitchFamily="34" charset="0"/>
              </a:rPr>
              <a:t>Expansion to Support Laws of Specific Countries</a:t>
            </a:r>
            <a:r>
              <a:rPr kumimoji="0" lang="en-US" altLang="en-US" sz="1800" b="0" i="0" u="none" strike="noStrike" cap="none" normalizeH="0" baseline="0" dirty="0">
                <a:ln>
                  <a:noFill/>
                </a:ln>
                <a:effectLst/>
                <a:latin typeface="Arial" panose="020B0604020202020204" pitchFamily="34" charset="0"/>
              </a:rPr>
              <a:t>: Lex Bot will be enhanced to provide region-specific legal advice, making it more relevant to users worldwide. By incorporating the laws of various countries, the bot will deliver tailored insights based on the user’s jurisdiction, ensuring that legal advice aligns with local regulations, rules, and practices.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effectLst/>
                <a:latin typeface="Arial" panose="020B0604020202020204" pitchFamily="34" charset="0"/>
              </a:rPr>
              <a:t>Improved AI Model for More Accurate Legal Suggestions</a:t>
            </a:r>
            <a:r>
              <a:rPr kumimoji="0" lang="en-US" altLang="en-US" sz="1800" b="0" i="0" u="none" strike="noStrike" cap="none" normalizeH="0" baseline="0" dirty="0">
                <a:ln>
                  <a:noFill/>
                </a:ln>
                <a:effectLst/>
                <a:latin typeface="Arial" panose="020B0604020202020204" pitchFamily="34" charset="0"/>
              </a:rPr>
              <a:t>: The AI model behind Lex Bot will undergo improvements to enhance its ability to provide accurate and reliable legal suggestions. By integrating more advanced machine learning techniques, Lex Bot will better understand complex legal queries and generate responses that are both precise and insightful.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effectLst/>
                <a:latin typeface="Arial" panose="020B0604020202020204" pitchFamily="34" charset="0"/>
              </a:rPr>
              <a:t>Mobile App Development</a:t>
            </a:r>
            <a:r>
              <a:rPr kumimoji="0" lang="en-US" altLang="en-US" sz="1800" b="0" i="0" u="none" strike="noStrike" cap="none" normalizeH="0" baseline="0" dirty="0">
                <a:ln>
                  <a:noFill/>
                </a:ln>
                <a:effectLst/>
                <a:latin typeface="Arial" panose="020B0604020202020204" pitchFamily="34" charset="0"/>
              </a:rPr>
              <a:t>: To make Lex Bot more accessible, a mobile app for both iOS and Android will be developed. This app will allow users to access legal advice at their convenience, providing an on-the-go solution for anyone in need of legal insights, whether at home, at work, or traveling.</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effectLst/>
                <a:latin typeface="Arial" panose="020B0604020202020204" pitchFamily="34" charset="0"/>
              </a:rPr>
              <a:t>Multi-language Support</a:t>
            </a:r>
            <a:r>
              <a:rPr kumimoji="0" lang="en-US" altLang="en-US" sz="1800" b="0" i="0" u="none" strike="noStrike" cap="none" normalizeH="0" baseline="0" dirty="0">
                <a:ln>
                  <a:noFill/>
                </a:ln>
                <a:effectLst/>
                <a:latin typeface="Arial" panose="020B0604020202020204" pitchFamily="34" charset="0"/>
              </a:rPr>
              <a:t>: To reach a global audience, multi-language support will be added, enabling users from different linguistic backgrounds to interact with Lex Bot in their preferred language.</a:t>
            </a:r>
          </a:p>
        </p:txBody>
      </p:sp>
    </p:spTree>
    <p:extLst>
      <p:ext uri="{BB962C8B-B14F-4D97-AF65-F5344CB8AC3E}">
        <p14:creationId xmlns:p14="http://schemas.microsoft.com/office/powerpoint/2010/main" val="782703291"/>
      </p:ext>
    </p:extLst>
  </p:cSld>
  <p:clrMapOvr>
    <a:masterClrMapping/>
  </p:clrMapOvr>
</p:sld>
</file>

<file path=ppt/theme/theme1.xml><?xml version="1.0" encoding="utf-8"?>
<a:theme xmlns:a="http://schemas.openxmlformats.org/drawingml/2006/main" name="Custom">
  <a:themeElements>
    <a:clrScheme name="Custom 7">
      <a:dk1>
        <a:srgbClr val="000000"/>
      </a:dk1>
      <a:lt1>
        <a:srgbClr val="FFFFFF"/>
      </a:lt1>
      <a:dk2>
        <a:srgbClr val="0F253E"/>
      </a:dk2>
      <a:lt2>
        <a:srgbClr val="E7E6E6"/>
      </a:lt2>
      <a:accent1>
        <a:srgbClr val="4472C4"/>
      </a:accent1>
      <a:accent2>
        <a:srgbClr val="B83903"/>
      </a:accent2>
      <a:accent3>
        <a:srgbClr val="75262A"/>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Dark Presentation_win32_v5" id="{58BAEBF1-5D61-4C15-85CE-FF9951014D92}" vid="{276E4683-2F29-4A34-B0D2-95452F46AA5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8C25491-3B09-4F3E-8C86-936D290E4013}">
  <ds:schemaRefs>
    <ds:schemaRef ds:uri="http://schemas.microsoft.com/sharepoint/v3/contenttype/forms"/>
  </ds:schemaRefs>
</ds:datastoreItem>
</file>

<file path=customXml/itemProps2.xml><?xml version="1.0" encoding="utf-8"?>
<ds:datastoreItem xmlns:ds="http://schemas.openxmlformats.org/officeDocument/2006/customXml" ds:itemID="{F4D5854E-F453-4846-A87D-6EF3DCF73E3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337AE0CD-4570-4F66-89CD-DDD19F091E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dark</Template>
  <TotalTime>915</TotalTime>
  <Words>889</Words>
  <Application>Microsoft Office PowerPoint</Application>
  <PresentationFormat>Widescreen</PresentationFormat>
  <Paragraphs>78</Paragraphs>
  <Slides>10</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等线</vt:lpstr>
      <vt:lpstr>Abadi</vt:lpstr>
      <vt:lpstr>Arial</vt:lpstr>
      <vt:lpstr>Calibri</vt:lpstr>
      <vt:lpstr>Posterama Text Black</vt:lpstr>
      <vt:lpstr>Posterama Text SemiBold</vt:lpstr>
      <vt:lpstr>Times New Roman</vt:lpstr>
      <vt:lpstr>Custom</vt:lpstr>
      <vt:lpstr>LEX-BOT. AI LEGAL ASSISTANT. </vt:lpstr>
      <vt:lpstr>CONTENT.</vt:lpstr>
      <vt:lpstr>INTRODUCTION</vt:lpstr>
      <vt:lpstr>LITERATURE SURVEY</vt:lpstr>
      <vt:lpstr>TECH STACK</vt:lpstr>
      <vt:lpstr>METHODOLOGY</vt:lpstr>
      <vt:lpstr>PowerPoint Presentation</vt:lpstr>
      <vt:lpstr>LIMITATIONS</vt:lpstr>
      <vt:lpstr>FUTURE ASPECTS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Aditya Bhadra</dc:creator>
  <cp:lastModifiedBy>Aditya Bhadra</cp:lastModifiedBy>
  <cp:revision>5</cp:revision>
  <dcterms:created xsi:type="dcterms:W3CDTF">2024-12-12T06:34:52Z</dcterms:created>
  <dcterms:modified xsi:type="dcterms:W3CDTF">2025-03-02T23:41:57Z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