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87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_11">
    <p:spTree>
      <p:nvGrpSpPr>
        <p:cNvPr id="1" name=""/>
        <p:cNvGrpSpPr/>
        <p:nvPr/>
      </p:nvGrpSpPr>
      <p:grpSpPr>
        <a:xfrm>
          <a:off x="0" y="0"/>
          <a:ext cx="9144000" cy="5143500"/>
          <a:chOff x="0" y="0"/>
          <a:chExt cx="9144000" cy="5143500"/>
        </a:xfrm>
      </p:grpSpPr>
      <p:pic>
        <p:nvPicPr>
          <p:cNvPr id="2" name="Google Shape;7;p2"/>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_11_1">
    <p:spTree>
      <p:nvGrpSpPr>
        <p:cNvPr id="1" name=""/>
        <p:cNvGrpSpPr/>
        <p:nvPr/>
      </p:nvGrpSpPr>
      <p:grpSpPr>
        <a:xfrm>
          <a:off x="0" y="0"/>
          <a:ext cx="9144000" cy="5143500"/>
          <a:chOff x="0" y="0"/>
          <a:chExt cx="9144000" cy="5143500"/>
        </a:xfrm>
      </p:grpSpPr>
      <p:pic>
        <p:nvPicPr>
          <p:cNvPr id="2" name="Google Shape;9;p3"/>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_11_1_1">
    <p:spTree>
      <p:nvGrpSpPr>
        <p:cNvPr id="1" name=""/>
        <p:cNvGrpSpPr/>
        <p:nvPr/>
      </p:nvGrpSpPr>
      <p:grpSpPr>
        <a:xfrm>
          <a:off x="0" y="0"/>
          <a:ext cx="9144000" cy="5143500"/>
          <a:chOff x="0" y="0"/>
          <a:chExt cx="9144000" cy="5143500"/>
        </a:xfrm>
      </p:grpSpPr>
      <p:pic>
        <p:nvPicPr>
          <p:cNvPr id="2" name="Google Shape;11;p4"/>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USTOM_11_1_1_1">
    <p:spTree>
      <p:nvGrpSpPr>
        <p:cNvPr id="1" name=""/>
        <p:cNvGrpSpPr/>
        <p:nvPr/>
      </p:nvGrpSpPr>
      <p:grpSpPr>
        <a:xfrm>
          <a:off x="0" y="0"/>
          <a:ext cx="9144000" cy="5143500"/>
          <a:chOff x="0" y="0"/>
          <a:chExt cx="9144000" cy="5143500"/>
        </a:xfrm>
      </p:grpSpPr>
      <p:pic>
        <p:nvPicPr>
          <p:cNvPr id="2" name="Google Shape;13;p5"/>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_11_1_1_1_1">
    <p:spTree>
      <p:nvGrpSpPr>
        <p:cNvPr id="1" name=""/>
        <p:cNvGrpSpPr/>
        <p:nvPr/>
      </p:nvGrpSpPr>
      <p:grpSpPr>
        <a:xfrm>
          <a:off x="0" y="0"/>
          <a:ext cx="9144000" cy="5143500"/>
          <a:chOff x="0" y="0"/>
          <a:chExt cx="9144000" cy="5143500"/>
        </a:xfrm>
      </p:grpSpPr>
      <p:pic>
        <p:nvPicPr>
          <p:cNvPr id="2" name="Google Shape;15;p6"/>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USTOM_11_1_1_1_1_1">
    <p:spTree>
      <p:nvGrpSpPr>
        <p:cNvPr id="1" name=""/>
        <p:cNvGrpSpPr/>
        <p:nvPr/>
      </p:nvGrpSpPr>
      <p:grpSpPr>
        <a:xfrm>
          <a:off x="0" y="0"/>
          <a:ext cx="9144000" cy="5143500"/>
          <a:chOff x="0" y="0"/>
          <a:chExt cx="9144000" cy="5143500"/>
        </a:xfrm>
      </p:grpSpPr>
      <p:pic>
        <p:nvPicPr>
          <p:cNvPr id="2" name="Google Shape;17;p7"/>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USTOM_11_1_1_1_1_1_1">
    <p:spTree>
      <p:nvGrpSpPr>
        <p:cNvPr id="1" name=""/>
        <p:cNvGrpSpPr/>
        <p:nvPr/>
      </p:nvGrpSpPr>
      <p:grpSpPr>
        <a:xfrm>
          <a:off x="0" y="0"/>
          <a:ext cx="9144000" cy="5143500"/>
          <a:chOff x="0" y="0"/>
          <a:chExt cx="9144000" cy="5143500"/>
        </a:xfrm>
      </p:grpSpPr>
      <p:pic>
        <p:nvPicPr>
          <p:cNvPr id="2" name="Google Shape;19;p8"/>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USTOM_11_1_1_1_1_1_1_1">
    <p:spTree>
      <p:nvGrpSpPr>
        <p:cNvPr id="1" name=""/>
        <p:cNvGrpSpPr/>
        <p:nvPr/>
      </p:nvGrpSpPr>
      <p:grpSpPr>
        <a:xfrm>
          <a:off x="0" y="0"/>
          <a:ext cx="9144000" cy="5143500"/>
          <a:chOff x="0" y="0"/>
          <a:chExt cx="9144000" cy="5143500"/>
        </a:xfrm>
      </p:grpSpPr>
      <p:pic>
        <p:nvPicPr>
          <p:cNvPr id="2" name="Google Shape;21;p9"/>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USTOM_11_1_1_1_1_1_1_1_1">
    <p:spTree>
      <p:nvGrpSpPr>
        <p:cNvPr id="1" name=""/>
        <p:cNvGrpSpPr/>
        <p:nvPr/>
      </p:nvGrpSpPr>
      <p:grpSpPr>
        <a:xfrm>
          <a:off x="0" y="0"/>
          <a:ext cx="9144000" cy="5143500"/>
          <a:chOff x="0" y="0"/>
          <a:chExt cx="9144000" cy="5143500"/>
        </a:xfrm>
      </p:grpSpPr>
      <p:pic>
        <p:nvPicPr>
          <p:cNvPr id="2" name="Google Shape;23;p10"/>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CF5EE"/>
        </a:solidFill>
        <a:effectLst/>
      </p:bgPr>
    </p:bg>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420334660" r:id="rId1"/>
    <p:sldLayoutId id="2420334661" r:id="rId2"/>
    <p:sldLayoutId id="2420334662" r:id="rId3"/>
    <p:sldLayoutId id="2420334663" r:id="rId4"/>
    <p:sldLayoutId id="2420334664" r:id="rId5"/>
    <p:sldLayoutId id="2420334665" r:id="rId6"/>
    <p:sldLayoutId id="2420334666" r:id="rId7"/>
    <p:sldLayoutId id="2420334667" r:id="rId8"/>
    <p:sldLayoutId id="2420334668" r:id="rId9"/>
  </p:sldLayoutIdLst>
  <p:txStyles>
    <p:titleStyle>
      <a:defPPr algn="l">
        <a:defRPr kern="1200"/>
      </a:defPPr>
      <a:lvl1pPr algn="l">
        <a:defRPr sz="1400" kern="1200"/>
      </a:lvl1pPr>
      <a:lvl2pPr algn="l">
        <a:defRPr sz="1400" kern="1200"/>
      </a:lvl2pPr>
      <a:lvl3pPr algn="l">
        <a:defRPr sz="1400" kern="1200"/>
      </a:lvl3pPr>
      <a:lvl4pPr algn="l">
        <a:defRPr sz="1400" kern="1200"/>
      </a:lvl4pPr>
      <a:lvl5pPr algn="l">
        <a:defRPr sz="1400" kern="1200"/>
      </a:lvl5pPr>
      <a:lvl6pPr algn="l">
        <a:defRPr sz="1400" kern="1200"/>
      </a:lvl6pPr>
      <a:lvl7pPr algn="l">
        <a:defRPr sz="1400" kern="1200"/>
      </a:lvl7pPr>
      <a:lvl8pPr algn="l">
        <a:defRPr sz="1400" kern="1200"/>
      </a:lvl8pPr>
      <a:lvl9pPr algn="l">
        <a:defRPr sz="1400" kern="1200"/>
      </a:lvl9pPr>
      <a:extLst/>
    </p:titleStyle>
    <p:bodyStyle>
      <a:defPPr algn="l">
        <a:defRPr kern="1200"/>
      </a:defPPr>
      <a:lvl1pPr algn="l">
        <a:defRPr sz="1400" kern="1200"/>
      </a:lvl1pPr>
      <a:lvl2pPr algn="l">
        <a:defRPr sz="1400" kern="1200"/>
      </a:lvl2pPr>
      <a:lvl3pPr algn="l">
        <a:defRPr sz="1400" kern="1200"/>
      </a:lvl3pPr>
      <a:lvl4pPr algn="l">
        <a:defRPr sz="1400" kern="1200"/>
      </a:lvl4pPr>
      <a:lvl5pPr algn="l">
        <a:defRPr sz="1400" kern="1200"/>
      </a:lvl5pPr>
      <a:lvl6pPr algn="l">
        <a:defRPr sz="1400" kern="1200"/>
      </a:lvl6pPr>
      <a:lvl7pPr algn="l">
        <a:defRPr sz="1400" kern="1200"/>
      </a:lvl7pPr>
      <a:lvl8pPr algn="l">
        <a:defRPr sz="1400" kern="1200"/>
      </a:lvl8pPr>
      <a:lvl9pPr algn="l">
        <a:defRPr sz="1400" kern="1200"/>
      </a:lvl9pPr>
      <a:extLst/>
    </p:bodyStyle>
    <p:otherStyle>
      <a:defPPr algn="l">
        <a:defRPr kern="1200"/>
      </a:defPPr>
      <a:lvl1pPr algn="l">
        <a:defRPr sz="1400" kern="1200"/>
      </a:lvl1pPr>
      <a:lvl2pPr algn="l">
        <a:defRPr sz="1400" kern="1200"/>
      </a:lvl2pPr>
      <a:lvl3pPr algn="l">
        <a:defRPr sz="1400" kern="1200"/>
      </a:lvl3pPr>
      <a:lvl4pPr algn="l">
        <a:defRPr sz="1400" kern="1200"/>
      </a:lvl4pPr>
      <a:lvl5pPr algn="l">
        <a:defRPr sz="1400" kern="1200"/>
      </a:lvl5pPr>
      <a:lvl6pPr algn="l">
        <a:defRPr sz="1400" kern="1200"/>
      </a:lvl6pPr>
      <a:lvl7pPr algn="l">
        <a:defRPr sz="1400" kern="1200"/>
      </a:lvl7pPr>
      <a:lvl8pPr algn="l">
        <a:defRPr sz="1400" kern="1200"/>
      </a:lvl8pPr>
      <a:lvl9pPr algn="l">
        <a:defRPr sz="1400" kern="1200"/>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543050"/>
          <a:ext cx="8229600" cy="2857500"/>
          <a:chOff x="914400" y="1543050"/>
          <a:chExt cx="8229600" cy="2857500"/>
        </a:xfrm>
      </p:grpSpPr>
      <p:sp>
        <p:nvSpPr>
          <p:cNvPr id="2" name="TextBox 1"/>
          <p:cNvSpPr txBox="1"/>
          <p:nvPr/>
        </p:nvSpPr>
        <p:spPr>
          <a:xfrm>
            <a:off x="1828800" y="1428750"/>
            <a:ext cx="5486400" cy="1143000"/>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4000" b="1" u="none" strike="noStrike" cap="none" spc="0" dirty="0">
                <a:solidFill>
                  <a:srgbClr val="4C2A13">
                    <a:alpha val="100000"/>
                  </a:srgbClr>
                </a:solidFill>
                <a:latin typeface="Calibri"/>
              </a:rPr>
              <a:t>Lex Bot - AI Legal Assistant</a:t>
            </a:r>
          </a:p>
        </p:txBody>
      </p:sp>
      <p:sp>
        <p:nvSpPr>
          <p:cNvPr id="3" name="TextBox 2"/>
          <p:cNvSpPr txBox="1"/>
          <p:nvPr/>
        </p:nvSpPr>
        <p:spPr>
          <a:xfrm>
            <a:off x="914400" y="3579862"/>
            <a:ext cx="7315200" cy="285750"/>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2000" b="1" u="none" strike="noStrike" cap="none" spc="0" dirty="0">
                <a:solidFill>
                  <a:srgbClr val="4C2A13">
                    <a:alpha val="100000"/>
                  </a:srgbClr>
                </a:solidFill>
                <a:latin typeface="Calibri"/>
              </a:rPr>
              <a:t>An AI-powered Chatbot for Legal Guidance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019425"/>
          <a:chOff x="914400" y="1028700"/>
          <a:chExt cx="8229600" cy="3019425"/>
        </a:xfrm>
      </p:grpSpPr>
      <p:sp>
        <p:nvSpPr>
          <p:cNvPr id="2" name="TextBox 1"/>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4C2A13">
                    <a:alpha val="100000"/>
                  </a:srgbClr>
                </a:solidFill>
                <a:latin typeface="Calibri"/>
              </a:rPr>
              <a:t>Future Improvements</a:t>
            </a:r>
          </a:p>
        </p:txBody>
      </p:sp>
      <p:sp>
        <p:nvSpPr>
          <p:cNvPr id="3" name="TextBox 2"/>
          <p:cNvSpPr txBox="1"/>
          <p:nvPr/>
        </p:nvSpPr>
        <p:spPr>
          <a:xfrm>
            <a:off x="901431" y="1779662"/>
            <a:ext cx="7315200" cy="1569660"/>
          </a:xfrm>
          <a:prstGeom prst="rect">
            <a:avLst/>
          </a:prstGeom>
          <a:noFill/>
        </p:spPr>
        <p:txBody>
          <a:bodyPr vert="horz" lIns="91440" tIns="45720" rIns="91440" bIns="45720" rtlCol="0" anchorCtr="0">
            <a:spAutoFit/>
          </a:bodyPr>
          <a:lstStyle/>
          <a:p>
            <a:r>
              <a:rPr lang="en-US" sz="1200" dirty="0"/>
              <a:t>Lex Bot will be expanded to support the laws of </a:t>
            </a:r>
            <a:r>
              <a:rPr lang="en-US" sz="1200" b="1" dirty="0"/>
              <a:t>specific countries</a:t>
            </a:r>
            <a:r>
              <a:rPr lang="en-US" sz="1200" dirty="0"/>
              <a:t>, providing region-specific legal advice to users worldwide. This will allow the bot to offer tailored legal insights based on the user’s jurisdiction.</a:t>
            </a:r>
          </a:p>
          <a:p>
            <a:r>
              <a:rPr lang="en-US" sz="1200" dirty="0"/>
              <a:t>The underlying AI model will be improved for more accurate and in-depth legal suggestions. This will enhance Lex Bot’s ability to handle complex legal queries with greater reliability.</a:t>
            </a:r>
          </a:p>
          <a:p>
            <a:r>
              <a:rPr lang="en-US" sz="1200" dirty="0"/>
              <a:t>Another major improvement is the development of an </a:t>
            </a:r>
            <a:r>
              <a:rPr lang="en-US" sz="1200" b="1" dirty="0"/>
              <a:t>installable mobile app</a:t>
            </a:r>
            <a:r>
              <a:rPr lang="en-US" sz="1200" dirty="0"/>
              <a:t>, making Lex Bot accessible on both iOS and Android devices for users to get legal advice on the go.</a:t>
            </a:r>
          </a:p>
          <a:p>
            <a:r>
              <a:rPr lang="en-US" sz="1200" dirty="0"/>
              <a:t>Additionally, </a:t>
            </a:r>
            <a:r>
              <a:rPr lang="en-US" sz="1200" b="1" dirty="0"/>
              <a:t>multi-language support</a:t>
            </a:r>
            <a:r>
              <a:rPr lang="en-US" sz="1200" dirty="0"/>
              <a:t> will be added to cater to a global audience, ensuring that users from different linguistic backgrounds can interact with the bot in their preferred language.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2714625"/>
          <a:chOff x="914400" y="1028700"/>
          <a:chExt cx="8229600" cy="2714625"/>
        </a:xfrm>
      </p:grpSpPr>
      <p:sp>
        <p:nvSpPr>
          <p:cNvPr id="2" name="TextBox 1"/>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4C2A13">
                    <a:alpha val="100000"/>
                  </a:srgbClr>
                </a:solidFill>
                <a:latin typeface="Calibri"/>
              </a:rPr>
              <a:t>Challenges Faced During Development</a:t>
            </a:r>
          </a:p>
        </p:txBody>
      </p:sp>
      <p:sp>
        <p:nvSpPr>
          <p:cNvPr id="3" name="TextBox 2"/>
          <p:cNvSpPr txBox="1"/>
          <p:nvPr/>
        </p:nvSpPr>
        <p:spPr>
          <a:xfrm>
            <a:off x="914400" y="1800225"/>
            <a:ext cx="7315200" cy="1938992"/>
          </a:xfrm>
          <a:prstGeom prst="rect">
            <a:avLst/>
          </a:prstGeom>
          <a:noFill/>
        </p:spPr>
        <p:txBody>
          <a:bodyPr vert="horz" lIns="91440" tIns="45720" rIns="91440" bIns="45720" rtlCol="0" anchorCtr="0">
            <a:spAutoFit/>
          </a:bodyPr>
          <a:lstStyle/>
          <a:p>
            <a:r>
              <a:rPr lang="en-US" sz="1200" dirty="0"/>
              <a:t>Lex Bot offers a transformative way for users to access legal information. By providing instant, clear, and personalized legal advice, it bridges the gap for those who may not have easy access to professional legal help.</a:t>
            </a:r>
          </a:p>
          <a:p>
            <a:r>
              <a:rPr lang="en-US" sz="1200" dirty="0"/>
              <a:t>The bot empowers individuals by offering them legal guidance on various topics, helping them make more informed decisions regarding their legal matters. It promotes legal awareness, especially in underserved communities, where access to traditional legal resources is limited.</a:t>
            </a:r>
          </a:p>
          <a:p>
            <a:r>
              <a:rPr lang="en-US" sz="1200" dirty="0"/>
              <a:t>Furthermore, Lex Bot offers cost-effective legal assistance, providing value to individuals who may otherwise be unable to afford legal consultations. It saves time by providing quick answers, reducing the need for lengthy searches or professional consultations for basic legal queries.</a:t>
            </a:r>
          </a:p>
          <a:p>
            <a:r>
              <a:rPr lang="en-US" sz="1200" dirty="0"/>
              <a:t>Overall, Lex Bot is a step towards democratizing legal knowledge, making it more accessible, efficient, and user-friendly for everyone.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4200525"/>
          <a:chOff x="914400" y="1028700"/>
          <a:chExt cx="8229600" cy="4200525"/>
        </a:xfrm>
      </p:grpSpPr>
      <p:sp>
        <p:nvSpPr>
          <p:cNvPr id="2" name="TextBox 1"/>
          <p:cNvSpPr txBox="1"/>
          <p:nvPr/>
        </p:nvSpPr>
        <p:spPr>
          <a:xfrm>
            <a:off x="1828800" y="1028700"/>
            <a:ext cx="5486400" cy="571500"/>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4000" b="1" u="none" strike="noStrike" cap="none" spc="0">
                <a:solidFill>
                  <a:srgbClr val="4C2A13">
                    <a:alpha val="100000"/>
                  </a:srgbClr>
                </a:solidFill>
                <a:latin typeface="Calibri"/>
              </a:rPr>
              <a:t>Conclusion</a:t>
            </a:r>
          </a:p>
        </p:txBody>
      </p:sp>
      <p:sp>
        <p:nvSpPr>
          <p:cNvPr id="3" name="TextBox 2"/>
          <p:cNvSpPr txBox="1"/>
          <p:nvPr/>
        </p:nvSpPr>
        <p:spPr>
          <a:xfrm>
            <a:off x="914400" y="1800225"/>
            <a:ext cx="7315200" cy="2400300"/>
          </a:xfrm>
          <a:prstGeom prst="rect">
            <a:avLst/>
          </a:prstGeom>
          <a:noFill/>
        </p:spPr>
        <p:txBody>
          <a:bodyPr vert="horz" lIns="91440" tIns="45720" rIns="91440" bIns="45720" rtlCol="0" anchor="t" anchorCtr="0">
            <a:spAutoFit/>
          </a:bodyPr>
          <a:lstStyle/>
          <a:p>
            <a:pPr marL="0" marR="0" lvl="0" indent="0" algn="ctr" rtl="0" fontAlgn="t">
              <a:lnSpc>
                <a:spcPct val="120000"/>
              </a:lnSpc>
              <a:spcBef>
                <a:spcPts val="0"/>
              </a:spcBef>
              <a:spcAft>
                <a:spcPts val="0"/>
              </a:spcAft>
            </a:pPr>
            <a:r>
              <a:rPr lang="en-US" sz="2800" b="1" u="none" strike="noStrike" cap="none" spc="0">
                <a:solidFill>
                  <a:srgbClr val="4C2A13">
                    <a:alpha val="100000"/>
                  </a:srgbClr>
                </a:solidFill>
                <a:latin typeface="Calibri"/>
              </a:rPr>
              <a:t>Lex Bot significantly impacts by providing quick and accessible legal advice to users and serves as a starting point for individuals looking for legal insights.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1828800" y="1028700"/>
          <a:ext cx="7315200" cy="3581400"/>
          <a:chOff x="1828800" y="1028700"/>
          <a:chExt cx="7315200" cy="3581400"/>
        </a:xfrm>
      </p:grpSpPr>
      <p:sp>
        <p:nvSpPr>
          <p:cNvPr id="2" name="TextBox 1"/>
          <p:cNvSpPr txBox="1"/>
          <p:nvPr/>
        </p:nvSpPr>
        <p:spPr>
          <a:xfrm>
            <a:off x="1828800" y="1491630"/>
            <a:ext cx="5486400" cy="857250"/>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6000" b="1" u="none" strike="noStrike" cap="none" spc="0" dirty="0">
                <a:solidFill>
                  <a:srgbClr val="4C2A13">
                    <a:alpha val="100000"/>
                  </a:srgbClr>
                </a:solidFill>
                <a:latin typeface="Calibri"/>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4200525"/>
          <a:chOff x="914400" y="1028700"/>
          <a:chExt cx="8229600" cy="4200525"/>
        </a:xfrm>
      </p:grpSpPr>
      <p:sp>
        <p:nvSpPr>
          <p:cNvPr id="2" name="TextBox 1"/>
          <p:cNvSpPr txBox="1"/>
          <p:nvPr/>
        </p:nvSpPr>
        <p:spPr>
          <a:xfrm>
            <a:off x="1828800" y="1028700"/>
            <a:ext cx="5486400" cy="571500"/>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4000" b="1" u="none" strike="noStrike" cap="none" spc="0">
                <a:solidFill>
                  <a:srgbClr val="4C2A13">
                    <a:alpha val="100000"/>
                  </a:srgbClr>
                </a:solidFill>
                <a:latin typeface="Calibri"/>
              </a:rPr>
              <a:t>Introduction</a:t>
            </a:r>
          </a:p>
        </p:txBody>
      </p:sp>
      <p:sp>
        <p:nvSpPr>
          <p:cNvPr id="3" name="TextBox 2"/>
          <p:cNvSpPr txBox="1"/>
          <p:nvPr/>
        </p:nvSpPr>
        <p:spPr>
          <a:xfrm>
            <a:off x="914400" y="1800225"/>
            <a:ext cx="7315200" cy="1421928"/>
          </a:xfrm>
          <a:prstGeom prst="rect">
            <a:avLst/>
          </a:prstGeom>
          <a:noFill/>
        </p:spPr>
        <p:txBody>
          <a:bodyPr vert="horz" lIns="91440" tIns="45720" rIns="91440" bIns="45720" rtlCol="0" anchor="t" anchorCtr="0">
            <a:spAutoFit/>
          </a:bodyPr>
          <a:lstStyle/>
          <a:p>
            <a:pPr marL="0" marR="0" lvl="0" indent="0" algn="just" rtl="0" fontAlgn="t">
              <a:lnSpc>
                <a:spcPct val="120000"/>
              </a:lnSpc>
              <a:spcBef>
                <a:spcPts val="0"/>
              </a:spcBef>
              <a:spcAft>
                <a:spcPts val="0"/>
              </a:spcAft>
            </a:pPr>
            <a:r>
              <a:rPr lang="en-US" sz="2400" u="none" strike="noStrike" cap="none" spc="0" dirty="0">
                <a:solidFill>
                  <a:srgbClr val="4C2A13">
                    <a:alpha val="100000"/>
                  </a:srgbClr>
                </a:solidFill>
                <a:latin typeface="Calibri"/>
              </a:rPr>
              <a:t>The Lex Bot project is designed to provide legal guidance through an AI-powered chatbot. Its primary audience is individuals who are seeking preliminary legal insights.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4829175"/>
          <a:chOff x="914400" y="1028700"/>
          <a:chExt cx="8229600" cy="4829175"/>
        </a:xfrm>
      </p:grpSpPr>
      <p:sp>
        <p:nvSpPr>
          <p:cNvPr id="2" name="TextBox 1"/>
          <p:cNvSpPr txBox="1"/>
          <p:nvPr/>
        </p:nvSpPr>
        <p:spPr>
          <a:xfrm>
            <a:off x="3211252" y="699542"/>
            <a:ext cx="2721496" cy="523220"/>
          </a:xfrm>
          <a:prstGeom prst="rect">
            <a:avLst/>
          </a:prstGeom>
          <a:noFill/>
        </p:spPr>
        <p:txBody>
          <a:bodyPr vert="horz" wrap="square" lIns="91440" tIns="45720" rIns="91440" bIns="45720" rtlCol="0" anchor="t" anchorCtr="0">
            <a:spAutoFit/>
          </a:bodyPr>
          <a:lstStyle/>
          <a:p>
            <a:pPr marL="0" marR="0" lvl="0" indent="0" algn="ctr" rtl="0" fontAlgn="t">
              <a:lnSpc>
                <a:spcPct val="100000"/>
              </a:lnSpc>
              <a:spcBef>
                <a:spcPts val="0"/>
              </a:spcBef>
              <a:spcAft>
                <a:spcPts val="0"/>
              </a:spcAft>
            </a:pPr>
            <a:r>
              <a:rPr lang="en-US" sz="2800" b="1" u="none" strike="noStrike" cap="none" spc="0" dirty="0">
                <a:solidFill>
                  <a:srgbClr val="4C2A13">
                    <a:alpha val="100000"/>
                  </a:srgbClr>
                </a:solidFill>
                <a:latin typeface="Calibri"/>
              </a:rPr>
              <a:t>Table of contents</a:t>
            </a:r>
          </a:p>
        </p:txBody>
      </p:sp>
      <p:sp>
        <p:nvSpPr>
          <p:cNvPr id="3" name="TextBox 2"/>
          <p:cNvSpPr txBox="1"/>
          <p:nvPr/>
        </p:nvSpPr>
        <p:spPr>
          <a:xfrm>
            <a:off x="914400" y="1543050"/>
            <a:ext cx="7315200" cy="3022366"/>
          </a:xfrm>
          <a:prstGeom prst="rect">
            <a:avLst/>
          </a:prstGeom>
          <a:noFill/>
        </p:spPr>
        <p:txBody>
          <a:bodyPr vert="horz" lIns="91440" tIns="45720" rIns="91440" bIns="45720" rtlCol="0" anchorCtr="0">
            <a:spAutoFit/>
          </a:bodyPr>
          <a:lstStyle/>
          <a:p>
            <a:pPr marL="0" marR="0" lvl="0" indent="0" algn="l" rtl="0" fontAlgn="base">
              <a:lnSpc>
                <a:spcPct val="120000"/>
              </a:lnSpc>
              <a:spcBef>
                <a:spcPts val="0"/>
              </a:spcBef>
              <a:spcAft>
                <a:spcPts val="0"/>
              </a:spcAft>
              <a:buClr>
                <a:srgbClr val="4C2A13">
                  <a:alpha val="100000"/>
                </a:srgbClr>
              </a:buClr>
              <a:buFont typeface="Calibri"/>
              <a:buChar char="-"/>
            </a:pPr>
            <a:r>
              <a:rPr lang="en-US" sz="2000" u="none" strike="noStrike" cap="none" spc="0" dirty="0">
                <a:solidFill>
                  <a:srgbClr val="4C2A13">
                    <a:alpha val="100000"/>
                  </a:srgbClr>
                </a:solidFill>
                <a:latin typeface="Calibri"/>
              </a:rPr>
              <a:t> The Legal Knowledge Gap</a:t>
            </a:r>
          </a:p>
          <a:p>
            <a:pPr marL="0" marR="0" lvl="0" indent="0" algn="l" rtl="0" fontAlgn="base">
              <a:lnSpc>
                <a:spcPct val="120000"/>
              </a:lnSpc>
              <a:spcBef>
                <a:spcPts val="0"/>
              </a:spcBef>
              <a:spcAft>
                <a:spcPts val="0"/>
              </a:spcAft>
              <a:buClr>
                <a:srgbClr val="4C2A13">
                  <a:alpha val="100000"/>
                </a:srgbClr>
              </a:buClr>
              <a:buFont typeface="Calibri"/>
              <a:buChar char="-"/>
            </a:pPr>
            <a:r>
              <a:rPr lang="en-US" sz="2000" u="none" strike="noStrike" cap="none" spc="0" dirty="0">
                <a:solidFill>
                  <a:srgbClr val="4C2A13">
                    <a:alpha val="100000"/>
                  </a:srgbClr>
                </a:solidFill>
                <a:latin typeface="Calibri"/>
              </a:rPr>
              <a:t> Objective of Lex Bot</a:t>
            </a:r>
          </a:p>
          <a:p>
            <a:pPr marL="0" marR="0" lvl="0" indent="0" algn="l" rtl="0" fontAlgn="base">
              <a:lnSpc>
                <a:spcPct val="120000"/>
              </a:lnSpc>
              <a:spcBef>
                <a:spcPts val="0"/>
              </a:spcBef>
              <a:spcAft>
                <a:spcPts val="0"/>
              </a:spcAft>
              <a:buClr>
                <a:srgbClr val="4C2A13">
                  <a:alpha val="100000"/>
                </a:srgbClr>
              </a:buClr>
              <a:buFont typeface="Calibri"/>
              <a:buChar char="-"/>
            </a:pPr>
            <a:r>
              <a:rPr lang="en-US" sz="2000" u="none" strike="noStrike" cap="none" spc="0" dirty="0">
                <a:solidFill>
                  <a:srgbClr val="4C2A13">
                    <a:alpha val="100000"/>
                  </a:srgbClr>
                </a:solidFill>
                <a:latin typeface="Calibri"/>
              </a:rPr>
              <a:t> Technology Stack</a:t>
            </a:r>
          </a:p>
          <a:p>
            <a:pPr marL="0" marR="0" lvl="0" indent="0" algn="l" rtl="0" fontAlgn="base">
              <a:lnSpc>
                <a:spcPct val="120000"/>
              </a:lnSpc>
              <a:spcBef>
                <a:spcPts val="0"/>
              </a:spcBef>
              <a:spcAft>
                <a:spcPts val="0"/>
              </a:spcAft>
              <a:buClr>
                <a:srgbClr val="4C2A13">
                  <a:alpha val="100000"/>
                </a:srgbClr>
              </a:buClr>
              <a:buFont typeface="Calibri"/>
              <a:buChar char="-"/>
            </a:pPr>
            <a:r>
              <a:rPr lang="en-US" sz="2000" u="none" strike="noStrike" cap="none" spc="0" dirty="0">
                <a:solidFill>
                  <a:srgbClr val="4C2A13">
                    <a:alpha val="100000"/>
                  </a:srgbClr>
                </a:solidFill>
                <a:latin typeface="Calibri"/>
              </a:rPr>
              <a:t> How Lex Bot Works</a:t>
            </a:r>
          </a:p>
          <a:p>
            <a:pPr marL="0" marR="0" lvl="0" indent="0" algn="l" rtl="0" fontAlgn="base">
              <a:lnSpc>
                <a:spcPct val="120000"/>
              </a:lnSpc>
              <a:spcBef>
                <a:spcPts val="0"/>
              </a:spcBef>
              <a:spcAft>
                <a:spcPts val="0"/>
              </a:spcAft>
              <a:buClr>
                <a:srgbClr val="4C2A13">
                  <a:alpha val="100000"/>
                </a:srgbClr>
              </a:buClr>
              <a:buFont typeface="Calibri"/>
              <a:buChar char="-"/>
            </a:pPr>
            <a:r>
              <a:rPr lang="en-US" sz="2000" u="none" strike="noStrike" cap="none" spc="0" dirty="0">
                <a:solidFill>
                  <a:srgbClr val="4C2A13">
                    <a:alpha val="100000"/>
                  </a:srgbClr>
                </a:solidFill>
                <a:latin typeface="Calibri"/>
              </a:rPr>
              <a:t> Key Features of Lex Bot</a:t>
            </a:r>
          </a:p>
          <a:p>
            <a:pPr marL="0" marR="0" lvl="0" indent="0" algn="l" rtl="0" fontAlgn="base">
              <a:lnSpc>
                <a:spcPct val="120000"/>
              </a:lnSpc>
              <a:spcBef>
                <a:spcPts val="0"/>
              </a:spcBef>
              <a:spcAft>
                <a:spcPts val="0"/>
              </a:spcAft>
              <a:buClr>
                <a:srgbClr val="4C2A13">
                  <a:alpha val="100000"/>
                </a:srgbClr>
              </a:buClr>
              <a:buFont typeface="Calibri"/>
              <a:buChar char="-"/>
            </a:pPr>
            <a:r>
              <a:rPr lang="en-US" sz="2000" u="none" strike="noStrike" cap="none" spc="0" dirty="0">
                <a:solidFill>
                  <a:srgbClr val="4C2A13">
                    <a:alpha val="100000"/>
                  </a:srgbClr>
                </a:solidFill>
                <a:latin typeface="Calibri"/>
              </a:rPr>
              <a:t> Limitations of Lex Bot</a:t>
            </a:r>
          </a:p>
          <a:p>
            <a:pPr marL="0" marR="0" lvl="0" indent="0" algn="l" rtl="0" fontAlgn="base">
              <a:lnSpc>
                <a:spcPct val="120000"/>
              </a:lnSpc>
              <a:spcBef>
                <a:spcPts val="0"/>
              </a:spcBef>
              <a:spcAft>
                <a:spcPts val="0"/>
              </a:spcAft>
              <a:buClr>
                <a:srgbClr val="4C2A13">
                  <a:alpha val="100000"/>
                </a:srgbClr>
              </a:buClr>
              <a:buFont typeface="Calibri"/>
              <a:buChar char="-"/>
            </a:pPr>
            <a:r>
              <a:rPr lang="en-US" sz="2000" u="none" strike="noStrike" cap="none" spc="0" dirty="0">
                <a:solidFill>
                  <a:srgbClr val="4C2A13">
                    <a:alpha val="100000"/>
                  </a:srgbClr>
                </a:solidFill>
                <a:latin typeface="Calibri"/>
              </a:rPr>
              <a:t> Future Improvements</a:t>
            </a:r>
          </a:p>
          <a:p>
            <a:pPr marL="0" marR="0" lvl="0" indent="0" algn="l" rtl="0" fontAlgn="base">
              <a:lnSpc>
                <a:spcPct val="120000"/>
              </a:lnSpc>
              <a:spcBef>
                <a:spcPts val="0"/>
              </a:spcBef>
              <a:spcAft>
                <a:spcPts val="0"/>
              </a:spcAft>
              <a:buClr>
                <a:srgbClr val="4C2A13">
                  <a:alpha val="100000"/>
                </a:srgbClr>
              </a:buClr>
              <a:buFont typeface="Calibri"/>
              <a:buChar char="-"/>
            </a:pPr>
            <a:r>
              <a:rPr lang="en-US" sz="2000" u="none" strike="noStrike" cap="none" spc="0" dirty="0">
                <a:solidFill>
                  <a:srgbClr val="4C2A13">
                    <a:alpha val="100000"/>
                  </a:srgbClr>
                </a:solidFill>
                <a:latin typeface="Calibri"/>
              </a:rPr>
              <a:t> Challenges Faced During Development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324225"/>
          <a:chOff x="914400" y="1028700"/>
          <a:chExt cx="8229600" cy="3324225"/>
        </a:xfrm>
      </p:grpSpPr>
      <p:sp>
        <p:nvSpPr>
          <p:cNvPr id="2" name="TextBox 1"/>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dirty="0">
                <a:solidFill>
                  <a:srgbClr val="4C2A13">
                    <a:alpha val="100000"/>
                  </a:srgbClr>
                </a:solidFill>
                <a:latin typeface="Calibri"/>
              </a:rPr>
              <a:t>The Legal Knowledge Gap</a:t>
            </a:r>
          </a:p>
        </p:txBody>
      </p:sp>
      <p:sp>
        <p:nvSpPr>
          <p:cNvPr id="4" name="Rectangle 1">
            <a:extLst>
              <a:ext uri="{FF2B5EF4-FFF2-40B4-BE49-F238E27FC236}">
                <a16:creationId xmlns:a16="http://schemas.microsoft.com/office/drawing/2014/main" id="{533A170F-CA6E-F80F-6C20-3FE8ED078D9A}"/>
              </a:ext>
            </a:extLst>
          </p:cNvPr>
          <p:cNvSpPr>
            <a:spLocks noChangeArrowheads="1"/>
          </p:cNvSpPr>
          <p:nvPr/>
        </p:nvSpPr>
        <p:spPr bwMode="auto">
          <a:xfrm>
            <a:off x="914834" y="1851670"/>
            <a:ext cx="7322469"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Complexity of Legal Information</a:t>
            </a:r>
            <a:r>
              <a:rPr kumimoji="0" lang="en-US" altLang="en-US" sz="12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Legal terminology and documents can be difficult for the average person to understand.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Many people struggle to access basic legal advice due to the complexity of language used in the legal field.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High Costs of Legal Services</a:t>
            </a:r>
            <a:r>
              <a:rPr kumimoji="0" lang="en-US" altLang="en-US" sz="12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Professional legal consultations can be expensive, making it challenging for individuals to get timely advice, especially for non-critical legal queries.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Legal assistance is often limited to those who can afford it, leaving a large gap in access to basic legal information.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Limited Access to Legal Resources</a:t>
            </a:r>
            <a:r>
              <a:rPr kumimoji="0" lang="en-US" altLang="en-US" sz="12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Traditional methods of getting legal help (lawyers, legal books, or articles) are not always accessible, especially for people in remote or underserved areas.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2409825"/>
          <a:chOff x="914400" y="1028700"/>
          <a:chExt cx="8229600" cy="2409825"/>
        </a:xfrm>
      </p:grpSpPr>
      <p:sp>
        <p:nvSpPr>
          <p:cNvPr id="2" name="TextBox 1"/>
          <p:cNvSpPr txBox="1"/>
          <p:nvPr/>
        </p:nvSpPr>
        <p:spPr>
          <a:xfrm>
            <a:off x="857200" y="947564"/>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dirty="0">
                <a:solidFill>
                  <a:srgbClr val="4C2A13">
                    <a:alpha val="100000"/>
                  </a:srgbClr>
                </a:solidFill>
                <a:latin typeface="Calibri"/>
              </a:rPr>
              <a:t>Objective of Lex Bot</a:t>
            </a:r>
          </a:p>
        </p:txBody>
      </p:sp>
      <p:sp>
        <p:nvSpPr>
          <p:cNvPr id="5" name="Rectangle 2">
            <a:extLst>
              <a:ext uri="{FF2B5EF4-FFF2-40B4-BE49-F238E27FC236}">
                <a16:creationId xmlns:a16="http://schemas.microsoft.com/office/drawing/2014/main" id="{51E28991-05B2-FB48-C13C-5C03790DD5FD}"/>
              </a:ext>
            </a:extLst>
          </p:cNvPr>
          <p:cNvSpPr>
            <a:spLocks noChangeArrowheads="1"/>
          </p:cNvSpPr>
          <p:nvPr/>
        </p:nvSpPr>
        <p:spPr bwMode="auto">
          <a:xfrm>
            <a:off x="827584" y="1806476"/>
            <a:ext cx="7402016"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Provide Accessible Legal Guidance</a:t>
            </a:r>
            <a:r>
              <a:rPr kumimoji="0" lang="en-US" altLang="en-US" sz="12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The primary objective of Lex Bot is to make legal advice more accessible to everyone, regardless of their background or financial status.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Offer legal insights in an easy-to-understand format, breaking down complex legal jargon.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Enhance User Understanding</a:t>
            </a:r>
            <a:r>
              <a:rPr kumimoji="0" lang="en-US" altLang="en-US" sz="12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Empower individuals to understand basic legal concepts and principles without needing immediate professional consultation.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Help users get a sense of direction and clarity on various legal topics before seeking formal advice.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Foster Proactive Legal Awareness</a:t>
            </a:r>
            <a:r>
              <a:rPr kumimoji="0" lang="en-US" altLang="en-US" sz="12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Enable individuals to be more proactive in understanding their legal rights and responsibilities.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Encourage users to seek further legal help when necessary, based on the preliminary advice provided by the bot.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019425"/>
          <a:chOff x="914400" y="1028700"/>
          <a:chExt cx="8229600" cy="3019425"/>
        </a:xfrm>
      </p:grpSpPr>
      <p:sp>
        <p:nvSpPr>
          <p:cNvPr id="2" name="TextBox 1"/>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4C2A13">
                    <a:alpha val="100000"/>
                  </a:srgbClr>
                </a:solidFill>
                <a:latin typeface="Calibri"/>
              </a:rPr>
              <a:t>Technology Stack</a:t>
            </a:r>
          </a:p>
        </p:txBody>
      </p:sp>
      <p:sp>
        <p:nvSpPr>
          <p:cNvPr id="4" name="Rectangle 1">
            <a:extLst>
              <a:ext uri="{FF2B5EF4-FFF2-40B4-BE49-F238E27FC236}">
                <a16:creationId xmlns:a16="http://schemas.microsoft.com/office/drawing/2014/main" id="{3607BBBC-F8B4-CF07-D02E-67DA49F9B45E}"/>
              </a:ext>
            </a:extLst>
          </p:cNvPr>
          <p:cNvSpPr>
            <a:spLocks noChangeArrowheads="1"/>
          </p:cNvSpPr>
          <p:nvPr/>
        </p:nvSpPr>
        <p:spPr bwMode="auto">
          <a:xfrm rot="10800000" flipV="1">
            <a:off x="914400" y="1806476"/>
            <a:ext cx="73152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Backend: </a:t>
            </a:r>
          </a:p>
          <a:p>
            <a:pPr lvl="1" eaLnBrk="0" fontAlgn="base" hangingPunct="0">
              <a:spcBef>
                <a:spcPct val="0"/>
              </a:spcBef>
              <a:spcAft>
                <a:spcPct val="0"/>
              </a:spcAft>
            </a:pPr>
            <a:r>
              <a:rPr kumimoji="0" lang="en-US" altLang="en-US" sz="1200" b="1" i="0" u="none" strike="noStrike" cap="none" normalizeH="0" baseline="0" dirty="0">
                <a:ln>
                  <a:noFill/>
                </a:ln>
                <a:solidFill>
                  <a:schemeClr val="tx1"/>
                </a:solidFill>
                <a:effectLst/>
                <a:latin typeface="Arial" panose="020B0604020202020204" pitchFamily="34" charset="0"/>
              </a:rPr>
              <a:t>Python: </a:t>
            </a:r>
            <a:r>
              <a:rPr kumimoji="0" lang="en-US" altLang="en-US" sz="1200" b="0" i="0" u="none" strike="noStrike" cap="none" normalizeH="0" baseline="0" dirty="0">
                <a:ln>
                  <a:noFill/>
                </a:ln>
                <a:solidFill>
                  <a:schemeClr val="tx1"/>
                </a:solidFill>
                <a:effectLst/>
                <a:latin typeface="Arial" panose="020B0604020202020204" pitchFamily="34" charset="0"/>
              </a:rPr>
              <a:t>Python is used as the primary programming language for Lex Bot. Its simplicity and extensive library support make it ideal for implementing AI and NLP-based solutions.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Libraries &amp; Frameworks</a:t>
            </a:r>
            <a:r>
              <a:rPr kumimoji="0" lang="en-US" altLang="en-US" sz="1200" b="0" i="0" u="none" strike="noStrike" cap="none" normalizeH="0" baseline="0" dirty="0">
                <a:ln>
                  <a:noFill/>
                </a:ln>
                <a:solidFill>
                  <a:schemeClr val="tx1"/>
                </a:solidFill>
                <a:effectLst/>
                <a:latin typeface="Arial" panose="020B0604020202020204" pitchFamily="34" charset="0"/>
              </a:rPr>
              <a:t>:</a:t>
            </a:r>
          </a:p>
          <a:p>
            <a:pPr lvl="1" eaLnBrk="0" fontAlgn="base" hangingPunct="0">
              <a:spcBef>
                <a:spcPct val="0"/>
              </a:spcBef>
              <a:spcAft>
                <a:spcPct val="0"/>
              </a:spcAft>
            </a:pPr>
            <a:r>
              <a:rPr kumimoji="0" lang="en-US" altLang="en-US" sz="1200" b="1" i="0" u="none" strike="noStrike" cap="none" normalizeH="0" baseline="0" dirty="0">
                <a:ln>
                  <a:noFill/>
                </a:ln>
                <a:solidFill>
                  <a:schemeClr val="tx1"/>
                </a:solidFill>
                <a:effectLst/>
                <a:latin typeface="Arial" panose="020B0604020202020204" pitchFamily="34" charset="0"/>
              </a:rPr>
              <a:t>Hugging Face Transformers</a:t>
            </a:r>
            <a:r>
              <a:rPr kumimoji="0" lang="en-US" altLang="en-US" sz="1200" b="0" i="0" u="none" strike="noStrike" cap="none" normalizeH="0" baseline="0" dirty="0">
                <a:ln>
                  <a:noFill/>
                </a:ln>
                <a:solidFill>
                  <a:schemeClr val="tx1"/>
                </a:solidFill>
                <a:effectLst/>
                <a:latin typeface="Arial" panose="020B0604020202020204" pitchFamily="34" charset="0"/>
              </a:rPr>
              <a:t>: Used for leveraging pre-trained language models to understand and generate responses to user queries. </a:t>
            </a:r>
          </a:p>
          <a:p>
            <a:pPr lvl="1" eaLnBrk="0" fontAlgn="base" hangingPunct="0">
              <a:spcBef>
                <a:spcPct val="0"/>
              </a:spcBef>
              <a:spcAft>
                <a:spcPct val="0"/>
              </a:spcAft>
            </a:pPr>
            <a:r>
              <a:rPr kumimoji="0" lang="en-US" altLang="en-US" sz="1200" b="1" i="0" u="none" strike="noStrike" cap="none" normalizeH="0" baseline="0" dirty="0">
                <a:ln>
                  <a:noFill/>
                </a:ln>
                <a:solidFill>
                  <a:schemeClr val="tx1"/>
                </a:solidFill>
                <a:effectLst/>
                <a:latin typeface="Arial" panose="020B0604020202020204" pitchFamily="34" charset="0"/>
              </a:rPr>
              <a:t>Natural Language Processing (NLP)</a:t>
            </a:r>
            <a:r>
              <a:rPr kumimoji="0" lang="en-US" altLang="en-US" sz="1200" b="0" i="0" u="none" strike="noStrike" cap="none" normalizeH="0" baseline="0" dirty="0">
                <a:ln>
                  <a:noFill/>
                </a:ln>
                <a:solidFill>
                  <a:schemeClr val="tx1"/>
                </a:solidFill>
                <a:effectLst/>
                <a:latin typeface="Arial" panose="020B0604020202020204" pitchFamily="34" charset="0"/>
              </a:rPr>
              <a:t>: For processing and understanding user inputs, enabling Lex Bot to generate relevant legal suggestions.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Platform</a:t>
            </a:r>
            <a:r>
              <a:rPr kumimoji="0" lang="en-US" altLang="en-US" sz="1200" b="0" i="0" u="none" strike="noStrike" cap="none" normalizeH="0" baseline="0" dirty="0">
                <a:ln>
                  <a:noFill/>
                </a:ln>
                <a:solidFill>
                  <a:schemeClr val="tx1"/>
                </a:solidFill>
                <a:effectLst/>
                <a:latin typeface="Arial" panose="020B0604020202020204" pitchFamily="34" charset="0"/>
              </a:rPr>
              <a:t>:</a:t>
            </a:r>
          </a:p>
          <a:p>
            <a:pPr lvl="1" eaLnBrk="0" fontAlgn="base" hangingPunct="0">
              <a:spcBef>
                <a:spcPct val="0"/>
              </a:spcBef>
              <a:spcAft>
                <a:spcPct val="0"/>
              </a:spcAft>
            </a:pPr>
            <a:r>
              <a:rPr kumimoji="0" lang="en-US" altLang="en-US" sz="1200" b="1" i="0" u="none" strike="noStrike" cap="none" normalizeH="0" baseline="0" dirty="0">
                <a:ln>
                  <a:noFill/>
                </a:ln>
                <a:solidFill>
                  <a:schemeClr val="tx1"/>
                </a:solidFill>
                <a:effectLst/>
                <a:latin typeface="Arial" panose="020B0604020202020204" pitchFamily="34" charset="0"/>
              </a:rPr>
              <a:t>Web-based Interface</a:t>
            </a:r>
            <a:r>
              <a:rPr kumimoji="0" lang="en-US" altLang="en-US" sz="1200" b="0" i="0" u="none" strike="noStrike" cap="none" normalizeH="0" baseline="0" dirty="0">
                <a:ln>
                  <a:noFill/>
                </a:ln>
                <a:solidFill>
                  <a:schemeClr val="tx1"/>
                </a:solidFill>
                <a:effectLst/>
                <a:latin typeface="Arial" panose="020B0604020202020204" pitchFamily="34" charset="0"/>
              </a:rPr>
              <a:t>: Lex Bot is accessible through a webpage, making it easy for users to interact with the chatbot from any device.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2714625"/>
          <a:chOff x="914400" y="1028700"/>
          <a:chExt cx="8229600" cy="2714625"/>
        </a:xfrm>
      </p:grpSpPr>
      <p:sp>
        <p:nvSpPr>
          <p:cNvPr id="2" name="TextBox 1"/>
          <p:cNvSpPr txBox="1"/>
          <p:nvPr/>
        </p:nvSpPr>
        <p:spPr>
          <a:xfrm>
            <a:off x="854099" y="1131590"/>
            <a:ext cx="7246293" cy="523220"/>
          </a:xfrm>
          <a:prstGeom prst="rect">
            <a:avLst/>
          </a:prstGeom>
          <a:noFill/>
        </p:spPr>
        <p:txBody>
          <a:bodyPr vert="horz" wrap="square"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dirty="0">
                <a:solidFill>
                  <a:srgbClr val="4C2A13">
                    <a:alpha val="100000"/>
                  </a:srgbClr>
                </a:solidFill>
                <a:latin typeface="Calibri"/>
              </a:rPr>
              <a:t>How Lex Bot Works</a:t>
            </a:r>
          </a:p>
        </p:txBody>
      </p:sp>
      <p:sp>
        <p:nvSpPr>
          <p:cNvPr id="5" name="Rectangle 2">
            <a:extLst>
              <a:ext uri="{FF2B5EF4-FFF2-40B4-BE49-F238E27FC236}">
                <a16:creationId xmlns:a16="http://schemas.microsoft.com/office/drawing/2014/main" id="{26073B52-8849-14EB-DE1B-92B9520ADC55}"/>
              </a:ext>
            </a:extLst>
          </p:cNvPr>
          <p:cNvSpPr>
            <a:spLocks noChangeArrowheads="1"/>
          </p:cNvSpPr>
          <p:nvPr/>
        </p:nvSpPr>
        <p:spPr bwMode="auto">
          <a:xfrm>
            <a:off x="755576" y="1851670"/>
            <a:ext cx="7678341"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User Input</a:t>
            </a:r>
            <a:r>
              <a:rPr kumimoji="0" lang="en-US" altLang="en-US" sz="1200" b="0" i="0" u="none" strike="noStrike" cap="none" normalizeH="0" baseline="0" dirty="0">
                <a:ln>
                  <a:noFill/>
                </a:ln>
                <a:solidFill>
                  <a:schemeClr val="tx1"/>
                </a:solidFill>
                <a:effectLst/>
                <a:latin typeface="Arial" panose="020B0604020202020204" pitchFamily="34" charset="0"/>
              </a:rPr>
              <a:t>:</a:t>
            </a:r>
          </a:p>
          <a:p>
            <a:pPr lvl="1" eaLnBrk="0" fontAlgn="base" hangingPunct="0">
              <a:spcBef>
                <a:spcPct val="0"/>
              </a:spcBef>
              <a:spcAft>
                <a:spcPct val="0"/>
              </a:spcAft>
            </a:pPr>
            <a:r>
              <a:rPr kumimoji="0" lang="en-US" altLang="en-US" sz="1200" b="0" i="0" u="none" strike="noStrike" cap="none" normalizeH="0" baseline="0" dirty="0">
                <a:ln>
                  <a:noFill/>
                </a:ln>
                <a:solidFill>
                  <a:schemeClr val="tx1"/>
                </a:solidFill>
                <a:effectLst/>
                <a:latin typeface="Arial" panose="020B0604020202020204" pitchFamily="34" charset="0"/>
              </a:rPr>
              <a:t>The user enters a legal query via the web interface. This could be a question related to contracts, property, rights, etc.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Processing the Query</a:t>
            </a:r>
            <a:r>
              <a:rPr kumimoji="0" lang="en-US" altLang="en-US" sz="1200" b="0" i="0" u="none" strike="noStrike" cap="none" normalizeH="0" baseline="0" dirty="0">
                <a:ln>
                  <a:noFill/>
                </a:ln>
                <a:solidFill>
                  <a:schemeClr val="tx1"/>
                </a:solidFill>
                <a:effectLst/>
                <a:latin typeface="Arial" panose="020B0604020202020204" pitchFamily="34" charset="0"/>
              </a:rPr>
              <a:t>:</a:t>
            </a:r>
          </a:p>
          <a:p>
            <a:pPr lvl="1" eaLnBrk="0" fontAlgn="base" hangingPunct="0">
              <a:spcBef>
                <a:spcPct val="0"/>
              </a:spcBef>
              <a:spcAft>
                <a:spcPct val="0"/>
              </a:spcAft>
            </a:pPr>
            <a:r>
              <a:rPr kumimoji="0" lang="en-US" altLang="en-US" sz="1200" b="0" i="0" u="none" strike="noStrike" cap="none" normalizeH="0" baseline="0" dirty="0">
                <a:ln>
                  <a:noFill/>
                </a:ln>
                <a:solidFill>
                  <a:schemeClr val="tx1"/>
                </a:solidFill>
                <a:effectLst/>
                <a:latin typeface="Arial" panose="020B0604020202020204" pitchFamily="34" charset="0"/>
              </a:rPr>
              <a:t>Lex Bot uses </a:t>
            </a:r>
            <a:r>
              <a:rPr kumimoji="0" lang="en-US" altLang="en-US" sz="1200" b="1" i="0" u="none" strike="noStrike" cap="none" normalizeH="0" baseline="0" dirty="0">
                <a:ln>
                  <a:noFill/>
                </a:ln>
                <a:solidFill>
                  <a:schemeClr val="tx1"/>
                </a:solidFill>
                <a:effectLst/>
                <a:latin typeface="Arial" panose="020B0604020202020204" pitchFamily="34" charset="0"/>
              </a:rPr>
              <a:t>Natural Language Processing (NLP)</a:t>
            </a:r>
            <a:r>
              <a:rPr kumimoji="0" lang="en-US" altLang="en-US" sz="1200" b="0" i="0" u="none" strike="noStrike" cap="none" normalizeH="0" baseline="0" dirty="0">
                <a:ln>
                  <a:noFill/>
                </a:ln>
                <a:solidFill>
                  <a:schemeClr val="tx1"/>
                </a:solidFill>
                <a:effectLst/>
                <a:latin typeface="Arial" panose="020B0604020202020204" pitchFamily="34" charset="0"/>
              </a:rPr>
              <a:t> to understand the user's input and extract the intent of the query.</a:t>
            </a:r>
          </a:p>
          <a:p>
            <a:pPr lvl="1" eaLnBrk="0" fontAlgn="base" hangingPunct="0">
              <a:spcBef>
                <a:spcPct val="0"/>
              </a:spcBef>
              <a:spcAft>
                <a:spcPct val="0"/>
              </a:spcAft>
            </a:pPr>
            <a:r>
              <a:rPr kumimoji="0" lang="en-US" altLang="en-US" sz="1200" b="0" i="0" u="none" strike="noStrike" cap="none" normalizeH="0" baseline="0" dirty="0">
                <a:ln>
                  <a:noFill/>
                </a:ln>
                <a:solidFill>
                  <a:schemeClr val="tx1"/>
                </a:solidFill>
                <a:effectLst/>
                <a:latin typeface="Arial" panose="020B0604020202020204" pitchFamily="34" charset="0"/>
              </a:rPr>
              <a:t>The input is passed through the </a:t>
            </a:r>
            <a:r>
              <a:rPr kumimoji="0" lang="en-US" altLang="en-US" sz="1200" b="1" i="0" u="none" strike="noStrike" cap="none" normalizeH="0" baseline="0" dirty="0">
                <a:ln>
                  <a:noFill/>
                </a:ln>
                <a:solidFill>
                  <a:schemeClr val="tx1"/>
                </a:solidFill>
                <a:effectLst/>
                <a:latin typeface="Arial" panose="020B0604020202020204" pitchFamily="34" charset="0"/>
              </a:rPr>
              <a:t>Hugging Face Transformer model</a:t>
            </a:r>
            <a:r>
              <a:rPr kumimoji="0" lang="en-US" altLang="en-US" sz="1200" b="0" i="0" u="none" strike="noStrike" cap="none" normalizeH="0" baseline="0" dirty="0">
                <a:ln>
                  <a:noFill/>
                </a:ln>
                <a:solidFill>
                  <a:schemeClr val="tx1"/>
                </a:solidFill>
                <a:effectLst/>
                <a:latin typeface="Arial" panose="020B0604020202020204" pitchFamily="34" charset="0"/>
              </a:rPr>
              <a:t>, which has been fine-tuned on legal data for accurate legal suggestions.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Generating a Response</a:t>
            </a:r>
            <a:r>
              <a:rPr kumimoji="0" lang="en-US" altLang="en-US" sz="1200" b="0" i="0" u="none" strike="noStrike" cap="none" normalizeH="0" baseline="0" dirty="0">
                <a:ln>
                  <a:noFill/>
                </a:ln>
                <a:solidFill>
                  <a:schemeClr val="tx1"/>
                </a:solidFill>
                <a:effectLst/>
                <a:latin typeface="Arial" panose="020B0604020202020204" pitchFamily="34" charset="0"/>
              </a:rPr>
              <a:t>:</a:t>
            </a:r>
          </a:p>
          <a:p>
            <a:pPr lvl="1" eaLnBrk="0" fontAlgn="base" hangingPunct="0">
              <a:spcBef>
                <a:spcPct val="0"/>
              </a:spcBef>
              <a:spcAft>
                <a:spcPct val="0"/>
              </a:spcAft>
            </a:pPr>
            <a:r>
              <a:rPr kumimoji="0" lang="en-US" altLang="en-US" sz="1200" b="0" i="0" u="none" strike="noStrike" cap="none" normalizeH="0" baseline="0" dirty="0">
                <a:ln>
                  <a:noFill/>
                </a:ln>
                <a:solidFill>
                  <a:schemeClr val="tx1"/>
                </a:solidFill>
                <a:effectLst/>
                <a:latin typeface="Arial" panose="020B0604020202020204" pitchFamily="34" charset="0"/>
              </a:rPr>
              <a:t>Based on the input, the model generates a relevant legal suggestion or explanation, simplifying the legal information for the user.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User Output</a:t>
            </a:r>
            <a:r>
              <a:rPr kumimoji="0" lang="en-US" altLang="en-US" sz="1200" b="0" i="0" u="none" strike="noStrike" cap="none" normalizeH="0" baseline="0" dirty="0">
                <a:ln>
                  <a:noFill/>
                </a:ln>
                <a:solidFill>
                  <a:schemeClr val="tx1"/>
                </a:solidFill>
                <a:effectLst/>
                <a:latin typeface="Arial" panose="020B0604020202020204" pitchFamily="34" charset="0"/>
              </a:rPr>
              <a:t>:</a:t>
            </a:r>
          </a:p>
          <a:p>
            <a:pPr lvl="1" eaLnBrk="0" fontAlgn="base" hangingPunct="0">
              <a:spcBef>
                <a:spcPct val="0"/>
              </a:spcBef>
              <a:spcAft>
                <a:spcPct val="0"/>
              </a:spcAft>
            </a:pPr>
            <a:r>
              <a:rPr kumimoji="0" lang="en-US" altLang="en-US" sz="1200" b="0" i="0" u="none" strike="noStrike" cap="none" normalizeH="0" baseline="0" dirty="0">
                <a:ln>
                  <a:noFill/>
                </a:ln>
                <a:solidFill>
                  <a:schemeClr val="tx1"/>
                </a:solidFill>
                <a:effectLst/>
                <a:latin typeface="Arial" panose="020B0604020202020204" pitchFamily="34" charset="0"/>
              </a:rPr>
              <a:t>The bot presents the response to the user in a clear and concise manner, making it easy to understand.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019425"/>
          <a:chOff x="914400" y="1028700"/>
          <a:chExt cx="8229600" cy="3019425"/>
        </a:xfrm>
      </p:grpSpPr>
      <p:sp>
        <p:nvSpPr>
          <p:cNvPr id="2" name="TextBox 1"/>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4C2A13">
                    <a:alpha val="100000"/>
                  </a:srgbClr>
                </a:solidFill>
                <a:latin typeface="Calibri"/>
              </a:rPr>
              <a:t>Key Features of Lex Bot</a:t>
            </a:r>
          </a:p>
        </p:txBody>
      </p:sp>
      <p:sp>
        <p:nvSpPr>
          <p:cNvPr id="3" name="TextBox 2"/>
          <p:cNvSpPr txBox="1"/>
          <p:nvPr/>
        </p:nvSpPr>
        <p:spPr>
          <a:xfrm>
            <a:off x="914400" y="1800225"/>
            <a:ext cx="7315200" cy="1938992"/>
          </a:xfrm>
          <a:prstGeom prst="rect">
            <a:avLst/>
          </a:prstGeom>
          <a:noFill/>
        </p:spPr>
        <p:txBody>
          <a:bodyPr vert="horz" lIns="91440" tIns="45720" rIns="91440" bIns="45720" rtlCol="0" anchorCtr="0">
            <a:spAutoFit/>
          </a:bodyPr>
          <a:lstStyle/>
          <a:p>
            <a:r>
              <a:rPr lang="en-US" sz="1200" dirty="0"/>
              <a:t>Lex Bot offers a simple and intuitive web interface, designed to make it easy for users to interact with the chatbot. Users can ask legal questions on various topics, including the Indian Contract Act, Property Rights, Family Law, Consumer Rights, and more.</a:t>
            </a:r>
          </a:p>
          <a:p>
            <a:r>
              <a:rPr lang="en-US" sz="1200" dirty="0"/>
              <a:t>Once a query is entered, Lex Bot processes the input using its fine-tuned model to provide immediate legal suggestions. These suggestions are crafted to be clear and concise, simplifying complex legal jargon and making the information more accessible.</a:t>
            </a:r>
          </a:p>
          <a:p>
            <a:r>
              <a:rPr lang="en-US" sz="1200" dirty="0"/>
              <a:t>The responses are personalized to fit the user's query, ensuring relevance and clarity. Additionally, the Lex Bot is continuously updated, learning from user interactions to improve its responses over time, thus enhancing its legal accuracy and user experience.</a:t>
            </a:r>
          </a:p>
          <a:p>
            <a:pPr marL="0" marR="0" lvl="0" indent="0" algn="l" rtl="0" fontAlgn="base">
              <a:lnSpc>
                <a:spcPct val="100000"/>
              </a:lnSpc>
              <a:spcBef>
                <a:spcPts val="0"/>
              </a:spcBef>
              <a:spcAft>
                <a:spcPts val="0"/>
              </a:spcAft>
            </a:pPr>
            <a:endParaRPr lang="en-US" sz="1200" u="none" strike="noStrike" cap="none" spc="0" dirty="0">
              <a:solidFill>
                <a:srgbClr val="4C2A13">
                  <a:alpha val="100000"/>
                </a:srgbClr>
              </a:solidFill>
              <a:latin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2714625"/>
          <a:chOff x="914400" y="1028700"/>
          <a:chExt cx="8229600" cy="2714625"/>
        </a:xfrm>
      </p:grpSpPr>
      <p:sp>
        <p:nvSpPr>
          <p:cNvPr id="2" name="TextBox 1"/>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4C2A13">
                    <a:alpha val="100000"/>
                  </a:srgbClr>
                </a:solidFill>
                <a:latin typeface="Calibri"/>
              </a:rPr>
              <a:t>Limitations of Lex Bot</a:t>
            </a:r>
          </a:p>
        </p:txBody>
      </p:sp>
      <p:sp>
        <p:nvSpPr>
          <p:cNvPr id="3" name="TextBox 2"/>
          <p:cNvSpPr txBox="1"/>
          <p:nvPr/>
        </p:nvSpPr>
        <p:spPr>
          <a:xfrm>
            <a:off x="914400" y="1800225"/>
            <a:ext cx="7315200" cy="830997"/>
          </a:xfrm>
          <a:prstGeom prst="rect">
            <a:avLst/>
          </a:prstGeom>
          <a:noFill/>
        </p:spPr>
        <p:txBody>
          <a:bodyPr vert="horz" lIns="91440" tIns="45720" rIns="91440" bIns="45720" rtlCol="0" anchorCtr="0">
            <a:spAutoFit/>
          </a:bodyPr>
          <a:lstStyle/>
          <a:p>
            <a:pPr marL="0" marR="0" lvl="0" indent="0" algn="l" rtl="0" fontAlgn="base">
              <a:lnSpc>
                <a:spcPct val="100000"/>
              </a:lnSpc>
              <a:spcBef>
                <a:spcPts val="0"/>
              </a:spcBef>
              <a:spcAft>
                <a:spcPts val="0"/>
              </a:spcAft>
            </a:pPr>
            <a:r>
              <a:rPr lang="en-US" sz="1200" dirty="0"/>
              <a:t>While Lex Bot provides helpful legal suggestions, it is important to note that it is not a replacement for professional legal advice. The bot is limited to general legal information and cannot handle complex or jurisdiction-specific legal cases. Additionally, its knowledge is based on pre-trained models, so it may not be fully up-to-date with the latest legal changes or nuanced situations.</a:t>
            </a:r>
            <a:endParaRPr lang="en-US" sz="1200" u="none" strike="noStrike" cap="none" spc="0" dirty="0">
              <a:solidFill>
                <a:srgbClr val="4C2A13">
                  <a:alpha val="100000"/>
                </a:srgbClr>
              </a:solidFill>
              <a:latin typeface="Calibri"/>
            </a:endParaRPr>
          </a:p>
        </p:txBody>
      </p:sp>
    </p:spTree>
  </p:cSld>
  <p:clrMapOvr>
    <a:masterClrMapping/>
  </p:clrMapOvr>
</p:sld>
</file>

<file path=ppt/theme/theme1.xml><?xml version="1.0" encoding="utf-8"?>
<a:theme xmlns:a="http://schemas.openxmlformats.org/drawingml/2006/main" name="Theme85">
  <a:themeElements>
    <a:clrScheme name="Theme85">
      <a:dk1>
        <a:sysClr val="windowText" lastClr="000000"/>
      </a:dk1>
      <a:lt1>
        <a:sysClr val="window" lastClr="FFFFFF"/>
      </a:lt1>
      <a:dk2>
        <a:srgbClr val="E0CEBD"/>
      </a:dk2>
      <a:lt2>
        <a:srgbClr val="F2E7DB"/>
      </a:lt2>
      <a:accent1>
        <a:srgbClr val="FCF5EE"/>
      </a:accent1>
      <a:accent2>
        <a:srgbClr val="798AC5"/>
      </a:accent2>
      <a:accent3>
        <a:srgbClr val="B7C3EC"/>
      </a:accent3>
      <a:accent4>
        <a:srgbClr val="FFFFFF"/>
      </a:accent4>
      <a:accent5>
        <a:srgbClr val="FFFFFF"/>
      </a:accent5>
      <a:accent6>
        <a:srgbClr val="FFFFFF"/>
      </a:accent6>
      <a:hlink>
        <a:srgbClr val="4C2A13"/>
      </a:hlink>
      <a:folHlink>
        <a:srgbClr val="0097A7"/>
      </a:folHlink>
    </a:clrScheme>
    <a:fontScheme name="Theme85">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heme85">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1103</Words>
  <Application>Microsoft Office PowerPoint</Application>
  <PresentationFormat>On-screen Show (16:9)</PresentationFormat>
  <Paragraphs>69</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Theme85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 Presentation</dc:title>
  <dc:subject/>
  <dc:creator>Unknown Creator</dc:creator>
  <cp:keywords/>
  <dc:description/>
  <cp:lastModifiedBy>Aditya Bhadra</cp:lastModifiedBy>
  <cp:revision>3</cp:revision>
  <dcterms:created xsi:type="dcterms:W3CDTF">2024-11-11T09:46:26Z</dcterms:created>
  <dcterms:modified xsi:type="dcterms:W3CDTF">2024-11-11T10:06:15Z</dcterms:modified>
  <cp:category/>
  <cp:contentStatus/>
</cp:coreProperties>
</file>