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0" r:id="rId1"/>
  </p:sldMasterIdLst>
  <p:sldIdLst>
    <p:sldId id="260" r:id="rId2"/>
    <p:sldId id="283" r:id="rId3"/>
    <p:sldId id="261" r:id="rId4"/>
    <p:sldId id="263" r:id="rId5"/>
    <p:sldId id="289" r:id="rId6"/>
    <p:sldId id="301" r:id="rId7"/>
    <p:sldId id="269" r:id="rId8"/>
    <p:sldId id="266" r:id="rId9"/>
    <p:sldId id="271" r:id="rId10"/>
    <p:sldId id="300" r:id="rId11"/>
    <p:sldId id="270" r:id="rId12"/>
    <p:sldId id="284" r:id="rId13"/>
    <p:sldId id="285" r:id="rId14"/>
    <p:sldId id="299" r:id="rId15"/>
    <p:sldId id="305" r:id="rId16"/>
    <p:sldId id="294" r:id="rId17"/>
    <p:sldId id="295" r:id="rId18"/>
    <p:sldId id="298" r:id="rId19"/>
    <p:sldId id="303" r:id="rId20"/>
    <p:sldId id="302" r:id="rId21"/>
    <p:sldId id="30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71" autoAdjust="0"/>
    <p:restoredTop sz="94660"/>
  </p:normalViewPr>
  <p:slideViewPr>
    <p:cSldViewPr snapToGrid="0" showGuides="1">
      <p:cViewPr>
        <p:scale>
          <a:sx n="80" d="100"/>
          <a:sy n="80" d="100"/>
        </p:scale>
        <p:origin x="864" y="192"/>
      </p:cViewPr>
      <p:guideLst>
        <p:guide orient="horz" pos="2160"/>
        <p:guide pos="3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trea\Google%20Drive\FALL%202017\BUAN%206356\R%20Class%20Project\regression%20coefficien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trea\Google%20Drive\FALL%202017\BUAN%206356\R%20Class%20Project\regression%20coefficien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trea\Google%20Drive\FALL%202017\BUAN%206356\R%20Class%20Project\regression%20coefficient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129073199330775E-2"/>
          <c:y val="0.10223634988562406"/>
          <c:w val="0.9313599657554682"/>
          <c:h val="0.59609068833785872"/>
        </c:manualLayout>
      </c:layout>
      <c:barChart>
        <c:barDir val="col"/>
        <c:grouping val="clustered"/>
        <c:varyColors val="0"/>
        <c:ser>
          <c:idx val="0"/>
          <c:order val="0"/>
          <c:tx>
            <c:strRef>
              <c:f>Sheet1!$B$1</c:f>
              <c:strCache>
                <c:ptCount val="1"/>
                <c:pt idx="0">
                  <c:v>66-75</c:v>
                </c:pt>
              </c:strCache>
            </c:strRef>
          </c:tx>
          <c:spPr>
            <a:solidFill>
              <a:schemeClr val="accent1"/>
            </a:solidFill>
            <a:ln>
              <a:noFill/>
            </a:ln>
            <a:effectLst/>
          </c:spPr>
          <c:invertIfNegative val="0"/>
          <c:cat>
            <c:strRef>
              <c:f>Sheet1!$A$2:$A$20</c:f>
              <c:strCache>
                <c:ptCount val="19"/>
                <c:pt idx="0">
                  <c:v>Argentina</c:v>
                </c:pt>
                <c:pt idx="1">
                  <c:v>Australia</c:v>
                </c:pt>
                <c:pt idx="2">
                  <c:v>Brazil</c:v>
                </c:pt>
                <c:pt idx="3">
                  <c:v>Canada</c:v>
                </c:pt>
                <c:pt idx="4">
                  <c:v>China</c:v>
                </c:pt>
                <c:pt idx="5">
                  <c:v>France</c:v>
                </c:pt>
                <c:pt idx="6">
                  <c:v>Germany</c:v>
                </c:pt>
                <c:pt idx="7">
                  <c:v>India</c:v>
                </c:pt>
                <c:pt idx="8">
                  <c:v>Indonesia</c:v>
                </c:pt>
                <c:pt idx="9">
                  <c:v>Italy</c:v>
                </c:pt>
                <c:pt idx="10">
                  <c:v>Japan</c:v>
                </c:pt>
                <c:pt idx="11">
                  <c:v>Korea, Rep.</c:v>
                </c:pt>
                <c:pt idx="12">
                  <c:v>Mexico</c:v>
                </c:pt>
                <c:pt idx="13">
                  <c:v>Russia</c:v>
                </c:pt>
                <c:pt idx="14">
                  <c:v>Saudi Arabia</c:v>
                </c:pt>
                <c:pt idx="15">
                  <c:v>South Africa</c:v>
                </c:pt>
                <c:pt idx="16">
                  <c:v>Turkey</c:v>
                </c:pt>
                <c:pt idx="17">
                  <c:v>United Kingdom</c:v>
                </c:pt>
                <c:pt idx="18">
                  <c:v>United States</c:v>
                </c:pt>
              </c:strCache>
            </c:strRef>
          </c:cat>
          <c:val>
            <c:numRef>
              <c:f>Sheet1!$B$2:$B$20</c:f>
              <c:numCache>
                <c:formatCode>0.0</c:formatCode>
                <c:ptCount val="19"/>
                <c:pt idx="0">
                  <c:v>8.2149234100000008</c:v>
                </c:pt>
                <c:pt idx="1">
                  <c:v>15.03591011</c:v>
                </c:pt>
                <c:pt idx="2">
                  <c:v>10.300786350000001</c:v>
                </c:pt>
                <c:pt idx="3">
                  <c:v>33.961223769999997</c:v>
                </c:pt>
                <c:pt idx="4">
                  <c:v>76.841801650000008</c:v>
                </c:pt>
                <c:pt idx="5">
                  <c:v>43.619038339999996</c:v>
                </c:pt>
                <c:pt idx="7">
                  <c:v>20.494642979999998</c:v>
                </c:pt>
                <c:pt idx="8">
                  <c:v>3.8144500700000004</c:v>
                </c:pt>
                <c:pt idx="9">
                  <c:v>29.615168709999999</c:v>
                </c:pt>
                <c:pt idx="10">
                  <c:v>72.47583478</c:v>
                </c:pt>
                <c:pt idx="11">
                  <c:v>5.4827883900000005</c:v>
                </c:pt>
                <c:pt idx="12">
                  <c:v>12.039531070000001</c:v>
                </c:pt>
                <c:pt idx="14">
                  <c:v>5.4903424099999993</c:v>
                </c:pt>
                <c:pt idx="15">
                  <c:v>15.691349689999999</c:v>
                </c:pt>
                <c:pt idx="16">
                  <c:v>4.7074379099999994</c:v>
                </c:pt>
                <c:pt idx="17">
                  <c:v>62.906064879999995</c:v>
                </c:pt>
                <c:pt idx="18">
                  <c:v>421.393305</c:v>
                </c:pt>
              </c:numCache>
            </c:numRef>
          </c:val>
          <c:extLst>
            <c:ext xmlns:c16="http://schemas.microsoft.com/office/drawing/2014/chart" uri="{C3380CC4-5D6E-409C-BE32-E72D297353CC}">
              <c16:uniqueId val="{00000000-3E22-4BA5-A279-DD053ED3B65C}"/>
            </c:ext>
          </c:extLst>
        </c:ser>
        <c:ser>
          <c:idx val="1"/>
          <c:order val="1"/>
          <c:tx>
            <c:strRef>
              <c:f>Sheet1!$C$1</c:f>
              <c:strCache>
                <c:ptCount val="1"/>
                <c:pt idx="0">
                  <c:v>76-85</c:v>
                </c:pt>
              </c:strCache>
            </c:strRef>
          </c:tx>
          <c:spPr>
            <a:solidFill>
              <a:schemeClr val="accent2"/>
            </a:solidFill>
            <a:ln>
              <a:noFill/>
            </a:ln>
            <a:effectLst/>
          </c:spPr>
          <c:invertIfNegative val="0"/>
          <c:cat>
            <c:strRef>
              <c:f>Sheet1!$A$2:$A$20</c:f>
              <c:strCache>
                <c:ptCount val="19"/>
                <c:pt idx="0">
                  <c:v>Argentina</c:v>
                </c:pt>
                <c:pt idx="1">
                  <c:v>Australia</c:v>
                </c:pt>
                <c:pt idx="2">
                  <c:v>Brazil</c:v>
                </c:pt>
                <c:pt idx="3">
                  <c:v>Canada</c:v>
                </c:pt>
                <c:pt idx="4">
                  <c:v>China</c:v>
                </c:pt>
                <c:pt idx="5">
                  <c:v>France</c:v>
                </c:pt>
                <c:pt idx="6">
                  <c:v>Germany</c:v>
                </c:pt>
                <c:pt idx="7">
                  <c:v>India</c:v>
                </c:pt>
                <c:pt idx="8">
                  <c:v>Indonesia</c:v>
                </c:pt>
                <c:pt idx="9">
                  <c:v>Italy</c:v>
                </c:pt>
                <c:pt idx="10">
                  <c:v>Japan</c:v>
                </c:pt>
                <c:pt idx="11">
                  <c:v>Korea, Rep.</c:v>
                </c:pt>
                <c:pt idx="12">
                  <c:v>Mexico</c:v>
                </c:pt>
                <c:pt idx="13">
                  <c:v>Russia</c:v>
                </c:pt>
                <c:pt idx="14">
                  <c:v>Saudi Arabia</c:v>
                </c:pt>
                <c:pt idx="15">
                  <c:v>South Africa</c:v>
                </c:pt>
                <c:pt idx="16">
                  <c:v>Turkey</c:v>
                </c:pt>
                <c:pt idx="17">
                  <c:v>United Kingdom</c:v>
                </c:pt>
                <c:pt idx="18">
                  <c:v>United States</c:v>
                </c:pt>
              </c:strCache>
            </c:strRef>
          </c:cat>
          <c:val>
            <c:numRef>
              <c:f>Sheet1!$C$2:$C$20</c:f>
              <c:numCache>
                <c:formatCode>0.0</c:formatCode>
                <c:ptCount val="19"/>
                <c:pt idx="0">
                  <c:v>10.40456245</c:v>
                </c:pt>
                <c:pt idx="1">
                  <c:v>21.57171422</c:v>
                </c:pt>
                <c:pt idx="2">
                  <c:v>17.31124694</c:v>
                </c:pt>
                <c:pt idx="3">
                  <c:v>42.098443449999998</c:v>
                </c:pt>
                <c:pt idx="4">
                  <c:v>154.10978204</c:v>
                </c:pt>
                <c:pt idx="5">
                  <c:v>46.472587730000001</c:v>
                </c:pt>
                <c:pt idx="7">
                  <c:v>37.211615899999998</c:v>
                </c:pt>
                <c:pt idx="8">
                  <c:v>9.720153569999999</c:v>
                </c:pt>
                <c:pt idx="9">
                  <c:v>37.220086670000001</c:v>
                </c:pt>
                <c:pt idx="10">
                  <c:v>92.203671389999997</c:v>
                </c:pt>
                <c:pt idx="11">
                  <c:v>13.553011979999999</c:v>
                </c:pt>
                <c:pt idx="12">
                  <c:v>25.428994849999999</c:v>
                </c:pt>
                <c:pt idx="14">
                  <c:v>14.65402873</c:v>
                </c:pt>
                <c:pt idx="15">
                  <c:v>25.130391039999999</c:v>
                </c:pt>
                <c:pt idx="16">
                  <c:v>8.4380970299999998</c:v>
                </c:pt>
                <c:pt idx="17">
                  <c:v>57.772008190000001</c:v>
                </c:pt>
                <c:pt idx="18">
                  <c:v>460.23435234999999</c:v>
                </c:pt>
              </c:numCache>
            </c:numRef>
          </c:val>
          <c:extLst>
            <c:ext xmlns:c16="http://schemas.microsoft.com/office/drawing/2014/chart" uri="{C3380CC4-5D6E-409C-BE32-E72D297353CC}">
              <c16:uniqueId val="{00000001-3E22-4BA5-A279-DD053ED3B65C}"/>
            </c:ext>
          </c:extLst>
        </c:ser>
        <c:ser>
          <c:idx val="2"/>
          <c:order val="2"/>
          <c:tx>
            <c:strRef>
              <c:f>Sheet1!$D$1</c:f>
              <c:strCache>
                <c:ptCount val="1"/>
                <c:pt idx="0">
                  <c:v>86-95</c:v>
                </c:pt>
              </c:strCache>
            </c:strRef>
          </c:tx>
          <c:spPr>
            <a:solidFill>
              <a:schemeClr val="accent3"/>
            </a:solidFill>
            <a:ln>
              <a:noFill/>
            </a:ln>
            <a:effectLst/>
          </c:spPr>
          <c:invertIfNegative val="0"/>
          <c:cat>
            <c:strRef>
              <c:f>Sheet1!$A$2:$A$20</c:f>
              <c:strCache>
                <c:ptCount val="19"/>
                <c:pt idx="0">
                  <c:v>Argentina</c:v>
                </c:pt>
                <c:pt idx="1">
                  <c:v>Australia</c:v>
                </c:pt>
                <c:pt idx="2">
                  <c:v>Brazil</c:v>
                </c:pt>
                <c:pt idx="3">
                  <c:v>Canada</c:v>
                </c:pt>
                <c:pt idx="4">
                  <c:v>China</c:v>
                </c:pt>
                <c:pt idx="5">
                  <c:v>France</c:v>
                </c:pt>
                <c:pt idx="6">
                  <c:v>Germany</c:v>
                </c:pt>
                <c:pt idx="7">
                  <c:v>India</c:v>
                </c:pt>
                <c:pt idx="8">
                  <c:v>Indonesia</c:v>
                </c:pt>
                <c:pt idx="9">
                  <c:v>Italy</c:v>
                </c:pt>
                <c:pt idx="10">
                  <c:v>Japan</c:v>
                </c:pt>
                <c:pt idx="11">
                  <c:v>Korea, Rep.</c:v>
                </c:pt>
                <c:pt idx="12">
                  <c:v>Mexico</c:v>
                </c:pt>
                <c:pt idx="13">
                  <c:v>Russia</c:v>
                </c:pt>
                <c:pt idx="14">
                  <c:v>Saudi Arabia</c:v>
                </c:pt>
                <c:pt idx="15">
                  <c:v>South Africa</c:v>
                </c:pt>
                <c:pt idx="16">
                  <c:v>Turkey</c:v>
                </c:pt>
                <c:pt idx="17">
                  <c:v>United Kingdom</c:v>
                </c:pt>
                <c:pt idx="18">
                  <c:v>United States</c:v>
                </c:pt>
              </c:strCache>
            </c:strRef>
          </c:cat>
          <c:val>
            <c:numRef>
              <c:f>Sheet1!$D$2:$D$20</c:f>
              <c:numCache>
                <c:formatCode>0.0</c:formatCode>
                <c:ptCount val="19"/>
                <c:pt idx="0">
                  <c:v>11.73307988</c:v>
                </c:pt>
                <c:pt idx="1">
                  <c:v>26.661033509999996</c:v>
                </c:pt>
                <c:pt idx="2">
                  <c:v>22.099652209999999</c:v>
                </c:pt>
                <c:pt idx="3">
                  <c:v>44.284488830000001</c:v>
                </c:pt>
                <c:pt idx="4">
                  <c:v>260.55204772999997</c:v>
                </c:pt>
                <c:pt idx="5">
                  <c:v>37.051147979999996</c:v>
                </c:pt>
                <c:pt idx="6">
                  <c:v>88.585259140000005</c:v>
                </c:pt>
                <c:pt idx="7">
                  <c:v>71.680059110000002</c:v>
                </c:pt>
                <c:pt idx="8">
                  <c:v>17.050706589999997</c:v>
                </c:pt>
                <c:pt idx="9">
                  <c:v>40.605717759999997</c:v>
                </c:pt>
                <c:pt idx="10">
                  <c:v>106.18759254000001</c:v>
                </c:pt>
                <c:pt idx="11">
                  <c:v>26.663857100000001</c:v>
                </c:pt>
                <c:pt idx="12">
                  <c:v>32.470991640000001</c:v>
                </c:pt>
                <c:pt idx="13">
                  <c:v>183.96220564999999</c:v>
                </c:pt>
                <c:pt idx="14">
                  <c:v>24.322184239999999</c:v>
                </c:pt>
                <c:pt idx="15">
                  <c:v>33.164201319999997</c:v>
                </c:pt>
                <c:pt idx="16">
                  <c:v>14.479626209999999</c:v>
                </c:pt>
                <c:pt idx="17">
                  <c:v>56.018705480000001</c:v>
                </c:pt>
                <c:pt idx="18">
                  <c:v>488.57905224000001</c:v>
                </c:pt>
              </c:numCache>
            </c:numRef>
          </c:val>
          <c:extLst>
            <c:ext xmlns:c16="http://schemas.microsoft.com/office/drawing/2014/chart" uri="{C3380CC4-5D6E-409C-BE32-E72D297353CC}">
              <c16:uniqueId val="{00000002-3E22-4BA5-A279-DD053ED3B65C}"/>
            </c:ext>
          </c:extLst>
        </c:ser>
        <c:ser>
          <c:idx val="3"/>
          <c:order val="3"/>
          <c:tx>
            <c:strRef>
              <c:f>Sheet1!$E$1</c:f>
              <c:strCache>
                <c:ptCount val="1"/>
                <c:pt idx="0">
                  <c:v>96-05</c:v>
                </c:pt>
              </c:strCache>
            </c:strRef>
          </c:tx>
          <c:spPr>
            <a:solidFill>
              <a:schemeClr val="accent4"/>
            </a:solidFill>
            <a:ln>
              <a:noFill/>
            </a:ln>
            <a:effectLst/>
          </c:spPr>
          <c:invertIfNegative val="0"/>
          <c:cat>
            <c:strRef>
              <c:f>Sheet1!$A$2:$A$20</c:f>
              <c:strCache>
                <c:ptCount val="19"/>
                <c:pt idx="0">
                  <c:v>Argentina</c:v>
                </c:pt>
                <c:pt idx="1">
                  <c:v>Australia</c:v>
                </c:pt>
                <c:pt idx="2">
                  <c:v>Brazil</c:v>
                </c:pt>
                <c:pt idx="3">
                  <c:v>Canada</c:v>
                </c:pt>
                <c:pt idx="4">
                  <c:v>China</c:v>
                </c:pt>
                <c:pt idx="5">
                  <c:v>France</c:v>
                </c:pt>
                <c:pt idx="6">
                  <c:v>Germany</c:v>
                </c:pt>
                <c:pt idx="7">
                  <c:v>India</c:v>
                </c:pt>
                <c:pt idx="8">
                  <c:v>Indonesia</c:v>
                </c:pt>
                <c:pt idx="9">
                  <c:v>Italy</c:v>
                </c:pt>
                <c:pt idx="10">
                  <c:v>Japan</c:v>
                </c:pt>
                <c:pt idx="11">
                  <c:v>Korea, Rep.</c:v>
                </c:pt>
                <c:pt idx="12">
                  <c:v>Mexico</c:v>
                </c:pt>
                <c:pt idx="13">
                  <c:v>Russia</c:v>
                </c:pt>
                <c:pt idx="14">
                  <c:v>Saudi Arabia</c:v>
                </c:pt>
                <c:pt idx="15">
                  <c:v>South Africa</c:v>
                </c:pt>
                <c:pt idx="16">
                  <c:v>Turkey</c:v>
                </c:pt>
                <c:pt idx="17">
                  <c:v>United Kingdom</c:v>
                </c:pt>
                <c:pt idx="18">
                  <c:v>United States</c:v>
                </c:pt>
              </c:strCache>
            </c:strRef>
          </c:cat>
          <c:val>
            <c:numRef>
              <c:f>Sheet1!$E$2:$E$20</c:f>
              <c:numCache>
                <c:formatCode>0.0</c:formatCode>
                <c:ptCount val="19"/>
                <c:pt idx="0">
                  <c:v>13.94281408</c:v>
                </c:pt>
                <c:pt idx="1">
                  <c:v>32.755734189999998</c:v>
                </c:pt>
                <c:pt idx="2">
                  <c:v>32.222332370000004</c:v>
                </c:pt>
                <c:pt idx="3">
                  <c:v>52.463365630000006</c:v>
                </c:pt>
                <c:pt idx="4">
                  <c:v>397.65347702999998</c:v>
                </c:pt>
                <c:pt idx="5">
                  <c:v>37.715608379999999</c:v>
                </c:pt>
                <c:pt idx="6">
                  <c:v>83.805104619999994</c:v>
                </c:pt>
                <c:pt idx="7">
                  <c:v>119.21328992000001</c:v>
                </c:pt>
                <c:pt idx="8">
                  <c:v>28.45632337</c:v>
                </c:pt>
                <c:pt idx="9">
                  <c:v>45.076964199999999</c:v>
                </c:pt>
                <c:pt idx="10">
                  <c:v>121.36097848</c:v>
                </c:pt>
                <c:pt idx="11">
                  <c:v>43.733118709999999</c:v>
                </c:pt>
                <c:pt idx="12">
                  <c:v>38.803277250000001</c:v>
                </c:pt>
                <c:pt idx="13">
                  <c:v>156.74353144999998</c:v>
                </c:pt>
                <c:pt idx="14">
                  <c:v>29.504351970000002</c:v>
                </c:pt>
                <c:pt idx="15">
                  <c:v>37.496651809999996</c:v>
                </c:pt>
                <c:pt idx="16">
                  <c:v>20.818512419999998</c:v>
                </c:pt>
                <c:pt idx="17">
                  <c:v>53.757779960000001</c:v>
                </c:pt>
                <c:pt idx="18">
                  <c:v>557.47083455999996</c:v>
                </c:pt>
              </c:numCache>
            </c:numRef>
          </c:val>
          <c:extLst>
            <c:ext xmlns:c16="http://schemas.microsoft.com/office/drawing/2014/chart" uri="{C3380CC4-5D6E-409C-BE32-E72D297353CC}">
              <c16:uniqueId val="{00000003-3E22-4BA5-A279-DD053ED3B65C}"/>
            </c:ext>
          </c:extLst>
        </c:ser>
        <c:ser>
          <c:idx val="4"/>
          <c:order val="4"/>
          <c:tx>
            <c:strRef>
              <c:f>Sheet1!$F$1</c:f>
              <c:strCache>
                <c:ptCount val="1"/>
                <c:pt idx="0">
                  <c:v> 06-11</c:v>
                </c:pt>
              </c:strCache>
            </c:strRef>
          </c:tx>
          <c:spPr>
            <a:solidFill>
              <a:schemeClr val="accent5"/>
            </a:solidFill>
            <a:ln>
              <a:noFill/>
            </a:ln>
            <a:effectLst/>
          </c:spPr>
          <c:invertIfNegative val="0"/>
          <c:cat>
            <c:strRef>
              <c:f>Sheet1!$A$2:$A$20</c:f>
              <c:strCache>
                <c:ptCount val="19"/>
                <c:pt idx="0">
                  <c:v>Argentina</c:v>
                </c:pt>
                <c:pt idx="1">
                  <c:v>Australia</c:v>
                </c:pt>
                <c:pt idx="2">
                  <c:v>Brazil</c:v>
                </c:pt>
                <c:pt idx="3">
                  <c:v>Canada</c:v>
                </c:pt>
                <c:pt idx="4">
                  <c:v>China</c:v>
                </c:pt>
                <c:pt idx="5">
                  <c:v>France</c:v>
                </c:pt>
                <c:pt idx="6">
                  <c:v>Germany</c:v>
                </c:pt>
                <c:pt idx="7">
                  <c:v>India</c:v>
                </c:pt>
                <c:pt idx="8">
                  <c:v>Indonesia</c:v>
                </c:pt>
                <c:pt idx="9">
                  <c:v>Italy</c:v>
                </c:pt>
                <c:pt idx="10">
                  <c:v>Japan</c:v>
                </c:pt>
                <c:pt idx="11">
                  <c:v>Korea, Rep.</c:v>
                </c:pt>
                <c:pt idx="12">
                  <c:v>Mexico</c:v>
                </c:pt>
                <c:pt idx="13">
                  <c:v>Russia</c:v>
                </c:pt>
                <c:pt idx="14">
                  <c:v>Saudi Arabia</c:v>
                </c:pt>
                <c:pt idx="15">
                  <c:v>South Africa</c:v>
                </c:pt>
                <c:pt idx="16">
                  <c:v>Turkey</c:v>
                </c:pt>
                <c:pt idx="17">
                  <c:v>United Kingdom</c:v>
                </c:pt>
                <c:pt idx="18">
                  <c:v>United States</c:v>
                </c:pt>
              </c:strCache>
            </c:strRef>
          </c:cat>
          <c:val>
            <c:numRef>
              <c:f>Sheet1!$F$2:$F$20</c:f>
              <c:numCache>
                <c:formatCode>0.0</c:formatCode>
                <c:ptCount val="19"/>
                <c:pt idx="0">
                  <c:v>18.254081533333334</c:v>
                </c:pt>
                <c:pt idx="1">
                  <c:v>36.960243050000003</c:v>
                </c:pt>
                <c:pt idx="2">
                  <c:v>38.747844433333334</c:v>
                </c:pt>
                <c:pt idx="3">
                  <c:v>52.402224516666664</c:v>
                </c:pt>
                <c:pt idx="4">
                  <c:v>753.50683328333332</c:v>
                </c:pt>
                <c:pt idx="5">
                  <c:v>36.34974866666667</c:v>
                </c:pt>
                <c:pt idx="6">
                  <c:v>76.164078933333329</c:v>
                </c:pt>
                <c:pt idx="7">
                  <c:v>181.66256883333332</c:v>
                </c:pt>
                <c:pt idx="8">
                  <c:v>43.118725083333338</c:v>
                </c:pt>
                <c:pt idx="9">
                  <c:v>43.069281699999998</c:v>
                </c:pt>
                <c:pt idx="10">
                  <c:v>119.09988183333334</c:v>
                </c:pt>
                <c:pt idx="11">
                  <c:v>52.31543885</c:v>
                </c:pt>
                <c:pt idx="12">
                  <c:v>45.680613516666668</c:v>
                </c:pt>
                <c:pt idx="13">
                  <c:v>169.63059178333333</c:v>
                </c:pt>
                <c:pt idx="14">
                  <c:v>46.379421483333331</c:v>
                </c:pt>
                <c:pt idx="15">
                  <c:v>45.708727183333338</c:v>
                </c:pt>
                <c:pt idx="16">
                  <c:v>28.803918300000003</c:v>
                </c:pt>
                <c:pt idx="17">
                  <c:v>50.081257983333337</c:v>
                </c:pt>
                <c:pt idx="18">
                  <c:v>551.83051184999999</c:v>
                </c:pt>
              </c:numCache>
            </c:numRef>
          </c:val>
          <c:extLst>
            <c:ext xmlns:c16="http://schemas.microsoft.com/office/drawing/2014/chart" uri="{C3380CC4-5D6E-409C-BE32-E72D297353CC}">
              <c16:uniqueId val="{00000004-3E22-4BA5-A279-DD053ED3B65C}"/>
            </c:ext>
          </c:extLst>
        </c:ser>
        <c:dLbls>
          <c:showLegendKey val="0"/>
          <c:showVal val="0"/>
          <c:showCatName val="0"/>
          <c:showSerName val="0"/>
          <c:showPercent val="0"/>
          <c:showBubbleSize val="0"/>
        </c:dLbls>
        <c:gapWidth val="219"/>
        <c:overlap val="-27"/>
        <c:axId val="701669808"/>
        <c:axId val="701663904"/>
      </c:barChart>
      <c:catAx>
        <c:axId val="701669808"/>
        <c:scaling>
          <c:orientation val="minMax"/>
        </c:scaling>
        <c:delete val="0"/>
        <c:axPos val="b"/>
        <c:numFmt formatCode="General" sourceLinked="1"/>
        <c:majorTickMark val="out"/>
        <c:minorTickMark val="none"/>
        <c:tickLblPos val="nextTo"/>
        <c:spPr>
          <a:noFill/>
          <a:ln w="9525" cap="flat" cmpd="sng" algn="ctr">
            <a:solidFill>
              <a:schemeClr val="accent1"/>
            </a:solidFill>
            <a:round/>
          </a:ln>
          <a:effectLst/>
        </c:spPr>
        <c:txPr>
          <a:bodyPr rot="-5400000" spcFirstLastPara="1" vertOverflow="ellipsis" wrap="square" anchor="ctr" anchorCtr="1"/>
          <a:lstStyle/>
          <a:p>
            <a:pPr>
              <a:defRPr sz="1400" b="0" i="0" u="none" strike="noStrike" kern="1200" baseline="0">
                <a:solidFill>
                  <a:schemeClr val="tx1"/>
                </a:solidFill>
                <a:latin typeface="+mn-lt"/>
                <a:ea typeface="+mn-ea"/>
                <a:cs typeface="+mn-cs"/>
              </a:defRPr>
            </a:pPr>
            <a:endParaRPr lang="en-US"/>
          </a:p>
        </c:txPr>
        <c:crossAx val="701663904"/>
        <c:crosses val="autoZero"/>
        <c:auto val="1"/>
        <c:lblAlgn val="ctr"/>
        <c:lblOffset val="100"/>
        <c:noMultiLvlLbl val="0"/>
      </c:catAx>
      <c:valAx>
        <c:axId val="701663904"/>
        <c:scaling>
          <c:orientation val="minMax"/>
        </c:scaling>
        <c:delete val="0"/>
        <c:axPos val="l"/>
        <c:numFmt formatCode="0.0"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1669808"/>
        <c:crosses val="autoZero"/>
        <c:crossBetween val="between"/>
      </c:valAx>
      <c:spPr>
        <a:noFill/>
        <a:ln>
          <a:noFill/>
        </a:ln>
        <a:effectLst/>
      </c:spPr>
    </c:plotArea>
    <c:legend>
      <c:legendPos val="b"/>
      <c:layout>
        <c:manualLayout>
          <c:xMode val="edge"/>
          <c:yMode val="edge"/>
          <c:x val="0.34665576634180723"/>
          <c:y val="0.91766321719874833"/>
          <c:w val="0.30668837060227649"/>
          <c:h val="4.751121502109917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baseline="0">
                <a:solidFill>
                  <a:schemeClr val="tx1">
                    <a:lumMod val="65000"/>
                    <a:lumOff val="35000"/>
                  </a:schemeClr>
                </a:solidFill>
                <a:latin typeface="+mn-lt"/>
                <a:ea typeface="+mn-ea"/>
                <a:cs typeface="+mn-cs"/>
              </a:defRPr>
            </a:pPr>
            <a:r>
              <a:rPr lang="en-US" cap="none" dirty="0"/>
              <a:t>CO2 emissions by type of fuel</a:t>
            </a:r>
          </a:p>
        </c:rich>
      </c:tx>
      <c:layout>
        <c:manualLayout>
          <c:xMode val="edge"/>
          <c:yMode val="edge"/>
          <c:x val="0.14658995895724186"/>
          <c:y val="0"/>
        </c:manualLayout>
      </c:layout>
      <c:overlay val="0"/>
      <c:spPr>
        <a:noFill/>
        <a:ln>
          <a:noFill/>
        </a:ln>
        <a:effectLst/>
      </c:spPr>
      <c:txPr>
        <a:bodyPr rot="0" spcFirstLastPara="1" vertOverflow="ellipsis" vert="horz" wrap="square" anchor="ctr" anchorCtr="1"/>
        <a:lstStyle/>
        <a:p>
          <a:pPr>
            <a:defRPr sz="2128" b="1" i="0" u="none" strike="noStrike" kern="1200" cap="none"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8210364042960517"/>
          <c:y val="0.28233254308057038"/>
          <c:w val="0.4068232755903422"/>
          <c:h val="0.61980259266935256"/>
        </c:manualLayout>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843F-4683-A348-5C641C7DE8C2}"/>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843F-4683-A348-5C641C7DE8C2}"/>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843F-4683-A348-5C641C7DE8C2}"/>
              </c:ext>
            </c:extLst>
          </c:dPt>
          <c:dLbls>
            <c:dLbl>
              <c:idx val="0"/>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CB64499B-B0FC-42E1-9609-8513A7426B43}" type="CATEGORYNAME">
                      <a:rPr lang="en-US" smtClean="0"/>
                      <a:pPr>
                        <a:defRPr/>
                      </a:pPr>
                      <a:t>[CATEGORY NAME]</a:t>
                    </a:fld>
                    <a:r>
                      <a:rPr lang="en-US"/>
                      <a:t> 12%</a:t>
                    </a: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843F-4683-A348-5C641C7DE8C2}"/>
                </c:ext>
              </c:extLst>
            </c:dLbl>
            <c:dLbl>
              <c:idx val="1"/>
              <c:layout>
                <c:manualLayout>
                  <c:x val="-0.10741071010341617"/>
                  <c:y val="0"/>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B9774FDE-4847-4D3C-8046-6EAB78E2CD7D}" type="CATEGORYNAME">
                      <a:rPr lang="en-US" smtClean="0"/>
                      <a:pPr>
                        <a:defRPr>
                          <a:solidFill>
                            <a:schemeClr val="accent1"/>
                          </a:solidFill>
                        </a:defRPr>
                      </a:pPr>
                      <a:t>[CATEGORY NAME]</a:t>
                    </a:fld>
                    <a:endParaRPr lang="en-US"/>
                  </a:p>
                  <a:p>
                    <a:pPr>
                      <a:defRPr>
                        <a:solidFill>
                          <a:schemeClr val="accent1"/>
                        </a:solidFill>
                      </a:defRPr>
                    </a:pPr>
                    <a:r>
                      <a:rPr lang="en-US"/>
                      <a:t>67%</a:t>
                    </a: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843F-4683-A348-5C641C7DE8C2}"/>
                </c:ext>
              </c:extLst>
            </c:dLbl>
            <c:dLbl>
              <c:idx val="2"/>
              <c:layout>
                <c:manualLayout>
                  <c:x val="7.2424127302226665E-2"/>
                  <c:y val="-4.0123441188513178E-3"/>
                </c:manualLayout>
              </c:layout>
              <c:tx>
                <c:rich>
                  <a:bodyPr rot="0" spcFirstLastPara="1" vertOverflow="ellipsis" vert="horz" wrap="square" lIns="38100" tIns="19050" rIns="38100" bIns="19050" anchor="ctr" anchorCtr="1">
                    <a:noAutofit/>
                  </a:bodyPr>
                  <a:lstStyle/>
                  <a:p>
                    <a:pPr>
                      <a:defRPr sz="1330" b="1" i="0" u="none" strike="noStrike" kern="1200" spc="0" baseline="0">
                        <a:solidFill>
                          <a:schemeClr val="accent1"/>
                        </a:solidFill>
                        <a:latin typeface="+mn-lt"/>
                        <a:ea typeface="+mn-ea"/>
                        <a:cs typeface="+mn-cs"/>
                      </a:defRPr>
                    </a:pPr>
                    <a:fld id="{144B999E-F111-437A-A02F-D3D6155C2B07}" type="CATEGORYNAME">
                      <a:rPr lang="en-US" smtClean="0"/>
                      <a:pPr>
                        <a:defRPr>
                          <a:solidFill>
                            <a:schemeClr val="accent1"/>
                          </a:solidFill>
                        </a:defRPr>
                      </a:pPr>
                      <a:t>[CATEGORY NAME]</a:t>
                    </a:fld>
                    <a:r>
                      <a:rPr lang="en-US" dirty="0"/>
                      <a:t> </a:t>
                    </a:r>
                  </a:p>
                  <a:p>
                    <a:pPr>
                      <a:defRPr>
                        <a:solidFill>
                          <a:schemeClr val="accent1"/>
                        </a:solidFill>
                      </a:defRPr>
                    </a:pPr>
                    <a:r>
                      <a:rPr lang="en-US" dirty="0"/>
                      <a:t>10%</a:t>
                    </a:r>
                  </a:p>
                </c:rich>
              </c:tx>
              <c:spPr>
                <a:noFill/>
                <a:ln>
                  <a:noFill/>
                </a:ln>
                <a:effectLst/>
              </c:spPr>
              <c:txPr>
                <a:bodyPr rot="0" spcFirstLastPara="1" vertOverflow="ellipsis" vert="horz" wrap="square" lIns="38100" tIns="19050" rIns="38100" bIns="19050" anchor="ctr" anchorCtr="1">
                  <a:no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246584401429363"/>
                      <c:h val="0.19140903415610611"/>
                    </c:manualLayout>
                  </c15:layout>
                  <c15:dlblFieldTable/>
                  <c15:showDataLabelsRange val="0"/>
                </c:ext>
                <c:ext xmlns:c16="http://schemas.microsoft.com/office/drawing/2014/chart" uri="{C3380CC4-5D6E-409C-BE32-E72D297353CC}">
                  <c16:uniqueId val="{00000001-843F-4683-A348-5C641C7DE8C2}"/>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Solid fuel</c:v>
                </c:pt>
                <c:pt idx="1">
                  <c:v>Liquid fuel</c:v>
                </c:pt>
                <c:pt idx="2">
                  <c:v>Gaseous fuel</c:v>
                </c:pt>
              </c:strCache>
            </c:strRef>
          </c:cat>
          <c:val>
            <c:numRef>
              <c:f>Sheet1!$B$2:$B$4</c:f>
              <c:numCache>
                <c:formatCode>General</c:formatCode>
                <c:ptCount val="3"/>
                <c:pt idx="0">
                  <c:v>16.14</c:v>
                </c:pt>
                <c:pt idx="1">
                  <c:v>67.8</c:v>
                </c:pt>
                <c:pt idx="2">
                  <c:v>9.6</c:v>
                </c:pt>
              </c:numCache>
            </c:numRef>
          </c:val>
          <c:extLst>
            <c:ext xmlns:c16="http://schemas.microsoft.com/office/drawing/2014/chart" uri="{C3380CC4-5D6E-409C-BE32-E72D297353CC}">
              <c16:uniqueId val="{00000000-843F-4683-A348-5C641C7DE8C2}"/>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baseline="0">
                <a:solidFill>
                  <a:schemeClr val="tx1">
                    <a:lumMod val="65000"/>
                    <a:lumOff val="35000"/>
                  </a:schemeClr>
                </a:solidFill>
                <a:latin typeface="+mn-lt"/>
                <a:ea typeface="+mn-ea"/>
                <a:cs typeface="+mn-cs"/>
              </a:defRPr>
            </a:pPr>
            <a:r>
              <a:rPr lang="en-US" cap="none" dirty="0"/>
              <a:t>CO2 emissions by sector</a:t>
            </a:r>
          </a:p>
        </c:rich>
      </c:tx>
      <c:overlay val="0"/>
      <c:spPr>
        <a:noFill/>
        <a:ln>
          <a:noFill/>
        </a:ln>
        <a:effectLst/>
      </c:spPr>
      <c:txPr>
        <a:bodyPr rot="0" spcFirstLastPara="1" vertOverflow="ellipsis" vert="horz" wrap="square" anchor="ctr" anchorCtr="1"/>
        <a:lstStyle/>
        <a:p>
          <a:pPr>
            <a:defRPr sz="2128" b="1" i="0" u="none" strike="noStrike" kern="1200" cap="none"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8210364042960517"/>
          <c:y val="0.28233254308057038"/>
          <c:w val="0.4068232755903422"/>
          <c:h val="0.61980259266935256"/>
        </c:manualLayout>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E389-4CC6-A897-48AB7F047AA2}"/>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E389-4CC6-A897-48AB7F047AA2}"/>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E389-4CC6-A897-48AB7F047AA2}"/>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E389-4CC6-A897-48AB7F047AA2}"/>
              </c:ext>
            </c:extLst>
          </c:dPt>
          <c:dLbls>
            <c:dLbl>
              <c:idx val="0"/>
              <c:layout>
                <c:manualLayout>
                  <c:x val="7.9008138875156352E-3"/>
                  <c:y val="-4.4135785307364513E-2"/>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r>
                      <a:rPr lang="en-US" dirty="0"/>
                      <a:t>Power generation 36%</a:t>
                    </a: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389-4CC6-A897-48AB7F047AA2}"/>
                </c:ext>
              </c:extLst>
            </c:dLbl>
            <c:dLbl>
              <c:idx val="1"/>
              <c:layout>
                <c:manualLayout>
                  <c:x val="0.22574035395646214"/>
                  <c:y val="-7.3558792421493785E-17"/>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B9774FDE-4847-4D3C-8046-6EAB78E2CD7D}" type="CATEGORYNAME">
                      <a:rPr lang="en-US" smtClean="0"/>
                      <a:pPr>
                        <a:defRPr>
                          <a:solidFill>
                            <a:schemeClr val="accent1"/>
                          </a:solidFill>
                        </a:defRPr>
                      </a:pPr>
                      <a:t>[CATEGORY NAME]</a:t>
                    </a:fld>
                    <a:endParaRPr lang="en-US" dirty="0"/>
                  </a:p>
                  <a:p>
                    <a:pPr>
                      <a:defRPr>
                        <a:solidFill>
                          <a:schemeClr val="accent1"/>
                        </a:solidFill>
                      </a:defRPr>
                    </a:pPr>
                    <a:r>
                      <a:rPr lang="en-US" dirty="0"/>
                      <a:t>24%</a:t>
                    </a: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24051383907390014"/>
                      <c:h val="0.33773922417061369"/>
                    </c:manualLayout>
                  </c15:layout>
                  <c15:dlblFieldTable/>
                  <c15:showDataLabelsRange val="0"/>
                </c:ext>
                <c:ext xmlns:c16="http://schemas.microsoft.com/office/drawing/2014/chart" uri="{C3380CC4-5D6E-409C-BE32-E72D297353CC}">
                  <c16:uniqueId val="{00000003-E389-4CC6-A897-48AB7F047AA2}"/>
                </c:ext>
              </c:extLst>
            </c:dLbl>
            <c:dLbl>
              <c:idx val="2"/>
              <c:layout>
                <c:manualLayout>
                  <c:x val="-1.8435232404203163E-2"/>
                  <c:y val="4.4135785307364513E-2"/>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144B999E-F111-437A-A02F-D3D6155C2B07}" type="CATEGORYNAME">
                      <a:rPr lang="en-US" smtClean="0"/>
                      <a:pPr>
                        <a:defRPr>
                          <a:solidFill>
                            <a:schemeClr val="accent1"/>
                          </a:solidFill>
                        </a:defRPr>
                      </a:pPr>
                      <a:t>[CATEGORY NAME]</a:t>
                    </a:fld>
                    <a:r>
                      <a:rPr lang="en-US" dirty="0"/>
                      <a:t> </a:t>
                    </a:r>
                  </a:p>
                  <a:p>
                    <a:pPr>
                      <a:defRPr>
                        <a:solidFill>
                          <a:schemeClr val="accent1"/>
                        </a:solidFill>
                      </a:defRPr>
                    </a:pPr>
                    <a:r>
                      <a:rPr lang="en-US" dirty="0"/>
                      <a:t>28%</a:t>
                    </a: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E389-4CC6-A897-48AB7F047AA2}"/>
                </c:ext>
              </c:extLst>
            </c:dLbl>
            <c:dLbl>
              <c:idx val="3"/>
              <c:layout>
                <c:manualLayout>
                  <c:x val="-2.3702441662546907E-2"/>
                  <c:y val="1.6049376475405261E-2"/>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406189AE-6800-4C89-A9BA-5EA24089FF57}" type="CATEGORYNAME">
                      <a:rPr lang="en-US" smtClean="0"/>
                      <a:pPr>
                        <a:defRPr>
                          <a:solidFill>
                            <a:schemeClr val="accent1"/>
                          </a:solidFill>
                        </a:defRPr>
                      </a:pPr>
                      <a:t>[CATEGORY NAME]</a:t>
                    </a:fld>
                    <a:endParaRPr lang="en-US"/>
                  </a:p>
                  <a:p>
                    <a:pPr>
                      <a:defRPr>
                        <a:solidFill>
                          <a:schemeClr val="accent1"/>
                        </a:solidFill>
                      </a:defRPr>
                    </a:pPr>
                    <a:r>
                      <a:rPr lang="en-US"/>
                      <a:t>11%</a:t>
                    </a: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E389-4CC6-A897-48AB7F047AA2}"/>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Electricity production</c:v>
                </c:pt>
                <c:pt idx="1">
                  <c:v>Manufacturing &amp; Construction</c:v>
                </c:pt>
                <c:pt idx="2">
                  <c:v>Transport</c:v>
                </c:pt>
                <c:pt idx="3">
                  <c:v>Others</c:v>
                </c:pt>
              </c:strCache>
            </c:strRef>
          </c:cat>
          <c:val>
            <c:numRef>
              <c:f>Sheet1!$B$2:$B$5</c:f>
              <c:numCache>
                <c:formatCode>General</c:formatCode>
                <c:ptCount val="4"/>
                <c:pt idx="0">
                  <c:v>33.799999999999997</c:v>
                </c:pt>
                <c:pt idx="1">
                  <c:v>23.2</c:v>
                </c:pt>
                <c:pt idx="2">
                  <c:v>26.7</c:v>
                </c:pt>
                <c:pt idx="3">
                  <c:v>11</c:v>
                </c:pt>
              </c:numCache>
            </c:numRef>
          </c:val>
          <c:extLst>
            <c:ext xmlns:c16="http://schemas.microsoft.com/office/drawing/2014/chart" uri="{C3380CC4-5D6E-409C-BE32-E72D297353CC}">
              <c16:uniqueId val="{00000006-E389-4CC6-A897-48AB7F047AA2}"/>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Emissions</a:t>
            </a:r>
            <a:r>
              <a:rPr lang="en-US" baseline="0" dirty="0"/>
              <a:t> by sector- Decade wise</a:t>
            </a:r>
            <a:endParaRPr lang="en-US" dirty="0"/>
          </a:p>
        </c:rich>
      </c:tx>
      <c:layout>
        <c:manualLayout>
          <c:xMode val="edge"/>
          <c:yMode val="edge"/>
          <c:x val="0.15003519765127935"/>
          <c:y val="4.612125491778473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2301594805355419E-2"/>
          <c:y val="0.22566125290023201"/>
          <c:w val="0.6518193892232903"/>
          <c:h val="0.49161182285887217"/>
        </c:manualLayout>
      </c:layout>
      <c:lineChart>
        <c:grouping val="standard"/>
        <c:varyColors val="0"/>
        <c:ser>
          <c:idx val="0"/>
          <c:order val="0"/>
          <c:tx>
            <c:strRef>
              <c:f>Sheet1!$B$1</c:f>
              <c:strCache>
                <c:ptCount val="1"/>
                <c:pt idx="0">
                  <c:v>Power Generation </c:v>
                </c:pt>
              </c:strCache>
            </c:strRef>
          </c:tx>
          <c:spPr>
            <a:ln w="28575" cap="rnd">
              <a:solidFill>
                <a:schemeClr val="accent1"/>
              </a:solidFill>
              <a:round/>
            </a:ln>
            <a:effectLst/>
          </c:spPr>
          <c:marker>
            <c:symbol val="square"/>
            <c:size val="6"/>
            <c:spPr>
              <a:solidFill>
                <a:schemeClr val="accent1"/>
              </a:solidFill>
              <a:ln w="9525">
                <a:solidFill>
                  <a:schemeClr val="accent1"/>
                </a:solidFill>
              </a:ln>
              <a:effectLst/>
            </c:spPr>
          </c:marker>
          <c:dLbls>
            <c:dLbl>
              <c:idx val="0"/>
              <c:layout>
                <c:manualLayout>
                  <c:x val="-7.9173430993559699E-3"/>
                  <c:y val="-9.892989004337743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035-4DBF-BAA7-1A3BD856D777}"/>
                </c:ext>
              </c:extLst>
            </c:dLbl>
            <c:dLbl>
              <c:idx val="1"/>
              <c:delete val="1"/>
              <c:extLst>
                <c:ext xmlns:c15="http://schemas.microsoft.com/office/drawing/2012/chart" uri="{CE6537A1-D6FC-4f65-9D91-7224C49458BB}"/>
                <c:ext xmlns:c16="http://schemas.microsoft.com/office/drawing/2014/chart" uri="{C3380CC4-5D6E-409C-BE32-E72D297353CC}">
                  <c16:uniqueId val="{00000006-7035-4DBF-BAA7-1A3BD856D77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66-75</c:v>
                </c:pt>
                <c:pt idx="1">
                  <c:v>76-85</c:v>
                </c:pt>
                <c:pt idx="2">
                  <c:v>86-95</c:v>
                </c:pt>
                <c:pt idx="3">
                  <c:v>96-05</c:v>
                </c:pt>
                <c:pt idx="4">
                  <c:v> 06-11</c:v>
                </c:pt>
              </c:strCache>
            </c:strRef>
          </c:cat>
          <c:val>
            <c:numRef>
              <c:f>Sheet1!$B$2:$B$6</c:f>
              <c:numCache>
                <c:formatCode>0</c:formatCode>
                <c:ptCount val="5"/>
                <c:pt idx="0">
                  <c:v>26.830834171954677</c:v>
                </c:pt>
                <c:pt idx="1">
                  <c:v>29.344235735635987</c:v>
                </c:pt>
                <c:pt idx="2">
                  <c:v>34.842968408470114</c:v>
                </c:pt>
                <c:pt idx="3">
                  <c:v>38.196639161965166</c:v>
                </c:pt>
                <c:pt idx="4">
                  <c:v>39.07320303519738</c:v>
                </c:pt>
              </c:numCache>
            </c:numRef>
          </c:val>
          <c:smooth val="0"/>
          <c:extLst>
            <c:ext xmlns:c16="http://schemas.microsoft.com/office/drawing/2014/chart" uri="{C3380CC4-5D6E-409C-BE32-E72D297353CC}">
              <c16:uniqueId val="{00000000-7035-4DBF-BAA7-1A3BD856D777}"/>
            </c:ext>
          </c:extLst>
        </c:ser>
        <c:ser>
          <c:idx val="1"/>
          <c:order val="1"/>
          <c:tx>
            <c:strRef>
              <c:f>Sheet1!$C$1</c:f>
              <c:strCache>
                <c:ptCount val="1"/>
                <c:pt idx="0">
                  <c:v>Manufacturing</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4.0639284342803166E-2"/>
                  <c:y val="3.430929083022284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7035-4DBF-BAA7-1A3BD856D777}"/>
                </c:ext>
              </c:extLst>
            </c:dLbl>
            <c:dLbl>
              <c:idx val="2"/>
              <c:delete val="1"/>
              <c:extLst>
                <c:ext xmlns:c15="http://schemas.microsoft.com/office/drawing/2012/chart" uri="{CE6537A1-D6FC-4f65-9D91-7224C49458BB}"/>
                <c:ext xmlns:c16="http://schemas.microsoft.com/office/drawing/2014/chart" uri="{C3380CC4-5D6E-409C-BE32-E72D297353CC}">
                  <c16:uniqueId val="{0000000A-7035-4DBF-BAA7-1A3BD856D777}"/>
                </c:ext>
              </c:extLst>
            </c:dLbl>
            <c:dLbl>
              <c:idx val="3"/>
              <c:layout>
                <c:manualLayout>
                  <c:x val="-2.641235336739144E-2"/>
                  <c:y val="-6.6873802078079286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035-4DBF-BAA7-1A3BD856D777}"/>
                </c:ext>
              </c:extLst>
            </c:dLbl>
            <c:dLbl>
              <c:idx val="4"/>
              <c:layout>
                <c:manualLayout>
                  <c:x val="-2.2265707091912246E-3"/>
                  <c:y val="2.406012307071522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035-4DBF-BAA7-1A3BD856D77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66-75</c:v>
                </c:pt>
                <c:pt idx="1">
                  <c:v>76-85</c:v>
                </c:pt>
                <c:pt idx="2">
                  <c:v>86-95</c:v>
                </c:pt>
                <c:pt idx="3">
                  <c:v>96-05</c:v>
                </c:pt>
                <c:pt idx="4">
                  <c:v> 06-11</c:v>
                </c:pt>
              </c:strCache>
            </c:strRef>
          </c:cat>
          <c:val>
            <c:numRef>
              <c:f>Sheet1!$C$2:$C$6</c:f>
              <c:numCache>
                <c:formatCode>0</c:formatCode>
                <c:ptCount val="5"/>
                <c:pt idx="0">
                  <c:v>28.720928344264351</c:v>
                </c:pt>
                <c:pt idx="1">
                  <c:v>27.189276059786955</c:v>
                </c:pt>
                <c:pt idx="2">
                  <c:v>22.633922564945411</c:v>
                </c:pt>
                <c:pt idx="3">
                  <c:v>19.699581710015991</c:v>
                </c:pt>
                <c:pt idx="4">
                  <c:v>18.870127703898167</c:v>
                </c:pt>
              </c:numCache>
            </c:numRef>
          </c:val>
          <c:smooth val="0"/>
          <c:extLst>
            <c:ext xmlns:c16="http://schemas.microsoft.com/office/drawing/2014/chart" uri="{C3380CC4-5D6E-409C-BE32-E72D297353CC}">
              <c16:uniqueId val="{00000001-7035-4DBF-BAA7-1A3BD856D777}"/>
            </c:ext>
          </c:extLst>
        </c:ser>
        <c:ser>
          <c:idx val="2"/>
          <c:order val="2"/>
          <c:tx>
            <c:strRef>
              <c:f>Sheet1!$D$1</c:f>
              <c:strCache>
                <c:ptCount val="1"/>
                <c:pt idx="0">
                  <c:v>Transport</c:v>
                </c:pt>
              </c:strCache>
            </c:strRef>
          </c:tx>
          <c:spPr>
            <a:ln w="28575" cap="rnd">
              <a:solidFill>
                <a:schemeClr val="accent3"/>
              </a:solidFill>
              <a:round/>
            </a:ln>
            <a:effectLst/>
          </c:spPr>
          <c:marker>
            <c:symbol val="diamond"/>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66-75</c:v>
                </c:pt>
                <c:pt idx="1">
                  <c:v>76-85</c:v>
                </c:pt>
                <c:pt idx="2">
                  <c:v>86-95</c:v>
                </c:pt>
                <c:pt idx="3">
                  <c:v>96-05</c:v>
                </c:pt>
                <c:pt idx="4">
                  <c:v> 06-11</c:v>
                </c:pt>
              </c:strCache>
            </c:strRef>
          </c:cat>
          <c:val>
            <c:numRef>
              <c:f>Sheet1!$D$2:$D$6</c:f>
              <c:numCache>
                <c:formatCode>0</c:formatCode>
                <c:ptCount val="5"/>
                <c:pt idx="0">
                  <c:v>24.602756904883396</c:v>
                </c:pt>
                <c:pt idx="1">
                  <c:v>26.751528971207758</c:v>
                </c:pt>
                <c:pt idx="2">
                  <c:v>26.65946452210558</c:v>
                </c:pt>
                <c:pt idx="3">
                  <c:v>27.557564810562408</c:v>
                </c:pt>
                <c:pt idx="4">
                  <c:v>28.853162978264479</c:v>
                </c:pt>
              </c:numCache>
            </c:numRef>
          </c:val>
          <c:smooth val="0"/>
          <c:extLst>
            <c:ext xmlns:c16="http://schemas.microsoft.com/office/drawing/2014/chart" uri="{C3380CC4-5D6E-409C-BE32-E72D297353CC}">
              <c16:uniqueId val="{00000002-7035-4DBF-BAA7-1A3BD856D777}"/>
            </c:ext>
          </c:extLst>
        </c:ser>
        <c:ser>
          <c:idx val="3"/>
          <c:order val="3"/>
          <c:tx>
            <c:strRef>
              <c:f>Sheet1!$E$1</c:f>
              <c:strCache>
                <c:ptCount val="1"/>
                <c:pt idx="0">
                  <c:v>Others</c:v>
                </c:pt>
              </c:strCache>
            </c:strRef>
          </c:tx>
          <c:spPr>
            <a:ln w="28575" cap="rnd">
              <a:solidFill>
                <a:schemeClr val="accent4"/>
              </a:solidFill>
              <a:round/>
            </a:ln>
            <a:effectLst/>
          </c:spPr>
          <c:marker>
            <c:symbol val="triangle"/>
            <c:size val="5"/>
            <c:spPr>
              <a:solidFill>
                <a:schemeClr val="accent4"/>
              </a:solidFill>
              <a:ln w="9525">
                <a:solidFill>
                  <a:schemeClr val="accent4"/>
                </a:solidFill>
              </a:ln>
              <a:effectLst/>
            </c:spPr>
          </c:marker>
          <c:cat>
            <c:strRef>
              <c:f>Sheet1!$A$2:$A$6</c:f>
              <c:strCache>
                <c:ptCount val="5"/>
                <c:pt idx="0">
                  <c:v>66-75</c:v>
                </c:pt>
                <c:pt idx="1">
                  <c:v>76-85</c:v>
                </c:pt>
                <c:pt idx="2">
                  <c:v>86-95</c:v>
                </c:pt>
                <c:pt idx="3">
                  <c:v>96-05</c:v>
                </c:pt>
                <c:pt idx="4">
                  <c:v> 06-11</c:v>
                </c:pt>
              </c:strCache>
            </c:strRef>
          </c:cat>
          <c:val>
            <c:numRef>
              <c:f>Sheet1!$E$2:$E$6</c:f>
              <c:numCache>
                <c:formatCode>0</c:formatCode>
                <c:ptCount val="5"/>
                <c:pt idx="0">
                  <c:v>19.845480578897579</c:v>
                </c:pt>
                <c:pt idx="1">
                  <c:v>16.714959233369299</c:v>
                </c:pt>
                <c:pt idx="2">
                  <c:v>15.863644504478899</c:v>
                </c:pt>
                <c:pt idx="3">
                  <c:v>14.546214317456432</c:v>
                </c:pt>
                <c:pt idx="4">
                  <c:v>13.203506282639978</c:v>
                </c:pt>
              </c:numCache>
            </c:numRef>
          </c:val>
          <c:smooth val="0"/>
          <c:extLst>
            <c:ext xmlns:c16="http://schemas.microsoft.com/office/drawing/2014/chart" uri="{C3380CC4-5D6E-409C-BE32-E72D297353CC}">
              <c16:uniqueId val="{00000003-7035-4DBF-BAA7-1A3BD856D777}"/>
            </c:ext>
          </c:extLst>
        </c:ser>
        <c:dLbls>
          <c:showLegendKey val="0"/>
          <c:showVal val="0"/>
          <c:showCatName val="0"/>
          <c:showSerName val="0"/>
          <c:showPercent val="0"/>
          <c:showBubbleSize val="0"/>
        </c:dLbls>
        <c:marker val="1"/>
        <c:smooth val="0"/>
        <c:axId val="547875104"/>
        <c:axId val="547870840"/>
      </c:lineChart>
      <c:catAx>
        <c:axId val="547875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7870840"/>
        <c:crosses val="autoZero"/>
        <c:auto val="1"/>
        <c:lblAlgn val="ctr"/>
        <c:lblOffset val="100"/>
        <c:noMultiLvlLbl val="0"/>
      </c:catAx>
      <c:valAx>
        <c:axId val="547870840"/>
        <c:scaling>
          <c:orientation val="minMax"/>
          <c:min val="8"/>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7875104"/>
        <c:crosses val="autoZero"/>
        <c:crossBetween val="between"/>
      </c:valAx>
      <c:spPr>
        <a:noFill/>
        <a:ln>
          <a:noFill/>
        </a:ln>
        <a:effectLst/>
      </c:spPr>
    </c:plotArea>
    <c:legend>
      <c:legendPos val="b"/>
      <c:layout>
        <c:manualLayout>
          <c:xMode val="edge"/>
          <c:yMode val="edge"/>
          <c:x val="0.6909887067294056"/>
          <c:y val="0.21356118228588722"/>
          <c:w val="0.26534794592242711"/>
          <c:h val="0.5558325431251891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baseline="0">
                <a:solidFill>
                  <a:srgbClr val="000000">
                    <a:lumMod val="65000"/>
                    <a:lumOff val="35000"/>
                  </a:srgbClr>
                </a:solidFill>
                <a:latin typeface="+mn-lt"/>
                <a:ea typeface="+mn-ea"/>
                <a:cs typeface="+mn-cs"/>
              </a:defRPr>
            </a:pPr>
            <a:r>
              <a:rPr lang="en-US" sz="1400" b="0" i="0" baseline="0" dirty="0">
                <a:effectLst/>
              </a:rPr>
              <a:t>Regression coefficients for </a:t>
            </a:r>
            <a:endParaRPr lang="en-US" sz="14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sz="1400" b="0">
                <a:solidFill>
                  <a:srgbClr val="000000">
                    <a:lumMod val="65000"/>
                    <a:lumOff val="35000"/>
                  </a:srgbClr>
                </a:solidFill>
              </a:defRPr>
            </a:pPr>
            <a:r>
              <a:rPr lang="en-US" sz="1400" b="0" dirty="0"/>
              <a:t>Total reserves </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baseline="0">
              <a:solidFill>
                <a:srgbClr val="000000">
                  <a:lumMod val="65000"/>
                  <a:lumOff val="35000"/>
                </a:srgbClr>
              </a:solidFill>
              <a:latin typeface="+mn-lt"/>
              <a:ea typeface="+mn-ea"/>
              <a:cs typeface="+mn-cs"/>
            </a:defRPr>
          </a:pPr>
          <a:endParaRPr lang="en-US"/>
        </a:p>
      </c:txPr>
    </c:title>
    <c:autoTitleDeleted val="0"/>
    <c:plotArea>
      <c:layout/>
      <c:lineChart>
        <c:grouping val="standard"/>
        <c:varyColors val="0"/>
        <c:ser>
          <c:idx val="0"/>
          <c:order val="0"/>
          <c:tx>
            <c:strRef>
              <c:f>Sheet1!$B$56:$B$57</c:f>
              <c:strCache>
                <c:ptCount val="2"/>
                <c:pt idx="0">
                  <c:v>Total reserves, regression coefficients</c:v>
                </c:pt>
                <c:pt idx="1">
                  <c:v>NA</c:v>
                </c:pt>
              </c:strCache>
            </c:strRef>
          </c:tx>
          <c:spPr>
            <a:ln w="34925" cap="rnd">
              <a:solidFill>
                <a:schemeClr val="accent1"/>
              </a:solidFill>
              <a:round/>
            </a:ln>
            <a:effectLst>
              <a:outerShdw blurRad="44450" dist="25400" dir="2700000" algn="br" rotWithShape="0">
                <a:srgbClr val="000000">
                  <a:alpha val="60000"/>
                </a:srgbClr>
              </a:outerShdw>
            </a:effectLst>
          </c:spPr>
          <c:marker>
            <c:symbol val="none"/>
          </c:marker>
          <c:cat>
            <c:strRef>
              <c:f>Sheet1!$A$58:$A$61</c:f>
              <c:strCache>
                <c:ptCount val="4"/>
                <c:pt idx="0">
                  <c:v>Decade 1976 to 1985</c:v>
                </c:pt>
                <c:pt idx="1">
                  <c:v>Decade 1986 to 1995</c:v>
                </c:pt>
                <c:pt idx="2">
                  <c:v>Decade 1996 to 2005</c:v>
                </c:pt>
                <c:pt idx="3">
                  <c:v>Decade 2006 to 2015</c:v>
                </c:pt>
              </c:strCache>
            </c:strRef>
          </c:cat>
          <c:val>
            <c:numRef>
              <c:f>Sheet1!$B$58:$B$61</c:f>
              <c:numCache>
                <c:formatCode>General</c:formatCode>
                <c:ptCount val="4"/>
                <c:pt idx="0">
                  <c:v>1.199E-5</c:v>
                </c:pt>
                <c:pt idx="1">
                  <c:v>2.2520000000000002E-6</c:v>
                </c:pt>
                <c:pt idx="2">
                  <c:v>1.6759999999999999E-6</c:v>
                </c:pt>
                <c:pt idx="3">
                  <c:v>1.2890000000000001E-6</c:v>
                </c:pt>
              </c:numCache>
            </c:numRef>
          </c:val>
          <c:smooth val="0"/>
          <c:extLst>
            <c:ext xmlns:c16="http://schemas.microsoft.com/office/drawing/2014/chart" uri="{C3380CC4-5D6E-409C-BE32-E72D297353CC}">
              <c16:uniqueId val="{00000000-4B77-44B9-A77D-D2FD0CCC178B}"/>
            </c:ext>
          </c:extLst>
        </c:ser>
        <c:dLbls>
          <c:showLegendKey val="0"/>
          <c:showVal val="0"/>
          <c:showCatName val="0"/>
          <c:showSerName val="0"/>
          <c:showPercent val="0"/>
          <c:showBubbleSize val="0"/>
        </c:dLbls>
        <c:smooth val="0"/>
        <c:axId val="826650128"/>
        <c:axId val="826657152"/>
      </c:lineChart>
      <c:catAx>
        <c:axId val="82665012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826657152"/>
        <c:crosses val="autoZero"/>
        <c:auto val="1"/>
        <c:lblAlgn val="ctr"/>
        <c:lblOffset val="100"/>
        <c:noMultiLvlLbl val="0"/>
      </c:catAx>
      <c:valAx>
        <c:axId val="826657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826650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baseline="0">
                <a:solidFill>
                  <a:srgbClr val="000000">
                    <a:lumMod val="65000"/>
                    <a:lumOff val="35000"/>
                  </a:srgbClr>
                </a:solidFill>
                <a:latin typeface="+mn-lt"/>
                <a:ea typeface="+mn-ea"/>
                <a:cs typeface="+mn-cs"/>
              </a:defRPr>
            </a:pPr>
            <a:r>
              <a:rPr lang="en-US" sz="1400" b="0" i="0" baseline="0" dirty="0">
                <a:effectLst/>
              </a:rPr>
              <a:t>Regression coefficients for </a:t>
            </a:r>
            <a:endParaRPr lang="en-US" sz="14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sz="1400" b="0">
                <a:solidFill>
                  <a:srgbClr val="000000">
                    <a:lumMod val="65000"/>
                    <a:lumOff val="35000"/>
                  </a:srgbClr>
                </a:solidFill>
              </a:defRPr>
            </a:pPr>
            <a:r>
              <a:rPr lang="en-US" sz="1400" b="0" dirty="0"/>
              <a:t>Employment in industry </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baseline="0">
              <a:solidFill>
                <a:srgbClr val="000000">
                  <a:lumMod val="65000"/>
                  <a:lumOff val="35000"/>
                </a:srgbClr>
              </a:solidFill>
              <a:latin typeface="+mn-lt"/>
              <a:ea typeface="+mn-ea"/>
              <a:cs typeface="+mn-cs"/>
            </a:defRPr>
          </a:pPr>
          <a:endParaRPr lang="en-US"/>
        </a:p>
      </c:txPr>
    </c:title>
    <c:autoTitleDeleted val="0"/>
    <c:plotArea>
      <c:layout>
        <c:manualLayout>
          <c:layoutTarget val="inner"/>
          <c:xMode val="edge"/>
          <c:yMode val="edge"/>
          <c:x val="0.11825862321691873"/>
          <c:y val="0.3677061222606362"/>
          <c:w val="0.85066792354373499"/>
          <c:h val="0.42429035658760633"/>
        </c:manualLayout>
      </c:layout>
      <c:lineChart>
        <c:grouping val="standard"/>
        <c:varyColors val="0"/>
        <c:ser>
          <c:idx val="0"/>
          <c:order val="0"/>
          <c:tx>
            <c:strRef>
              <c:f>Sheet1!$B$74</c:f>
              <c:strCache>
                <c:ptCount val="1"/>
                <c:pt idx="0">
                  <c:v>Employment in industry, regression coefficients</c:v>
                </c:pt>
              </c:strCache>
            </c:strRef>
          </c:tx>
          <c:spPr>
            <a:ln w="34925" cap="rnd">
              <a:solidFill>
                <a:schemeClr val="accent1"/>
              </a:solidFill>
              <a:round/>
            </a:ln>
            <a:effectLst>
              <a:outerShdw blurRad="44450" dist="25400" dir="2700000" algn="br" rotWithShape="0">
                <a:srgbClr val="000000">
                  <a:alpha val="60000"/>
                </a:srgbClr>
              </a:outerShdw>
            </a:effectLst>
          </c:spPr>
          <c:marker>
            <c:symbol val="none"/>
          </c:marker>
          <c:cat>
            <c:strRef>
              <c:f>Sheet1!$A$75:$A$77</c:f>
              <c:strCache>
                <c:ptCount val="3"/>
                <c:pt idx="0">
                  <c:v>Decade 1986 to 1995</c:v>
                </c:pt>
                <c:pt idx="1">
                  <c:v>Decade 1996 to 2005</c:v>
                </c:pt>
                <c:pt idx="2">
                  <c:v>Decade 2006 to 2015</c:v>
                </c:pt>
              </c:strCache>
            </c:strRef>
          </c:cat>
          <c:val>
            <c:numRef>
              <c:f>Sheet1!$B$75:$B$77</c:f>
              <c:numCache>
                <c:formatCode>General</c:formatCode>
                <c:ptCount val="3"/>
                <c:pt idx="0">
                  <c:v>1649</c:v>
                </c:pt>
                <c:pt idx="1">
                  <c:v>1534</c:v>
                </c:pt>
                <c:pt idx="2">
                  <c:v>2963</c:v>
                </c:pt>
              </c:numCache>
            </c:numRef>
          </c:val>
          <c:smooth val="0"/>
          <c:extLst>
            <c:ext xmlns:c16="http://schemas.microsoft.com/office/drawing/2014/chart" uri="{C3380CC4-5D6E-409C-BE32-E72D297353CC}">
              <c16:uniqueId val="{00000000-E200-4E37-9BA7-597547A147B2}"/>
            </c:ext>
          </c:extLst>
        </c:ser>
        <c:dLbls>
          <c:showLegendKey val="0"/>
          <c:showVal val="0"/>
          <c:showCatName val="0"/>
          <c:showSerName val="0"/>
          <c:showPercent val="0"/>
          <c:showBubbleSize val="0"/>
        </c:dLbls>
        <c:smooth val="0"/>
        <c:axId val="853485328"/>
        <c:axId val="828757376"/>
      </c:lineChart>
      <c:catAx>
        <c:axId val="85348532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828757376"/>
        <c:crosses val="autoZero"/>
        <c:auto val="1"/>
        <c:lblAlgn val="ctr"/>
        <c:lblOffset val="100"/>
        <c:noMultiLvlLbl val="0"/>
      </c:catAx>
      <c:valAx>
        <c:axId val="828757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853485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2047222222222224"/>
          <c:y val="2.31481481481481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Sheet1!$B$22</c:f>
              <c:strCache>
                <c:ptCount val="1"/>
                <c:pt idx="0">
                  <c:v>Population, regression coefficients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Sheet1!$A$23:$A$26</c:f>
              <c:strCache>
                <c:ptCount val="4"/>
                <c:pt idx="0">
                  <c:v>Decade 1966 to 1975</c:v>
                </c:pt>
                <c:pt idx="1">
                  <c:v>Decade 1986 to 1995</c:v>
                </c:pt>
                <c:pt idx="2">
                  <c:v>Decade 1996 to 2005</c:v>
                </c:pt>
                <c:pt idx="3">
                  <c:v>Decade 2006 to 2015</c:v>
                </c:pt>
              </c:strCache>
            </c:strRef>
          </c:cat>
          <c:val>
            <c:numRef>
              <c:f>Sheet1!$B$23:$B$26</c:f>
              <c:numCache>
                <c:formatCode>General</c:formatCode>
                <c:ptCount val="4"/>
                <c:pt idx="0">
                  <c:v>7.4640000000000004E-4</c:v>
                </c:pt>
                <c:pt idx="1">
                  <c:v>1.294E-3</c:v>
                </c:pt>
                <c:pt idx="2">
                  <c:v>1.302E-3</c:v>
                </c:pt>
                <c:pt idx="3">
                  <c:v>1.206E-3</c:v>
                </c:pt>
              </c:numCache>
            </c:numRef>
          </c:val>
          <c:smooth val="0"/>
          <c:extLst>
            <c:ext xmlns:c16="http://schemas.microsoft.com/office/drawing/2014/chart" uri="{C3380CC4-5D6E-409C-BE32-E72D297353CC}">
              <c16:uniqueId val="{00000000-DEBA-43E7-B4D3-C45A437DB0AE}"/>
            </c:ext>
          </c:extLst>
        </c:ser>
        <c:dLbls>
          <c:showLegendKey val="0"/>
          <c:showVal val="0"/>
          <c:showCatName val="0"/>
          <c:showSerName val="0"/>
          <c:showPercent val="0"/>
          <c:showBubbleSize val="0"/>
        </c:dLbls>
        <c:marker val="1"/>
        <c:smooth val="0"/>
        <c:axId val="814618928"/>
        <c:axId val="234275424"/>
      </c:lineChart>
      <c:catAx>
        <c:axId val="814618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275424"/>
        <c:crosses val="autoZero"/>
        <c:auto val="1"/>
        <c:lblAlgn val="ctr"/>
        <c:lblOffset val="100"/>
        <c:noMultiLvlLbl val="0"/>
      </c:catAx>
      <c:valAx>
        <c:axId val="234275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4618928"/>
        <c:crosses val="autoZero"/>
        <c:crossBetween val="between"/>
        <c:majorUnit val="4.0000000000000013E-4"/>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9287E8-EC01-41E3-AB05-86C72E0F5EDC}"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82065113-33F3-4C73-A0B8-69691A402F30}">
      <dgm:prSet phldrT="[Text]" custT="1"/>
      <dgm:spPr>
        <a:solidFill>
          <a:schemeClr val="accent1">
            <a:lumMod val="50000"/>
          </a:schemeClr>
        </a:solidFill>
      </dgm:spPr>
      <dgm:t>
        <a:bodyPr/>
        <a:lstStyle/>
        <a:p>
          <a:pPr algn="ctr"/>
          <a:r>
            <a:rPr lang="en-US" sz="2000" dirty="0">
              <a:solidFill>
                <a:srgbClr val="00B0F0"/>
              </a:solidFill>
            </a:rPr>
            <a:t>China</a:t>
          </a:r>
        </a:p>
      </dgm:t>
    </dgm:pt>
    <dgm:pt modelId="{7D20F8AD-D3A6-47FA-86CF-92E51E9105E9}" type="parTrans" cxnId="{E36028F6-4425-4F58-B39C-0DDADF9A36FB}">
      <dgm:prSet/>
      <dgm:spPr/>
      <dgm:t>
        <a:bodyPr/>
        <a:lstStyle/>
        <a:p>
          <a:endParaRPr lang="en-US" sz="2000"/>
        </a:p>
      </dgm:t>
    </dgm:pt>
    <dgm:pt modelId="{300A48D9-8681-4B5E-8D3A-ED34E77CC5A3}" type="sibTrans" cxnId="{E36028F6-4425-4F58-B39C-0DDADF9A36FB}">
      <dgm:prSet/>
      <dgm:spPr/>
      <dgm:t>
        <a:bodyPr/>
        <a:lstStyle/>
        <a:p>
          <a:endParaRPr lang="en-US" sz="2000"/>
        </a:p>
      </dgm:t>
    </dgm:pt>
    <dgm:pt modelId="{0DA85616-3848-424B-9171-B665E99E9C72}">
      <dgm:prSet phldrT="[Text]" custT="1"/>
      <dgm:spPr/>
      <dgm:t>
        <a:bodyPr/>
        <a:lstStyle/>
        <a:p>
          <a:pPr algn="ctr"/>
          <a:r>
            <a:rPr lang="en-US" sz="2000" dirty="0"/>
            <a:t>India</a:t>
          </a:r>
        </a:p>
      </dgm:t>
    </dgm:pt>
    <dgm:pt modelId="{78BC488E-159D-454B-9BDF-2C19427E4FD3}" type="parTrans" cxnId="{F82209C1-26E2-4416-B6A7-DC2262578A73}">
      <dgm:prSet/>
      <dgm:spPr/>
      <dgm:t>
        <a:bodyPr/>
        <a:lstStyle/>
        <a:p>
          <a:endParaRPr lang="en-US" sz="2000"/>
        </a:p>
      </dgm:t>
    </dgm:pt>
    <dgm:pt modelId="{F729AA2C-7041-4636-A944-24EB49F72ED2}" type="sibTrans" cxnId="{F82209C1-26E2-4416-B6A7-DC2262578A73}">
      <dgm:prSet/>
      <dgm:spPr/>
      <dgm:t>
        <a:bodyPr/>
        <a:lstStyle/>
        <a:p>
          <a:endParaRPr lang="en-US" sz="2000"/>
        </a:p>
      </dgm:t>
    </dgm:pt>
    <dgm:pt modelId="{F03D4991-4D38-4BDD-9529-3E34BBB88E8B}">
      <dgm:prSet phldrT="[Text]" custT="1"/>
      <dgm:spPr>
        <a:solidFill>
          <a:schemeClr val="accent2"/>
        </a:solidFill>
      </dgm:spPr>
      <dgm:t>
        <a:bodyPr/>
        <a:lstStyle/>
        <a:p>
          <a:pPr algn="ctr"/>
          <a:r>
            <a:rPr lang="en-US" sz="2000" dirty="0">
              <a:solidFill>
                <a:srgbClr val="00B0F0"/>
              </a:solidFill>
            </a:rPr>
            <a:t>USA</a:t>
          </a:r>
        </a:p>
      </dgm:t>
    </dgm:pt>
    <dgm:pt modelId="{7EE3D6FC-C7F5-4292-BA4F-A6DE5334F429}" type="parTrans" cxnId="{806FB1DF-2333-41AB-8FA0-CDC9F1523D7B}">
      <dgm:prSet/>
      <dgm:spPr/>
      <dgm:t>
        <a:bodyPr/>
        <a:lstStyle/>
        <a:p>
          <a:endParaRPr lang="en-US" sz="2000"/>
        </a:p>
      </dgm:t>
    </dgm:pt>
    <dgm:pt modelId="{BC1A5B21-64BC-4A7E-AC69-C886F5B35DD0}" type="sibTrans" cxnId="{806FB1DF-2333-41AB-8FA0-CDC9F1523D7B}">
      <dgm:prSet/>
      <dgm:spPr/>
      <dgm:t>
        <a:bodyPr/>
        <a:lstStyle/>
        <a:p>
          <a:endParaRPr lang="en-US" sz="2000"/>
        </a:p>
      </dgm:t>
    </dgm:pt>
    <dgm:pt modelId="{D74F53A0-4743-433B-B93A-618EF83A007A}">
      <dgm:prSet phldrT="[Text]" custT="1"/>
      <dgm:spPr/>
      <dgm:t>
        <a:bodyPr/>
        <a:lstStyle/>
        <a:p>
          <a:pPr algn="ctr"/>
          <a:r>
            <a:rPr lang="en-US" sz="2000" dirty="0"/>
            <a:t>Russia</a:t>
          </a:r>
        </a:p>
      </dgm:t>
    </dgm:pt>
    <dgm:pt modelId="{FE5B82CF-C8EE-43FF-B61C-1280C78D005C}" type="parTrans" cxnId="{DCDE53F0-2D73-45C4-8EDA-A3936EF0A44B}">
      <dgm:prSet/>
      <dgm:spPr/>
      <dgm:t>
        <a:bodyPr/>
        <a:lstStyle/>
        <a:p>
          <a:endParaRPr lang="en-US" sz="2000"/>
        </a:p>
      </dgm:t>
    </dgm:pt>
    <dgm:pt modelId="{65742750-8B86-4EC1-93F2-63E5497C78BB}" type="sibTrans" cxnId="{DCDE53F0-2D73-45C4-8EDA-A3936EF0A44B}">
      <dgm:prSet/>
      <dgm:spPr/>
      <dgm:t>
        <a:bodyPr/>
        <a:lstStyle/>
        <a:p>
          <a:endParaRPr lang="en-US" sz="2000"/>
        </a:p>
      </dgm:t>
    </dgm:pt>
    <dgm:pt modelId="{A8B5944E-30EA-4DBC-93C1-C9041B40CA0F}">
      <dgm:prSet phldrT="[Text]" custT="1"/>
      <dgm:spPr>
        <a:solidFill>
          <a:schemeClr val="accent1"/>
        </a:solidFill>
      </dgm:spPr>
      <dgm:t>
        <a:bodyPr/>
        <a:lstStyle/>
        <a:p>
          <a:pPr algn="ctr"/>
          <a:r>
            <a:rPr lang="en-US" sz="2000" dirty="0">
              <a:solidFill>
                <a:srgbClr val="00B0F0"/>
              </a:solidFill>
            </a:rPr>
            <a:t>Japan</a:t>
          </a:r>
        </a:p>
      </dgm:t>
    </dgm:pt>
    <dgm:pt modelId="{AED9A183-9C31-4425-A825-570A82EF7992}" type="parTrans" cxnId="{60AA9DD4-751D-48DA-B7AF-062279FF69C4}">
      <dgm:prSet/>
      <dgm:spPr/>
      <dgm:t>
        <a:bodyPr/>
        <a:lstStyle/>
        <a:p>
          <a:endParaRPr lang="en-US" sz="2000"/>
        </a:p>
      </dgm:t>
    </dgm:pt>
    <dgm:pt modelId="{A8A66132-2059-43C8-A4E0-AEB3716EA8FC}" type="sibTrans" cxnId="{60AA9DD4-751D-48DA-B7AF-062279FF69C4}">
      <dgm:prSet/>
      <dgm:spPr/>
      <dgm:t>
        <a:bodyPr/>
        <a:lstStyle/>
        <a:p>
          <a:endParaRPr lang="en-US" sz="2000"/>
        </a:p>
      </dgm:t>
    </dgm:pt>
    <dgm:pt modelId="{E1C55017-186A-4F93-A96B-CA68089560BB}">
      <dgm:prSet phldrT="[Text]" custT="1"/>
      <dgm:spPr>
        <a:solidFill>
          <a:schemeClr val="accent1">
            <a:lumMod val="60000"/>
            <a:lumOff val="40000"/>
          </a:schemeClr>
        </a:solidFill>
      </dgm:spPr>
      <dgm:t>
        <a:bodyPr/>
        <a:lstStyle/>
        <a:p>
          <a:pPr algn="ctr"/>
          <a:r>
            <a:rPr lang="en-US" sz="2000" dirty="0">
              <a:solidFill>
                <a:srgbClr val="00B0F0"/>
              </a:solidFill>
            </a:rPr>
            <a:t>Germany</a:t>
          </a:r>
        </a:p>
      </dgm:t>
    </dgm:pt>
    <dgm:pt modelId="{A3443D05-53D5-41D9-B02C-D80CB8AF2F49}" type="parTrans" cxnId="{3AA7D3E5-DA6D-4ED2-824F-B7722A654787}">
      <dgm:prSet/>
      <dgm:spPr/>
      <dgm:t>
        <a:bodyPr/>
        <a:lstStyle/>
        <a:p>
          <a:endParaRPr lang="en-US" sz="2000"/>
        </a:p>
      </dgm:t>
    </dgm:pt>
    <dgm:pt modelId="{F309E399-024B-42C0-AF97-74A1D5CF9D64}" type="sibTrans" cxnId="{3AA7D3E5-DA6D-4ED2-824F-B7722A654787}">
      <dgm:prSet/>
      <dgm:spPr/>
      <dgm:t>
        <a:bodyPr/>
        <a:lstStyle/>
        <a:p>
          <a:endParaRPr lang="en-US" sz="2000"/>
        </a:p>
      </dgm:t>
    </dgm:pt>
    <dgm:pt modelId="{6F708419-C2FB-4AC3-AE77-02FA62B34EB3}">
      <dgm:prSet phldrT="[Text]" custT="1"/>
      <dgm:spPr>
        <a:solidFill>
          <a:schemeClr val="accent1">
            <a:lumMod val="60000"/>
            <a:lumOff val="40000"/>
          </a:schemeClr>
        </a:solidFill>
      </dgm:spPr>
      <dgm:t>
        <a:bodyPr/>
        <a:lstStyle/>
        <a:p>
          <a:pPr algn="ctr"/>
          <a:r>
            <a:rPr lang="en-US" sz="2000" dirty="0">
              <a:solidFill>
                <a:srgbClr val="00B0F0"/>
              </a:solidFill>
            </a:rPr>
            <a:t>South Korea</a:t>
          </a:r>
        </a:p>
      </dgm:t>
    </dgm:pt>
    <dgm:pt modelId="{E5C61CED-94FA-4DE3-80EF-9DC674725494}" type="parTrans" cxnId="{C7975161-10DD-47C2-9C60-D339E09EEFEC}">
      <dgm:prSet/>
      <dgm:spPr/>
      <dgm:t>
        <a:bodyPr/>
        <a:lstStyle/>
        <a:p>
          <a:endParaRPr lang="en-US" sz="2000"/>
        </a:p>
      </dgm:t>
    </dgm:pt>
    <dgm:pt modelId="{224E2BA9-3D05-4EF8-A4C7-FCE1919F4BC2}" type="sibTrans" cxnId="{C7975161-10DD-47C2-9C60-D339E09EEFEC}">
      <dgm:prSet/>
      <dgm:spPr/>
      <dgm:t>
        <a:bodyPr/>
        <a:lstStyle/>
        <a:p>
          <a:endParaRPr lang="en-US" sz="2000"/>
        </a:p>
      </dgm:t>
    </dgm:pt>
    <dgm:pt modelId="{CB30133B-5264-4048-B61C-6305D5EE720F}">
      <dgm:prSet phldrT="[Text]" custT="1"/>
      <dgm:spPr>
        <a:solidFill>
          <a:schemeClr val="accent1">
            <a:lumMod val="60000"/>
            <a:lumOff val="40000"/>
          </a:schemeClr>
        </a:solidFill>
      </dgm:spPr>
      <dgm:t>
        <a:bodyPr/>
        <a:lstStyle/>
        <a:p>
          <a:pPr algn="ctr"/>
          <a:r>
            <a:rPr lang="en-US" sz="2000" dirty="0"/>
            <a:t>Iran</a:t>
          </a:r>
        </a:p>
      </dgm:t>
    </dgm:pt>
    <dgm:pt modelId="{A5AD503F-EE94-44EF-B7B0-4D290FF450B3}" type="parTrans" cxnId="{69B9CEF0-88C7-411F-AE00-B51172C697C9}">
      <dgm:prSet/>
      <dgm:spPr/>
      <dgm:t>
        <a:bodyPr/>
        <a:lstStyle/>
        <a:p>
          <a:endParaRPr lang="en-US" sz="2000"/>
        </a:p>
      </dgm:t>
    </dgm:pt>
    <dgm:pt modelId="{BD2E5366-47A2-4C81-A712-351F6B00DCDC}" type="sibTrans" cxnId="{69B9CEF0-88C7-411F-AE00-B51172C697C9}">
      <dgm:prSet/>
      <dgm:spPr/>
      <dgm:t>
        <a:bodyPr/>
        <a:lstStyle/>
        <a:p>
          <a:endParaRPr lang="en-US" sz="2000"/>
        </a:p>
      </dgm:t>
    </dgm:pt>
    <dgm:pt modelId="{A39EA565-AABC-48B8-8428-788B3AEFFCED}">
      <dgm:prSet phldrT="[Text]" custT="1"/>
      <dgm:spPr>
        <a:solidFill>
          <a:schemeClr val="accent1">
            <a:lumMod val="60000"/>
            <a:lumOff val="40000"/>
          </a:schemeClr>
        </a:solidFill>
      </dgm:spPr>
      <dgm:t>
        <a:bodyPr/>
        <a:lstStyle/>
        <a:p>
          <a:pPr algn="ctr"/>
          <a:r>
            <a:rPr lang="en-US" sz="2000" dirty="0"/>
            <a:t>Indonesia</a:t>
          </a:r>
        </a:p>
      </dgm:t>
    </dgm:pt>
    <dgm:pt modelId="{CFF49DB9-BD47-4A2A-B284-ECE4CECADFD0}" type="parTrans" cxnId="{69A5A6CD-64DE-428F-9308-C18811A85464}">
      <dgm:prSet/>
      <dgm:spPr/>
      <dgm:t>
        <a:bodyPr/>
        <a:lstStyle/>
        <a:p>
          <a:endParaRPr lang="en-US" sz="2000"/>
        </a:p>
      </dgm:t>
    </dgm:pt>
    <dgm:pt modelId="{D34B1531-9B16-4B7B-B122-CC26C72F6EF2}" type="sibTrans" cxnId="{69A5A6CD-64DE-428F-9308-C18811A85464}">
      <dgm:prSet/>
      <dgm:spPr/>
      <dgm:t>
        <a:bodyPr/>
        <a:lstStyle/>
        <a:p>
          <a:endParaRPr lang="en-US" sz="2000"/>
        </a:p>
      </dgm:t>
    </dgm:pt>
    <dgm:pt modelId="{4D905F9B-AE1E-472E-9A42-C06FD52E5970}">
      <dgm:prSet phldrT="[Text]" custT="1"/>
      <dgm:spPr>
        <a:solidFill>
          <a:schemeClr val="accent1">
            <a:lumMod val="60000"/>
            <a:lumOff val="40000"/>
          </a:schemeClr>
        </a:solidFill>
      </dgm:spPr>
      <dgm:t>
        <a:bodyPr/>
        <a:lstStyle/>
        <a:p>
          <a:pPr algn="ctr"/>
          <a:r>
            <a:rPr lang="en-US" sz="2000" dirty="0">
              <a:solidFill>
                <a:srgbClr val="00B0F0"/>
              </a:solidFill>
            </a:rPr>
            <a:t>Saudi Arabia</a:t>
          </a:r>
        </a:p>
      </dgm:t>
    </dgm:pt>
    <dgm:pt modelId="{9F3CD04F-5B7F-46DA-8B79-324CB40F2029}" type="parTrans" cxnId="{1A77DFC8-A0E4-40BC-8323-20EC655AC2DA}">
      <dgm:prSet/>
      <dgm:spPr/>
      <dgm:t>
        <a:bodyPr/>
        <a:lstStyle/>
        <a:p>
          <a:endParaRPr lang="en-US" sz="2000"/>
        </a:p>
      </dgm:t>
    </dgm:pt>
    <dgm:pt modelId="{1F42911F-D1A9-44B4-AEE2-3587DDFB6A07}" type="sibTrans" cxnId="{1A77DFC8-A0E4-40BC-8323-20EC655AC2DA}">
      <dgm:prSet/>
      <dgm:spPr/>
      <dgm:t>
        <a:bodyPr/>
        <a:lstStyle/>
        <a:p>
          <a:endParaRPr lang="en-US" sz="2000"/>
        </a:p>
      </dgm:t>
    </dgm:pt>
    <dgm:pt modelId="{9FAEC73E-532C-4DE6-86CC-C10C653C901E}" type="pres">
      <dgm:prSet presAssocID="{1B9287E8-EC01-41E3-AB05-86C72E0F5EDC}" presName="linear" presStyleCnt="0">
        <dgm:presLayoutVars>
          <dgm:animLvl val="lvl"/>
          <dgm:resizeHandles val="exact"/>
        </dgm:presLayoutVars>
      </dgm:prSet>
      <dgm:spPr/>
    </dgm:pt>
    <dgm:pt modelId="{7E724CF8-4BDA-43BD-926D-CD5DF1100B13}" type="pres">
      <dgm:prSet presAssocID="{82065113-33F3-4C73-A0B8-69691A402F30}" presName="parentText" presStyleLbl="node1" presStyleIdx="0" presStyleCnt="10">
        <dgm:presLayoutVars>
          <dgm:chMax val="0"/>
          <dgm:bulletEnabled val="1"/>
        </dgm:presLayoutVars>
      </dgm:prSet>
      <dgm:spPr>
        <a:prstGeom prst="homePlate">
          <a:avLst/>
        </a:prstGeom>
      </dgm:spPr>
    </dgm:pt>
    <dgm:pt modelId="{8C97B526-E1AC-4BEF-BB9A-73543B9E304F}" type="pres">
      <dgm:prSet presAssocID="{300A48D9-8681-4B5E-8D3A-ED34E77CC5A3}" presName="spacer" presStyleCnt="0"/>
      <dgm:spPr/>
    </dgm:pt>
    <dgm:pt modelId="{B50E4E45-0885-488B-BAC2-D33C583EE0B5}" type="pres">
      <dgm:prSet presAssocID="{F03D4991-4D38-4BDD-9529-3E34BBB88E8B}" presName="parentText" presStyleLbl="node1" presStyleIdx="1" presStyleCnt="10">
        <dgm:presLayoutVars>
          <dgm:chMax val="0"/>
          <dgm:bulletEnabled val="1"/>
        </dgm:presLayoutVars>
      </dgm:prSet>
      <dgm:spPr>
        <a:prstGeom prst="homePlate">
          <a:avLst/>
        </a:prstGeom>
      </dgm:spPr>
    </dgm:pt>
    <dgm:pt modelId="{86FD7FE2-DB73-4215-ABAB-F46E5E3A7F99}" type="pres">
      <dgm:prSet presAssocID="{BC1A5B21-64BC-4A7E-AC69-C886F5B35DD0}" presName="spacer" presStyleCnt="0"/>
      <dgm:spPr/>
    </dgm:pt>
    <dgm:pt modelId="{35478540-6758-4931-8F41-16549A9F2D61}" type="pres">
      <dgm:prSet presAssocID="{0DA85616-3848-424B-9171-B665E99E9C72}" presName="parentText" presStyleLbl="node1" presStyleIdx="2" presStyleCnt="10">
        <dgm:presLayoutVars>
          <dgm:chMax val="0"/>
          <dgm:bulletEnabled val="1"/>
        </dgm:presLayoutVars>
      </dgm:prSet>
      <dgm:spPr>
        <a:prstGeom prst="homePlate">
          <a:avLst/>
        </a:prstGeom>
      </dgm:spPr>
    </dgm:pt>
    <dgm:pt modelId="{48AE8DBB-ADD0-4429-9AFD-5C9D67A96622}" type="pres">
      <dgm:prSet presAssocID="{F729AA2C-7041-4636-A944-24EB49F72ED2}" presName="spacer" presStyleCnt="0"/>
      <dgm:spPr/>
    </dgm:pt>
    <dgm:pt modelId="{EF71EB1B-5702-4DD0-BA42-B445981A2456}" type="pres">
      <dgm:prSet presAssocID="{D74F53A0-4743-433B-B93A-618EF83A007A}" presName="parentText" presStyleLbl="node1" presStyleIdx="3" presStyleCnt="10">
        <dgm:presLayoutVars>
          <dgm:chMax val="0"/>
          <dgm:bulletEnabled val="1"/>
        </dgm:presLayoutVars>
      </dgm:prSet>
      <dgm:spPr>
        <a:prstGeom prst="homePlate">
          <a:avLst/>
        </a:prstGeom>
      </dgm:spPr>
    </dgm:pt>
    <dgm:pt modelId="{7B472501-C1BA-4B61-9A30-0E4DB2C1F10A}" type="pres">
      <dgm:prSet presAssocID="{65742750-8B86-4EC1-93F2-63E5497C78BB}" presName="spacer" presStyleCnt="0"/>
      <dgm:spPr/>
    </dgm:pt>
    <dgm:pt modelId="{0D8C7A72-1394-4A8D-AA83-21A9393BDD82}" type="pres">
      <dgm:prSet presAssocID="{A8B5944E-30EA-4DBC-93C1-C9041B40CA0F}" presName="parentText" presStyleLbl="node1" presStyleIdx="4" presStyleCnt="10">
        <dgm:presLayoutVars>
          <dgm:chMax val="0"/>
          <dgm:bulletEnabled val="1"/>
        </dgm:presLayoutVars>
      </dgm:prSet>
      <dgm:spPr>
        <a:prstGeom prst="homePlate">
          <a:avLst/>
        </a:prstGeom>
      </dgm:spPr>
    </dgm:pt>
    <dgm:pt modelId="{F7E7B524-78CB-48FA-A905-62F2F82766F9}" type="pres">
      <dgm:prSet presAssocID="{A8A66132-2059-43C8-A4E0-AEB3716EA8FC}" presName="spacer" presStyleCnt="0"/>
      <dgm:spPr/>
    </dgm:pt>
    <dgm:pt modelId="{AD73F29A-CE75-4EEF-AA00-736094C006FF}" type="pres">
      <dgm:prSet presAssocID="{E1C55017-186A-4F93-A96B-CA68089560BB}" presName="parentText" presStyleLbl="node1" presStyleIdx="5" presStyleCnt="10">
        <dgm:presLayoutVars>
          <dgm:chMax val="0"/>
          <dgm:bulletEnabled val="1"/>
        </dgm:presLayoutVars>
      </dgm:prSet>
      <dgm:spPr>
        <a:prstGeom prst="homePlate">
          <a:avLst/>
        </a:prstGeom>
      </dgm:spPr>
    </dgm:pt>
    <dgm:pt modelId="{C0CFD7DD-7EB0-4AB9-9771-CF200B7A7168}" type="pres">
      <dgm:prSet presAssocID="{F309E399-024B-42C0-AF97-74A1D5CF9D64}" presName="spacer" presStyleCnt="0"/>
      <dgm:spPr/>
    </dgm:pt>
    <dgm:pt modelId="{9A04601B-E714-477F-A45E-E41DC4A1921F}" type="pres">
      <dgm:prSet presAssocID="{6F708419-C2FB-4AC3-AE77-02FA62B34EB3}" presName="parentText" presStyleLbl="node1" presStyleIdx="6" presStyleCnt="10">
        <dgm:presLayoutVars>
          <dgm:chMax val="0"/>
          <dgm:bulletEnabled val="1"/>
        </dgm:presLayoutVars>
      </dgm:prSet>
      <dgm:spPr>
        <a:prstGeom prst="homePlate">
          <a:avLst/>
        </a:prstGeom>
      </dgm:spPr>
    </dgm:pt>
    <dgm:pt modelId="{610CBC32-FF53-4F78-AA97-8B91474DB1BF}" type="pres">
      <dgm:prSet presAssocID="{224E2BA9-3D05-4EF8-A4C7-FCE1919F4BC2}" presName="spacer" presStyleCnt="0"/>
      <dgm:spPr/>
    </dgm:pt>
    <dgm:pt modelId="{1ABB7277-4A71-4BB3-9069-F8C9A8236389}" type="pres">
      <dgm:prSet presAssocID="{CB30133B-5264-4048-B61C-6305D5EE720F}" presName="parentText" presStyleLbl="node1" presStyleIdx="7" presStyleCnt="10">
        <dgm:presLayoutVars>
          <dgm:chMax val="0"/>
          <dgm:bulletEnabled val="1"/>
        </dgm:presLayoutVars>
      </dgm:prSet>
      <dgm:spPr>
        <a:prstGeom prst="homePlate">
          <a:avLst/>
        </a:prstGeom>
      </dgm:spPr>
    </dgm:pt>
    <dgm:pt modelId="{E097ECC3-1332-4811-9388-9FBD4477DA40}" type="pres">
      <dgm:prSet presAssocID="{BD2E5366-47A2-4C81-A712-351F6B00DCDC}" presName="spacer" presStyleCnt="0"/>
      <dgm:spPr/>
    </dgm:pt>
    <dgm:pt modelId="{96E9DA7D-B5C6-4E18-B7A9-4B99C13A4E60}" type="pres">
      <dgm:prSet presAssocID="{A39EA565-AABC-48B8-8428-788B3AEFFCED}" presName="parentText" presStyleLbl="node1" presStyleIdx="8" presStyleCnt="10">
        <dgm:presLayoutVars>
          <dgm:chMax val="0"/>
          <dgm:bulletEnabled val="1"/>
        </dgm:presLayoutVars>
      </dgm:prSet>
      <dgm:spPr>
        <a:prstGeom prst="homePlate">
          <a:avLst/>
        </a:prstGeom>
      </dgm:spPr>
    </dgm:pt>
    <dgm:pt modelId="{1A41936D-75A5-4055-94C5-4ED2540C76F6}" type="pres">
      <dgm:prSet presAssocID="{D34B1531-9B16-4B7B-B122-CC26C72F6EF2}" presName="spacer" presStyleCnt="0"/>
      <dgm:spPr/>
    </dgm:pt>
    <dgm:pt modelId="{9AD7C6CC-75D7-4F57-8179-FA9581042E2F}" type="pres">
      <dgm:prSet presAssocID="{4D905F9B-AE1E-472E-9A42-C06FD52E5970}" presName="parentText" presStyleLbl="node1" presStyleIdx="9" presStyleCnt="10">
        <dgm:presLayoutVars>
          <dgm:chMax val="0"/>
          <dgm:bulletEnabled val="1"/>
        </dgm:presLayoutVars>
      </dgm:prSet>
      <dgm:spPr>
        <a:prstGeom prst="homePlate">
          <a:avLst/>
        </a:prstGeom>
      </dgm:spPr>
    </dgm:pt>
  </dgm:ptLst>
  <dgm:cxnLst>
    <dgm:cxn modelId="{29F37E11-FAE2-4520-A514-ECC60BCC8B0A}" type="presOf" srcId="{1B9287E8-EC01-41E3-AB05-86C72E0F5EDC}" destId="{9FAEC73E-532C-4DE6-86CC-C10C653C901E}" srcOrd="0" destOrd="0" presId="urn:microsoft.com/office/officeart/2005/8/layout/vList2"/>
    <dgm:cxn modelId="{591C7C16-124E-4299-BEBB-AF98DCE1D935}" type="presOf" srcId="{6F708419-C2FB-4AC3-AE77-02FA62B34EB3}" destId="{9A04601B-E714-477F-A45E-E41DC4A1921F}" srcOrd="0" destOrd="0" presId="urn:microsoft.com/office/officeart/2005/8/layout/vList2"/>
    <dgm:cxn modelId="{B4B52719-3EDD-4993-8BA8-A60258C3C5A9}" type="presOf" srcId="{82065113-33F3-4C73-A0B8-69691A402F30}" destId="{7E724CF8-4BDA-43BD-926D-CD5DF1100B13}" srcOrd="0" destOrd="0" presId="urn:microsoft.com/office/officeart/2005/8/layout/vList2"/>
    <dgm:cxn modelId="{39EEF733-D9A6-40F5-8326-97D10D45CC5F}" type="presOf" srcId="{CB30133B-5264-4048-B61C-6305D5EE720F}" destId="{1ABB7277-4A71-4BB3-9069-F8C9A8236389}" srcOrd="0" destOrd="0" presId="urn:microsoft.com/office/officeart/2005/8/layout/vList2"/>
    <dgm:cxn modelId="{C7975161-10DD-47C2-9C60-D339E09EEFEC}" srcId="{1B9287E8-EC01-41E3-AB05-86C72E0F5EDC}" destId="{6F708419-C2FB-4AC3-AE77-02FA62B34EB3}" srcOrd="6" destOrd="0" parTransId="{E5C61CED-94FA-4DE3-80EF-9DC674725494}" sibTransId="{224E2BA9-3D05-4EF8-A4C7-FCE1919F4BC2}"/>
    <dgm:cxn modelId="{95552572-6174-4CD5-8B3D-779480530949}" type="presOf" srcId="{A39EA565-AABC-48B8-8428-788B3AEFFCED}" destId="{96E9DA7D-B5C6-4E18-B7A9-4B99C13A4E60}" srcOrd="0" destOrd="0" presId="urn:microsoft.com/office/officeart/2005/8/layout/vList2"/>
    <dgm:cxn modelId="{9447D572-690A-4203-800A-96201FEBD8D1}" type="presOf" srcId="{D74F53A0-4743-433B-B93A-618EF83A007A}" destId="{EF71EB1B-5702-4DD0-BA42-B445981A2456}" srcOrd="0" destOrd="0" presId="urn:microsoft.com/office/officeart/2005/8/layout/vList2"/>
    <dgm:cxn modelId="{034E758F-35C3-45C8-94FC-F0A22DBE15E1}" type="presOf" srcId="{A8B5944E-30EA-4DBC-93C1-C9041B40CA0F}" destId="{0D8C7A72-1394-4A8D-AA83-21A9393BDD82}" srcOrd="0" destOrd="0" presId="urn:microsoft.com/office/officeart/2005/8/layout/vList2"/>
    <dgm:cxn modelId="{FE4CF9BD-D4AF-4503-A9FB-54118EF28E0F}" type="presOf" srcId="{F03D4991-4D38-4BDD-9529-3E34BBB88E8B}" destId="{B50E4E45-0885-488B-BAC2-D33C583EE0B5}" srcOrd="0" destOrd="0" presId="urn:microsoft.com/office/officeart/2005/8/layout/vList2"/>
    <dgm:cxn modelId="{F82209C1-26E2-4416-B6A7-DC2262578A73}" srcId="{1B9287E8-EC01-41E3-AB05-86C72E0F5EDC}" destId="{0DA85616-3848-424B-9171-B665E99E9C72}" srcOrd="2" destOrd="0" parTransId="{78BC488E-159D-454B-9BDF-2C19427E4FD3}" sibTransId="{F729AA2C-7041-4636-A944-24EB49F72ED2}"/>
    <dgm:cxn modelId="{1E0F24C5-4A26-402F-9A4B-044F4FA64376}" type="presOf" srcId="{4D905F9B-AE1E-472E-9A42-C06FD52E5970}" destId="{9AD7C6CC-75D7-4F57-8179-FA9581042E2F}" srcOrd="0" destOrd="0" presId="urn:microsoft.com/office/officeart/2005/8/layout/vList2"/>
    <dgm:cxn modelId="{2B0BADC7-C1EF-41C3-875A-CBC66C62ACEC}" type="presOf" srcId="{E1C55017-186A-4F93-A96B-CA68089560BB}" destId="{AD73F29A-CE75-4EEF-AA00-736094C006FF}" srcOrd="0" destOrd="0" presId="urn:microsoft.com/office/officeart/2005/8/layout/vList2"/>
    <dgm:cxn modelId="{1A77DFC8-A0E4-40BC-8323-20EC655AC2DA}" srcId="{1B9287E8-EC01-41E3-AB05-86C72E0F5EDC}" destId="{4D905F9B-AE1E-472E-9A42-C06FD52E5970}" srcOrd="9" destOrd="0" parTransId="{9F3CD04F-5B7F-46DA-8B79-324CB40F2029}" sibTransId="{1F42911F-D1A9-44B4-AEE2-3587DDFB6A07}"/>
    <dgm:cxn modelId="{69A5A6CD-64DE-428F-9308-C18811A85464}" srcId="{1B9287E8-EC01-41E3-AB05-86C72E0F5EDC}" destId="{A39EA565-AABC-48B8-8428-788B3AEFFCED}" srcOrd="8" destOrd="0" parTransId="{CFF49DB9-BD47-4A2A-B284-ECE4CECADFD0}" sibTransId="{D34B1531-9B16-4B7B-B122-CC26C72F6EF2}"/>
    <dgm:cxn modelId="{60AA9DD4-751D-48DA-B7AF-062279FF69C4}" srcId="{1B9287E8-EC01-41E3-AB05-86C72E0F5EDC}" destId="{A8B5944E-30EA-4DBC-93C1-C9041B40CA0F}" srcOrd="4" destOrd="0" parTransId="{AED9A183-9C31-4425-A825-570A82EF7992}" sibTransId="{A8A66132-2059-43C8-A4E0-AEB3716EA8FC}"/>
    <dgm:cxn modelId="{806FB1DF-2333-41AB-8FA0-CDC9F1523D7B}" srcId="{1B9287E8-EC01-41E3-AB05-86C72E0F5EDC}" destId="{F03D4991-4D38-4BDD-9529-3E34BBB88E8B}" srcOrd="1" destOrd="0" parTransId="{7EE3D6FC-C7F5-4292-BA4F-A6DE5334F429}" sibTransId="{BC1A5B21-64BC-4A7E-AC69-C886F5B35DD0}"/>
    <dgm:cxn modelId="{FB3F18E3-6021-4F6A-9163-7492B95ACDEE}" type="presOf" srcId="{0DA85616-3848-424B-9171-B665E99E9C72}" destId="{35478540-6758-4931-8F41-16549A9F2D61}" srcOrd="0" destOrd="0" presId="urn:microsoft.com/office/officeart/2005/8/layout/vList2"/>
    <dgm:cxn modelId="{3AA7D3E5-DA6D-4ED2-824F-B7722A654787}" srcId="{1B9287E8-EC01-41E3-AB05-86C72E0F5EDC}" destId="{E1C55017-186A-4F93-A96B-CA68089560BB}" srcOrd="5" destOrd="0" parTransId="{A3443D05-53D5-41D9-B02C-D80CB8AF2F49}" sibTransId="{F309E399-024B-42C0-AF97-74A1D5CF9D64}"/>
    <dgm:cxn modelId="{DCDE53F0-2D73-45C4-8EDA-A3936EF0A44B}" srcId="{1B9287E8-EC01-41E3-AB05-86C72E0F5EDC}" destId="{D74F53A0-4743-433B-B93A-618EF83A007A}" srcOrd="3" destOrd="0" parTransId="{FE5B82CF-C8EE-43FF-B61C-1280C78D005C}" sibTransId="{65742750-8B86-4EC1-93F2-63E5497C78BB}"/>
    <dgm:cxn modelId="{69B9CEF0-88C7-411F-AE00-B51172C697C9}" srcId="{1B9287E8-EC01-41E3-AB05-86C72E0F5EDC}" destId="{CB30133B-5264-4048-B61C-6305D5EE720F}" srcOrd="7" destOrd="0" parTransId="{A5AD503F-EE94-44EF-B7B0-4D290FF450B3}" sibTransId="{BD2E5366-47A2-4C81-A712-351F6B00DCDC}"/>
    <dgm:cxn modelId="{E36028F6-4425-4F58-B39C-0DDADF9A36FB}" srcId="{1B9287E8-EC01-41E3-AB05-86C72E0F5EDC}" destId="{82065113-33F3-4C73-A0B8-69691A402F30}" srcOrd="0" destOrd="0" parTransId="{7D20F8AD-D3A6-47FA-86CF-92E51E9105E9}" sibTransId="{300A48D9-8681-4B5E-8D3A-ED34E77CC5A3}"/>
    <dgm:cxn modelId="{7ADA5F2B-D354-4A36-8782-607E402969D1}" type="presParOf" srcId="{9FAEC73E-532C-4DE6-86CC-C10C653C901E}" destId="{7E724CF8-4BDA-43BD-926D-CD5DF1100B13}" srcOrd="0" destOrd="0" presId="urn:microsoft.com/office/officeart/2005/8/layout/vList2"/>
    <dgm:cxn modelId="{07C780A5-D7B7-4222-BBBC-A501A03C8AAE}" type="presParOf" srcId="{9FAEC73E-532C-4DE6-86CC-C10C653C901E}" destId="{8C97B526-E1AC-4BEF-BB9A-73543B9E304F}" srcOrd="1" destOrd="0" presId="urn:microsoft.com/office/officeart/2005/8/layout/vList2"/>
    <dgm:cxn modelId="{ED777DA9-2DD5-4407-A182-50DF15C6853F}" type="presParOf" srcId="{9FAEC73E-532C-4DE6-86CC-C10C653C901E}" destId="{B50E4E45-0885-488B-BAC2-D33C583EE0B5}" srcOrd="2" destOrd="0" presId="urn:microsoft.com/office/officeart/2005/8/layout/vList2"/>
    <dgm:cxn modelId="{06FF170D-74BA-4809-8895-7031C40E5206}" type="presParOf" srcId="{9FAEC73E-532C-4DE6-86CC-C10C653C901E}" destId="{86FD7FE2-DB73-4215-ABAB-F46E5E3A7F99}" srcOrd="3" destOrd="0" presId="urn:microsoft.com/office/officeart/2005/8/layout/vList2"/>
    <dgm:cxn modelId="{AFE2BF35-2A3A-4899-8641-D934B6D61847}" type="presParOf" srcId="{9FAEC73E-532C-4DE6-86CC-C10C653C901E}" destId="{35478540-6758-4931-8F41-16549A9F2D61}" srcOrd="4" destOrd="0" presId="urn:microsoft.com/office/officeart/2005/8/layout/vList2"/>
    <dgm:cxn modelId="{0988E9C5-DA4B-4A20-BDFC-628D619156F0}" type="presParOf" srcId="{9FAEC73E-532C-4DE6-86CC-C10C653C901E}" destId="{48AE8DBB-ADD0-4429-9AFD-5C9D67A96622}" srcOrd="5" destOrd="0" presId="urn:microsoft.com/office/officeart/2005/8/layout/vList2"/>
    <dgm:cxn modelId="{E1568FE9-B0BD-4A81-944B-8F5CCBCD319D}" type="presParOf" srcId="{9FAEC73E-532C-4DE6-86CC-C10C653C901E}" destId="{EF71EB1B-5702-4DD0-BA42-B445981A2456}" srcOrd="6" destOrd="0" presId="urn:microsoft.com/office/officeart/2005/8/layout/vList2"/>
    <dgm:cxn modelId="{AF6C5A1E-AEA9-44A5-BFBB-C4AF2AA35F7D}" type="presParOf" srcId="{9FAEC73E-532C-4DE6-86CC-C10C653C901E}" destId="{7B472501-C1BA-4B61-9A30-0E4DB2C1F10A}" srcOrd="7" destOrd="0" presId="urn:microsoft.com/office/officeart/2005/8/layout/vList2"/>
    <dgm:cxn modelId="{9901BFCA-4724-4E43-BC08-108AA83E8875}" type="presParOf" srcId="{9FAEC73E-532C-4DE6-86CC-C10C653C901E}" destId="{0D8C7A72-1394-4A8D-AA83-21A9393BDD82}" srcOrd="8" destOrd="0" presId="urn:microsoft.com/office/officeart/2005/8/layout/vList2"/>
    <dgm:cxn modelId="{447A6A6D-36A3-4855-ADBE-B2DFF84A5A1C}" type="presParOf" srcId="{9FAEC73E-532C-4DE6-86CC-C10C653C901E}" destId="{F7E7B524-78CB-48FA-A905-62F2F82766F9}" srcOrd="9" destOrd="0" presId="urn:microsoft.com/office/officeart/2005/8/layout/vList2"/>
    <dgm:cxn modelId="{524BA6AD-3CAA-4BFD-932F-634EC811B666}" type="presParOf" srcId="{9FAEC73E-532C-4DE6-86CC-C10C653C901E}" destId="{AD73F29A-CE75-4EEF-AA00-736094C006FF}" srcOrd="10" destOrd="0" presId="urn:microsoft.com/office/officeart/2005/8/layout/vList2"/>
    <dgm:cxn modelId="{54CF2282-AC0A-415D-BA32-5C9E4508C014}" type="presParOf" srcId="{9FAEC73E-532C-4DE6-86CC-C10C653C901E}" destId="{C0CFD7DD-7EB0-4AB9-9771-CF200B7A7168}" srcOrd="11" destOrd="0" presId="urn:microsoft.com/office/officeart/2005/8/layout/vList2"/>
    <dgm:cxn modelId="{C6CE2392-976F-4518-8D90-6F043E100D8F}" type="presParOf" srcId="{9FAEC73E-532C-4DE6-86CC-C10C653C901E}" destId="{9A04601B-E714-477F-A45E-E41DC4A1921F}" srcOrd="12" destOrd="0" presId="urn:microsoft.com/office/officeart/2005/8/layout/vList2"/>
    <dgm:cxn modelId="{8A1A7AA9-20A3-47F4-80D0-CCF29BF4034D}" type="presParOf" srcId="{9FAEC73E-532C-4DE6-86CC-C10C653C901E}" destId="{610CBC32-FF53-4F78-AA97-8B91474DB1BF}" srcOrd="13" destOrd="0" presId="urn:microsoft.com/office/officeart/2005/8/layout/vList2"/>
    <dgm:cxn modelId="{02151425-DFD8-461E-94B3-0C22B83704F0}" type="presParOf" srcId="{9FAEC73E-532C-4DE6-86CC-C10C653C901E}" destId="{1ABB7277-4A71-4BB3-9069-F8C9A8236389}" srcOrd="14" destOrd="0" presId="urn:microsoft.com/office/officeart/2005/8/layout/vList2"/>
    <dgm:cxn modelId="{FF394BB7-9495-4984-B182-1C42C8064782}" type="presParOf" srcId="{9FAEC73E-532C-4DE6-86CC-C10C653C901E}" destId="{E097ECC3-1332-4811-9388-9FBD4477DA40}" srcOrd="15" destOrd="0" presId="urn:microsoft.com/office/officeart/2005/8/layout/vList2"/>
    <dgm:cxn modelId="{2C393D35-6AF1-42B0-B09D-E7D87ABB6F7C}" type="presParOf" srcId="{9FAEC73E-532C-4DE6-86CC-C10C653C901E}" destId="{96E9DA7D-B5C6-4E18-B7A9-4B99C13A4E60}" srcOrd="16" destOrd="0" presId="urn:microsoft.com/office/officeart/2005/8/layout/vList2"/>
    <dgm:cxn modelId="{C09DA5B9-E301-473E-8C4C-4CDAF6173D3B}" type="presParOf" srcId="{9FAEC73E-532C-4DE6-86CC-C10C653C901E}" destId="{1A41936D-75A5-4055-94C5-4ED2540C76F6}" srcOrd="17" destOrd="0" presId="urn:microsoft.com/office/officeart/2005/8/layout/vList2"/>
    <dgm:cxn modelId="{13BA426F-2A0A-427A-AB8B-54EFAAB8D319}" type="presParOf" srcId="{9FAEC73E-532C-4DE6-86CC-C10C653C901E}" destId="{9AD7C6CC-75D7-4F57-8179-FA9581042E2F}"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24CF8-4BDA-43BD-926D-CD5DF1100B13}">
      <dsp:nvSpPr>
        <dsp:cNvPr id="0" name=""/>
        <dsp:cNvSpPr/>
      </dsp:nvSpPr>
      <dsp:spPr>
        <a:xfrm>
          <a:off x="0" y="1307"/>
          <a:ext cx="1957914" cy="413453"/>
        </a:xfrm>
        <a:prstGeom prst="homePlate">
          <a:avLst/>
        </a:prstGeom>
        <a:solidFill>
          <a:schemeClr val="accent1">
            <a:lumMod val="50000"/>
          </a:schemeClr>
        </a:soli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B0F0"/>
              </a:solidFill>
            </a:rPr>
            <a:t>China</a:t>
          </a:r>
        </a:p>
      </dsp:txBody>
      <dsp:txXfrm>
        <a:off x="0" y="1307"/>
        <a:ext cx="1854551" cy="413453"/>
      </dsp:txXfrm>
    </dsp:sp>
    <dsp:sp modelId="{B50E4E45-0885-488B-BAC2-D33C583EE0B5}">
      <dsp:nvSpPr>
        <dsp:cNvPr id="0" name=""/>
        <dsp:cNvSpPr/>
      </dsp:nvSpPr>
      <dsp:spPr>
        <a:xfrm>
          <a:off x="0" y="428513"/>
          <a:ext cx="1957914" cy="413453"/>
        </a:xfrm>
        <a:prstGeom prst="homePlate">
          <a:avLst/>
        </a:prstGeom>
        <a:solidFill>
          <a:schemeClr val="accent2"/>
        </a:soli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B0F0"/>
              </a:solidFill>
            </a:rPr>
            <a:t>USA</a:t>
          </a:r>
        </a:p>
      </dsp:txBody>
      <dsp:txXfrm>
        <a:off x="0" y="428513"/>
        <a:ext cx="1854551" cy="413453"/>
      </dsp:txXfrm>
    </dsp:sp>
    <dsp:sp modelId="{35478540-6758-4931-8F41-16549A9F2D61}">
      <dsp:nvSpPr>
        <dsp:cNvPr id="0" name=""/>
        <dsp:cNvSpPr/>
      </dsp:nvSpPr>
      <dsp:spPr>
        <a:xfrm>
          <a:off x="0" y="855720"/>
          <a:ext cx="1957914" cy="413453"/>
        </a:xfrm>
        <a:prstGeom prst="homePlat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India</a:t>
          </a:r>
        </a:p>
      </dsp:txBody>
      <dsp:txXfrm>
        <a:off x="0" y="855720"/>
        <a:ext cx="1854551" cy="413453"/>
      </dsp:txXfrm>
    </dsp:sp>
    <dsp:sp modelId="{EF71EB1B-5702-4DD0-BA42-B445981A2456}">
      <dsp:nvSpPr>
        <dsp:cNvPr id="0" name=""/>
        <dsp:cNvSpPr/>
      </dsp:nvSpPr>
      <dsp:spPr>
        <a:xfrm>
          <a:off x="0" y="1282926"/>
          <a:ext cx="1957914" cy="413453"/>
        </a:xfrm>
        <a:prstGeom prst="homePlat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Russia</a:t>
          </a:r>
        </a:p>
      </dsp:txBody>
      <dsp:txXfrm>
        <a:off x="0" y="1282926"/>
        <a:ext cx="1854551" cy="413453"/>
      </dsp:txXfrm>
    </dsp:sp>
    <dsp:sp modelId="{0D8C7A72-1394-4A8D-AA83-21A9393BDD82}">
      <dsp:nvSpPr>
        <dsp:cNvPr id="0" name=""/>
        <dsp:cNvSpPr/>
      </dsp:nvSpPr>
      <dsp:spPr>
        <a:xfrm>
          <a:off x="0" y="1710133"/>
          <a:ext cx="1957914" cy="413453"/>
        </a:xfrm>
        <a:prstGeom prst="homePlate">
          <a:avLst/>
        </a:prstGeom>
        <a:solidFill>
          <a:schemeClr val="accent1"/>
        </a:soli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B0F0"/>
              </a:solidFill>
            </a:rPr>
            <a:t>Japan</a:t>
          </a:r>
        </a:p>
      </dsp:txBody>
      <dsp:txXfrm>
        <a:off x="0" y="1710133"/>
        <a:ext cx="1854551" cy="413453"/>
      </dsp:txXfrm>
    </dsp:sp>
    <dsp:sp modelId="{AD73F29A-CE75-4EEF-AA00-736094C006FF}">
      <dsp:nvSpPr>
        <dsp:cNvPr id="0" name=""/>
        <dsp:cNvSpPr/>
      </dsp:nvSpPr>
      <dsp:spPr>
        <a:xfrm>
          <a:off x="0" y="2137339"/>
          <a:ext cx="1957914" cy="413453"/>
        </a:xfrm>
        <a:prstGeom prst="homePlate">
          <a:avLst/>
        </a:prstGeom>
        <a:solidFill>
          <a:schemeClr val="accent1">
            <a:lumMod val="60000"/>
            <a:lumOff val="40000"/>
          </a:schemeClr>
        </a:soli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B0F0"/>
              </a:solidFill>
            </a:rPr>
            <a:t>Germany</a:t>
          </a:r>
        </a:p>
      </dsp:txBody>
      <dsp:txXfrm>
        <a:off x="0" y="2137339"/>
        <a:ext cx="1854551" cy="413453"/>
      </dsp:txXfrm>
    </dsp:sp>
    <dsp:sp modelId="{9A04601B-E714-477F-A45E-E41DC4A1921F}">
      <dsp:nvSpPr>
        <dsp:cNvPr id="0" name=""/>
        <dsp:cNvSpPr/>
      </dsp:nvSpPr>
      <dsp:spPr>
        <a:xfrm>
          <a:off x="0" y="2564546"/>
          <a:ext cx="1957914" cy="413453"/>
        </a:xfrm>
        <a:prstGeom prst="homePlate">
          <a:avLst/>
        </a:prstGeom>
        <a:solidFill>
          <a:schemeClr val="accent1">
            <a:lumMod val="60000"/>
            <a:lumOff val="40000"/>
          </a:schemeClr>
        </a:soli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B0F0"/>
              </a:solidFill>
            </a:rPr>
            <a:t>South Korea</a:t>
          </a:r>
        </a:p>
      </dsp:txBody>
      <dsp:txXfrm>
        <a:off x="0" y="2564546"/>
        <a:ext cx="1854551" cy="413453"/>
      </dsp:txXfrm>
    </dsp:sp>
    <dsp:sp modelId="{1ABB7277-4A71-4BB3-9069-F8C9A8236389}">
      <dsp:nvSpPr>
        <dsp:cNvPr id="0" name=""/>
        <dsp:cNvSpPr/>
      </dsp:nvSpPr>
      <dsp:spPr>
        <a:xfrm>
          <a:off x="0" y="2991752"/>
          <a:ext cx="1957914" cy="413453"/>
        </a:xfrm>
        <a:prstGeom prst="homePlate">
          <a:avLst/>
        </a:prstGeom>
        <a:solidFill>
          <a:schemeClr val="accent1">
            <a:lumMod val="60000"/>
            <a:lumOff val="40000"/>
          </a:schemeClr>
        </a:soli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Iran</a:t>
          </a:r>
        </a:p>
      </dsp:txBody>
      <dsp:txXfrm>
        <a:off x="0" y="2991752"/>
        <a:ext cx="1854551" cy="413453"/>
      </dsp:txXfrm>
    </dsp:sp>
    <dsp:sp modelId="{96E9DA7D-B5C6-4E18-B7A9-4B99C13A4E60}">
      <dsp:nvSpPr>
        <dsp:cNvPr id="0" name=""/>
        <dsp:cNvSpPr/>
      </dsp:nvSpPr>
      <dsp:spPr>
        <a:xfrm>
          <a:off x="0" y="3418958"/>
          <a:ext cx="1957914" cy="413453"/>
        </a:xfrm>
        <a:prstGeom prst="homePlate">
          <a:avLst/>
        </a:prstGeom>
        <a:solidFill>
          <a:schemeClr val="accent1">
            <a:lumMod val="60000"/>
            <a:lumOff val="40000"/>
          </a:schemeClr>
        </a:soli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Indonesia</a:t>
          </a:r>
        </a:p>
      </dsp:txBody>
      <dsp:txXfrm>
        <a:off x="0" y="3418958"/>
        <a:ext cx="1854551" cy="413453"/>
      </dsp:txXfrm>
    </dsp:sp>
    <dsp:sp modelId="{9AD7C6CC-75D7-4F57-8179-FA9581042E2F}">
      <dsp:nvSpPr>
        <dsp:cNvPr id="0" name=""/>
        <dsp:cNvSpPr/>
      </dsp:nvSpPr>
      <dsp:spPr>
        <a:xfrm>
          <a:off x="0" y="3846165"/>
          <a:ext cx="1957914" cy="413453"/>
        </a:xfrm>
        <a:prstGeom prst="homePlate">
          <a:avLst/>
        </a:prstGeom>
        <a:solidFill>
          <a:schemeClr val="accent1">
            <a:lumMod val="60000"/>
            <a:lumOff val="40000"/>
          </a:schemeClr>
        </a:soli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B0F0"/>
              </a:solidFill>
            </a:rPr>
            <a:t>Saudi Arabia</a:t>
          </a:r>
        </a:p>
      </dsp:txBody>
      <dsp:txXfrm>
        <a:off x="0" y="3846165"/>
        <a:ext cx="1854551" cy="4134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634257"/>
            <a:ext cx="10058400" cy="3566160"/>
          </a:xfrm>
          <a:prstGeom prst="rect">
            <a:avLst/>
          </a:prstGeo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688C3D32-54F8-4272-AFAC-50F7FBA5575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0D9E3-C320-44ED-A136-9EC68774D6BC}" type="slidenum">
              <a:rPr lang="en-US" smtClean="0"/>
              <a:t>‹#›</a:t>
            </a:fld>
            <a:endParaRPr lang="en-US"/>
          </a:p>
        </p:txBody>
      </p:sp>
    </p:spTree>
    <p:extLst>
      <p:ext uri="{BB962C8B-B14F-4D97-AF65-F5344CB8AC3E}">
        <p14:creationId xmlns:p14="http://schemas.microsoft.com/office/powerpoint/2010/main" val="372055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97280" y="1845734"/>
            <a:ext cx="10058400" cy="4023360"/>
          </a:xfrm>
          <a:prstGeom prst="rect">
            <a:avLst/>
          </a:prstGeo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C3D32-54F8-4272-AFAC-50F7FBA5575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0D9E3-C320-44ED-A136-9EC68774D6BC}" type="slidenum">
              <a:rPr lang="en-US" smtClean="0"/>
              <a:t>‹#›</a:t>
            </a:fld>
            <a:endParaRPr lang="en-US"/>
          </a:p>
        </p:txBody>
      </p:sp>
    </p:spTree>
    <p:extLst>
      <p:ext uri="{BB962C8B-B14F-4D97-AF65-F5344CB8AC3E}">
        <p14:creationId xmlns:p14="http://schemas.microsoft.com/office/powerpoint/2010/main" val="79321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a:prstGeom prst="rect">
            <a:avLst/>
          </a:prstGeo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C3D32-54F8-4272-AFAC-50F7FBA5575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0D9E3-C320-44ED-A136-9EC68774D6BC}" type="slidenum">
              <a:rPr lang="en-US" smtClean="0"/>
              <a:t>‹#›</a:t>
            </a:fld>
            <a:endParaRPr lang="en-US"/>
          </a:p>
        </p:txBody>
      </p:sp>
    </p:spTree>
    <p:extLst>
      <p:ext uri="{BB962C8B-B14F-4D97-AF65-F5344CB8AC3E}">
        <p14:creationId xmlns:p14="http://schemas.microsoft.com/office/powerpoint/2010/main" val="115840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097280" y="1845734"/>
            <a:ext cx="10058400" cy="402336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C3D32-54F8-4272-AFAC-50F7FBA5575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0D9E3-C320-44ED-A136-9EC68774D6BC}" type="slidenum">
              <a:rPr lang="en-US" smtClean="0"/>
              <a:t>‹#›</a:t>
            </a:fld>
            <a:endParaRPr lang="en-US"/>
          </a:p>
        </p:txBody>
      </p:sp>
    </p:spTree>
    <p:extLst>
      <p:ext uri="{BB962C8B-B14F-4D97-AF65-F5344CB8AC3E}">
        <p14:creationId xmlns:p14="http://schemas.microsoft.com/office/powerpoint/2010/main" val="2775584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a:prstGeom prst="rect">
            <a:avLst/>
          </a:prstGeo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a:prstGeom prst="rect">
            <a:avLst/>
          </a:prstGeo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8C3D32-54F8-4272-AFAC-50F7FBA55755}"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0D9E3-C320-44ED-A136-9EC68774D6B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47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8C3D32-54F8-4272-AFAC-50F7FBA55755}"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0D9E3-C320-44ED-A136-9EC68774D6BC}" type="slidenum">
              <a:rPr lang="en-US" smtClean="0"/>
              <a:t>‹#›</a:t>
            </a:fld>
            <a:endParaRPr lang="en-US"/>
          </a:p>
        </p:txBody>
      </p:sp>
    </p:spTree>
    <p:extLst>
      <p:ext uri="{BB962C8B-B14F-4D97-AF65-F5344CB8AC3E}">
        <p14:creationId xmlns:p14="http://schemas.microsoft.com/office/powerpoint/2010/main" val="157931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a:prstGeom prst="rect">
            <a:avLst/>
          </a:prstGeo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a:prstGeom prst="rect">
            <a:avLst/>
          </a:prstGeo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8C3D32-54F8-4272-AFAC-50F7FBA55755}"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0D9E3-C320-44ED-A136-9EC68774D6BC}" type="slidenum">
              <a:rPr lang="en-US" smtClean="0"/>
              <a:t>‹#›</a:t>
            </a:fld>
            <a:endParaRPr lang="en-US"/>
          </a:p>
        </p:txBody>
      </p:sp>
    </p:spTree>
    <p:extLst>
      <p:ext uri="{BB962C8B-B14F-4D97-AF65-F5344CB8AC3E}">
        <p14:creationId xmlns:p14="http://schemas.microsoft.com/office/powerpoint/2010/main" val="2825420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8C3D32-54F8-4272-AFAC-50F7FBA55755}"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00D9E3-C320-44ED-A136-9EC68774D6BC}" type="slidenum">
              <a:rPr lang="en-US" smtClean="0"/>
              <a:t>‹#›</a:t>
            </a:fld>
            <a:endParaRPr lang="en-US"/>
          </a:p>
        </p:txBody>
      </p:sp>
    </p:spTree>
    <p:extLst>
      <p:ext uri="{BB962C8B-B14F-4D97-AF65-F5344CB8AC3E}">
        <p14:creationId xmlns:p14="http://schemas.microsoft.com/office/powerpoint/2010/main" val="1778219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8C3D32-54F8-4272-AFAC-50F7FBA55755}" type="datetimeFigureOut">
              <a:rPr lang="en-US" smtClean="0"/>
              <a:t>11/29/2017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500D9E3-C320-44ED-A136-9EC68774D6BC}" type="slidenum">
              <a:rPr lang="en-US" smtClean="0"/>
              <a:t>‹#›</a:t>
            </a:fld>
            <a:endParaRPr lang="en-US"/>
          </a:p>
        </p:txBody>
      </p:sp>
    </p:spTree>
    <p:extLst>
      <p:ext uri="{BB962C8B-B14F-4D97-AF65-F5344CB8AC3E}">
        <p14:creationId xmlns:p14="http://schemas.microsoft.com/office/powerpoint/2010/main" val="264626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a:prstGeom prst="rect">
            <a:avLst/>
          </a:prstGeo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a:prstGeom prst="rect">
            <a:avLst/>
          </a:prstGeo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88C3D32-54F8-4272-AFAC-50F7FBA55755}" type="datetimeFigureOut">
              <a:rPr lang="en-US" smtClean="0"/>
              <a:t>11/29/2017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00D9E3-C320-44ED-A136-9EC68774D6BC}" type="slidenum">
              <a:rPr lang="en-US" smtClean="0"/>
              <a:t>‹#›</a:t>
            </a:fld>
            <a:endParaRPr lang="en-US"/>
          </a:p>
        </p:txBody>
      </p:sp>
    </p:spTree>
    <p:extLst>
      <p:ext uri="{BB962C8B-B14F-4D97-AF65-F5344CB8AC3E}">
        <p14:creationId xmlns:p14="http://schemas.microsoft.com/office/powerpoint/2010/main" val="3765250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a:prstGeom prst="rect">
            <a:avLst/>
          </a:prstGeo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prstGeom prst="rect">
            <a:avLst/>
          </a:prstGeo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a:prstGeom prst="rect">
            <a:avLst/>
          </a:prstGeo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88C3D32-54F8-4272-AFAC-50F7FBA55755}"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0D9E3-C320-44ED-A136-9EC68774D6BC}" type="slidenum">
              <a:rPr lang="en-US" smtClean="0"/>
              <a:t>‹#›</a:t>
            </a:fld>
            <a:endParaRPr lang="en-US"/>
          </a:p>
        </p:txBody>
      </p:sp>
    </p:spTree>
    <p:extLst>
      <p:ext uri="{BB962C8B-B14F-4D97-AF65-F5344CB8AC3E}">
        <p14:creationId xmlns:p14="http://schemas.microsoft.com/office/powerpoint/2010/main" val="971102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88C3D32-54F8-4272-AFAC-50F7FBA55755}" type="datetimeFigureOut">
              <a:rPr lang="en-US" smtClean="0"/>
              <a:t>11/29/2017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500D9E3-C320-44ED-A136-9EC68774D6BC}" type="slidenum">
              <a:rPr lang="en-US" smtClean="0"/>
              <a:t>‹#›</a:t>
            </a:fld>
            <a:endParaRPr lang="en-US"/>
          </a:p>
        </p:txBody>
      </p:sp>
      <p:cxnSp>
        <p:nvCxnSpPr>
          <p:cNvPr id="10" name="Straight Connector 9"/>
          <p:cNvCxnSpPr/>
          <p:nvPr/>
        </p:nvCxnSpPr>
        <p:spPr>
          <a:xfrm>
            <a:off x="1245523" y="1460754"/>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980171"/>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worldbank/world-development-indicator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A4CD5CB-D209-4D70-8CA4-629731C5921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93ACC25-C262-417A-8AA9-0641C772BDB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B4C27B90-DF2B-4D00-BA07-18ED774CD2F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5C6A2BAE-B461-4B55-8E1F-0722ABDD139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D538F426-2C2E-437D-87FC-C7F55D1E7CFE}"/>
              </a:ext>
            </a:extLst>
          </p:cNvPr>
          <p:cNvSpPr>
            <a:spLocks noGrp="1"/>
          </p:cNvSpPr>
          <p:nvPr>
            <p:ph type="ctrTitle"/>
          </p:nvPr>
        </p:nvSpPr>
        <p:spPr>
          <a:xfrm>
            <a:off x="4684542" y="3458521"/>
            <a:ext cx="7507457" cy="833602"/>
          </a:xfrm>
        </p:spPr>
        <p:txBody>
          <a:bodyPr>
            <a:normAutofit fontScale="90000"/>
          </a:bodyPr>
          <a:lstStyle/>
          <a:p>
            <a:pPr algn="ctr"/>
            <a:r>
              <a:rPr lang="en-US" sz="4000" b="1" dirty="0">
                <a:solidFill>
                  <a:schemeClr val="tx1"/>
                </a:solidFill>
                <a:latin typeface="+mn-lt"/>
                <a:ea typeface="+mn-ea"/>
                <a:cs typeface="+mn-cs"/>
              </a:rPr>
              <a:t>FACTORS</a:t>
            </a:r>
            <a:r>
              <a:rPr lang="en-US" sz="4000" b="1" dirty="0">
                <a:solidFill>
                  <a:schemeClr val="tx1"/>
                </a:solidFill>
              </a:rPr>
              <a:t> </a:t>
            </a:r>
            <a:r>
              <a:rPr lang="en-US" sz="4000" b="1" dirty="0">
                <a:solidFill>
                  <a:schemeClr val="tx1"/>
                </a:solidFill>
                <a:latin typeface="+mn-lt"/>
                <a:ea typeface="+mn-ea"/>
                <a:cs typeface="+mn-cs"/>
              </a:rPr>
              <a:t>INFLUENCING CO2 EMISSIONS</a:t>
            </a:r>
          </a:p>
        </p:txBody>
      </p:sp>
      <p:cxnSp>
        <p:nvCxnSpPr>
          <p:cNvPr id="22" name="Straight Connector 21">
            <a:extLst>
              <a:ext uri="{FF2B5EF4-FFF2-40B4-BE49-F238E27FC236}">
                <a16:creationId xmlns:a16="http://schemas.microsoft.com/office/drawing/2014/main" id="{40FC3C14-9EDC-4D49-A007-5FBBBD55828D}"/>
              </a:ext>
            </a:extLst>
          </p:cNvPr>
          <p:cNvCxnSpPr>
            <a:cxnSpLocks/>
          </p:cNvCxnSpPr>
          <p:nvPr/>
        </p:nvCxnSpPr>
        <p:spPr>
          <a:xfrm flipV="1">
            <a:off x="3271545" y="4473523"/>
            <a:ext cx="8920455" cy="18864"/>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2644466-7B63-408D-8B65-601E69062EF2}"/>
              </a:ext>
            </a:extLst>
          </p:cNvPr>
          <p:cNvSpPr/>
          <p:nvPr/>
        </p:nvSpPr>
        <p:spPr>
          <a:xfrm>
            <a:off x="8032652" y="4150355"/>
            <a:ext cx="3573194" cy="323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A7D89084-6652-4C13-AB66-629EA8B997D8}"/>
              </a:ext>
            </a:extLst>
          </p:cNvPr>
          <p:cNvCxnSpPr>
            <a:cxnSpLocks/>
          </p:cNvCxnSpPr>
          <p:nvPr/>
        </p:nvCxnSpPr>
        <p:spPr>
          <a:xfrm flipV="1">
            <a:off x="3283265" y="4513379"/>
            <a:ext cx="8920455" cy="18864"/>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2" descr="Related image">
            <a:extLst>
              <a:ext uri="{FF2B5EF4-FFF2-40B4-BE49-F238E27FC236}">
                <a16:creationId xmlns:a16="http://schemas.microsoft.com/office/drawing/2014/main" id="{1E516315-9620-4FB4-A036-01540CDFAD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21" b="27274"/>
          <a:stretch/>
        </p:blipFill>
        <p:spPr bwMode="auto">
          <a:xfrm>
            <a:off x="366122" y="693460"/>
            <a:ext cx="6275667" cy="29312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5378708-8550-4A02-AD7E-7998CE027F95}"/>
              </a:ext>
            </a:extLst>
          </p:cNvPr>
          <p:cNvSpPr txBox="1"/>
          <p:nvPr/>
        </p:nvSpPr>
        <p:spPr>
          <a:xfrm>
            <a:off x="381235" y="5735336"/>
            <a:ext cx="11810750" cy="646331"/>
          </a:xfrm>
          <a:prstGeom prst="rect">
            <a:avLst/>
          </a:prstGeom>
          <a:noFill/>
        </p:spPr>
        <p:txBody>
          <a:bodyPr wrap="square" rtlCol="0">
            <a:spAutoFit/>
          </a:bodyPr>
          <a:lstStyle/>
          <a:p>
            <a:r>
              <a:rPr lang="en-US" i="1" dirty="0"/>
              <a:t>Presented by </a:t>
            </a:r>
          </a:p>
          <a:p>
            <a:r>
              <a:rPr lang="en-US" b="1" dirty="0"/>
              <a:t>Group – 3;</a:t>
            </a:r>
            <a:r>
              <a:rPr lang="en-US" dirty="0"/>
              <a:t> </a:t>
            </a:r>
            <a:r>
              <a:rPr lang="en-US" i="1" dirty="0"/>
              <a:t>Rukmani </a:t>
            </a:r>
            <a:r>
              <a:rPr lang="en-US" i="1" dirty="0" err="1"/>
              <a:t>Thiruppathi</a:t>
            </a:r>
            <a:r>
              <a:rPr lang="en-US" i="1" dirty="0"/>
              <a:t>, Aditya </a:t>
            </a:r>
            <a:r>
              <a:rPr lang="en-US" i="1" dirty="0" err="1"/>
              <a:t>Yadlapalli</a:t>
            </a:r>
            <a:r>
              <a:rPr lang="en-US" i="1" dirty="0"/>
              <a:t>, Ajinkya Ravindra </a:t>
            </a:r>
            <a:r>
              <a:rPr lang="en-US" i="1" dirty="0" err="1"/>
              <a:t>Rane</a:t>
            </a:r>
            <a:r>
              <a:rPr lang="en-US" i="1" dirty="0"/>
              <a:t>, Aditya Lakshmi Narayanan, Pratik Singh Chauhan </a:t>
            </a:r>
            <a:r>
              <a:rPr lang="en-US" dirty="0"/>
              <a:t> </a:t>
            </a:r>
          </a:p>
        </p:txBody>
      </p:sp>
    </p:spTree>
    <p:extLst>
      <p:ext uri="{BB962C8B-B14F-4D97-AF65-F5344CB8AC3E}">
        <p14:creationId xmlns:p14="http://schemas.microsoft.com/office/powerpoint/2010/main" val="4063480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ABFB0B0-18D4-4BE2-825B-8BF6EE7F1E9F}"/>
              </a:ext>
            </a:extLst>
          </p:cNvPr>
          <p:cNvSpPr/>
          <p:nvPr/>
        </p:nvSpPr>
        <p:spPr>
          <a:xfrm>
            <a:off x="481230" y="38834"/>
            <a:ext cx="11696702" cy="954107"/>
          </a:xfrm>
          <a:prstGeom prst="rect">
            <a:avLst/>
          </a:prstGeom>
        </p:spPr>
        <p:txBody>
          <a:bodyPr wrap="square">
            <a:spAutoFit/>
          </a:bodyPr>
          <a:lstStyle/>
          <a:p>
            <a:pPr algn="ctr"/>
            <a:r>
              <a:rPr lang="en-US" sz="2800" spc="-50" dirty="0">
                <a:solidFill>
                  <a:schemeClr val="tx1">
                    <a:lumMod val="75000"/>
                    <a:lumOff val="25000"/>
                  </a:schemeClr>
                </a:solidFill>
                <a:latin typeface="+mj-lt"/>
                <a:ea typeface="+mj-ea"/>
                <a:cs typeface="+mj-cs"/>
              </a:rPr>
              <a:t>Hydroelectricity is the major renewable source of electricity production which helps in reducing CO2 emission </a:t>
            </a:r>
          </a:p>
        </p:txBody>
      </p:sp>
      <p:sp>
        <p:nvSpPr>
          <p:cNvPr id="5" name="Rectangle 4">
            <a:extLst>
              <a:ext uri="{FF2B5EF4-FFF2-40B4-BE49-F238E27FC236}">
                <a16:creationId xmlns:a16="http://schemas.microsoft.com/office/drawing/2014/main" id="{630AE66A-A67F-4CFD-A0E9-F368A0413761}"/>
              </a:ext>
            </a:extLst>
          </p:cNvPr>
          <p:cNvSpPr/>
          <p:nvPr/>
        </p:nvSpPr>
        <p:spPr>
          <a:xfrm>
            <a:off x="1932495" y="5496193"/>
            <a:ext cx="9116963" cy="707886"/>
          </a:xfrm>
          <a:prstGeom prst="rect">
            <a:avLst/>
          </a:prstGeom>
        </p:spPr>
        <p:txBody>
          <a:bodyPr wrap="square">
            <a:spAutoFit/>
          </a:bodyPr>
          <a:lstStyle/>
          <a:p>
            <a:r>
              <a:rPr lang="en-US" sz="2000" dirty="0">
                <a:solidFill>
                  <a:srgbClr val="0070C0"/>
                </a:solidFill>
              </a:rPr>
              <a:t>“ Electricity and heat generation is the economic sector that produces the largest amount of man-made carbon dioxide emissions.  “</a:t>
            </a:r>
            <a:endParaRPr lang="en-IN" sz="2000" dirty="0">
              <a:solidFill>
                <a:srgbClr val="0070C0"/>
              </a:solidFill>
            </a:endParaRPr>
          </a:p>
        </p:txBody>
      </p:sp>
      <p:graphicFrame>
        <p:nvGraphicFramePr>
          <p:cNvPr id="7" name="Table 6">
            <a:extLst>
              <a:ext uri="{FF2B5EF4-FFF2-40B4-BE49-F238E27FC236}">
                <a16:creationId xmlns:a16="http://schemas.microsoft.com/office/drawing/2014/main" id="{4F58DDA6-DE6E-432C-A6B4-1C7C5F290B8B}"/>
              </a:ext>
            </a:extLst>
          </p:cNvPr>
          <p:cNvGraphicFramePr>
            <a:graphicFrameLocks noGrp="1"/>
          </p:cNvGraphicFramePr>
          <p:nvPr>
            <p:extLst>
              <p:ext uri="{D42A27DB-BD31-4B8C-83A1-F6EECF244321}">
                <p14:modId xmlns:p14="http://schemas.microsoft.com/office/powerpoint/2010/main" val="3045705574"/>
              </p:ext>
            </p:extLst>
          </p:nvPr>
        </p:nvGraphicFramePr>
        <p:xfrm>
          <a:off x="1932495" y="2167010"/>
          <a:ext cx="8659925" cy="2937938"/>
        </p:xfrm>
        <a:graphic>
          <a:graphicData uri="http://schemas.openxmlformats.org/drawingml/2006/table">
            <a:tbl>
              <a:tblPr firstRow="1" bandRow="1">
                <a:tableStyleId>{69012ECD-51FC-41F1-AA8D-1B2483CD663E}</a:tableStyleId>
              </a:tblPr>
              <a:tblGrid>
                <a:gridCol w="4901866">
                  <a:extLst>
                    <a:ext uri="{9D8B030D-6E8A-4147-A177-3AD203B41FA5}">
                      <a16:colId xmlns:a16="http://schemas.microsoft.com/office/drawing/2014/main" val="183492954"/>
                    </a:ext>
                  </a:extLst>
                </a:gridCol>
                <a:gridCol w="3758059">
                  <a:extLst>
                    <a:ext uri="{9D8B030D-6E8A-4147-A177-3AD203B41FA5}">
                      <a16:colId xmlns:a16="http://schemas.microsoft.com/office/drawing/2014/main" val="1336926670"/>
                    </a:ext>
                  </a:extLst>
                </a:gridCol>
              </a:tblGrid>
              <a:tr h="497454">
                <a:tc>
                  <a:txBody>
                    <a:bodyPr/>
                    <a:lstStyle/>
                    <a:p>
                      <a:pPr algn="l" fontAlgn="b"/>
                      <a:r>
                        <a:rPr lang="en-IN" sz="2400" u="none" strike="noStrike" dirty="0">
                          <a:effectLst/>
                        </a:rPr>
                        <a:t>     Source of electricity production</a:t>
                      </a:r>
                      <a:endParaRPr lang="en-IN" sz="2400" b="0" i="0" u="none" strike="noStrike" dirty="0">
                        <a:solidFill>
                          <a:srgbClr val="0070C0"/>
                        </a:solidFill>
                        <a:effectLst/>
                        <a:latin typeface="Calibri" panose="020F0502020204030204" pitchFamily="34" charset="0"/>
                      </a:endParaRPr>
                    </a:p>
                  </a:txBody>
                  <a:tcPr marL="6350" marR="6350" marT="6350" marB="0" anchor="b"/>
                </a:tc>
                <a:tc>
                  <a:txBody>
                    <a:bodyPr/>
                    <a:lstStyle/>
                    <a:p>
                      <a:pPr algn="l" fontAlgn="b"/>
                      <a:r>
                        <a:rPr lang="en-IN" sz="2400" u="none" strike="noStrike" dirty="0">
                          <a:effectLst/>
                        </a:rPr>
                        <a:t>      Effect on CO2 emission </a:t>
                      </a:r>
                      <a:endParaRPr lang="en-IN" sz="2400" b="0" i="0" u="none" strike="noStrike" dirty="0">
                        <a:solidFill>
                          <a:srgbClr val="0070C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41054464"/>
                  </a:ext>
                </a:extLst>
              </a:tr>
              <a:tr h="608178">
                <a:tc>
                  <a:txBody>
                    <a:bodyPr/>
                    <a:lstStyle/>
                    <a:p>
                      <a:pPr algn="ctr" rtl="0" fontAlgn="ctr"/>
                      <a:r>
                        <a:rPr lang="en-IN" sz="2000" u="none" strike="noStrike" dirty="0">
                          <a:solidFill>
                            <a:srgbClr val="00B050"/>
                          </a:solidFill>
                          <a:effectLst/>
                        </a:rPr>
                        <a:t>Hydroelectricity</a:t>
                      </a:r>
                      <a:endParaRPr lang="en-IN" sz="2000" b="0" i="0" u="none" strike="noStrike" dirty="0">
                        <a:solidFill>
                          <a:srgbClr val="00B050"/>
                        </a:solidFill>
                        <a:effectLst/>
                        <a:latin typeface="Calibri" panose="020F0502020204030204" pitchFamily="34" charset="0"/>
                      </a:endParaRPr>
                    </a:p>
                  </a:txBody>
                  <a:tcPr marL="6350" marR="6350" marT="6350" marB="0" anchor="ctr">
                    <a:lnR w="12700" cap="flat" cmpd="sng" algn="ctr">
                      <a:solidFill>
                        <a:schemeClr val="accent2"/>
                      </a:solidFill>
                      <a:prstDash val="solid"/>
                      <a:round/>
                      <a:headEnd type="none" w="med" len="med"/>
                      <a:tailEnd type="none" w="med" len="med"/>
                    </a:lnR>
                  </a:tcPr>
                </a:tc>
                <a:tc>
                  <a:txBody>
                    <a:bodyPr/>
                    <a:lstStyle/>
                    <a:p>
                      <a:pPr algn="ctr" fontAlgn="b"/>
                      <a:r>
                        <a:rPr lang="en-IN" sz="2000" u="none" strike="noStrike" dirty="0">
                          <a:solidFill>
                            <a:srgbClr val="00B050"/>
                          </a:solidFill>
                          <a:effectLst/>
                        </a:rPr>
                        <a:t>-582</a:t>
                      </a:r>
                      <a:endParaRPr lang="en-IN" sz="2000" b="0" i="0" u="none" strike="noStrike" dirty="0">
                        <a:solidFill>
                          <a:srgbClr val="00B050"/>
                        </a:solidFill>
                        <a:effectLst/>
                        <a:latin typeface="Calibri" panose="020F0502020204030204" pitchFamily="34" charset="0"/>
                      </a:endParaRPr>
                    </a:p>
                  </a:txBody>
                  <a:tcPr marL="6350" marR="6350" marT="6350" marB="0" anchor="b">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707010303"/>
                  </a:ext>
                </a:extLst>
              </a:tr>
              <a:tr h="608178">
                <a:tc>
                  <a:txBody>
                    <a:bodyPr/>
                    <a:lstStyle/>
                    <a:p>
                      <a:pPr algn="ctr" rtl="0" fontAlgn="ctr"/>
                      <a:r>
                        <a:rPr lang="en-US" sz="2000" u="none" strike="noStrike" dirty="0">
                          <a:solidFill>
                            <a:srgbClr val="00B050"/>
                          </a:solidFill>
                          <a:effectLst/>
                        </a:rPr>
                        <a:t>Renewable energy source, excluding  hydroelectricity</a:t>
                      </a:r>
                      <a:endParaRPr lang="en-US" sz="2000" b="0" i="0" u="none" strike="noStrike" dirty="0">
                        <a:solidFill>
                          <a:srgbClr val="00B050"/>
                        </a:solidFill>
                        <a:effectLst/>
                        <a:latin typeface="Calibri" panose="020F0502020204030204" pitchFamily="34" charset="0"/>
                      </a:endParaRPr>
                    </a:p>
                  </a:txBody>
                  <a:tcPr marL="6350" marR="6350" marT="6350" marB="0" anchor="ctr">
                    <a:lnR w="12700" cap="flat" cmpd="sng" algn="ctr">
                      <a:solidFill>
                        <a:schemeClr val="accent2"/>
                      </a:solidFill>
                      <a:prstDash val="solid"/>
                      <a:round/>
                      <a:headEnd type="none" w="med" len="med"/>
                      <a:tailEnd type="none" w="med" len="med"/>
                    </a:lnR>
                  </a:tcPr>
                </a:tc>
                <a:tc>
                  <a:txBody>
                    <a:bodyPr/>
                    <a:lstStyle/>
                    <a:p>
                      <a:pPr algn="ctr" fontAlgn="b"/>
                      <a:r>
                        <a:rPr lang="en-IN" sz="2000" u="none" strike="noStrike" dirty="0">
                          <a:solidFill>
                            <a:srgbClr val="00B050"/>
                          </a:solidFill>
                          <a:effectLst/>
                        </a:rPr>
                        <a:t>-202</a:t>
                      </a:r>
                      <a:endParaRPr lang="en-IN" sz="2000" b="0" i="0" u="none" strike="noStrike" dirty="0">
                        <a:solidFill>
                          <a:srgbClr val="00B050"/>
                        </a:solidFill>
                        <a:effectLst/>
                        <a:latin typeface="Calibri" panose="020F0502020204030204" pitchFamily="34" charset="0"/>
                      </a:endParaRPr>
                    </a:p>
                  </a:txBody>
                  <a:tcPr marL="6350" marR="6350" marT="6350" marB="0" anchor="b">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4190377369"/>
                  </a:ext>
                </a:extLst>
              </a:tr>
              <a:tr h="608178">
                <a:tc>
                  <a:txBody>
                    <a:bodyPr/>
                    <a:lstStyle/>
                    <a:p>
                      <a:pPr algn="ctr" rtl="0" fontAlgn="ctr"/>
                      <a:r>
                        <a:rPr lang="en-IN" sz="2000" u="none" strike="noStrike" dirty="0">
                          <a:effectLst/>
                        </a:rPr>
                        <a:t>Nuclear energy</a:t>
                      </a:r>
                      <a:endParaRPr lang="en-IN" sz="2000" b="0" i="0" u="none" strike="noStrike" dirty="0">
                        <a:solidFill>
                          <a:srgbClr val="FF0000"/>
                        </a:solidFill>
                        <a:effectLst/>
                        <a:latin typeface="Calibri" panose="020F0502020204030204" pitchFamily="34" charset="0"/>
                      </a:endParaRPr>
                    </a:p>
                  </a:txBody>
                  <a:tcPr marL="6350" marR="6350" marT="6350" marB="0" anchor="ctr">
                    <a:lnR w="12700" cap="flat" cmpd="sng" algn="ctr">
                      <a:solidFill>
                        <a:schemeClr val="accent2"/>
                      </a:solidFill>
                      <a:prstDash val="solid"/>
                      <a:round/>
                      <a:headEnd type="none" w="med" len="med"/>
                      <a:tailEnd type="none" w="med" len="med"/>
                    </a:lnR>
                  </a:tcPr>
                </a:tc>
                <a:tc>
                  <a:txBody>
                    <a:bodyPr/>
                    <a:lstStyle/>
                    <a:p>
                      <a:pPr algn="ctr" fontAlgn="b"/>
                      <a:r>
                        <a:rPr lang="en-IN" sz="2000" u="none" strike="noStrike" dirty="0">
                          <a:effectLst/>
                        </a:rPr>
                        <a:t>790</a:t>
                      </a:r>
                      <a:endParaRPr lang="en-IN" sz="2000" b="0" i="0" u="none" strike="noStrike" dirty="0">
                        <a:solidFill>
                          <a:srgbClr val="FF0000"/>
                        </a:solidFill>
                        <a:effectLst/>
                        <a:latin typeface="Calibri" panose="020F0502020204030204" pitchFamily="34" charset="0"/>
                      </a:endParaRPr>
                    </a:p>
                  </a:txBody>
                  <a:tcPr marL="6350" marR="6350" marT="6350" marB="0" anchor="b">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1337349484"/>
                  </a:ext>
                </a:extLst>
              </a:tr>
              <a:tr h="608178">
                <a:tc>
                  <a:txBody>
                    <a:bodyPr/>
                    <a:lstStyle/>
                    <a:p>
                      <a:pPr algn="ctr" rtl="0" fontAlgn="ctr"/>
                      <a:r>
                        <a:rPr lang="en-IN" sz="2000" u="none" strike="noStrike" dirty="0">
                          <a:effectLst/>
                        </a:rPr>
                        <a:t>Oil source</a:t>
                      </a:r>
                      <a:endParaRPr lang="en-IN" sz="2000" b="0" i="0" u="none" strike="noStrike" dirty="0">
                        <a:solidFill>
                          <a:srgbClr val="00B050"/>
                        </a:solidFill>
                        <a:effectLst/>
                        <a:latin typeface="Calibri" panose="020F0502020204030204" pitchFamily="34" charset="0"/>
                      </a:endParaRPr>
                    </a:p>
                  </a:txBody>
                  <a:tcPr marL="6350" marR="6350" marT="6350" marB="0" anchor="ctr">
                    <a:lnR w="12700" cap="flat" cmpd="sng" algn="ctr">
                      <a:solidFill>
                        <a:schemeClr val="accent2"/>
                      </a:solidFill>
                      <a:prstDash val="solid"/>
                      <a:round/>
                      <a:headEnd type="none" w="med" len="med"/>
                      <a:tailEnd type="none" w="med" len="med"/>
                    </a:lnR>
                  </a:tcPr>
                </a:tc>
                <a:tc>
                  <a:txBody>
                    <a:bodyPr/>
                    <a:lstStyle/>
                    <a:p>
                      <a:pPr algn="ctr" fontAlgn="b"/>
                      <a:r>
                        <a:rPr lang="en-IN" sz="2000" u="none" strike="noStrike" dirty="0">
                          <a:effectLst/>
                        </a:rPr>
                        <a:t>519</a:t>
                      </a:r>
                      <a:endParaRPr lang="en-IN" sz="2000" b="0" i="0" u="none" strike="noStrike" dirty="0">
                        <a:solidFill>
                          <a:srgbClr val="00B050"/>
                        </a:solidFill>
                        <a:effectLst/>
                        <a:latin typeface="Calibri" panose="020F0502020204030204" pitchFamily="34" charset="0"/>
                      </a:endParaRPr>
                    </a:p>
                  </a:txBody>
                  <a:tcPr marL="6350" marR="6350" marT="6350" marB="0" anchor="b">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4138581736"/>
                  </a:ext>
                </a:extLst>
              </a:tr>
            </a:tbl>
          </a:graphicData>
        </a:graphic>
      </p:graphicFrame>
      <p:sp>
        <p:nvSpPr>
          <p:cNvPr id="9" name="TextBox 8">
            <a:extLst>
              <a:ext uri="{FF2B5EF4-FFF2-40B4-BE49-F238E27FC236}">
                <a16:creationId xmlns:a16="http://schemas.microsoft.com/office/drawing/2014/main" id="{C03A3571-2EC0-4A12-AFA4-9D2B5D527253}"/>
              </a:ext>
            </a:extLst>
          </p:cNvPr>
          <p:cNvSpPr txBox="1"/>
          <p:nvPr/>
        </p:nvSpPr>
        <p:spPr>
          <a:xfrm>
            <a:off x="144379" y="1294487"/>
            <a:ext cx="11630527" cy="707886"/>
          </a:xfrm>
          <a:prstGeom prst="rect">
            <a:avLst/>
          </a:prstGeom>
          <a:noFill/>
        </p:spPr>
        <p:txBody>
          <a:bodyPr wrap="square" rtlCol="0">
            <a:spAutoFit/>
          </a:bodyPr>
          <a:lstStyle/>
          <a:p>
            <a:pPr algn="ctr"/>
            <a:r>
              <a:rPr lang="en-IN" sz="2000" dirty="0"/>
              <a:t>Output of panel data regression: Fixed Effects Model</a:t>
            </a:r>
          </a:p>
          <a:p>
            <a:pPr algn="ctr"/>
            <a:r>
              <a:rPr lang="en-IN" sz="2000" dirty="0"/>
              <a:t>        </a:t>
            </a:r>
            <a:r>
              <a:rPr lang="en-IN" sz="1200" dirty="0"/>
              <a:t>The below numbers indicate by how much each factor affects CO2 emission (</a:t>
            </a:r>
            <a:r>
              <a:rPr lang="en-IN" sz="1200" dirty="0" err="1"/>
              <a:t>kt</a:t>
            </a:r>
            <a:r>
              <a:rPr lang="en-IN" sz="1200" dirty="0"/>
              <a:t>) when electricity production through the sources mentioned below increases by 1 % </a:t>
            </a:r>
          </a:p>
        </p:txBody>
      </p:sp>
      <p:cxnSp>
        <p:nvCxnSpPr>
          <p:cNvPr id="11" name="Straight Connector 10">
            <a:extLst>
              <a:ext uri="{FF2B5EF4-FFF2-40B4-BE49-F238E27FC236}">
                <a16:creationId xmlns:a16="http://schemas.microsoft.com/office/drawing/2014/main" id="{52D59935-48A2-42D2-8CF9-CAEEE3DD253E}"/>
              </a:ext>
            </a:extLst>
          </p:cNvPr>
          <p:cNvCxnSpPr>
            <a:cxnSpLocks/>
          </p:cNvCxnSpPr>
          <p:nvPr/>
        </p:nvCxnSpPr>
        <p:spPr>
          <a:xfrm>
            <a:off x="-21011" y="1001255"/>
            <a:ext cx="1165335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257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2C0B2E1-0268-42EC-ABD3-94F81A05BC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7D2256B4-48EA-40FC-BBC0-AA1EE6E008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3D44BCCA-102D-4A9D-B1E4-2450CAF0B05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FBDCECDC-EEE3-4128-AA5E-82A8C08796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4260EDE0-989C-4E16-AF94-F652294D82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1F3985C0-E548-44D2-B30E-F3E42DADE13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Title 1">
            <a:extLst>
              <a:ext uri="{FF2B5EF4-FFF2-40B4-BE49-F238E27FC236}">
                <a16:creationId xmlns:a16="http://schemas.microsoft.com/office/drawing/2014/main" id="{C9B884B4-6F1D-49BB-A143-35ED6C85E211}"/>
              </a:ext>
            </a:extLst>
          </p:cNvPr>
          <p:cNvSpPr>
            <a:spLocks noGrp="1"/>
          </p:cNvSpPr>
          <p:nvPr>
            <p:ph type="title"/>
          </p:nvPr>
        </p:nvSpPr>
        <p:spPr>
          <a:xfrm>
            <a:off x="2881603" y="2359603"/>
            <a:ext cx="8617140" cy="1594210"/>
          </a:xfrm>
        </p:spPr>
        <p:txBody>
          <a:bodyPr vert="horz" lIns="91440" tIns="45720" rIns="91440" bIns="45720" rtlCol="0" anchor="b">
            <a:noAutofit/>
          </a:bodyPr>
          <a:lstStyle/>
          <a:p>
            <a:pPr lvl="0" algn="ctr"/>
            <a:r>
              <a:rPr lang="en-IN" sz="3600" b="1" dirty="0"/>
              <a:t>Delving into the regression model. </a:t>
            </a:r>
            <a:br>
              <a:rPr lang="en-IN" sz="3600" b="1" dirty="0"/>
            </a:br>
            <a:endParaRPr lang="en-US" sz="3600" b="1" dirty="0"/>
          </a:p>
        </p:txBody>
      </p:sp>
      <p:pic>
        <p:nvPicPr>
          <p:cNvPr id="17" name="Picture 4" descr="Image result for cartoon thinking about numbers">
            <a:extLst>
              <a:ext uri="{FF2B5EF4-FFF2-40B4-BE49-F238E27FC236}">
                <a16:creationId xmlns:a16="http://schemas.microsoft.com/office/drawing/2014/main" id="{35177CF6-D04D-46FA-8BB9-19698C4E52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699"/>
          <a:stretch/>
        </p:blipFill>
        <p:spPr bwMode="auto">
          <a:xfrm>
            <a:off x="276468" y="244988"/>
            <a:ext cx="2738709" cy="389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41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C29189B-634E-4C65-A298-93397E6537FD}"/>
              </a:ext>
            </a:extLst>
          </p:cNvPr>
          <p:cNvGraphicFramePr>
            <a:graphicFrameLocks noGrp="1"/>
          </p:cNvGraphicFramePr>
          <p:nvPr>
            <p:ph idx="4294967295"/>
            <p:extLst>
              <p:ext uri="{D42A27DB-BD31-4B8C-83A1-F6EECF244321}">
                <p14:modId xmlns:p14="http://schemas.microsoft.com/office/powerpoint/2010/main" val="3581028963"/>
              </p:ext>
            </p:extLst>
          </p:nvPr>
        </p:nvGraphicFramePr>
        <p:xfrm>
          <a:off x="793137" y="1279194"/>
          <a:ext cx="3546138" cy="1497413"/>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3546138">
                  <a:extLst>
                    <a:ext uri="{9D8B030D-6E8A-4147-A177-3AD203B41FA5}">
                      <a16:colId xmlns:a16="http://schemas.microsoft.com/office/drawing/2014/main" val="1173350330"/>
                    </a:ext>
                  </a:extLst>
                </a:gridCol>
              </a:tblGrid>
              <a:tr h="344738">
                <a:tc>
                  <a:txBody>
                    <a:bodyPr/>
                    <a:lstStyle/>
                    <a:p>
                      <a:pPr algn="ctr"/>
                      <a:r>
                        <a:rPr lang="en-US" sz="1400" dirty="0"/>
                        <a:t>Decade 1966 to 1975</a:t>
                      </a:r>
                      <a:endParaRPr lang="en-US" sz="1400" dirty="0">
                        <a:solidFill>
                          <a:schemeClr val="tx1"/>
                        </a:solidFill>
                      </a:endParaRPr>
                    </a:p>
                  </a:txBody>
                  <a:tcPr/>
                </a:tc>
                <a:extLst>
                  <a:ext uri="{0D108BD9-81ED-4DB2-BD59-A6C34878D82A}">
                    <a16:rowId xmlns:a16="http://schemas.microsoft.com/office/drawing/2014/main" val="2296031251"/>
                  </a:ext>
                </a:extLst>
              </a:tr>
              <a:tr h="384225">
                <a:tc>
                  <a:txBody>
                    <a:bodyPr/>
                    <a:lstStyle/>
                    <a:p>
                      <a:pPr algn="ctr"/>
                      <a:r>
                        <a:rPr lang="en-US" sz="1400" kern="1200" dirty="0">
                          <a:effectLst/>
                        </a:rPr>
                        <a:t>Total Population</a:t>
                      </a:r>
                      <a:endParaRPr lang="en-US" sz="1400" dirty="0">
                        <a:solidFill>
                          <a:srgbClr val="FF0000"/>
                        </a:solidFill>
                      </a:endParaRPr>
                    </a:p>
                  </a:txBody>
                  <a:tcPr/>
                </a:tc>
                <a:extLst>
                  <a:ext uri="{0D108BD9-81ED-4DB2-BD59-A6C34878D82A}">
                    <a16:rowId xmlns:a16="http://schemas.microsoft.com/office/drawing/2014/main" val="3838369687"/>
                  </a:ext>
                </a:extLst>
              </a:tr>
              <a:tr h="384225">
                <a:tc>
                  <a:txBody>
                    <a:bodyPr/>
                    <a:lstStyle/>
                    <a:p>
                      <a:pPr algn="ctr"/>
                      <a:r>
                        <a:rPr lang="en-US" sz="1400" kern="1200" dirty="0">
                          <a:effectLst/>
                        </a:rPr>
                        <a:t> Electricity production from coal sources</a:t>
                      </a:r>
                      <a:endParaRPr lang="en-US" sz="1400" dirty="0">
                        <a:solidFill>
                          <a:srgbClr val="FF0000"/>
                        </a:solidFill>
                      </a:endParaRPr>
                    </a:p>
                  </a:txBody>
                  <a:tcPr/>
                </a:tc>
                <a:extLst>
                  <a:ext uri="{0D108BD9-81ED-4DB2-BD59-A6C34878D82A}">
                    <a16:rowId xmlns:a16="http://schemas.microsoft.com/office/drawing/2014/main" val="3949562399"/>
                  </a:ext>
                </a:extLst>
              </a:tr>
              <a:tr h="384225">
                <a:tc>
                  <a:txBody>
                    <a:bodyPr/>
                    <a:lstStyle/>
                    <a:p>
                      <a:pPr algn="ctr"/>
                      <a:r>
                        <a:rPr lang="en-US" sz="1400" kern="1200" dirty="0">
                          <a:effectLst/>
                        </a:rPr>
                        <a:t> Fossil fuel energy consumption</a:t>
                      </a:r>
                      <a:endParaRPr lang="en-US" sz="1400" dirty="0">
                        <a:solidFill>
                          <a:srgbClr val="FF0000"/>
                        </a:solidFill>
                      </a:endParaRPr>
                    </a:p>
                  </a:txBody>
                  <a:tcPr/>
                </a:tc>
                <a:extLst>
                  <a:ext uri="{0D108BD9-81ED-4DB2-BD59-A6C34878D82A}">
                    <a16:rowId xmlns:a16="http://schemas.microsoft.com/office/drawing/2014/main" val="2280844846"/>
                  </a:ext>
                </a:extLst>
              </a:tr>
            </a:tbl>
          </a:graphicData>
        </a:graphic>
      </p:graphicFrame>
      <p:sp>
        <p:nvSpPr>
          <p:cNvPr id="2" name="Title 1">
            <a:extLst>
              <a:ext uri="{FF2B5EF4-FFF2-40B4-BE49-F238E27FC236}">
                <a16:creationId xmlns:a16="http://schemas.microsoft.com/office/drawing/2014/main" id="{C73C0A5F-5DEE-43A4-B691-0744E0B2E104}"/>
              </a:ext>
            </a:extLst>
          </p:cNvPr>
          <p:cNvSpPr>
            <a:spLocks noGrp="1"/>
          </p:cNvSpPr>
          <p:nvPr>
            <p:ph type="title" idx="4294967295"/>
          </p:nvPr>
        </p:nvSpPr>
        <p:spPr>
          <a:xfrm>
            <a:off x="1233571" y="359175"/>
            <a:ext cx="10058400" cy="520700"/>
          </a:xfrm>
          <a:prstGeom prst="rect">
            <a:avLst/>
          </a:prstGeom>
        </p:spPr>
        <p:txBody>
          <a:bodyPr/>
          <a:lstStyle/>
          <a:p>
            <a:pPr algn="ctr"/>
            <a:r>
              <a:rPr lang="en-US" sz="2400" dirty="0"/>
              <a:t>Decade-wise impact of significant independent variables on CO2 emission </a:t>
            </a:r>
            <a:r>
              <a:rPr lang="en-US" sz="2400" b="1" dirty="0"/>
              <a:t>	</a:t>
            </a:r>
          </a:p>
        </p:txBody>
      </p:sp>
      <p:graphicFrame>
        <p:nvGraphicFramePr>
          <p:cNvPr id="5" name="Table 4">
            <a:extLst>
              <a:ext uri="{FF2B5EF4-FFF2-40B4-BE49-F238E27FC236}">
                <a16:creationId xmlns:a16="http://schemas.microsoft.com/office/drawing/2014/main" id="{80B81D78-D611-41CE-A21B-DE9F8919D1AB}"/>
              </a:ext>
            </a:extLst>
          </p:cNvPr>
          <p:cNvGraphicFramePr>
            <a:graphicFrameLocks noGrp="1"/>
          </p:cNvGraphicFramePr>
          <p:nvPr>
            <p:extLst>
              <p:ext uri="{D42A27DB-BD31-4B8C-83A1-F6EECF244321}">
                <p14:modId xmlns:p14="http://schemas.microsoft.com/office/powerpoint/2010/main" val="754727555"/>
              </p:ext>
            </p:extLst>
          </p:nvPr>
        </p:nvGraphicFramePr>
        <p:xfrm>
          <a:off x="4563191" y="1279195"/>
          <a:ext cx="3399161" cy="1927670"/>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3399161">
                  <a:extLst>
                    <a:ext uri="{9D8B030D-6E8A-4147-A177-3AD203B41FA5}">
                      <a16:colId xmlns:a16="http://schemas.microsoft.com/office/drawing/2014/main" val="2886507198"/>
                    </a:ext>
                  </a:extLst>
                </a:gridCol>
              </a:tblGrid>
              <a:tr h="385534">
                <a:tc>
                  <a:txBody>
                    <a:bodyPr/>
                    <a:lstStyle/>
                    <a:p>
                      <a:pPr algn="ctr"/>
                      <a:r>
                        <a:rPr lang="en-US" sz="1400" dirty="0"/>
                        <a:t>Decade 1976 to 1985</a:t>
                      </a:r>
                      <a:endParaRPr lang="en-US" sz="1400" dirty="0">
                        <a:solidFill>
                          <a:schemeClr val="tx1"/>
                        </a:solidFill>
                      </a:endParaRPr>
                    </a:p>
                  </a:txBody>
                  <a:tcPr/>
                </a:tc>
                <a:extLst>
                  <a:ext uri="{0D108BD9-81ED-4DB2-BD59-A6C34878D82A}">
                    <a16:rowId xmlns:a16="http://schemas.microsoft.com/office/drawing/2014/main" val="1678436684"/>
                  </a:ext>
                </a:extLst>
              </a:tr>
              <a:tr h="385534">
                <a:tc>
                  <a:txBody>
                    <a:bodyPr/>
                    <a:lstStyle/>
                    <a:p>
                      <a:pPr algn="ctr"/>
                      <a:r>
                        <a:rPr lang="en-IN" sz="1400" kern="1200" dirty="0">
                          <a:effectLst/>
                        </a:rPr>
                        <a:t>Total mineral reserves </a:t>
                      </a:r>
                      <a:endParaRPr lang="en-US" sz="1050" dirty="0">
                        <a:solidFill>
                          <a:srgbClr val="FF0000"/>
                        </a:solidFill>
                      </a:endParaRPr>
                    </a:p>
                  </a:txBody>
                  <a:tcPr/>
                </a:tc>
                <a:extLst>
                  <a:ext uri="{0D108BD9-81ED-4DB2-BD59-A6C34878D82A}">
                    <a16:rowId xmlns:a16="http://schemas.microsoft.com/office/drawing/2014/main" val="3737561234"/>
                  </a:ext>
                </a:extLst>
              </a:tr>
              <a:tr h="385534">
                <a:tc>
                  <a:txBody>
                    <a:bodyPr/>
                    <a:lstStyle/>
                    <a:p>
                      <a:pPr algn="ctr"/>
                      <a:r>
                        <a:rPr lang="en-US" sz="1400" kern="1200" dirty="0">
                          <a:solidFill>
                            <a:srgbClr val="00B050"/>
                          </a:solidFill>
                          <a:effectLst/>
                        </a:rPr>
                        <a:t> Electricity production from hydro electric</a:t>
                      </a:r>
                      <a:endParaRPr lang="en-US" sz="1400" dirty="0">
                        <a:solidFill>
                          <a:srgbClr val="00B050"/>
                        </a:solidFill>
                      </a:endParaRPr>
                    </a:p>
                  </a:txBody>
                  <a:tcPr/>
                </a:tc>
                <a:extLst>
                  <a:ext uri="{0D108BD9-81ED-4DB2-BD59-A6C34878D82A}">
                    <a16:rowId xmlns:a16="http://schemas.microsoft.com/office/drawing/2014/main" val="827240050"/>
                  </a:ext>
                </a:extLst>
              </a:tr>
              <a:tr h="385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kern="1200" dirty="0">
                          <a:effectLst/>
                        </a:rPr>
                        <a:t>Electricity production from nuclear sources</a:t>
                      </a:r>
                      <a:endParaRPr lang="en-US" sz="1400" dirty="0">
                        <a:solidFill>
                          <a:srgbClr val="009900"/>
                        </a:solidFill>
                      </a:endParaRPr>
                    </a:p>
                  </a:txBody>
                  <a:tcPr/>
                </a:tc>
                <a:extLst>
                  <a:ext uri="{0D108BD9-81ED-4DB2-BD59-A6C34878D82A}">
                    <a16:rowId xmlns:a16="http://schemas.microsoft.com/office/drawing/2014/main" val="3490383353"/>
                  </a:ext>
                </a:extLst>
              </a:tr>
              <a:tr h="385534">
                <a:tc>
                  <a:txBody>
                    <a:bodyPr/>
                    <a:lstStyle/>
                    <a:p>
                      <a:pPr algn="ctr"/>
                      <a:r>
                        <a:rPr lang="en-IN" sz="1400" kern="1200" dirty="0">
                          <a:effectLst/>
                        </a:rPr>
                        <a:t>Arable land</a:t>
                      </a:r>
                      <a:endParaRPr lang="en-US" sz="1400" dirty="0">
                        <a:solidFill>
                          <a:srgbClr val="009900"/>
                        </a:solidFill>
                      </a:endParaRPr>
                    </a:p>
                  </a:txBody>
                  <a:tcPr/>
                </a:tc>
                <a:extLst>
                  <a:ext uri="{0D108BD9-81ED-4DB2-BD59-A6C34878D82A}">
                    <a16:rowId xmlns:a16="http://schemas.microsoft.com/office/drawing/2014/main" val="3446987319"/>
                  </a:ext>
                </a:extLst>
              </a:tr>
            </a:tbl>
          </a:graphicData>
        </a:graphic>
      </p:graphicFrame>
      <p:graphicFrame>
        <p:nvGraphicFramePr>
          <p:cNvPr id="6" name="Table 5">
            <a:extLst>
              <a:ext uri="{FF2B5EF4-FFF2-40B4-BE49-F238E27FC236}">
                <a16:creationId xmlns:a16="http://schemas.microsoft.com/office/drawing/2014/main" id="{47499421-9F55-4C52-9400-0378D6B116B2}"/>
              </a:ext>
            </a:extLst>
          </p:cNvPr>
          <p:cNvGraphicFramePr>
            <a:graphicFrameLocks noGrp="1"/>
          </p:cNvGraphicFramePr>
          <p:nvPr>
            <p:extLst>
              <p:ext uri="{D42A27DB-BD31-4B8C-83A1-F6EECF244321}">
                <p14:modId xmlns:p14="http://schemas.microsoft.com/office/powerpoint/2010/main" val="427269078"/>
              </p:ext>
            </p:extLst>
          </p:nvPr>
        </p:nvGraphicFramePr>
        <p:xfrm>
          <a:off x="8120177" y="1272429"/>
          <a:ext cx="3399161" cy="2272632"/>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3399161">
                  <a:extLst>
                    <a:ext uri="{9D8B030D-6E8A-4147-A177-3AD203B41FA5}">
                      <a16:colId xmlns:a16="http://schemas.microsoft.com/office/drawing/2014/main" val="1680829229"/>
                    </a:ext>
                  </a:extLst>
                </a:gridCol>
              </a:tblGrid>
              <a:tr h="3719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Decade 1986 to 1995</a:t>
                      </a:r>
                      <a:endParaRPr lang="en-US" sz="1400" dirty="0">
                        <a:solidFill>
                          <a:schemeClr val="tx1"/>
                        </a:solidFill>
                      </a:endParaRPr>
                    </a:p>
                  </a:txBody>
                  <a:tcPr/>
                </a:tc>
                <a:extLst>
                  <a:ext uri="{0D108BD9-81ED-4DB2-BD59-A6C34878D82A}">
                    <a16:rowId xmlns:a16="http://schemas.microsoft.com/office/drawing/2014/main" val="2516514893"/>
                  </a:ext>
                </a:extLst>
              </a:tr>
              <a:tr h="371953">
                <a:tc>
                  <a:txBody>
                    <a:bodyPr/>
                    <a:lstStyle/>
                    <a:p>
                      <a:pPr algn="ctr"/>
                      <a:r>
                        <a:rPr lang="en-IN" sz="1400" kern="1200" dirty="0">
                          <a:effectLst/>
                        </a:rPr>
                        <a:t>Total Population</a:t>
                      </a:r>
                      <a:endParaRPr lang="en-US" sz="1400" dirty="0">
                        <a:solidFill>
                          <a:srgbClr val="FF0000"/>
                        </a:solidFill>
                      </a:endParaRPr>
                    </a:p>
                  </a:txBody>
                  <a:tcPr/>
                </a:tc>
                <a:extLst>
                  <a:ext uri="{0D108BD9-81ED-4DB2-BD59-A6C34878D82A}">
                    <a16:rowId xmlns:a16="http://schemas.microsoft.com/office/drawing/2014/main" val="4179456157"/>
                  </a:ext>
                </a:extLst>
              </a:tr>
              <a:tr h="3719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kern="1200" dirty="0">
                          <a:effectLst/>
                        </a:rPr>
                        <a:t>Total mineral reserves</a:t>
                      </a:r>
                      <a:endParaRPr lang="en-US" sz="1400" dirty="0">
                        <a:solidFill>
                          <a:srgbClr val="FF0000"/>
                        </a:solidFill>
                      </a:endParaRPr>
                    </a:p>
                  </a:txBody>
                  <a:tcPr/>
                </a:tc>
                <a:extLst>
                  <a:ext uri="{0D108BD9-81ED-4DB2-BD59-A6C34878D82A}">
                    <a16:rowId xmlns:a16="http://schemas.microsoft.com/office/drawing/2014/main" val="3060892034"/>
                  </a:ext>
                </a:extLst>
              </a:tr>
              <a:tr h="4128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kern="1200" dirty="0">
                          <a:solidFill>
                            <a:srgbClr val="00B050"/>
                          </a:solidFill>
                          <a:effectLst/>
                        </a:rPr>
                        <a:t>GDP per capita (current US$)</a:t>
                      </a:r>
                      <a:endParaRPr lang="en-US" sz="1400" dirty="0">
                        <a:solidFill>
                          <a:srgbClr val="00B050"/>
                        </a:solidFill>
                      </a:endParaRPr>
                    </a:p>
                  </a:txBody>
                  <a:tcPr/>
                </a:tc>
                <a:extLst>
                  <a:ext uri="{0D108BD9-81ED-4DB2-BD59-A6C34878D82A}">
                    <a16:rowId xmlns:a16="http://schemas.microsoft.com/office/drawing/2014/main" val="1393470091"/>
                  </a:ext>
                </a:extLst>
              </a:tr>
              <a:tr h="371953">
                <a:tc>
                  <a:txBody>
                    <a:bodyPr/>
                    <a:lstStyle/>
                    <a:p>
                      <a:pPr algn="ctr"/>
                      <a:r>
                        <a:rPr lang="en-IN" sz="1400" kern="1200" dirty="0">
                          <a:effectLst/>
                        </a:rPr>
                        <a:t>Employment in industry</a:t>
                      </a:r>
                      <a:endParaRPr lang="en-US" sz="1400" dirty="0">
                        <a:solidFill>
                          <a:srgbClr val="FF0000"/>
                        </a:solidFill>
                      </a:endParaRPr>
                    </a:p>
                  </a:txBody>
                  <a:tcPr/>
                </a:tc>
                <a:extLst>
                  <a:ext uri="{0D108BD9-81ED-4DB2-BD59-A6C34878D82A}">
                    <a16:rowId xmlns:a16="http://schemas.microsoft.com/office/drawing/2014/main" val="2933053879"/>
                  </a:ext>
                </a:extLst>
              </a:tr>
              <a:tr h="371953">
                <a:tc>
                  <a:txBody>
                    <a:bodyPr/>
                    <a:lstStyle/>
                    <a:p>
                      <a:pPr algn="ctr"/>
                      <a:r>
                        <a:rPr lang="en-IN" sz="1400" kern="1200" dirty="0">
                          <a:solidFill>
                            <a:srgbClr val="00B050"/>
                          </a:solidFill>
                          <a:effectLst/>
                        </a:rPr>
                        <a:t>Electricity production from hydroelectric</a:t>
                      </a:r>
                      <a:endParaRPr lang="en-US" sz="1400" dirty="0">
                        <a:solidFill>
                          <a:srgbClr val="00B050"/>
                        </a:solidFill>
                      </a:endParaRPr>
                    </a:p>
                  </a:txBody>
                  <a:tcPr/>
                </a:tc>
                <a:extLst>
                  <a:ext uri="{0D108BD9-81ED-4DB2-BD59-A6C34878D82A}">
                    <a16:rowId xmlns:a16="http://schemas.microsoft.com/office/drawing/2014/main" val="913036636"/>
                  </a:ext>
                </a:extLst>
              </a:tr>
            </a:tbl>
          </a:graphicData>
        </a:graphic>
      </p:graphicFrame>
      <p:graphicFrame>
        <p:nvGraphicFramePr>
          <p:cNvPr id="7" name="Table 6">
            <a:extLst>
              <a:ext uri="{FF2B5EF4-FFF2-40B4-BE49-F238E27FC236}">
                <a16:creationId xmlns:a16="http://schemas.microsoft.com/office/drawing/2014/main" id="{D43ACB02-0170-40E2-A62A-BFCFB00093F7}"/>
              </a:ext>
            </a:extLst>
          </p:cNvPr>
          <p:cNvGraphicFramePr>
            <a:graphicFrameLocks noGrp="1"/>
          </p:cNvGraphicFramePr>
          <p:nvPr>
            <p:extLst>
              <p:ext uri="{D42A27DB-BD31-4B8C-83A1-F6EECF244321}">
                <p14:modId xmlns:p14="http://schemas.microsoft.com/office/powerpoint/2010/main" val="8795080"/>
              </p:ext>
            </p:extLst>
          </p:nvPr>
        </p:nvGraphicFramePr>
        <p:xfrm>
          <a:off x="1749107" y="3909526"/>
          <a:ext cx="3306932" cy="1870684"/>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3306932">
                  <a:extLst>
                    <a:ext uri="{9D8B030D-6E8A-4147-A177-3AD203B41FA5}">
                      <a16:colId xmlns:a16="http://schemas.microsoft.com/office/drawing/2014/main" val="2886507198"/>
                    </a:ext>
                  </a:extLst>
                </a:gridCol>
              </a:tblGrid>
              <a:tr h="367187">
                <a:tc>
                  <a:txBody>
                    <a:bodyPr/>
                    <a:lstStyle/>
                    <a:p>
                      <a:pPr algn="ctr"/>
                      <a:r>
                        <a:rPr lang="en-US" sz="1400" dirty="0"/>
                        <a:t>Decade 1996 to 2005</a:t>
                      </a:r>
                      <a:endParaRPr lang="en-US" sz="1400" dirty="0">
                        <a:solidFill>
                          <a:schemeClr val="tx1"/>
                        </a:solidFill>
                      </a:endParaRPr>
                    </a:p>
                  </a:txBody>
                  <a:tcPr/>
                </a:tc>
                <a:extLst>
                  <a:ext uri="{0D108BD9-81ED-4DB2-BD59-A6C34878D82A}">
                    <a16:rowId xmlns:a16="http://schemas.microsoft.com/office/drawing/2014/main" val="1678436684"/>
                  </a:ext>
                </a:extLst>
              </a:tr>
              <a:tr h="367187">
                <a:tc>
                  <a:txBody>
                    <a:bodyPr/>
                    <a:lstStyle/>
                    <a:p>
                      <a:pPr algn="ctr"/>
                      <a:r>
                        <a:rPr lang="en-IN" sz="1400" kern="1200" dirty="0">
                          <a:effectLst/>
                        </a:rPr>
                        <a:t>Total Population</a:t>
                      </a:r>
                      <a:endParaRPr lang="en-US" sz="1400" dirty="0">
                        <a:solidFill>
                          <a:srgbClr val="FF0000"/>
                        </a:solidFill>
                      </a:endParaRPr>
                    </a:p>
                  </a:txBody>
                  <a:tcPr/>
                </a:tc>
                <a:extLst>
                  <a:ext uri="{0D108BD9-81ED-4DB2-BD59-A6C34878D82A}">
                    <a16:rowId xmlns:a16="http://schemas.microsoft.com/office/drawing/2014/main" val="3737561234"/>
                  </a:ext>
                </a:extLst>
              </a:tr>
              <a:tr h="367187">
                <a:tc>
                  <a:txBody>
                    <a:bodyPr/>
                    <a:lstStyle/>
                    <a:p>
                      <a:pPr algn="ctr"/>
                      <a:r>
                        <a:rPr lang="en-IN" sz="1400" kern="1200" dirty="0">
                          <a:effectLst/>
                        </a:rPr>
                        <a:t>Total mineral reserves</a:t>
                      </a:r>
                      <a:endParaRPr lang="en-US" sz="1400" dirty="0">
                        <a:solidFill>
                          <a:srgbClr val="FF0000"/>
                        </a:solidFill>
                      </a:endParaRPr>
                    </a:p>
                  </a:txBody>
                  <a:tcPr/>
                </a:tc>
                <a:extLst>
                  <a:ext uri="{0D108BD9-81ED-4DB2-BD59-A6C34878D82A}">
                    <a16:rowId xmlns:a16="http://schemas.microsoft.com/office/drawing/2014/main" val="3248570435"/>
                  </a:ext>
                </a:extLst>
              </a:tr>
              <a:tr h="367187">
                <a:tc>
                  <a:txBody>
                    <a:bodyPr/>
                    <a:lstStyle/>
                    <a:p>
                      <a:pPr algn="ctr"/>
                      <a:r>
                        <a:rPr lang="en-IN" sz="1400" kern="1200" dirty="0">
                          <a:solidFill>
                            <a:srgbClr val="00B050"/>
                          </a:solidFill>
                          <a:effectLst/>
                        </a:rPr>
                        <a:t>GDP per capita (current US$)</a:t>
                      </a:r>
                      <a:endParaRPr lang="en-US" sz="1400" dirty="0">
                        <a:solidFill>
                          <a:srgbClr val="00B050"/>
                        </a:solidFill>
                      </a:endParaRPr>
                    </a:p>
                  </a:txBody>
                  <a:tcPr/>
                </a:tc>
                <a:extLst>
                  <a:ext uri="{0D108BD9-81ED-4DB2-BD59-A6C34878D82A}">
                    <a16:rowId xmlns:a16="http://schemas.microsoft.com/office/drawing/2014/main" val="3490383353"/>
                  </a:ext>
                </a:extLst>
              </a:tr>
              <a:tr h="401936">
                <a:tc>
                  <a:txBody>
                    <a:bodyPr/>
                    <a:lstStyle/>
                    <a:p>
                      <a:pPr algn="ctr"/>
                      <a:r>
                        <a:rPr lang="en-IN" sz="1400" kern="1200" dirty="0">
                          <a:effectLst/>
                        </a:rPr>
                        <a:t>Employment in industry</a:t>
                      </a:r>
                      <a:endParaRPr lang="en-US" sz="1400" dirty="0">
                        <a:solidFill>
                          <a:srgbClr val="FF0000"/>
                        </a:solidFill>
                      </a:endParaRPr>
                    </a:p>
                  </a:txBody>
                  <a:tcPr/>
                </a:tc>
                <a:extLst>
                  <a:ext uri="{0D108BD9-81ED-4DB2-BD59-A6C34878D82A}">
                    <a16:rowId xmlns:a16="http://schemas.microsoft.com/office/drawing/2014/main" val="3446987319"/>
                  </a:ext>
                </a:extLst>
              </a:tr>
            </a:tbl>
          </a:graphicData>
        </a:graphic>
      </p:graphicFrame>
      <p:graphicFrame>
        <p:nvGraphicFramePr>
          <p:cNvPr id="8" name="Table 7">
            <a:extLst>
              <a:ext uri="{FF2B5EF4-FFF2-40B4-BE49-F238E27FC236}">
                <a16:creationId xmlns:a16="http://schemas.microsoft.com/office/drawing/2014/main" id="{68FF3907-3545-4805-8F63-BB76AA172A31}"/>
              </a:ext>
            </a:extLst>
          </p:cNvPr>
          <p:cNvGraphicFramePr>
            <a:graphicFrameLocks noGrp="1"/>
          </p:cNvGraphicFramePr>
          <p:nvPr>
            <p:extLst>
              <p:ext uri="{D42A27DB-BD31-4B8C-83A1-F6EECF244321}">
                <p14:modId xmlns:p14="http://schemas.microsoft.com/office/powerpoint/2010/main" val="2892605043"/>
              </p:ext>
            </p:extLst>
          </p:nvPr>
        </p:nvGraphicFramePr>
        <p:xfrm>
          <a:off x="6096000" y="3910174"/>
          <a:ext cx="3399162" cy="2284202"/>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3399162">
                  <a:extLst>
                    <a:ext uri="{9D8B030D-6E8A-4147-A177-3AD203B41FA5}">
                      <a16:colId xmlns:a16="http://schemas.microsoft.com/office/drawing/2014/main" val="1680829229"/>
                    </a:ext>
                  </a:extLst>
                </a:gridCol>
              </a:tblGrid>
              <a:tr h="3804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Decade 2006 to 2015</a:t>
                      </a:r>
                      <a:endParaRPr lang="en-US" sz="1400" dirty="0">
                        <a:solidFill>
                          <a:schemeClr val="tx1"/>
                        </a:solidFill>
                      </a:endParaRPr>
                    </a:p>
                  </a:txBody>
                  <a:tcPr/>
                </a:tc>
                <a:extLst>
                  <a:ext uri="{0D108BD9-81ED-4DB2-BD59-A6C34878D82A}">
                    <a16:rowId xmlns:a16="http://schemas.microsoft.com/office/drawing/2014/main" val="2516514893"/>
                  </a:ext>
                </a:extLst>
              </a:tr>
              <a:tr h="3804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kern="1200" dirty="0">
                          <a:effectLst/>
                        </a:rPr>
                        <a:t>Total Population</a:t>
                      </a:r>
                      <a:endParaRPr lang="en-US" sz="1400" dirty="0">
                        <a:solidFill>
                          <a:srgbClr val="FF0000"/>
                        </a:solidFill>
                      </a:endParaRPr>
                    </a:p>
                  </a:txBody>
                  <a:tcPr/>
                </a:tc>
                <a:extLst>
                  <a:ext uri="{0D108BD9-81ED-4DB2-BD59-A6C34878D82A}">
                    <a16:rowId xmlns:a16="http://schemas.microsoft.com/office/drawing/2014/main" val="4179456157"/>
                  </a:ext>
                </a:extLst>
              </a:tr>
              <a:tr h="380428">
                <a:tc>
                  <a:txBody>
                    <a:bodyPr/>
                    <a:lstStyle/>
                    <a:p>
                      <a:pPr algn="ctr"/>
                      <a:r>
                        <a:rPr lang="en-IN" sz="1400" kern="1200" dirty="0">
                          <a:effectLst/>
                        </a:rPr>
                        <a:t>Total mineral reserves </a:t>
                      </a:r>
                      <a:endParaRPr lang="en-US" sz="1400" dirty="0">
                        <a:solidFill>
                          <a:srgbClr val="FF0000"/>
                        </a:solidFill>
                      </a:endParaRPr>
                    </a:p>
                  </a:txBody>
                  <a:tcPr/>
                </a:tc>
                <a:extLst>
                  <a:ext uri="{0D108BD9-81ED-4DB2-BD59-A6C34878D82A}">
                    <a16:rowId xmlns:a16="http://schemas.microsoft.com/office/drawing/2014/main" val="3060892034"/>
                  </a:ext>
                </a:extLst>
              </a:tr>
              <a:tr h="382062">
                <a:tc>
                  <a:txBody>
                    <a:bodyPr/>
                    <a:lstStyle/>
                    <a:p>
                      <a:pPr algn="ctr"/>
                      <a:r>
                        <a:rPr lang="en-IN" sz="1400" kern="1200" dirty="0">
                          <a:solidFill>
                            <a:srgbClr val="00B050"/>
                          </a:solidFill>
                          <a:effectLst/>
                        </a:rPr>
                        <a:t>GDP per capita (current US$) </a:t>
                      </a:r>
                      <a:endParaRPr lang="en-US" sz="1400" dirty="0">
                        <a:solidFill>
                          <a:srgbClr val="00B050"/>
                        </a:solidFill>
                      </a:endParaRPr>
                    </a:p>
                  </a:txBody>
                  <a:tcPr/>
                </a:tc>
                <a:extLst>
                  <a:ext uri="{0D108BD9-81ED-4DB2-BD59-A6C34878D82A}">
                    <a16:rowId xmlns:a16="http://schemas.microsoft.com/office/drawing/2014/main" val="1393470091"/>
                  </a:ext>
                </a:extLst>
              </a:tr>
              <a:tr h="380428">
                <a:tc>
                  <a:txBody>
                    <a:bodyPr/>
                    <a:lstStyle/>
                    <a:p>
                      <a:pPr algn="ctr"/>
                      <a:r>
                        <a:rPr lang="en-IN" sz="1400" kern="1200" dirty="0">
                          <a:effectLst/>
                        </a:rPr>
                        <a:t>Employment in industry</a:t>
                      </a:r>
                      <a:endParaRPr lang="en-US" sz="1400" dirty="0">
                        <a:solidFill>
                          <a:srgbClr val="FF0000"/>
                        </a:solidFill>
                      </a:endParaRPr>
                    </a:p>
                  </a:txBody>
                  <a:tcPr/>
                </a:tc>
                <a:extLst>
                  <a:ext uri="{0D108BD9-81ED-4DB2-BD59-A6C34878D82A}">
                    <a16:rowId xmlns:a16="http://schemas.microsoft.com/office/drawing/2014/main" val="2933053879"/>
                  </a:ext>
                </a:extLst>
              </a:tr>
              <a:tr h="380428">
                <a:tc>
                  <a:txBody>
                    <a:bodyPr/>
                    <a:lstStyle/>
                    <a:p>
                      <a:pPr algn="ctr"/>
                      <a:r>
                        <a:rPr lang="en-IN" sz="1400" kern="1200" dirty="0">
                          <a:effectLst/>
                        </a:rPr>
                        <a:t>Electricity production from oil sources</a:t>
                      </a:r>
                      <a:endParaRPr lang="en-US" sz="1400" dirty="0">
                        <a:solidFill>
                          <a:srgbClr val="FF0000"/>
                        </a:solidFill>
                      </a:endParaRPr>
                    </a:p>
                  </a:txBody>
                  <a:tcPr/>
                </a:tc>
                <a:extLst>
                  <a:ext uri="{0D108BD9-81ED-4DB2-BD59-A6C34878D82A}">
                    <a16:rowId xmlns:a16="http://schemas.microsoft.com/office/drawing/2014/main" val="913036636"/>
                  </a:ext>
                </a:extLst>
              </a:tr>
            </a:tbl>
          </a:graphicData>
        </a:graphic>
      </p:graphicFrame>
      <p:cxnSp>
        <p:nvCxnSpPr>
          <p:cNvPr id="13" name="Straight Connector 12">
            <a:extLst>
              <a:ext uri="{FF2B5EF4-FFF2-40B4-BE49-F238E27FC236}">
                <a16:creationId xmlns:a16="http://schemas.microsoft.com/office/drawing/2014/main" id="{FB07D917-D516-4171-B1C8-7724AC9EE65E}"/>
              </a:ext>
            </a:extLst>
          </p:cNvPr>
          <p:cNvCxnSpPr>
            <a:cxnSpLocks/>
          </p:cNvCxnSpPr>
          <p:nvPr/>
        </p:nvCxnSpPr>
        <p:spPr>
          <a:xfrm>
            <a:off x="-21011" y="1001255"/>
            <a:ext cx="1165335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3BE4DF4-55AB-4612-9EC0-814EE6DFCCBE}"/>
              </a:ext>
            </a:extLst>
          </p:cNvPr>
          <p:cNvSpPr txBox="1"/>
          <p:nvPr/>
        </p:nvSpPr>
        <p:spPr>
          <a:xfrm>
            <a:off x="6582113" y="6489574"/>
            <a:ext cx="4289272" cy="430887"/>
          </a:xfrm>
          <a:prstGeom prst="rect">
            <a:avLst/>
          </a:prstGeom>
          <a:noFill/>
        </p:spPr>
        <p:txBody>
          <a:bodyPr wrap="square" rtlCol="0">
            <a:spAutoFit/>
          </a:bodyPr>
          <a:lstStyle/>
          <a:p>
            <a:r>
              <a:rPr lang="en-US" sz="1100" i="1" dirty="0" err="1">
                <a:solidFill>
                  <a:schemeClr val="bg1"/>
                </a:solidFill>
              </a:rPr>
              <a:t>Adj</a:t>
            </a:r>
            <a:r>
              <a:rPr lang="en-US" sz="1100" i="1" dirty="0">
                <a:solidFill>
                  <a:schemeClr val="bg1"/>
                </a:solidFill>
              </a:rPr>
              <a:t> </a:t>
            </a:r>
            <a:r>
              <a:rPr lang="en-US" sz="1100" i="1" dirty="0" err="1">
                <a:solidFill>
                  <a:schemeClr val="bg1"/>
                </a:solidFill>
              </a:rPr>
              <a:t>Rsquare</a:t>
            </a:r>
            <a:r>
              <a:rPr lang="en-US" sz="1100" i="1" dirty="0">
                <a:solidFill>
                  <a:schemeClr val="bg1"/>
                </a:solidFill>
              </a:rPr>
              <a:t> in the range of 70- 80% for all models. All models significant</a:t>
            </a:r>
          </a:p>
        </p:txBody>
      </p:sp>
    </p:spTree>
    <p:extLst>
      <p:ext uri="{BB962C8B-B14F-4D97-AF65-F5344CB8AC3E}">
        <p14:creationId xmlns:p14="http://schemas.microsoft.com/office/powerpoint/2010/main" val="3831201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7687E73-44C4-410F-9275-3A2EA88F16EE}"/>
              </a:ext>
            </a:extLst>
          </p:cNvPr>
          <p:cNvSpPr>
            <a:spLocks noGrp="1"/>
          </p:cNvSpPr>
          <p:nvPr>
            <p:ph type="title" idx="4294967295"/>
          </p:nvPr>
        </p:nvSpPr>
        <p:spPr>
          <a:xfrm>
            <a:off x="515228" y="270374"/>
            <a:ext cx="10058400" cy="707841"/>
          </a:xfrm>
          <a:prstGeom prst="rect">
            <a:avLst/>
          </a:prstGeom>
        </p:spPr>
        <p:txBody>
          <a:bodyPr/>
          <a:lstStyle/>
          <a:p>
            <a:pPr algn="ctr"/>
            <a:r>
              <a:rPr lang="en-US" sz="2800" dirty="0"/>
              <a:t>Trend of contribution of significant variables to C02 emissions across the five decades</a:t>
            </a:r>
          </a:p>
        </p:txBody>
      </p:sp>
      <p:sp>
        <p:nvSpPr>
          <p:cNvPr id="17" name="TextBox 16">
            <a:extLst>
              <a:ext uri="{FF2B5EF4-FFF2-40B4-BE49-F238E27FC236}">
                <a16:creationId xmlns:a16="http://schemas.microsoft.com/office/drawing/2014/main" id="{2981D54E-C557-43E7-AD22-5B25702387B3}"/>
              </a:ext>
            </a:extLst>
          </p:cNvPr>
          <p:cNvSpPr txBox="1"/>
          <p:nvPr/>
        </p:nvSpPr>
        <p:spPr>
          <a:xfrm>
            <a:off x="7182405" y="1885199"/>
            <a:ext cx="4057095" cy="1293971"/>
          </a:xfrm>
          <a:prstGeom prst="roundRect">
            <a:avLst/>
          </a:prstGeom>
          <a:solidFill>
            <a:schemeClr val="accent1">
              <a:lumMod val="20000"/>
              <a:lumOff val="80000"/>
            </a:schemeClr>
          </a:solidFill>
          <a:effectLst>
            <a:outerShdw blurRad="63500" sx="102000" sy="102000" algn="ctr" rotWithShape="0">
              <a:prstClr val="black">
                <a:alpha val="40000"/>
              </a:prstClr>
            </a:outerShdw>
          </a:effectLst>
        </p:spPr>
        <p:txBody>
          <a:bodyPr wrap="square" rtlCol="0">
            <a:spAutoFit/>
          </a:bodyPr>
          <a:lstStyle/>
          <a:p>
            <a:pPr algn="ctr"/>
            <a:r>
              <a:rPr lang="en-US" sz="1400" i="1" dirty="0"/>
              <a:t>Contribution of Population in CO2 emission was almost consistent through the start of decade 1986 till end of decade 2005 but it incremented two fold as compared to its contribution in decade 1966 to 1976. </a:t>
            </a:r>
          </a:p>
        </p:txBody>
      </p:sp>
      <p:sp>
        <p:nvSpPr>
          <p:cNvPr id="2" name="Arrow: Chevron 1">
            <a:extLst>
              <a:ext uri="{FF2B5EF4-FFF2-40B4-BE49-F238E27FC236}">
                <a16:creationId xmlns:a16="http://schemas.microsoft.com/office/drawing/2014/main" id="{CBF47F58-9DC7-4F0E-802A-F2D26C749B58}"/>
              </a:ext>
            </a:extLst>
          </p:cNvPr>
          <p:cNvSpPr/>
          <p:nvPr/>
        </p:nvSpPr>
        <p:spPr>
          <a:xfrm>
            <a:off x="6063308" y="2335237"/>
            <a:ext cx="232702" cy="3938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hevron 10">
            <a:extLst>
              <a:ext uri="{FF2B5EF4-FFF2-40B4-BE49-F238E27FC236}">
                <a16:creationId xmlns:a16="http://schemas.microsoft.com/office/drawing/2014/main" id="{3B76CD82-8105-4ECF-B8D8-1A285AB87FCD}"/>
              </a:ext>
            </a:extLst>
          </p:cNvPr>
          <p:cNvSpPr/>
          <p:nvPr/>
        </p:nvSpPr>
        <p:spPr>
          <a:xfrm>
            <a:off x="6239740" y="2335237"/>
            <a:ext cx="232702" cy="3938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312488C6-A509-4F9E-ACBB-E70D0B17AB63}"/>
              </a:ext>
            </a:extLst>
          </p:cNvPr>
          <p:cNvCxnSpPr>
            <a:cxnSpLocks/>
          </p:cNvCxnSpPr>
          <p:nvPr/>
        </p:nvCxnSpPr>
        <p:spPr>
          <a:xfrm>
            <a:off x="-21011" y="1001255"/>
            <a:ext cx="1165335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 name="Chart 13">
            <a:extLst>
              <a:ext uri="{FF2B5EF4-FFF2-40B4-BE49-F238E27FC236}">
                <a16:creationId xmlns:a16="http://schemas.microsoft.com/office/drawing/2014/main" id="{0C0EED2D-F9D9-4B69-93A5-ABCAD9959614}"/>
              </a:ext>
            </a:extLst>
          </p:cNvPr>
          <p:cNvGraphicFramePr>
            <a:graphicFrameLocks/>
          </p:cNvGraphicFramePr>
          <p:nvPr>
            <p:extLst>
              <p:ext uri="{D42A27DB-BD31-4B8C-83A1-F6EECF244321}">
                <p14:modId xmlns:p14="http://schemas.microsoft.com/office/powerpoint/2010/main" val="1436296039"/>
              </p:ext>
            </p:extLst>
          </p:nvPr>
        </p:nvGraphicFramePr>
        <p:xfrm>
          <a:off x="596956" y="3374634"/>
          <a:ext cx="4400844" cy="20120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9654CFF3-E5E8-48B1-8318-8569106F1AC5}"/>
              </a:ext>
            </a:extLst>
          </p:cNvPr>
          <p:cNvGraphicFramePr>
            <a:graphicFrameLocks/>
          </p:cNvGraphicFramePr>
          <p:nvPr>
            <p:extLst>
              <p:ext uri="{D42A27DB-BD31-4B8C-83A1-F6EECF244321}">
                <p14:modId xmlns:p14="http://schemas.microsoft.com/office/powerpoint/2010/main" val="2463894043"/>
              </p:ext>
            </p:extLst>
          </p:nvPr>
        </p:nvGraphicFramePr>
        <p:xfrm>
          <a:off x="6472442" y="3303610"/>
          <a:ext cx="4495799" cy="2253808"/>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907A6822-6989-4633-BE42-191F05C18641}"/>
              </a:ext>
            </a:extLst>
          </p:cNvPr>
          <p:cNvSpPr txBox="1"/>
          <p:nvPr/>
        </p:nvSpPr>
        <p:spPr>
          <a:xfrm>
            <a:off x="1092323" y="5463969"/>
            <a:ext cx="4057095" cy="817245"/>
          </a:xfrm>
          <a:prstGeom prst="roundRect">
            <a:avLst/>
          </a:prstGeom>
          <a:solidFill>
            <a:schemeClr val="accent1">
              <a:lumMod val="20000"/>
              <a:lumOff val="80000"/>
            </a:schemeClr>
          </a:solidFill>
          <a:effectLst>
            <a:outerShdw blurRad="63500" sx="102000" sy="102000" algn="ctr" rotWithShape="0">
              <a:prstClr val="black">
                <a:alpha val="40000"/>
              </a:prstClr>
            </a:outerShdw>
          </a:effectLst>
        </p:spPr>
        <p:txBody>
          <a:bodyPr wrap="square" rtlCol="0">
            <a:spAutoFit/>
          </a:bodyPr>
          <a:lstStyle/>
          <a:p>
            <a:pPr algn="ctr"/>
            <a:r>
              <a:rPr lang="en-US" sz="1400" dirty="0"/>
              <a:t>Similarly ,from the start of decade 1976 till end of decade 2005, the contribution of total reserves to CO2 emission has also decreased prominently.</a:t>
            </a:r>
          </a:p>
        </p:txBody>
      </p:sp>
      <p:sp>
        <p:nvSpPr>
          <p:cNvPr id="21" name="TextBox 20">
            <a:extLst>
              <a:ext uri="{FF2B5EF4-FFF2-40B4-BE49-F238E27FC236}">
                <a16:creationId xmlns:a16="http://schemas.microsoft.com/office/drawing/2014/main" id="{616A3F7C-EDB8-4851-9EDD-1C2520E1A45C}"/>
              </a:ext>
            </a:extLst>
          </p:cNvPr>
          <p:cNvSpPr txBox="1"/>
          <p:nvPr/>
        </p:nvSpPr>
        <p:spPr>
          <a:xfrm>
            <a:off x="6347536" y="5395866"/>
            <a:ext cx="5260478" cy="953453"/>
          </a:xfrm>
          <a:prstGeom prst="roundRect">
            <a:avLst/>
          </a:prstGeom>
          <a:solidFill>
            <a:schemeClr val="accent1">
              <a:lumMod val="20000"/>
              <a:lumOff val="80000"/>
            </a:schemeClr>
          </a:solidFill>
          <a:effectLst>
            <a:outerShdw blurRad="63500" sx="102000" sy="102000" algn="ctr" rotWithShape="0">
              <a:prstClr val="black">
                <a:alpha val="40000"/>
              </a:prstClr>
            </a:outerShdw>
          </a:effectLst>
        </p:spPr>
        <p:txBody>
          <a:bodyPr wrap="square" rtlCol="0">
            <a:spAutoFit/>
          </a:bodyPr>
          <a:lstStyle>
            <a:defPPr>
              <a:defRPr lang="en-US"/>
            </a:defPPr>
            <a:lvl1pPr algn="ctr">
              <a:defRPr sz="1400" i="1"/>
            </a:lvl1pPr>
          </a:lstStyle>
          <a:p>
            <a:r>
              <a:rPr lang="en-US" sz="1200" dirty="0"/>
              <a:t>Employment in industry leading to increase in CO2 emission came into significance from 1986 decade onwards. During the decades 1986 to 1995 and 1996 to 2005 their contribution to CO2 emission  was similar</a:t>
            </a:r>
          </a:p>
          <a:p>
            <a:r>
              <a:rPr lang="en-US" sz="1200" dirty="0"/>
              <a:t>and then later on its contribution increased by two times.</a:t>
            </a:r>
          </a:p>
        </p:txBody>
      </p:sp>
      <p:cxnSp>
        <p:nvCxnSpPr>
          <p:cNvPr id="6" name="Straight Connector 5">
            <a:extLst>
              <a:ext uri="{FF2B5EF4-FFF2-40B4-BE49-F238E27FC236}">
                <a16:creationId xmlns:a16="http://schemas.microsoft.com/office/drawing/2014/main" id="{129DE224-0F2B-464C-84CF-E5A0723A5302}"/>
              </a:ext>
            </a:extLst>
          </p:cNvPr>
          <p:cNvCxnSpPr>
            <a:cxnSpLocks/>
          </p:cNvCxnSpPr>
          <p:nvPr/>
        </p:nvCxnSpPr>
        <p:spPr>
          <a:xfrm>
            <a:off x="5690588" y="3588800"/>
            <a:ext cx="0" cy="2443591"/>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 name="Chart 21">
            <a:extLst>
              <a:ext uri="{FF2B5EF4-FFF2-40B4-BE49-F238E27FC236}">
                <a16:creationId xmlns:a16="http://schemas.microsoft.com/office/drawing/2014/main" id="{CD1CDABB-976B-4503-9D72-A2015E82903D}"/>
              </a:ext>
            </a:extLst>
          </p:cNvPr>
          <p:cNvGraphicFramePr>
            <a:graphicFrameLocks/>
          </p:cNvGraphicFramePr>
          <p:nvPr>
            <p:extLst>
              <p:ext uri="{D42A27DB-BD31-4B8C-83A1-F6EECF244321}">
                <p14:modId xmlns:p14="http://schemas.microsoft.com/office/powerpoint/2010/main" val="2746725971"/>
              </p:ext>
            </p:extLst>
          </p:nvPr>
        </p:nvGraphicFramePr>
        <p:xfrm>
          <a:off x="680405" y="1296134"/>
          <a:ext cx="4233946" cy="215218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7717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C939-74AE-47DF-A691-99C2AD61B1A4}"/>
              </a:ext>
            </a:extLst>
          </p:cNvPr>
          <p:cNvSpPr>
            <a:spLocks noGrp="1"/>
          </p:cNvSpPr>
          <p:nvPr>
            <p:ph type="title" idx="4294967295"/>
          </p:nvPr>
        </p:nvSpPr>
        <p:spPr>
          <a:xfrm>
            <a:off x="2133600" y="287338"/>
            <a:ext cx="10058400" cy="1449387"/>
          </a:xfrm>
          <a:prstGeom prst="rect">
            <a:avLst/>
          </a:prstGeom>
        </p:spPr>
        <p:txBody>
          <a:bodyPr/>
          <a:lstStyle/>
          <a:p>
            <a:pPr algn="ctr"/>
            <a:r>
              <a:rPr lang="en-US" sz="2800" dirty="0"/>
              <a:t>Factors affecting CO2 emission in Developed and Developing Countries</a:t>
            </a:r>
          </a:p>
        </p:txBody>
      </p:sp>
      <p:graphicFrame>
        <p:nvGraphicFramePr>
          <p:cNvPr id="5" name="Content Placeholder 4">
            <a:extLst>
              <a:ext uri="{FF2B5EF4-FFF2-40B4-BE49-F238E27FC236}">
                <a16:creationId xmlns:a16="http://schemas.microsoft.com/office/drawing/2014/main" id="{6FCAEE83-BD26-4E66-969F-2F3E8446C62F}"/>
              </a:ext>
            </a:extLst>
          </p:cNvPr>
          <p:cNvGraphicFramePr>
            <a:graphicFrameLocks noGrp="1"/>
          </p:cNvGraphicFramePr>
          <p:nvPr>
            <p:ph idx="4294967295"/>
            <p:extLst>
              <p:ext uri="{D42A27DB-BD31-4B8C-83A1-F6EECF244321}">
                <p14:modId xmlns:p14="http://schemas.microsoft.com/office/powerpoint/2010/main" val="1122890279"/>
              </p:ext>
            </p:extLst>
          </p:nvPr>
        </p:nvGraphicFramePr>
        <p:xfrm>
          <a:off x="1518081" y="1864019"/>
          <a:ext cx="3696979" cy="1854200"/>
        </p:xfrm>
        <a:graphic>
          <a:graphicData uri="http://schemas.openxmlformats.org/drawingml/2006/table">
            <a:tbl>
              <a:tblPr firstRow="1" bandRow="1">
                <a:tableStyleId>{5C22544A-7EE6-4342-B048-85BDC9FD1C3A}</a:tableStyleId>
              </a:tblPr>
              <a:tblGrid>
                <a:gridCol w="3696979">
                  <a:extLst>
                    <a:ext uri="{9D8B030D-6E8A-4147-A177-3AD203B41FA5}">
                      <a16:colId xmlns:a16="http://schemas.microsoft.com/office/drawing/2014/main" val="2651415427"/>
                    </a:ext>
                  </a:extLst>
                </a:gridCol>
              </a:tblGrid>
              <a:tr h="370840">
                <a:tc>
                  <a:txBody>
                    <a:bodyPr/>
                    <a:lstStyle/>
                    <a:p>
                      <a:r>
                        <a:rPr lang="en-US" dirty="0"/>
                        <a:t>Developed Countries</a:t>
                      </a:r>
                    </a:p>
                  </a:txBody>
                  <a:tcPr/>
                </a:tc>
                <a:extLst>
                  <a:ext uri="{0D108BD9-81ED-4DB2-BD59-A6C34878D82A}">
                    <a16:rowId xmlns:a16="http://schemas.microsoft.com/office/drawing/2014/main" val="1839525168"/>
                  </a:ext>
                </a:extLst>
              </a:tr>
              <a:tr h="370840">
                <a:tc>
                  <a:txBody>
                    <a:bodyPr/>
                    <a:lstStyle/>
                    <a:p>
                      <a:r>
                        <a:rPr lang="en-US" dirty="0"/>
                        <a:t>Total Population</a:t>
                      </a:r>
                    </a:p>
                  </a:txBody>
                  <a:tcPr/>
                </a:tc>
                <a:extLst>
                  <a:ext uri="{0D108BD9-81ED-4DB2-BD59-A6C34878D82A}">
                    <a16:rowId xmlns:a16="http://schemas.microsoft.com/office/drawing/2014/main" val="2782900758"/>
                  </a:ext>
                </a:extLst>
              </a:tr>
              <a:tr h="370840">
                <a:tc>
                  <a:txBody>
                    <a:bodyPr/>
                    <a:lstStyle/>
                    <a:p>
                      <a:r>
                        <a:rPr lang="en-US" dirty="0"/>
                        <a:t>Air Transport Passengers Carried</a:t>
                      </a:r>
                    </a:p>
                  </a:txBody>
                  <a:tcPr/>
                </a:tc>
                <a:extLst>
                  <a:ext uri="{0D108BD9-81ED-4DB2-BD59-A6C34878D82A}">
                    <a16:rowId xmlns:a16="http://schemas.microsoft.com/office/drawing/2014/main" val="634560416"/>
                  </a:ext>
                </a:extLst>
              </a:tr>
              <a:tr h="370840">
                <a:tc>
                  <a:txBody>
                    <a:bodyPr/>
                    <a:lstStyle/>
                    <a:p>
                      <a:r>
                        <a:rPr lang="en-US" dirty="0"/>
                        <a:t>Electricity produced from Oil Sources</a:t>
                      </a:r>
                    </a:p>
                  </a:txBody>
                  <a:tcPr/>
                </a:tc>
                <a:extLst>
                  <a:ext uri="{0D108BD9-81ED-4DB2-BD59-A6C34878D82A}">
                    <a16:rowId xmlns:a16="http://schemas.microsoft.com/office/drawing/2014/main" val="1415395638"/>
                  </a:ext>
                </a:extLst>
              </a:tr>
              <a:tr h="370840">
                <a:tc>
                  <a:txBody>
                    <a:bodyPr/>
                    <a:lstStyle/>
                    <a:p>
                      <a:r>
                        <a:rPr lang="en-US" dirty="0"/>
                        <a:t>Total Employment in Industry</a:t>
                      </a:r>
                    </a:p>
                  </a:txBody>
                  <a:tcPr/>
                </a:tc>
                <a:extLst>
                  <a:ext uri="{0D108BD9-81ED-4DB2-BD59-A6C34878D82A}">
                    <a16:rowId xmlns:a16="http://schemas.microsoft.com/office/drawing/2014/main" val="3512506548"/>
                  </a:ext>
                </a:extLst>
              </a:tr>
            </a:tbl>
          </a:graphicData>
        </a:graphic>
      </p:graphicFrame>
      <p:graphicFrame>
        <p:nvGraphicFramePr>
          <p:cNvPr id="6" name="Table 5">
            <a:extLst>
              <a:ext uri="{FF2B5EF4-FFF2-40B4-BE49-F238E27FC236}">
                <a16:creationId xmlns:a16="http://schemas.microsoft.com/office/drawing/2014/main" id="{09D6E0E5-C129-413E-A98B-4D8F66AA9A6F}"/>
              </a:ext>
            </a:extLst>
          </p:cNvPr>
          <p:cNvGraphicFramePr>
            <a:graphicFrameLocks noGrp="1"/>
          </p:cNvGraphicFramePr>
          <p:nvPr>
            <p:extLst>
              <p:ext uri="{D42A27DB-BD31-4B8C-83A1-F6EECF244321}">
                <p14:modId xmlns:p14="http://schemas.microsoft.com/office/powerpoint/2010/main" val="3302427780"/>
              </p:ext>
            </p:extLst>
          </p:nvPr>
        </p:nvGraphicFramePr>
        <p:xfrm>
          <a:off x="7075503" y="1846263"/>
          <a:ext cx="3603024" cy="2763520"/>
        </p:xfrm>
        <a:graphic>
          <a:graphicData uri="http://schemas.openxmlformats.org/drawingml/2006/table">
            <a:tbl>
              <a:tblPr firstRow="1" bandRow="1">
                <a:tableStyleId>{5C22544A-7EE6-4342-B048-85BDC9FD1C3A}</a:tableStyleId>
              </a:tblPr>
              <a:tblGrid>
                <a:gridCol w="3603024">
                  <a:extLst>
                    <a:ext uri="{9D8B030D-6E8A-4147-A177-3AD203B41FA5}">
                      <a16:colId xmlns:a16="http://schemas.microsoft.com/office/drawing/2014/main" val="1681864819"/>
                    </a:ext>
                  </a:extLst>
                </a:gridCol>
              </a:tblGrid>
              <a:tr h="370840">
                <a:tc>
                  <a:txBody>
                    <a:bodyPr/>
                    <a:lstStyle/>
                    <a:p>
                      <a:r>
                        <a:rPr lang="en-US" dirty="0"/>
                        <a:t>Developing Countries</a:t>
                      </a:r>
                    </a:p>
                  </a:txBody>
                  <a:tcPr/>
                </a:tc>
                <a:extLst>
                  <a:ext uri="{0D108BD9-81ED-4DB2-BD59-A6C34878D82A}">
                    <a16:rowId xmlns:a16="http://schemas.microsoft.com/office/drawing/2014/main" val="1788659396"/>
                  </a:ext>
                </a:extLst>
              </a:tr>
              <a:tr h="370840">
                <a:tc>
                  <a:txBody>
                    <a:bodyPr/>
                    <a:lstStyle/>
                    <a:p>
                      <a:r>
                        <a:rPr lang="en-US" dirty="0"/>
                        <a:t>Total Population</a:t>
                      </a:r>
                    </a:p>
                  </a:txBody>
                  <a:tcPr/>
                </a:tc>
                <a:extLst>
                  <a:ext uri="{0D108BD9-81ED-4DB2-BD59-A6C34878D82A}">
                    <a16:rowId xmlns:a16="http://schemas.microsoft.com/office/drawing/2014/main" val="3507121144"/>
                  </a:ext>
                </a:extLst>
              </a:tr>
              <a:tr h="370840">
                <a:tc>
                  <a:txBody>
                    <a:bodyPr/>
                    <a:lstStyle/>
                    <a:p>
                      <a:r>
                        <a:rPr lang="en-US" dirty="0"/>
                        <a:t>Total Reserves</a:t>
                      </a:r>
                    </a:p>
                  </a:txBody>
                  <a:tcPr/>
                </a:tc>
                <a:extLst>
                  <a:ext uri="{0D108BD9-81ED-4DB2-BD59-A6C34878D82A}">
                    <a16:rowId xmlns:a16="http://schemas.microsoft.com/office/drawing/2014/main" val="1838584989"/>
                  </a:ext>
                </a:extLst>
              </a:tr>
              <a:tr h="370840">
                <a:tc>
                  <a:txBody>
                    <a:bodyPr/>
                    <a:lstStyle/>
                    <a:p>
                      <a:r>
                        <a:rPr lang="en-US" dirty="0"/>
                        <a:t>Total Electricity Consumption(</a:t>
                      </a:r>
                      <a:r>
                        <a:rPr lang="en-US" dirty="0" err="1"/>
                        <a:t>KWh</a:t>
                      </a:r>
                      <a:r>
                        <a:rPr lang="en-US" dirty="0"/>
                        <a:t> per capita)</a:t>
                      </a:r>
                    </a:p>
                  </a:txBody>
                  <a:tcPr/>
                </a:tc>
                <a:extLst>
                  <a:ext uri="{0D108BD9-81ED-4DB2-BD59-A6C34878D82A}">
                    <a16:rowId xmlns:a16="http://schemas.microsoft.com/office/drawing/2014/main" val="234768746"/>
                  </a:ext>
                </a:extLst>
              </a:tr>
              <a:tr h="370840">
                <a:tc>
                  <a:txBody>
                    <a:bodyPr/>
                    <a:lstStyle/>
                    <a:p>
                      <a:r>
                        <a:rPr lang="en-US" dirty="0"/>
                        <a:t>Electricity production from Nuclear Sources</a:t>
                      </a:r>
                    </a:p>
                  </a:txBody>
                  <a:tcPr/>
                </a:tc>
                <a:extLst>
                  <a:ext uri="{0D108BD9-81ED-4DB2-BD59-A6C34878D82A}">
                    <a16:rowId xmlns:a16="http://schemas.microsoft.com/office/drawing/2014/main" val="1112257605"/>
                  </a:ext>
                </a:extLst>
              </a:tr>
              <a:tr h="370840">
                <a:tc>
                  <a:txBody>
                    <a:bodyPr/>
                    <a:lstStyle/>
                    <a:p>
                      <a:r>
                        <a:rPr lang="en-US" dirty="0">
                          <a:solidFill>
                            <a:srgbClr val="00B050"/>
                          </a:solidFill>
                        </a:rPr>
                        <a:t>Total Arable Land</a:t>
                      </a:r>
                    </a:p>
                  </a:txBody>
                  <a:tcPr/>
                </a:tc>
                <a:extLst>
                  <a:ext uri="{0D108BD9-81ED-4DB2-BD59-A6C34878D82A}">
                    <a16:rowId xmlns:a16="http://schemas.microsoft.com/office/drawing/2014/main" val="3689874346"/>
                  </a:ext>
                </a:extLst>
              </a:tr>
            </a:tbl>
          </a:graphicData>
        </a:graphic>
      </p:graphicFrame>
      <p:cxnSp>
        <p:nvCxnSpPr>
          <p:cNvPr id="7" name="Straight Connector 6">
            <a:extLst>
              <a:ext uri="{FF2B5EF4-FFF2-40B4-BE49-F238E27FC236}">
                <a16:creationId xmlns:a16="http://schemas.microsoft.com/office/drawing/2014/main" id="{F2592F98-F287-45AB-969E-77315172D2D2}"/>
              </a:ext>
            </a:extLst>
          </p:cNvPr>
          <p:cNvCxnSpPr>
            <a:cxnSpLocks/>
          </p:cNvCxnSpPr>
          <p:nvPr/>
        </p:nvCxnSpPr>
        <p:spPr>
          <a:xfrm>
            <a:off x="-21011" y="1001255"/>
            <a:ext cx="1165335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613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C124A3D0-BE5B-4A8D-B3A5-5F959FD9C601}"/>
              </a:ext>
            </a:extLst>
          </p:cNvPr>
          <p:cNvSpPr txBox="1">
            <a:spLocks/>
          </p:cNvSpPr>
          <p:nvPr/>
        </p:nvSpPr>
        <p:spPr>
          <a:xfrm>
            <a:off x="175794" y="3591514"/>
            <a:ext cx="2786836" cy="514628"/>
          </a:xfrm>
          <a:prstGeom prst="rect">
            <a:avLst/>
          </a:prstGeom>
        </p:spPr>
        <p:txBody>
          <a:bodyPr wrap="square">
            <a:sp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3200" b="1" dirty="0">
                <a:solidFill>
                  <a:schemeClr val="tx2"/>
                </a:solidFill>
              </a:rPr>
              <a:t>Summing up</a:t>
            </a:r>
          </a:p>
        </p:txBody>
      </p:sp>
      <p:grpSp>
        <p:nvGrpSpPr>
          <p:cNvPr id="4" name="Group 3">
            <a:extLst>
              <a:ext uri="{FF2B5EF4-FFF2-40B4-BE49-F238E27FC236}">
                <a16:creationId xmlns:a16="http://schemas.microsoft.com/office/drawing/2014/main" id="{BFB1F2F5-E675-497D-BF78-C5456D1C5740}"/>
              </a:ext>
            </a:extLst>
          </p:cNvPr>
          <p:cNvGrpSpPr/>
          <p:nvPr/>
        </p:nvGrpSpPr>
        <p:grpSpPr>
          <a:xfrm>
            <a:off x="3324443" y="1617084"/>
            <a:ext cx="4609731" cy="5240916"/>
            <a:chOff x="4102005" y="1405429"/>
            <a:chExt cx="2864684" cy="5240916"/>
          </a:xfrm>
        </p:grpSpPr>
        <p:sp>
          <p:nvSpPr>
            <p:cNvPr id="5" name="Oval 4">
              <a:extLst>
                <a:ext uri="{FF2B5EF4-FFF2-40B4-BE49-F238E27FC236}">
                  <a16:creationId xmlns:a16="http://schemas.microsoft.com/office/drawing/2014/main" id="{8BED6310-308A-497C-AC39-0145FE1E7764}"/>
                </a:ext>
              </a:extLst>
            </p:cNvPr>
            <p:cNvSpPr/>
            <p:nvPr/>
          </p:nvSpPr>
          <p:spPr>
            <a:xfrm>
              <a:off x="4109519" y="2509224"/>
              <a:ext cx="69273" cy="69273"/>
            </a:xfrm>
            <a:prstGeom prst="ellipse">
              <a:avLst/>
            </a:prstGeom>
            <a:solidFill>
              <a:schemeClr val="accent2"/>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C36B192-8BB7-4722-A9A9-1C04DF4B8E63}"/>
                </a:ext>
              </a:extLst>
            </p:cNvPr>
            <p:cNvCxnSpPr/>
            <p:nvPr/>
          </p:nvCxnSpPr>
          <p:spPr>
            <a:xfrm>
              <a:off x="4144156" y="1405429"/>
              <a:ext cx="0" cy="53340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7">
              <a:extLst>
                <a:ext uri="{FF2B5EF4-FFF2-40B4-BE49-F238E27FC236}">
                  <a16:creationId xmlns:a16="http://schemas.microsoft.com/office/drawing/2014/main" id="{68FFBFE5-3B9D-4D50-B071-8EDECA28CF74}"/>
                </a:ext>
              </a:extLst>
            </p:cNvPr>
            <p:cNvSpPr txBox="1">
              <a:spLocks/>
            </p:cNvSpPr>
            <p:nvPr/>
          </p:nvSpPr>
          <p:spPr>
            <a:xfrm>
              <a:off x="4230314" y="1792709"/>
              <a:ext cx="2736375" cy="485363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en-US" dirty="0"/>
                <a:t>Data source and Objectives</a:t>
              </a:r>
            </a:p>
            <a:p>
              <a:pPr marL="0" indent="0">
                <a:lnSpc>
                  <a:spcPct val="150000"/>
                </a:lnSpc>
                <a:buFont typeface="Arial" pitchFamily="34" charset="0"/>
                <a:buNone/>
              </a:pPr>
              <a:r>
                <a:rPr lang="en-US" sz="2000" b="1" dirty="0"/>
                <a:t>Situation</a:t>
              </a:r>
              <a:endParaRPr lang="en-US" sz="1400" b="1" dirty="0"/>
            </a:p>
            <a:p>
              <a:pPr marL="0" indent="0">
                <a:lnSpc>
                  <a:spcPct val="150000"/>
                </a:lnSpc>
                <a:buNone/>
              </a:pPr>
              <a:r>
                <a:rPr lang="en-US" sz="1400" dirty="0"/>
                <a:t>Current CO2 levels and why is CO2 a major  concern</a:t>
              </a:r>
            </a:p>
            <a:p>
              <a:pPr marL="0" indent="0">
                <a:lnSpc>
                  <a:spcPct val="150000"/>
                </a:lnSpc>
                <a:buNone/>
              </a:pPr>
              <a:r>
                <a:rPr lang="en-US" sz="1400" dirty="0"/>
                <a:t> Which countries are the top contributors</a:t>
              </a:r>
            </a:p>
            <a:p>
              <a:pPr marL="0" indent="0">
                <a:lnSpc>
                  <a:spcPct val="150000"/>
                </a:lnSpc>
                <a:buFont typeface="Arial" pitchFamily="34" charset="0"/>
                <a:buNone/>
              </a:pPr>
              <a:r>
                <a:rPr lang="en-US" sz="1400" dirty="0"/>
                <a:t>What are the major sources of CO2 emissions</a:t>
              </a:r>
            </a:p>
            <a:p>
              <a:pPr marL="0" indent="0">
                <a:lnSpc>
                  <a:spcPct val="150000"/>
                </a:lnSpc>
                <a:buFont typeface="Arial" pitchFamily="34" charset="0"/>
                <a:buNone/>
              </a:pPr>
              <a:r>
                <a:rPr lang="en-US" sz="2000" b="1" dirty="0"/>
                <a:t>Regression model</a:t>
              </a:r>
              <a:endParaRPr lang="en-US" sz="1800" b="1" dirty="0"/>
            </a:p>
            <a:p>
              <a:pPr marL="0" indent="0">
                <a:lnSpc>
                  <a:spcPct val="150000"/>
                </a:lnSpc>
                <a:buFont typeface="Arial" pitchFamily="34" charset="0"/>
                <a:buNone/>
              </a:pPr>
              <a:r>
                <a:rPr lang="en-US" sz="1400" dirty="0"/>
                <a:t>What are the top factors that affect CO2 emissions</a:t>
              </a:r>
            </a:p>
            <a:p>
              <a:pPr marL="0" indent="0">
                <a:lnSpc>
                  <a:spcPct val="150000"/>
                </a:lnSpc>
                <a:buFont typeface="Arial" pitchFamily="34" charset="0"/>
                <a:buNone/>
              </a:pPr>
              <a:r>
                <a:rPr lang="en-US" sz="1400" dirty="0"/>
                <a:t>How are they changing over years</a:t>
              </a:r>
            </a:p>
            <a:p>
              <a:pPr marL="0" indent="0">
                <a:lnSpc>
                  <a:spcPct val="150000"/>
                </a:lnSpc>
                <a:buFont typeface="Arial" pitchFamily="34" charset="0"/>
                <a:buNone/>
              </a:pPr>
              <a:r>
                <a:rPr lang="en-US" sz="1400" dirty="0"/>
                <a:t>How are these factors different for developed and developing countries</a:t>
              </a:r>
            </a:p>
            <a:p>
              <a:pPr marL="0" indent="0">
                <a:lnSpc>
                  <a:spcPct val="150000"/>
                </a:lnSpc>
                <a:buFont typeface="Arial" pitchFamily="34" charset="0"/>
                <a:buNone/>
              </a:pPr>
              <a:endParaRPr lang="en-US" sz="1400" dirty="0"/>
            </a:p>
            <a:p>
              <a:pPr marL="0" indent="0">
                <a:lnSpc>
                  <a:spcPct val="150000"/>
                </a:lnSpc>
                <a:buFont typeface="Arial" pitchFamily="34" charset="0"/>
                <a:buNone/>
              </a:pPr>
              <a:endParaRPr lang="en-US" sz="1400" dirty="0"/>
            </a:p>
          </p:txBody>
        </p:sp>
        <p:cxnSp>
          <p:nvCxnSpPr>
            <p:cNvPr id="8" name="Straight Connector 7">
              <a:extLst>
                <a:ext uri="{FF2B5EF4-FFF2-40B4-BE49-F238E27FC236}">
                  <a16:creationId xmlns:a16="http://schemas.microsoft.com/office/drawing/2014/main" id="{AB72EE57-69B8-48DA-ADA6-59D66E883B1D}"/>
                </a:ext>
              </a:extLst>
            </p:cNvPr>
            <p:cNvCxnSpPr/>
            <p:nvPr/>
          </p:nvCxnSpPr>
          <p:spPr>
            <a:xfrm>
              <a:off x="4135414" y="2644893"/>
              <a:ext cx="0" cy="127692"/>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06C9FC-C74B-45E1-94B8-4698997D4CEE}"/>
                </a:ext>
              </a:extLst>
            </p:cNvPr>
            <p:cNvCxnSpPr/>
            <p:nvPr/>
          </p:nvCxnSpPr>
          <p:spPr>
            <a:xfrm>
              <a:off x="4135414" y="3022617"/>
              <a:ext cx="0" cy="127692"/>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051D523-0D62-46E4-B013-E033E7B2D026}"/>
                </a:ext>
              </a:extLst>
            </p:cNvPr>
            <p:cNvCxnSpPr/>
            <p:nvPr/>
          </p:nvCxnSpPr>
          <p:spPr>
            <a:xfrm>
              <a:off x="4144157" y="3372207"/>
              <a:ext cx="0" cy="127692"/>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27CDC12-68F3-475D-B4F6-39660DE7D298}"/>
                </a:ext>
              </a:extLst>
            </p:cNvPr>
            <p:cNvCxnSpPr/>
            <p:nvPr/>
          </p:nvCxnSpPr>
          <p:spPr>
            <a:xfrm>
              <a:off x="4135416" y="3820268"/>
              <a:ext cx="0" cy="127692"/>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8E954C0-ACF7-46E5-A3DD-82A194E81A44}"/>
                </a:ext>
              </a:extLst>
            </p:cNvPr>
            <p:cNvCxnSpPr/>
            <p:nvPr/>
          </p:nvCxnSpPr>
          <p:spPr>
            <a:xfrm>
              <a:off x="4152900" y="4282398"/>
              <a:ext cx="0" cy="127692"/>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3DB11F31-C1D7-484F-9EE2-2EBA00713F27}"/>
                </a:ext>
              </a:extLst>
            </p:cNvPr>
            <p:cNvSpPr/>
            <p:nvPr/>
          </p:nvSpPr>
          <p:spPr>
            <a:xfrm>
              <a:off x="4115826" y="3273163"/>
              <a:ext cx="43013" cy="43013"/>
            </a:xfrm>
            <a:prstGeom prst="ellipse">
              <a:avLst/>
            </a:prstGeom>
            <a:solidFill>
              <a:schemeClr val="accent2"/>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7970CD31-5637-4364-AD89-8AC567D8E3B8}"/>
                </a:ext>
              </a:extLst>
            </p:cNvPr>
            <p:cNvSpPr/>
            <p:nvPr/>
          </p:nvSpPr>
          <p:spPr>
            <a:xfrm>
              <a:off x="4113907" y="2911034"/>
              <a:ext cx="43013" cy="43013"/>
            </a:xfrm>
            <a:prstGeom prst="ellipse">
              <a:avLst/>
            </a:prstGeom>
            <a:solidFill>
              <a:schemeClr val="accent2"/>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380C73D-BE99-4A68-AEFF-B509AC3F2F50}"/>
                </a:ext>
              </a:extLst>
            </p:cNvPr>
            <p:cNvSpPr/>
            <p:nvPr/>
          </p:nvSpPr>
          <p:spPr>
            <a:xfrm>
              <a:off x="4109888" y="3622454"/>
              <a:ext cx="43013" cy="43013"/>
            </a:xfrm>
            <a:prstGeom prst="ellipse">
              <a:avLst/>
            </a:prstGeom>
            <a:solidFill>
              <a:schemeClr val="accent2"/>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E2BC0859-8FE0-4A5D-BB29-DB92B70C2147}"/>
                </a:ext>
              </a:extLst>
            </p:cNvPr>
            <p:cNvSpPr/>
            <p:nvPr/>
          </p:nvSpPr>
          <p:spPr>
            <a:xfrm>
              <a:off x="4102005" y="4113918"/>
              <a:ext cx="69273" cy="69273"/>
            </a:xfrm>
            <a:prstGeom prst="ellipse">
              <a:avLst/>
            </a:prstGeom>
            <a:solidFill>
              <a:schemeClr val="accent2"/>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800" dirty="0"/>
            </a:p>
          </p:txBody>
        </p:sp>
        <p:sp>
          <p:nvSpPr>
            <p:cNvPr id="17" name="Oval 16">
              <a:extLst>
                <a:ext uri="{FF2B5EF4-FFF2-40B4-BE49-F238E27FC236}">
                  <a16:creationId xmlns:a16="http://schemas.microsoft.com/office/drawing/2014/main" id="{FE699625-0FAE-48B0-9841-413C1773FEB6}"/>
                </a:ext>
              </a:extLst>
            </p:cNvPr>
            <p:cNvSpPr/>
            <p:nvPr/>
          </p:nvSpPr>
          <p:spPr>
            <a:xfrm>
              <a:off x="4118585" y="4518758"/>
              <a:ext cx="43013" cy="43013"/>
            </a:xfrm>
            <a:prstGeom prst="ellipse">
              <a:avLst/>
            </a:prstGeom>
            <a:solidFill>
              <a:schemeClr val="accent2"/>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8" name="Freeform 6">
              <a:extLst>
                <a:ext uri="{FF2B5EF4-FFF2-40B4-BE49-F238E27FC236}">
                  <a16:creationId xmlns:a16="http://schemas.microsoft.com/office/drawing/2014/main" id="{76BBFBB3-798E-4316-831D-BD0230A8EA6D}"/>
                </a:ext>
              </a:extLst>
            </p:cNvPr>
            <p:cNvSpPr>
              <a:spLocks noEditPoints="1"/>
            </p:cNvSpPr>
            <p:nvPr/>
          </p:nvSpPr>
          <p:spPr bwMode="auto">
            <a:xfrm>
              <a:off x="4359302" y="1445351"/>
              <a:ext cx="452840" cy="323359"/>
            </a:xfrm>
            <a:custGeom>
              <a:avLst/>
              <a:gdLst>
                <a:gd name="T0" fmla="*/ 40 w 280"/>
                <a:gd name="T1" fmla="*/ 160 h 200"/>
                <a:gd name="T2" fmla="*/ 20 w 280"/>
                <a:gd name="T3" fmla="*/ 160 h 200"/>
                <a:gd name="T4" fmla="*/ 0 w 280"/>
                <a:gd name="T5" fmla="*/ 180 h 200"/>
                <a:gd name="T6" fmla="*/ 20 w 280"/>
                <a:gd name="T7" fmla="*/ 200 h 200"/>
                <a:gd name="T8" fmla="*/ 40 w 280"/>
                <a:gd name="T9" fmla="*/ 200 h 200"/>
                <a:gd name="T10" fmla="*/ 60 w 280"/>
                <a:gd name="T11" fmla="*/ 180 h 200"/>
                <a:gd name="T12" fmla="*/ 40 w 280"/>
                <a:gd name="T13" fmla="*/ 160 h 200"/>
                <a:gd name="T14" fmla="*/ 40 w 280"/>
                <a:gd name="T15" fmla="*/ 80 h 200"/>
                <a:gd name="T16" fmla="*/ 20 w 280"/>
                <a:gd name="T17" fmla="*/ 80 h 200"/>
                <a:gd name="T18" fmla="*/ 0 w 280"/>
                <a:gd name="T19" fmla="*/ 100 h 200"/>
                <a:gd name="T20" fmla="*/ 20 w 280"/>
                <a:gd name="T21" fmla="*/ 120 h 200"/>
                <a:gd name="T22" fmla="*/ 40 w 280"/>
                <a:gd name="T23" fmla="*/ 120 h 200"/>
                <a:gd name="T24" fmla="*/ 60 w 280"/>
                <a:gd name="T25" fmla="*/ 100 h 200"/>
                <a:gd name="T26" fmla="*/ 40 w 280"/>
                <a:gd name="T27" fmla="*/ 80 h 200"/>
                <a:gd name="T28" fmla="*/ 40 w 280"/>
                <a:gd name="T29" fmla="*/ 0 h 200"/>
                <a:gd name="T30" fmla="*/ 20 w 280"/>
                <a:gd name="T31" fmla="*/ 0 h 200"/>
                <a:gd name="T32" fmla="*/ 0 w 280"/>
                <a:gd name="T33" fmla="*/ 20 h 200"/>
                <a:gd name="T34" fmla="*/ 20 w 280"/>
                <a:gd name="T35" fmla="*/ 40 h 200"/>
                <a:gd name="T36" fmla="*/ 40 w 280"/>
                <a:gd name="T37" fmla="*/ 40 h 200"/>
                <a:gd name="T38" fmla="*/ 60 w 280"/>
                <a:gd name="T39" fmla="*/ 20 h 200"/>
                <a:gd name="T40" fmla="*/ 40 w 280"/>
                <a:gd name="T41" fmla="*/ 0 h 200"/>
                <a:gd name="T42" fmla="*/ 120 w 280"/>
                <a:gd name="T43" fmla="*/ 40 h 200"/>
                <a:gd name="T44" fmla="*/ 260 w 280"/>
                <a:gd name="T45" fmla="*/ 40 h 200"/>
                <a:gd name="T46" fmla="*/ 280 w 280"/>
                <a:gd name="T47" fmla="*/ 20 h 200"/>
                <a:gd name="T48" fmla="*/ 260 w 280"/>
                <a:gd name="T49" fmla="*/ 0 h 200"/>
                <a:gd name="T50" fmla="*/ 120 w 280"/>
                <a:gd name="T51" fmla="*/ 0 h 200"/>
                <a:gd name="T52" fmla="*/ 100 w 280"/>
                <a:gd name="T53" fmla="*/ 20 h 200"/>
                <a:gd name="T54" fmla="*/ 120 w 280"/>
                <a:gd name="T55" fmla="*/ 40 h 200"/>
                <a:gd name="T56" fmla="*/ 260 w 280"/>
                <a:gd name="T57" fmla="*/ 80 h 200"/>
                <a:gd name="T58" fmla="*/ 120 w 280"/>
                <a:gd name="T59" fmla="*/ 80 h 200"/>
                <a:gd name="T60" fmla="*/ 100 w 280"/>
                <a:gd name="T61" fmla="*/ 100 h 200"/>
                <a:gd name="T62" fmla="*/ 120 w 280"/>
                <a:gd name="T63" fmla="*/ 120 h 200"/>
                <a:gd name="T64" fmla="*/ 260 w 280"/>
                <a:gd name="T65" fmla="*/ 120 h 200"/>
                <a:gd name="T66" fmla="*/ 280 w 280"/>
                <a:gd name="T67" fmla="*/ 100 h 200"/>
                <a:gd name="T68" fmla="*/ 260 w 280"/>
                <a:gd name="T69" fmla="*/ 80 h 200"/>
                <a:gd name="T70" fmla="*/ 260 w 280"/>
                <a:gd name="T71" fmla="*/ 160 h 200"/>
                <a:gd name="T72" fmla="*/ 120 w 280"/>
                <a:gd name="T73" fmla="*/ 160 h 200"/>
                <a:gd name="T74" fmla="*/ 100 w 280"/>
                <a:gd name="T75" fmla="*/ 180 h 200"/>
                <a:gd name="T76" fmla="*/ 120 w 280"/>
                <a:gd name="T77" fmla="*/ 200 h 200"/>
                <a:gd name="T78" fmla="*/ 260 w 280"/>
                <a:gd name="T79" fmla="*/ 200 h 200"/>
                <a:gd name="T80" fmla="*/ 280 w 280"/>
                <a:gd name="T81" fmla="*/ 180 h 200"/>
                <a:gd name="T82" fmla="*/ 260 w 280"/>
                <a:gd name="T83" fmla="*/ 1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 h="200">
                  <a:moveTo>
                    <a:pt x="40" y="160"/>
                  </a:moveTo>
                  <a:cubicBezTo>
                    <a:pt x="20" y="160"/>
                    <a:pt x="20" y="160"/>
                    <a:pt x="20" y="160"/>
                  </a:cubicBezTo>
                  <a:cubicBezTo>
                    <a:pt x="9" y="160"/>
                    <a:pt x="0" y="169"/>
                    <a:pt x="0" y="180"/>
                  </a:cubicBezTo>
                  <a:cubicBezTo>
                    <a:pt x="0" y="191"/>
                    <a:pt x="9" y="200"/>
                    <a:pt x="20" y="200"/>
                  </a:cubicBezTo>
                  <a:cubicBezTo>
                    <a:pt x="40" y="200"/>
                    <a:pt x="40" y="200"/>
                    <a:pt x="40" y="200"/>
                  </a:cubicBezTo>
                  <a:cubicBezTo>
                    <a:pt x="51" y="200"/>
                    <a:pt x="60" y="191"/>
                    <a:pt x="60" y="180"/>
                  </a:cubicBezTo>
                  <a:cubicBezTo>
                    <a:pt x="60" y="169"/>
                    <a:pt x="51" y="160"/>
                    <a:pt x="40" y="160"/>
                  </a:cubicBezTo>
                  <a:close/>
                  <a:moveTo>
                    <a:pt x="40" y="80"/>
                  </a:moveTo>
                  <a:cubicBezTo>
                    <a:pt x="20" y="80"/>
                    <a:pt x="20" y="80"/>
                    <a:pt x="20" y="80"/>
                  </a:cubicBezTo>
                  <a:cubicBezTo>
                    <a:pt x="9" y="80"/>
                    <a:pt x="0" y="89"/>
                    <a:pt x="0" y="100"/>
                  </a:cubicBezTo>
                  <a:cubicBezTo>
                    <a:pt x="0" y="111"/>
                    <a:pt x="9" y="120"/>
                    <a:pt x="20" y="120"/>
                  </a:cubicBezTo>
                  <a:cubicBezTo>
                    <a:pt x="40" y="120"/>
                    <a:pt x="40" y="120"/>
                    <a:pt x="40" y="120"/>
                  </a:cubicBezTo>
                  <a:cubicBezTo>
                    <a:pt x="51" y="120"/>
                    <a:pt x="60" y="111"/>
                    <a:pt x="60" y="100"/>
                  </a:cubicBezTo>
                  <a:cubicBezTo>
                    <a:pt x="60" y="89"/>
                    <a:pt x="51" y="80"/>
                    <a:pt x="40" y="80"/>
                  </a:cubicBezTo>
                  <a:close/>
                  <a:moveTo>
                    <a:pt x="40" y="0"/>
                  </a:moveTo>
                  <a:cubicBezTo>
                    <a:pt x="20" y="0"/>
                    <a:pt x="20" y="0"/>
                    <a:pt x="20" y="0"/>
                  </a:cubicBezTo>
                  <a:cubicBezTo>
                    <a:pt x="9" y="0"/>
                    <a:pt x="0" y="9"/>
                    <a:pt x="0" y="20"/>
                  </a:cubicBezTo>
                  <a:cubicBezTo>
                    <a:pt x="0" y="31"/>
                    <a:pt x="9" y="40"/>
                    <a:pt x="20" y="40"/>
                  </a:cubicBezTo>
                  <a:cubicBezTo>
                    <a:pt x="40" y="40"/>
                    <a:pt x="40" y="40"/>
                    <a:pt x="40" y="40"/>
                  </a:cubicBezTo>
                  <a:cubicBezTo>
                    <a:pt x="51" y="40"/>
                    <a:pt x="60" y="31"/>
                    <a:pt x="60" y="20"/>
                  </a:cubicBezTo>
                  <a:cubicBezTo>
                    <a:pt x="60" y="9"/>
                    <a:pt x="51" y="0"/>
                    <a:pt x="40" y="0"/>
                  </a:cubicBezTo>
                  <a:close/>
                  <a:moveTo>
                    <a:pt x="120" y="40"/>
                  </a:moveTo>
                  <a:cubicBezTo>
                    <a:pt x="260" y="40"/>
                    <a:pt x="260" y="40"/>
                    <a:pt x="260" y="40"/>
                  </a:cubicBezTo>
                  <a:cubicBezTo>
                    <a:pt x="271" y="40"/>
                    <a:pt x="280" y="31"/>
                    <a:pt x="280" y="20"/>
                  </a:cubicBezTo>
                  <a:cubicBezTo>
                    <a:pt x="280" y="9"/>
                    <a:pt x="271" y="0"/>
                    <a:pt x="260" y="0"/>
                  </a:cubicBezTo>
                  <a:cubicBezTo>
                    <a:pt x="120" y="0"/>
                    <a:pt x="120" y="0"/>
                    <a:pt x="120" y="0"/>
                  </a:cubicBezTo>
                  <a:cubicBezTo>
                    <a:pt x="109" y="0"/>
                    <a:pt x="100" y="9"/>
                    <a:pt x="100" y="20"/>
                  </a:cubicBezTo>
                  <a:cubicBezTo>
                    <a:pt x="100" y="31"/>
                    <a:pt x="109" y="40"/>
                    <a:pt x="120" y="40"/>
                  </a:cubicBezTo>
                  <a:close/>
                  <a:moveTo>
                    <a:pt x="260" y="80"/>
                  </a:moveTo>
                  <a:cubicBezTo>
                    <a:pt x="120" y="80"/>
                    <a:pt x="120" y="80"/>
                    <a:pt x="120" y="80"/>
                  </a:cubicBezTo>
                  <a:cubicBezTo>
                    <a:pt x="109" y="80"/>
                    <a:pt x="100" y="89"/>
                    <a:pt x="100" y="100"/>
                  </a:cubicBezTo>
                  <a:cubicBezTo>
                    <a:pt x="100" y="111"/>
                    <a:pt x="109" y="120"/>
                    <a:pt x="120" y="120"/>
                  </a:cubicBezTo>
                  <a:cubicBezTo>
                    <a:pt x="260" y="120"/>
                    <a:pt x="260" y="120"/>
                    <a:pt x="260" y="120"/>
                  </a:cubicBezTo>
                  <a:cubicBezTo>
                    <a:pt x="271" y="120"/>
                    <a:pt x="280" y="111"/>
                    <a:pt x="280" y="100"/>
                  </a:cubicBezTo>
                  <a:cubicBezTo>
                    <a:pt x="280" y="89"/>
                    <a:pt x="271" y="80"/>
                    <a:pt x="260" y="80"/>
                  </a:cubicBezTo>
                  <a:close/>
                  <a:moveTo>
                    <a:pt x="260" y="160"/>
                  </a:moveTo>
                  <a:cubicBezTo>
                    <a:pt x="120" y="160"/>
                    <a:pt x="120" y="160"/>
                    <a:pt x="120" y="160"/>
                  </a:cubicBezTo>
                  <a:cubicBezTo>
                    <a:pt x="109" y="160"/>
                    <a:pt x="100" y="169"/>
                    <a:pt x="100" y="180"/>
                  </a:cubicBezTo>
                  <a:cubicBezTo>
                    <a:pt x="100" y="191"/>
                    <a:pt x="109" y="200"/>
                    <a:pt x="120" y="200"/>
                  </a:cubicBezTo>
                  <a:cubicBezTo>
                    <a:pt x="260" y="200"/>
                    <a:pt x="260" y="200"/>
                    <a:pt x="260" y="200"/>
                  </a:cubicBezTo>
                  <a:cubicBezTo>
                    <a:pt x="271" y="200"/>
                    <a:pt x="280" y="191"/>
                    <a:pt x="280" y="180"/>
                  </a:cubicBezTo>
                  <a:cubicBezTo>
                    <a:pt x="280" y="169"/>
                    <a:pt x="271" y="160"/>
                    <a:pt x="260" y="16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9" name="Oval 18">
            <a:extLst>
              <a:ext uri="{FF2B5EF4-FFF2-40B4-BE49-F238E27FC236}">
                <a16:creationId xmlns:a16="http://schemas.microsoft.com/office/drawing/2014/main" id="{8CF256B2-35FC-4070-9DCE-00B08A7EFA2A}"/>
              </a:ext>
            </a:extLst>
          </p:cNvPr>
          <p:cNvSpPr/>
          <p:nvPr/>
        </p:nvSpPr>
        <p:spPr>
          <a:xfrm>
            <a:off x="3351124" y="5126042"/>
            <a:ext cx="69215" cy="43013"/>
          </a:xfrm>
          <a:prstGeom prst="ellipse">
            <a:avLst/>
          </a:prstGeom>
          <a:solidFill>
            <a:schemeClr val="accent2"/>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6970C178-2AC2-4F83-B2A6-A235E0E2B173}"/>
              </a:ext>
            </a:extLst>
          </p:cNvPr>
          <p:cNvSpPr/>
          <p:nvPr/>
        </p:nvSpPr>
        <p:spPr>
          <a:xfrm>
            <a:off x="3337129" y="5484846"/>
            <a:ext cx="69215" cy="43013"/>
          </a:xfrm>
          <a:prstGeom prst="ellipse">
            <a:avLst/>
          </a:prstGeom>
          <a:solidFill>
            <a:schemeClr val="accent2"/>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5D52A00B-F8F7-4052-979E-3BC06E41C2EA}"/>
              </a:ext>
            </a:extLst>
          </p:cNvPr>
          <p:cNvCxnSpPr/>
          <p:nvPr/>
        </p:nvCxnSpPr>
        <p:spPr>
          <a:xfrm>
            <a:off x="3375865" y="5265425"/>
            <a:ext cx="0" cy="127692"/>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DAFA223-F47C-44B2-B664-F8FBA95607E5}"/>
              </a:ext>
            </a:extLst>
          </p:cNvPr>
          <p:cNvCxnSpPr/>
          <p:nvPr/>
        </p:nvCxnSpPr>
        <p:spPr>
          <a:xfrm>
            <a:off x="3387586" y="4897318"/>
            <a:ext cx="0" cy="127692"/>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6CB3CEC-403B-48D1-A257-F308DC0881CA}"/>
              </a:ext>
            </a:extLst>
          </p:cNvPr>
          <p:cNvCxnSpPr/>
          <p:nvPr/>
        </p:nvCxnSpPr>
        <p:spPr>
          <a:xfrm>
            <a:off x="3389925" y="2446241"/>
            <a:ext cx="0" cy="127692"/>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EDFB3FB2-43C5-45BE-B3F9-5BDDC33B53F7}"/>
              </a:ext>
            </a:extLst>
          </p:cNvPr>
          <p:cNvSpPr/>
          <p:nvPr/>
        </p:nvSpPr>
        <p:spPr>
          <a:xfrm>
            <a:off x="3343594" y="2249691"/>
            <a:ext cx="69215" cy="43013"/>
          </a:xfrm>
          <a:prstGeom prst="ellipse">
            <a:avLst/>
          </a:prstGeom>
          <a:solidFill>
            <a:schemeClr val="accent2"/>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27" name="Picture 4" descr="Image result for pollution cartoon vectors">
            <a:extLst>
              <a:ext uri="{FF2B5EF4-FFF2-40B4-BE49-F238E27FC236}">
                <a16:creationId xmlns:a16="http://schemas.microsoft.com/office/drawing/2014/main" id="{8BAA829F-447D-447C-BC2B-C1142A794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588" y="536163"/>
            <a:ext cx="2146882" cy="1756541"/>
          </a:xfrm>
          <a:prstGeom prst="rect">
            <a:avLst/>
          </a:prstGeom>
          <a:noFill/>
          <a:extLst>
            <a:ext uri="{909E8E84-426E-40DD-AFC4-6F175D3DCCD1}">
              <a14:hiddenFill xmlns:a14="http://schemas.microsoft.com/office/drawing/2010/main">
                <a:solidFill>
                  <a:srgbClr val="FFFFFF"/>
                </a:solidFill>
              </a14:hiddenFill>
            </a:ext>
          </a:extLst>
        </p:spPr>
      </p:pic>
      <p:sp>
        <p:nvSpPr>
          <p:cNvPr id="3" name="Speech Bubble: Rectangle with Corners Rounded 2">
            <a:extLst>
              <a:ext uri="{FF2B5EF4-FFF2-40B4-BE49-F238E27FC236}">
                <a16:creationId xmlns:a16="http://schemas.microsoft.com/office/drawing/2014/main" id="{5AB84758-D3ED-499F-A8AB-83D3743612B8}"/>
              </a:ext>
            </a:extLst>
          </p:cNvPr>
          <p:cNvSpPr/>
          <p:nvPr/>
        </p:nvSpPr>
        <p:spPr>
          <a:xfrm>
            <a:off x="7650484" y="3028792"/>
            <a:ext cx="4079791" cy="269326"/>
          </a:xfrm>
          <a:prstGeom prst="wedgeRoundRectCallout">
            <a:avLst>
              <a:gd name="adj1" fmla="val -54211"/>
              <a:gd name="adj2" fmla="val 5172"/>
              <a:gd name="adj3" fmla="val 16667"/>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It sticks around and should be a long term focus</a:t>
            </a:r>
          </a:p>
        </p:txBody>
      </p:sp>
      <p:sp>
        <p:nvSpPr>
          <p:cNvPr id="28" name="Speech Bubble: Rectangle with Corners Rounded 27">
            <a:extLst>
              <a:ext uri="{FF2B5EF4-FFF2-40B4-BE49-F238E27FC236}">
                <a16:creationId xmlns:a16="http://schemas.microsoft.com/office/drawing/2014/main" id="{EEBD0A8F-8878-40C1-B884-A1EEBF985D85}"/>
              </a:ext>
            </a:extLst>
          </p:cNvPr>
          <p:cNvSpPr/>
          <p:nvPr/>
        </p:nvSpPr>
        <p:spPr>
          <a:xfrm>
            <a:off x="6851256" y="3380069"/>
            <a:ext cx="5171225" cy="358474"/>
          </a:xfrm>
          <a:prstGeom prst="wedgeRoundRectCallout">
            <a:avLst>
              <a:gd name="adj1" fmla="val -54211"/>
              <a:gd name="adj2" fmla="val 5172"/>
              <a:gd name="adj3" fmla="val 16667"/>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China, USA, India and Russia are top 4. Contains both developing and developed countries. </a:t>
            </a:r>
          </a:p>
        </p:txBody>
      </p:sp>
      <p:sp>
        <p:nvSpPr>
          <p:cNvPr id="29" name="Speech Bubble: Rectangle with Corners Rounded 28">
            <a:extLst>
              <a:ext uri="{FF2B5EF4-FFF2-40B4-BE49-F238E27FC236}">
                <a16:creationId xmlns:a16="http://schemas.microsoft.com/office/drawing/2014/main" id="{20EB5C73-C435-421E-937C-1E8CC09FCF5F}"/>
              </a:ext>
            </a:extLst>
          </p:cNvPr>
          <p:cNvSpPr/>
          <p:nvPr/>
        </p:nvSpPr>
        <p:spPr>
          <a:xfrm>
            <a:off x="7029161" y="3877122"/>
            <a:ext cx="4701114" cy="358474"/>
          </a:xfrm>
          <a:prstGeom prst="wedgeRoundRectCallout">
            <a:avLst>
              <a:gd name="adj1" fmla="val -54211"/>
              <a:gd name="adj2" fmla="val 5172"/>
              <a:gd name="adj3" fmla="val 16667"/>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Manufacturing Industries and vehicular emissions</a:t>
            </a:r>
          </a:p>
        </p:txBody>
      </p:sp>
      <p:sp>
        <p:nvSpPr>
          <p:cNvPr id="30" name="Speech Bubble: Rectangle with Corners Rounded 29">
            <a:extLst>
              <a:ext uri="{FF2B5EF4-FFF2-40B4-BE49-F238E27FC236}">
                <a16:creationId xmlns:a16="http://schemas.microsoft.com/office/drawing/2014/main" id="{0AE63FC0-8DDC-41C0-8DF6-A647AF94E226}"/>
              </a:ext>
            </a:extLst>
          </p:cNvPr>
          <p:cNvSpPr/>
          <p:nvPr/>
        </p:nvSpPr>
        <p:spPr>
          <a:xfrm>
            <a:off x="7339822" y="4420923"/>
            <a:ext cx="4701114" cy="358474"/>
          </a:xfrm>
          <a:prstGeom prst="wedgeRoundRectCallout">
            <a:avLst>
              <a:gd name="adj1" fmla="val -53613"/>
              <a:gd name="adj2" fmla="val 32642"/>
              <a:gd name="adj3" fmla="val 16667"/>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Population, industrialization, electricity consumption  and mineral/oil wealth of a country</a:t>
            </a:r>
          </a:p>
        </p:txBody>
      </p:sp>
      <p:sp>
        <p:nvSpPr>
          <p:cNvPr id="31" name="Speech Bubble: Rectangle with Corners Rounded 30">
            <a:extLst>
              <a:ext uri="{FF2B5EF4-FFF2-40B4-BE49-F238E27FC236}">
                <a16:creationId xmlns:a16="http://schemas.microsoft.com/office/drawing/2014/main" id="{F87BA55B-D05A-4902-910B-E3A79BD37666}"/>
              </a:ext>
            </a:extLst>
          </p:cNvPr>
          <p:cNvSpPr/>
          <p:nvPr/>
        </p:nvSpPr>
        <p:spPr>
          <a:xfrm>
            <a:off x="6420285" y="4959168"/>
            <a:ext cx="5171225" cy="394321"/>
          </a:xfrm>
          <a:prstGeom prst="wedgeRoundRectCallout">
            <a:avLst>
              <a:gd name="adj1" fmla="val -55109"/>
              <a:gd name="adj2" fmla="val 9096"/>
              <a:gd name="adj3" fmla="val 16667"/>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Contribution from industrialization is increasing while total impact of mineral reserves is decreasing.</a:t>
            </a:r>
          </a:p>
        </p:txBody>
      </p:sp>
      <p:sp>
        <p:nvSpPr>
          <p:cNvPr id="32" name="Speech Bubble: Rectangle with Corners Rounded 31">
            <a:extLst>
              <a:ext uri="{FF2B5EF4-FFF2-40B4-BE49-F238E27FC236}">
                <a16:creationId xmlns:a16="http://schemas.microsoft.com/office/drawing/2014/main" id="{12A0C58E-340D-4819-89E7-E05FA9FCE200}"/>
              </a:ext>
            </a:extLst>
          </p:cNvPr>
          <p:cNvSpPr/>
          <p:nvPr/>
        </p:nvSpPr>
        <p:spPr>
          <a:xfrm>
            <a:off x="5715381" y="5656291"/>
            <a:ext cx="6257183" cy="433753"/>
          </a:xfrm>
          <a:prstGeom prst="wedgeRoundRectCallout">
            <a:avLst>
              <a:gd name="adj1" fmla="val -55109"/>
              <a:gd name="adj2" fmla="val 9096"/>
              <a:gd name="adj3" fmla="val 16667"/>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Emissions from Developed are more from transportation and industrialization where as reserves and population still play dominant role in developing nations</a:t>
            </a:r>
          </a:p>
        </p:txBody>
      </p:sp>
    </p:spTree>
    <p:extLst>
      <p:ext uri="{BB962C8B-B14F-4D97-AF65-F5344CB8AC3E}">
        <p14:creationId xmlns:p14="http://schemas.microsoft.com/office/powerpoint/2010/main" val="4200458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thank you vector with cartoon">
            <a:extLst>
              <a:ext uri="{FF2B5EF4-FFF2-40B4-BE49-F238E27FC236}">
                <a16:creationId xmlns:a16="http://schemas.microsoft.com/office/drawing/2014/main" id="{7EACD68E-55C2-4929-8CA3-EC3CE3404819}"/>
              </a:ext>
            </a:extLst>
          </p:cNvPr>
          <p:cNvPicPr>
            <a:picLocks noChangeAspect="1" noChangeArrowheads="1"/>
          </p:cNvPicPr>
          <p:nvPr/>
        </p:nvPicPr>
        <p:blipFill rotWithShape="1">
          <a:blip r:embed="rId2">
            <a:clrChange>
              <a:clrFrom>
                <a:srgbClr val="AFCBD7"/>
              </a:clrFrom>
              <a:clrTo>
                <a:srgbClr val="AFCBD7">
                  <a:alpha val="0"/>
                </a:srgbClr>
              </a:clrTo>
            </a:clrChange>
            <a:extLst>
              <a:ext uri="{28A0092B-C50C-407E-A947-70E740481C1C}">
                <a14:useLocalDpi xmlns:a14="http://schemas.microsoft.com/office/drawing/2010/main" val="0"/>
              </a:ext>
            </a:extLst>
          </a:blip>
          <a:srcRect l="25958" t="10728" r="17802" b="10698"/>
          <a:stretch/>
        </p:blipFill>
        <p:spPr bwMode="auto">
          <a:xfrm>
            <a:off x="1786596" y="633046"/>
            <a:ext cx="3798277" cy="530653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81F4226-9429-46E6-ADF7-95021D9199D6}"/>
              </a:ext>
            </a:extLst>
          </p:cNvPr>
          <p:cNvSpPr/>
          <p:nvPr/>
        </p:nvSpPr>
        <p:spPr>
          <a:xfrm>
            <a:off x="942535" y="211015"/>
            <a:ext cx="2335237" cy="1378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A37A01C-4190-473A-9241-7F4284354F35}"/>
              </a:ext>
            </a:extLst>
          </p:cNvPr>
          <p:cNvSpPr/>
          <p:nvPr/>
        </p:nvSpPr>
        <p:spPr>
          <a:xfrm>
            <a:off x="4093697" y="3767796"/>
            <a:ext cx="2335237" cy="2457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4F053A2-B6DA-4532-B25D-DE891758FBEF}"/>
              </a:ext>
            </a:extLst>
          </p:cNvPr>
          <p:cNvSpPr/>
          <p:nvPr/>
        </p:nvSpPr>
        <p:spPr>
          <a:xfrm>
            <a:off x="0" y="5046719"/>
            <a:ext cx="2335237" cy="1146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8B550E3-AFC9-40D5-9E80-716AAB169C11}"/>
              </a:ext>
            </a:extLst>
          </p:cNvPr>
          <p:cNvSpPr txBox="1"/>
          <p:nvPr/>
        </p:nvSpPr>
        <p:spPr>
          <a:xfrm>
            <a:off x="6231988" y="2677106"/>
            <a:ext cx="5739619" cy="1015663"/>
          </a:xfrm>
          <a:prstGeom prst="rect">
            <a:avLst/>
          </a:prstGeom>
          <a:noFill/>
        </p:spPr>
        <p:txBody>
          <a:bodyPr wrap="square" rtlCol="0">
            <a:spAutoFit/>
          </a:bodyPr>
          <a:lstStyle/>
          <a:p>
            <a:r>
              <a:rPr lang="en-US" sz="6000" b="1" dirty="0">
                <a:solidFill>
                  <a:schemeClr val="accent2"/>
                </a:solidFill>
                <a:latin typeface="Comic Sans MS" panose="030F0702030302020204" pitchFamily="66" charset="0"/>
              </a:rPr>
              <a:t>Questions ?</a:t>
            </a:r>
          </a:p>
        </p:txBody>
      </p:sp>
    </p:spTree>
    <p:extLst>
      <p:ext uri="{BB962C8B-B14F-4D97-AF65-F5344CB8AC3E}">
        <p14:creationId xmlns:p14="http://schemas.microsoft.com/office/powerpoint/2010/main" val="2811899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C9B884B4-6F1D-49BB-A143-35ED6C85E211}"/>
              </a:ext>
            </a:extLst>
          </p:cNvPr>
          <p:cNvSpPr>
            <a:spLocks noGrp="1"/>
          </p:cNvSpPr>
          <p:nvPr>
            <p:ph type="title"/>
          </p:nvPr>
        </p:nvSpPr>
        <p:spPr>
          <a:xfrm>
            <a:off x="2881603" y="2359603"/>
            <a:ext cx="8617140" cy="1594210"/>
          </a:xfrm>
        </p:spPr>
        <p:txBody>
          <a:bodyPr vert="horz" lIns="91440" tIns="45720" rIns="91440" bIns="45720" rtlCol="0" anchor="b">
            <a:noAutofit/>
          </a:bodyPr>
          <a:lstStyle/>
          <a:p>
            <a:pPr lvl="0" algn="ctr"/>
            <a:r>
              <a:rPr lang="en-IN" sz="3600" b="1" dirty="0"/>
              <a:t>Appendix</a:t>
            </a:r>
            <a:endParaRPr lang="en-US" sz="3600" b="1" dirty="0"/>
          </a:p>
        </p:txBody>
      </p:sp>
    </p:spTree>
    <p:extLst>
      <p:ext uri="{BB962C8B-B14F-4D97-AF65-F5344CB8AC3E}">
        <p14:creationId xmlns:p14="http://schemas.microsoft.com/office/powerpoint/2010/main" val="4139481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25F8E-38D0-4995-8562-0C9D40B338EF}"/>
              </a:ext>
            </a:extLst>
          </p:cNvPr>
          <p:cNvSpPr>
            <a:spLocks noGrp="1"/>
          </p:cNvSpPr>
          <p:nvPr>
            <p:ph type="title"/>
          </p:nvPr>
        </p:nvSpPr>
        <p:spPr/>
        <p:txBody>
          <a:bodyPr/>
          <a:lstStyle/>
          <a:p>
            <a:pPr algn="ctr"/>
            <a:r>
              <a:rPr lang="en-US" dirty="0"/>
              <a:t>Missing Value Treatment</a:t>
            </a:r>
          </a:p>
        </p:txBody>
      </p:sp>
      <p:sp>
        <p:nvSpPr>
          <p:cNvPr id="3" name="Content Placeholder 2">
            <a:extLst>
              <a:ext uri="{FF2B5EF4-FFF2-40B4-BE49-F238E27FC236}">
                <a16:creationId xmlns:a16="http://schemas.microsoft.com/office/drawing/2014/main" id="{C2BF60C5-D5A3-47A5-B9A0-0790D4E6F971}"/>
              </a:ext>
            </a:extLst>
          </p:cNvPr>
          <p:cNvSpPr>
            <a:spLocks noGrp="1"/>
          </p:cNvSpPr>
          <p:nvPr>
            <p:ph idx="1"/>
          </p:nvPr>
        </p:nvSpPr>
        <p:spPr/>
        <p:txBody>
          <a:bodyPr/>
          <a:lstStyle/>
          <a:p>
            <a:pPr>
              <a:buFont typeface="Arial" panose="020B0604020202020204" pitchFamily="34" charset="0"/>
              <a:buChar char="•"/>
            </a:pPr>
            <a:r>
              <a:rPr lang="en-US" dirty="0"/>
              <a:t>The dataset consists of 800 indicators out of which 18 were chosen for this analysis. The variables have been chosen in such a way that minimum correlation exists between the variables so as to obtain an accurate model.</a:t>
            </a:r>
          </a:p>
          <a:p>
            <a:pPr>
              <a:buFont typeface="Arial" panose="020B0604020202020204" pitchFamily="34" charset="0"/>
              <a:buChar char="•"/>
            </a:pPr>
            <a:r>
              <a:rPr lang="en-US" dirty="0"/>
              <a:t>Almost all the variables over the 5 decades consisted of a lot of missing values. Many columns were missing more than 50% of the data.</a:t>
            </a:r>
          </a:p>
          <a:p>
            <a:pPr>
              <a:buFont typeface="Arial" panose="020B0604020202020204" pitchFamily="34" charset="0"/>
              <a:buChar char="•"/>
            </a:pPr>
            <a:r>
              <a:rPr lang="en-US" dirty="0"/>
              <a:t>We made a judgement call as to impute variables which had less than 50% of missing data. We set the threshold high as some of the variables were significant to obtain an accurate analysis.</a:t>
            </a:r>
          </a:p>
          <a:p>
            <a:pPr>
              <a:buFont typeface="Arial" panose="020B0604020202020204" pitchFamily="34" charset="0"/>
              <a:buChar char="•"/>
            </a:pPr>
            <a:r>
              <a:rPr lang="en-US" dirty="0"/>
              <a:t>‘Mice’ function( CART method) was used to impute missing values. Even though all the variables in consideration had numeric values, imputing missing values with mean or mode would be a rote approach.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072494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1A2795-540D-4547-B688-4755C41AA3EF}"/>
              </a:ext>
            </a:extLst>
          </p:cNvPr>
          <p:cNvSpPr txBox="1"/>
          <p:nvPr/>
        </p:nvSpPr>
        <p:spPr>
          <a:xfrm>
            <a:off x="235668" y="1037500"/>
            <a:ext cx="11114203" cy="1200329"/>
          </a:xfrm>
          <a:prstGeom prst="rect">
            <a:avLst/>
          </a:prstGeom>
          <a:noFill/>
        </p:spPr>
        <p:txBody>
          <a:bodyPr wrap="square" rtlCol="0">
            <a:spAutoFit/>
          </a:bodyPr>
          <a:lstStyle/>
          <a:p>
            <a:r>
              <a:rPr lang="en-IN" dirty="0">
                <a:solidFill>
                  <a:srgbClr val="CC6600"/>
                </a:solidFill>
              </a:rPr>
              <a:t>Normality:</a:t>
            </a:r>
          </a:p>
          <a:p>
            <a:endParaRPr lang="en-US" dirty="0"/>
          </a:p>
          <a:p>
            <a:r>
              <a:rPr lang="en-US" dirty="0">
                <a:solidFill>
                  <a:srgbClr val="0070C0"/>
                </a:solidFill>
              </a:rPr>
              <a:t>Dependent variable CO2 emission (</a:t>
            </a:r>
            <a:r>
              <a:rPr lang="en-US" dirty="0" err="1">
                <a:solidFill>
                  <a:srgbClr val="0070C0"/>
                </a:solidFill>
              </a:rPr>
              <a:t>kt</a:t>
            </a:r>
            <a:r>
              <a:rPr lang="en-US" dirty="0">
                <a:solidFill>
                  <a:srgbClr val="0070C0"/>
                </a:solidFill>
              </a:rPr>
              <a:t>) was considerably skewed and hence used logarithmic transformations.</a:t>
            </a:r>
          </a:p>
          <a:p>
            <a:r>
              <a:rPr lang="en-IN" dirty="0">
                <a:solidFill>
                  <a:srgbClr val="0070C0"/>
                </a:solidFill>
              </a:rPr>
              <a:t>Below are the graphs obtained after normalization:</a:t>
            </a:r>
            <a:endParaRPr lang="en-IN" dirty="0"/>
          </a:p>
        </p:txBody>
      </p:sp>
      <p:pic>
        <p:nvPicPr>
          <p:cNvPr id="8" name="Picture 7">
            <a:extLst>
              <a:ext uri="{FF2B5EF4-FFF2-40B4-BE49-F238E27FC236}">
                <a16:creationId xmlns:a16="http://schemas.microsoft.com/office/drawing/2014/main" id="{6B998735-B335-4D31-B74F-B423D27D5BA7}"/>
              </a:ext>
            </a:extLst>
          </p:cNvPr>
          <p:cNvPicPr>
            <a:picLocks noChangeAspect="1"/>
          </p:cNvPicPr>
          <p:nvPr/>
        </p:nvPicPr>
        <p:blipFill>
          <a:blip r:embed="rId2"/>
          <a:stretch>
            <a:fillRect/>
          </a:stretch>
        </p:blipFill>
        <p:spPr>
          <a:xfrm>
            <a:off x="6096000" y="4442236"/>
            <a:ext cx="3518818" cy="1806889"/>
          </a:xfrm>
          <a:prstGeom prst="rect">
            <a:avLst/>
          </a:prstGeom>
        </p:spPr>
      </p:pic>
      <p:sp>
        <p:nvSpPr>
          <p:cNvPr id="9" name="TextBox 8">
            <a:extLst>
              <a:ext uri="{FF2B5EF4-FFF2-40B4-BE49-F238E27FC236}">
                <a16:creationId xmlns:a16="http://schemas.microsoft.com/office/drawing/2014/main" id="{B74C004E-858D-486E-BBB3-04F6BE032CAF}"/>
              </a:ext>
            </a:extLst>
          </p:cNvPr>
          <p:cNvSpPr txBox="1"/>
          <p:nvPr/>
        </p:nvSpPr>
        <p:spPr>
          <a:xfrm>
            <a:off x="235668" y="3641520"/>
            <a:ext cx="10426047" cy="839391"/>
          </a:xfrm>
          <a:prstGeom prst="rect">
            <a:avLst/>
          </a:prstGeom>
          <a:noFill/>
        </p:spPr>
        <p:txBody>
          <a:bodyPr wrap="square" rtlCol="0">
            <a:spAutoFit/>
          </a:bodyPr>
          <a:lstStyle/>
          <a:p>
            <a:r>
              <a:rPr lang="en-IN" dirty="0">
                <a:solidFill>
                  <a:srgbClr val="CC6600"/>
                </a:solidFill>
              </a:rPr>
              <a:t>Homoscedasticity:</a:t>
            </a:r>
          </a:p>
          <a:p>
            <a:endParaRPr lang="en-IN" dirty="0"/>
          </a:p>
          <a:p>
            <a:r>
              <a:rPr lang="en-IN" dirty="0">
                <a:solidFill>
                  <a:srgbClr val="0070C0"/>
                </a:solidFill>
              </a:rPr>
              <a:t>Since there is no pattern, we can conclude that the variance of error terms are similar</a:t>
            </a:r>
            <a:r>
              <a:rPr lang="en-IN" dirty="0"/>
              <a:t>. </a:t>
            </a:r>
          </a:p>
        </p:txBody>
      </p:sp>
      <p:sp>
        <p:nvSpPr>
          <p:cNvPr id="3" name="AutoShape 2" descr="https://outlook.office.com/owa/service.svc/s/GetFileAttachment?id=AAMkADI1N2EwMTUyLTdiMzAtNGViYy1hYTJiLWJkNDM2MGU2MDJkZQBGAAAAAADnol8XOITlR6I2cRHgPbYKBwBppBdTQLTeQ7GpKgah9ZD5AAAAAAEMAABppBdTQLTeQ7GpKgah9ZD5AACezE6MAAABEgAQAMvwz4oiS9hLmEVEUXqOy%2Fk%3D&amp;X-OWA-CANARY=ynzUDFW3YU6FoPR_HATAqJDZk7BnN9UYRYS0es41KGWwmOKzdOOW7uW5ddsYK_jznx_Lbl5tOzU.&amp;isImagePreview=True">
            <a:extLst>
              <a:ext uri="{FF2B5EF4-FFF2-40B4-BE49-F238E27FC236}">
                <a16:creationId xmlns:a16="http://schemas.microsoft.com/office/drawing/2014/main" id="{FEA6BE2F-2D2C-4A05-A2AA-3E3D05EE2C5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295A4B1A-A076-4142-A683-32326164F397}"/>
              </a:ext>
            </a:extLst>
          </p:cNvPr>
          <p:cNvPicPr>
            <a:picLocks noChangeAspect="1"/>
          </p:cNvPicPr>
          <p:nvPr/>
        </p:nvPicPr>
        <p:blipFill>
          <a:blip r:embed="rId3"/>
          <a:stretch>
            <a:fillRect/>
          </a:stretch>
        </p:blipFill>
        <p:spPr>
          <a:xfrm>
            <a:off x="6021412" y="1983711"/>
            <a:ext cx="3357401" cy="1853111"/>
          </a:xfrm>
          <a:prstGeom prst="rect">
            <a:avLst/>
          </a:prstGeom>
        </p:spPr>
      </p:pic>
      <p:cxnSp>
        <p:nvCxnSpPr>
          <p:cNvPr id="11" name="Straight Connector 10">
            <a:extLst>
              <a:ext uri="{FF2B5EF4-FFF2-40B4-BE49-F238E27FC236}">
                <a16:creationId xmlns:a16="http://schemas.microsoft.com/office/drawing/2014/main" id="{A2EDA105-08C4-4505-B4C2-65B716013C27}"/>
              </a:ext>
            </a:extLst>
          </p:cNvPr>
          <p:cNvCxnSpPr>
            <a:cxnSpLocks/>
          </p:cNvCxnSpPr>
          <p:nvPr/>
        </p:nvCxnSpPr>
        <p:spPr>
          <a:xfrm>
            <a:off x="-21011" y="1001255"/>
            <a:ext cx="1165335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09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C124A3D0-BE5B-4A8D-B3A5-5F959FD9C601}"/>
              </a:ext>
            </a:extLst>
          </p:cNvPr>
          <p:cNvSpPr txBox="1">
            <a:spLocks/>
          </p:cNvSpPr>
          <p:nvPr/>
        </p:nvSpPr>
        <p:spPr>
          <a:xfrm>
            <a:off x="909013" y="951932"/>
            <a:ext cx="2093791" cy="725711"/>
          </a:xfrm>
          <a:prstGeom prst="rect">
            <a:avLst/>
          </a:prstGeom>
        </p:spPr>
        <p:txBody>
          <a:bodyPr wrap="square">
            <a:sp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b="1" dirty="0">
                <a:solidFill>
                  <a:schemeClr val="tx2"/>
                </a:solidFill>
              </a:rPr>
              <a:t>Agenda</a:t>
            </a:r>
          </a:p>
        </p:txBody>
      </p:sp>
      <p:grpSp>
        <p:nvGrpSpPr>
          <p:cNvPr id="4" name="Group 3">
            <a:extLst>
              <a:ext uri="{FF2B5EF4-FFF2-40B4-BE49-F238E27FC236}">
                <a16:creationId xmlns:a16="http://schemas.microsoft.com/office/drawing/2014/main" id="{BFB1F2F5-E675-497D-BF78-C5456D1C5740}"/>
              </a:ext>
            </a:extLst>
          </p:cNvPr>
          <p:cNvGrpSpPr/>
          <p:nvPr/>
        </p:nvGrpSpPr>
        <p:grpSpPr>
          <a:xfrm>
            <a:off x="4084099" y="1405429"/>
            <a:ext cx="4609731" cy="5240916"/>
            <a:chOff x="4102005" y="1405429"/>
            <a:chExt cx="2864684" cy="5240916"/>
          </a:xfrm>
        </p:grpSpPr>
        <p:sp>
          <p:nvSpPr>
            <p:cNvPr id="5" name="Oval 4">
              <a:extLst>
                <a:ext uri="{FF2B5EF4-FFF2-40B4-BE49-F238E27FC236}">
                  <a16:creationId xmlns:a16="http://schemas.microsoft.com/office/drawing/2014/main" id="{8BED6310-308A-497C-AC39-0145FE1E7764}"/>
                </a:ext>
              </a:extLst>
            </p:cNvPr>
            <p:cNvSpPr/>
            <p:nvPr/>
          </p:nvSpPr>
          <p:spPr>
            <a:xfrm>
              <a:off x="4109519" y="2509224"/>
              <a:ext cx="69273" cy="69273"/>
            </a:xfrm>
            <a:prstGeom prst="ellipse">
              <a:avLst/>
            </a:prstGeom>
            <a:solidFill>
              <a:schemeClr val="accent2"/>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C36B192-8BB7-4722-A9A9-1C04DF4B8E63}"/>
                </a:ext>
              </a:extLst>
            </p:cNvPr>
            <p:cNvCxnSpPr/>
            <p:nvPr/>
          </p:nvCxnSpPr>
          <p:spPr>
            <a:xfrm>
              <a:off x="4144156" y="1405429"/>
              <a:ext cx="0" cy="53340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7">
              <a:extLst>
                <a:ext uri="{FF2B5EF4-FFF2-40B4-BE49-F238E27FC236}">
                  <a16:creationId xmlns:a16="http://schemas.microsoft.com/office/drawing/2014/main" id="{68FFBFE5-3B9D-4D50-B071-8EDECA28CF74}"/>
                </a:ext>
              </a:extLst>
            </p:cNvPr>
            <p:cNvSpPr txBox="1">
              <a:spLocks/>
            </p:cNvSpPr>
            <p:nvPr/>
          </p:nvSpPr>
          <p:spPr>
            <a:xfrm>
              <a:off x="4230314" y="1792709"/>
              <a:ext cx="2736375" cy="485363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en-US" dirty="0"/>
                <a:t>Data source and Objectives</a:t>
              </a:r>
            </a:p>
            <a:p>
              <a:pPr marL="0" indent="0">
                <a:lnSpc>
                  <a:spcPct val="150000"/>
                </a:lnSpc>
                <a:buFont typeface="Arial" pitchFamily="34" charset="0"/>
                <a:buNone/>
              </a:pPr>
              <a:r>
                <a:rPr lang="en-US" sz="2000" b="1" dirty="0"/>
                <a:t>Situation</a:t>
              </a:r>
              <a:endParaRPr lang="en-US" sz="1400" b="1" dirty="0"/>
            </a:p>
            <a:p>
              <a:pPr marL="0" indent="0">
                <a:lnSpc>
                  <a:spcPct val="150000"/>
                </a:lnSpc>
                <a:buNone/>
              </a:pPr>
              <a:r>
                <a:rPr lang="en-US" sz="1400" dirty="0"/>
                <a:t>Current CO2 levels and why is CO2 a major  concern</a:t>
              </a:r>
            </a:p>
            <a:p>
              <a:pPr marL="0" indent="0">
                <a:lnSpc>
                  <a:spcPct val="150000"/>
                </a:lnSpc>
                <a:buNone/>
              </a:pPr>
              <a:r>
                <a:rPr lang="en-US" sz="1400" dirty="0"/>
                <a:t> Which countries are the top contributors</a:t>
              </a:r>
            </a:p>
            <a:p>
              <a:pPr marL="0" indent="0">
                <a:lnSpc>
                  <a:spcPct val="150000"/>
                </a:lnSpc>
                <a:buFont typeface="Arial" pitchFamily="34" charset="0"/>
                <a:buNone/>
              </a:pPr>
              <a:r>
                <a:rPr lang="en-US" sz="1400" dirty="0"/>
                <a:t>What are the major sources of CO2 emissions</a:t>
              </a:r>
            </a:p>
            <a:p>
              <a:pPr marL="0" indent="0">
                <a:lnSpc>
                  <a:spcPct val="150000"/>
                </a:lnSpc>
                <a:buFont typeface="Arial" pitchFamily="34" charset="0"/>
                <a:buNone/>
              </a:pPr>
              <a:r>
                <a:rPr lang="en-US" sz="2000" b="1" dirty="0"/>
                <a:t>Regression model</a:t>
              </a:r>
              <a:endParaRPr lang="en-US" sz="1800" b="1" dirty="0"/>
            </a:p>
            <a:p>
              <a:pPr marL="0" indent="0">
                <a:lnSpc>
                  <a:spcPct val="150000"/>
                </a:lnSpc>
                <a:buFont typeface="Arial" pitchFamily="34" charset="0"/>
                <a:buNone/>
              </a:pPr>
              <a:r>
                <a:rPr lang="en-US" sz="1400" dirty="0"/>
                <a:t>What are the top factors that affect CO2 emissions</a:t>
              </a:r>
            </a:p>
            <a:p>
              <a:pPr marL="0" indent="0">
                <a:lnSpc>
                  <a:spcPct val="150000"/>
                </a:lnSpc>
                <a:buFont typeface="Arial" pitchFamily="34" charset="0"/>
                <a:buNone/>
              </a:pPr>
              <a:r>
                <a:rPr lang="en-US" sz="1400" dirty="0"/>
                <a:t>How are they changing over years</a:t>
              </a:r>
            </a:p>
            <a:p>
              <a:pPr marL="0" indent="0">
                <a:lnSpc>
                  <a:spcPct val="150000"/>
                </a:lnSpc>
                <a:buFont typeface="Arial" pitchFamily="34" charset="0"/>
                <a:buNone/>
              </a:pPr>
              <a:r>
                <a:rPr lang="en-US" sz="1400" dirty="0"/>
                <a:t>How are these factors different for developed and developing countries</a:t>
              </a:r>
            </a:p>
            <a:p>
              <a:pPr marL="0" indent="0">
                <a:lnSpc>
                  <a:spcPct val="150000"/>
                </a:lnSpc>
                <a:buFont typeface="Arial" pitchFamily="34" charset="0"/>
                <a:buNone/>
              </a:pPr>
              <a:endParaRPr lang="en-US" sz="1400" dirty="0"/>
            </a:p>
            <a:p>
              <a:pPr marL="0" indent="0">
                <a:lnSpc>
                  <a:spcPct val="150000"/>
                </a:lnSpc>
                <a:buFont typeface="Arial" pitchFamily="34" charset="0"/>
                <a:buNone/>
              </a:pPr>
              <a:endParaRPr lang="en-US" sz="1400" dirty="0"/>
            </a:p>
          </p:txBody>
        </p:sp>
        <p:cxnSp>
          <p:nvCxnSpPr>
            <p:cNvPr id="8" name="Straight Connector 7">
              <a:extLst>
                <a:ext uri="{FF2B5EF4-FFF2-40B4-BE49-F238E27FC236}">
                  <a16:creationId xmlns:a16="http://schemas.microsoft.com/office/drawing/2014/main" id="{AB72EE57-69B8-48DA-ADA6-59D66E883B1D}"/>
                </a:ext>
              </a:extLst>
            </p:cNvPr>
            <p:cNvCxnSpPr/>
            <p:nvPr/>
          </p:nvCxnSpPr>
          <p:spPr>
            <a:xfrm>
              <a:off x="4135414" y="2644893"/>
              <a:ext cx="0" cy="127692"/>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06C9FC-C74B-45E1-94B8-4698997D4CEE}"/>
                </a:ext>
              </a:extLst>
            </p:cNvPr>
            <p:cNvCxnSpPr/>
            <p:nvPr/>
          </p:nvCxnSpPr>
          <p:spPr>
            <a:xfrm>
              <a:off x="4135414" y="3022617"/>
              <a:ext cx="0" cy="127692"/>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051D523-0D62-46E4-B013-E033E7B2D026}"/>
                </a:ext>
              </a:extLst>
            </p:cNvPr>
            <p:cNvCxnSpPr/>
            <p:nvPr/>
          </p:nvCxnSpPr>
          <p:spPr>
            <a:xfrm>
              <a:off x="4144157" y="3372207"/>
              <a:ext cx="0" cy="127692"/>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27CDC12-68F3-475D-B4F6-39660DE7D298}"/>
                </a:ext>
              </a:extLst>
            </p:cNvPr>
            <p:cNvCxnSpPr/>
            <p:nvPr/>
          </p:nvCxnSpPr>
          <p:spPr>
            <a:xfrm>
              <a:off x="4135416" y="3820268"/>
              <a:ext cx="0" cy="127692"/>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8E954C0-ACF7-46E5-A3DD-82A194E81A44}"/>
                </a:ext>
              </a:extLst>
            </p:cNvPr>
            <p:cNvCxnSpPr/>
            <p:nvPr/>
          </p:nvCxnSpPr>
          <p:spPr>
            <a:xfrm>
              <a:off x="4152900" y="4282398"/>
              <a:ext cx="0" cy="127692"/>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3DB11F31-C1D7-484F-9EE2-2EBA00713F27}"/>
                </a:ext>
              </a:extLst>
            </p:cNvPr>
            <p:cNvSpPr/>
            <p:nvPr/>
          </p:nvSpPr>
          <p:spPr>
            <a:xfrm>
              <a:off x="4115826" y="3273163"/>
              <a:ext cx="43013" cy="43013"/>
            </a:xfrm>
            <a:prstGeom prst="ellipse">
              <a:avLst/>
            </a:prstGeom>
            <a:solidFill>
              <a:schemeClr val="accent2"/>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7970CD31-5637-4364-AD89-8AC567D8E3B8}"/>
                </a:ext>
              </a:extLst>
            </p:cNvPr>
            <p:cNvSpPr/>
            <p:nvPr/>
          </p:nvSpPr>
          <p:spPr>
            <a:xfrm>
              <a:off x="4113907" y="2911034"/>
              <a:ext cx="43013" cy="43013"/>
            </a:xfrm>
            <a:prstGeom prst="ellipse">
              <a:avLst/>
            </a:prstGeom>
            <a:solidFill>
              <a:schemeClr val="accent2"/>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380C73D-BE99-4A68-AEFF-B509AC3F2F50}"/>
                </a:ext>
              </a:extLst>
            </p:cNvPr>
            <p:cNvSpPr/>
            <p:nvPr/>
          </p:nvSpPr>
          <p:spPr>
            <a:xfrm>
              <a:off x="4109888" y="3622454"/>
              <a:ext cx="43013" cy="43013"/>
            </a:xfrm>
            <a:prstGeom prst="ellipse">
              <a:avLst/>
            </a:prstGeom>
            <a:solidFill>
              <a:schemeClr val="accent2"/>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E2BC0859-8FE0-4A5D-BB29-DB92B70C2147}"/>
                </a:ext>
              </a:extLst>
            </p:cNvPr>
            <p:cNvSpPr/>
            <p:nvPr/>
          </p:nvSpPr>
          <p:spPr>
            <a:xfrm>
              <a:off x="4102005" y="4113918"/>
              <a:ext cx="69273" cy="69273"/>
            </a:xfrm>
            <a:prstGeom prst="ellipse">
              <a:avLst/>
            </a:prstGeom>
            <a:solidFill>
              <a:schemeClr val="accent2"/>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800" dirty="0"/>
            </a:p>
          </p:txBody>
        </p:sp>
        <p:sp>
          <p:nvSpPr>
            <p:cNvPr id="17" name="Oval 16">
              <a:extLst>
                <a:ext uri="{FF2B5EF4-FFF2-40B4-BE49-F238E27FC236}">
                  <a16:creationId xmlns:a16="http://schemas.microsoft.com/office/drawing/2014/main" id="{FE699625-0FAE-48B0-9841-413C1773FEB6}"/>
                </a:ext>
              </a:extLst>
            </p:cNvPr>
            <p:cNvSpPr/>
            <p:nvPr/>
          </p:nvSpPr>
          <p:spPr>
            <a:xfrm>
              <a:off x="4118585" y="4518758"/>
              <a:ext cx="43013" cy="43013"/>
            </a:xfrm>
            <a:prstGeom prst="ellipse">
              <a:avLst/>
            </a:prstGeom>
            <a:solidFill>
              <a:schemeClr val="accent2"/>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8" name="Freeform 6">
              <a:extLst>
                <a:ext uri="{FF2B5EF4-FFF2-40B4-BE49-F238E27FC236}">
                  <a16:creationId xmlns:a16="http://schemas.microsoft.com/office/drawing/2014/main" id="{76BBFBB3-798E-4316-831D-BD0230A8EA6D}"/>
                </a:ext>
              </a:extLst>
            </p:cNvPr>
            <p:cNvSpPr>
              <a:spLocks noEditPoints="1"/>
            </p:cNvSpPr>
            <p:nvPr/>
          </p:nvSpPr>
          <p:spPr bwMode="auto">
            <a:xfrm>
              <a:off x="4359302" y="1445351"/>
              <a:ext cx="452840" cy="323359"/>
            </a:xfrm>
            <a:custGeom>
              <a:avLst/>
              <a:gdLst>
                <a:gd name="T0" fmla="*/ 40 w 280"/>
                <a:gd name="T1" fmla="*/ 160 h 200"/>
                <a:gd name="T2" fmla="*/ 20 w 280"/>
                <a:gd name="T3" fmla="*/ 160 h 200"/>
                <a:gd name="T4" fmla="*/ 0 w 280"/>
                <a:gd name="T5" fmla="*/ 180 h 200"/>
                <a:gd name="T6" fmla="*/ 20 w 280"/>
                <a:gd name="T7" fmla="*/ 200 h 200"/>
                <a:gd name="T8" fmla="*/ 40 w 280"/>
                <a:gd name="T9" fmla="*/ 200 h 200"/>
                <a:gd name="T10" fmla="*/ 60 w 280"/>
                <a:gd name="T11" fmla="*/ 180 h 200"/>
                <a:gd name="T12" fmla="*/ 40 w 280"/>
                <a:gd name="T13" fmla="*/ 160 h 200"/>
                <a:gd name="T14" fmla="*/ 40 w 280"/>
                <a:gd name="T15" fmla="*/ 80 h 200"/>
                <a:gd name="T16" fmla="*/ 20 w 280"/>
                <a:gd name="T17" fmla="*/ 80 h 200"/>
                <a:gd name="T18" fmla="*/ 0 w 280"/>
                <a:gd name="T19" fmla="*/ 100 h 200"/>
                <a:gd name="T20" fmla="*/ 20 w 280"/>
                <a:gd name="T21" fmla="*/ 120 h 200"/>
                <a:gd name="T22" fmla="*/ 40 w 280"/>
                <a:gd name="T23" fmla="*/ 120 h 200"/>
                <a:gd name="T24" fmla="*/ 60 w 280"/>
                <a:gd name="T25" fmla="*/ 100 h 200"/>
                <a:gd name="T26" fmla="*/ 40 w 280"/>
                <a:gd name="T27" fmla="*/ 80 h 200"/>
                <a:gd name="T28" fmla="*/ 40 w 280"/>
                <a:gd name="T29" fmla="*/ 0 h 200"/>
                <a:gd name="T30" fmla="*/ 20 w 280"/>
                <a:gd name="T31" fmla="*/ 0 h 200"/>
                <a:gd name="T32" fmla="*/ 0 w 280"/>
                <a:gd name="T33" fmla="*/ 20 h 200"/>
                <a:gd name="T34" fmla="*/ 20 w 280"/>
                <a:gd name="T35" fmla="*/ 40 h 200"/>
                <a:gd name="T36" fmla="*/ 40 w 280"/>
                <a:gd name="T37" fmla="*/ 40 h 200"/>
                <a:gd name="T38" fmla="*/ 60 w 280"/>
                <a:gd name="T39" fmla="*/ 20 h 200"/>
                <a:gd name="T40" fmla="*/ 40 w 280"/>
                <a:gd name="T41" fmla="*/ 0 h 200"/>
                <a:gd name="T42" fmla="*/ 120 w 280"/>
                <a:gd name="T43" fmla="*/ 40 h 200"/>
                <a:gd name="T44" fmla="*/ 260 w 280"/>
                <a:gd name="T45" fmla="*/ 40 h 200"/>
                <a:gd name="T46" fmla="*/ 280 w 280"/>
                <a:gd name="T47" fmla="*/ 20 h 200"/>
                <a:gd name="T48" fmla="*/ 260 w 280"/>
                <a:gd name="T49" fmla="*/ 0 h 200"/>
                <a:gd name="T50" fmla="*/ 120 w 280"/>
                <a:gd name="T51" fmla="*/ 0 h 200"/>
                <a:gd name="T52" fmla="*/ 100 w 280"/>
                <a:gd name="T53" fmla="*/ 20 h 200"/>
                <a:gd name="T54" fmla="*/ 120 w 280"/>
                <a:gd name="T55" fmla="*/ 40 h 200"/>
                <a:gd name="T56" fmla="*/ 260 w 280"/>
                <a:gd name="T57" fmla="*/ 80 h 200"/>
                <a:gd name="T58" fmla="*/ 120 w 280"/>
                <a:gd name="T59" fmla="*/ 80 h 200"/>
                <a:gd name="T60" fmla="*/ 100 w 280"/>
                <a:gd name="T61" fmla="*/ 100 h 200"/>
                <a:gd name="T62" fmla="*/ 120 w 280"/>
                <a:gd name="T63" fmla="*/ 120 h 200"/>
                <a:gd name="T64" fmla="*/ 260 w 280"/>
                <a:gd name="T65" fmla="*/ 120 h 200"/>
                <a:gd name="T66" fmla="*/ 280 w 280"/>
                <a:gd name="T67" fmla="*/ 100 h 200"/>
                <a:gd name="T68" fmla="*/ 260 w 280"/>
                <a:gd name="T69" fmla="*/ 80 h 200"/>
                <a:gd name="T70" fmla="*/ 260 w 280"/>
                <a:gd name="T71" fmla="*/ 160 h 200"/>
                <a:gd name="T72" fmla="*/ 120 w 280"/>
                <a:gd name="T73" fmla="*/ 160 h 200"/>
                <a:gd name="T74" fmla="*/ 100 w 280"/>
                <a:gd name="T75" fmla="*/ 180 h 200"/>
                <a:gd name="T76" fmla="*/ 120 w 280"/>
                <a:gd name="T77" fmla="*/ 200 h 200"/>
                <a:gd name="T78" fmla="*/ 260 w 280"/>
                <a:gd name="T79" fmla="*/ 200 h 200"/>
                <a:gd name="T80" fmla="*/ 280 w 280"/>
                <a:gd name="T81" fmla="*/ 180 h 200"/>
                <a:gd name="T82" fmla="*/ 260 w 280"/>
                <a:gd name="T83" fmla="*/ 1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 h="200">
                  <a:moveTo>
                    <a:pt x="40" y="160"/>
                  </a:moveTo>
                  <a:cubicBezTo>
                    <a:pt x="20" y="160"/>
                    <a:pt x="20" y="160"/>
                    <a:pt x="20" y="160"/>
                  </a:cubicBezTo>
                  <a:cubicBezTo>
                    <a:pt x="9" y="160"/>
                    <a:pt x="0" y="169"/>
                    <a:pt x="0" y="180"/>
                  </a:cubicBezTo>
                  <a:cubicBezTo>
                    <a:pt x="0" y="191"/>
                    <a:pt x="9" y="200"/>
                    <a:pt x="20" y="200"/>
                  </a:cubicBezTo>
                  <a:cubicBezTo>
                    <a:pt x="40" y="200"/>
                    <a:pt x="40" y="200"/>
                    <a:pt x="40" y="200"/>
                  </a:cubicBezTo>
                  <a:cubicBezTo>
                    <a:pt x="51" y="200"/>
                    <a:pt x="60" y="191"/>
                    <a:pt x="60" y="180"/>
                  </a:cubicBezTo>
                  <a:cubicBezTo>
                    <a:pt x="60" y="169"/>
                    <a:pt x="51" y="160"/>
                    <a:pt x="40" y="160"/>
                  </a:cubicBezTo>
                  <a:close/>
                  <a:moveTo>
                    <a:pt x="40" y="80"/>
                  </a:moveTo>
                  <a:cubicBezTo>
                    <a:pt x="20" y="80"/>
                    <a:pt x="20" y="80"/>
                    <a:pt x="20" y="80"/>
                  </a:cubicBezTo>
                  <a:cubicBezTo>
                    <a:pt x="9" y="80"/>
                    <a:pt x="0" y="89"/>
                    <a:pt x="0" y="100"/>
                  </a:cubicBezTo>
                  <a:cubicBezTo>
                    <a:pt x="0" y="111"/>
                    <a:pt x="9" y="120"/>
                    <a:pt x="20" y="120"/>
                  </a:cubicBezTo>
                  <a:cubicBezTo>
                    <a:pt x="40" y="120"/>
                    <a:pt x="40" y="120"/>
                    <a:pt x="40" y="120"/>
                  </a:cubicBezTo>
                  <a:cubicBezTo>
                    <a:pt x="51" y="120"/>
                    <a:pt x="60" y="111"/>
                    <a:pt x="60" y="100"/>
                  </a:cubicBezTo>
                  <a:cubicBezTo>
                    <a:pt x="60" y="89"/>
                    <a:pt x="51" y="80"/>
                    <a:pt x="40" y="80"/>
                  </a:cubicBezTo>
                  <a:close/>
                  <a:moveTo>
                    <a:pt x="40" y="0"/>
                  </a:moveTo>
                  <a:cubicBezTo>
                    <a:pt x="20" y="0"/>
                    <a:pt x="20" y="0"/>
                    <a:pt x="20" y="0"/>
                  </a:cubicBezTo>
                  <a:cubicBezTo>
                    <a:pt x="9" y="0"/>
                    <a:pt x="0" y="9"/>
                    <a:pt x="0" y="20"/>
                  </a:cubicBezTo>
                  <a:cubicBezTo>
                    <a:pt x="0" y="31"/>
                    <a:pt x="9" y="40"/>
                    <a:pt x="20" y="40"/>
                  </a:cubicBezTo>
                  <a:cubicBezTo>
                    <a:pt x="40" y="40"/>
                    <a:pt x="40" y="40"/>
                    <a:pt x="40" y="40"/>
                  </a:cubicBezTo>
                  <a:cubicBezTo>
                    <a:pt x="51" y="40"/>
                    <a:pt x="60" y="31"/>
                    <a:pt x="60" y="20"/>
                  </a:cubicBezTo>
                  <a:cubicBezTo>
                    <a:pt x="60" y="9"/>
                    <a:pt x="51" y="0"/>
                    <a:pt x="40" y="0"/>
                  </a:cubicBezTo>
                  <a:close/>
                  <a:moveTo>
                    <a:pt x="120" y="40"/>
                  </a:moveTo>
                  <a:cubicBezTo>
                    <a:pt x="260" y="40"/>
                    <a:pt x="260" y="40"/>
                    <a:pt x="260" y="40"/>
                  </a:cubicBezTo>
                  <a:cubicBezTo>
                    <a:pt x="271" y="40"/>
                    <a:pt x="280" y="31"/>
                    <a:pt x="280" y="20"/>
                  </a:cubicBezTo>
                  <a:cubicBezTo>
                    <a:pt x="280" y="9"/>
                    <a:pt x="271" y="0"/>
                    <a:pt x="260" y="0"/>
                  </a:cubicBezTo>
                  <a:cubicBezTo>
                    <a:pt x="120" y="0"/>
                    <a:pt x="120" y="0"/>
                    <a:pt x="120" y="0"/>
                  </a:cubicBezTo>
                  <a:cubicBezTo>
                    <a:pt x="109" y="0"/>
                    <a:pt x="100" y="9"/>
                    <a:pt x="100" y="20"/>
                  </a:cubicBezTo>
                  <a:cubicBezTo>
                    <a:pt x="100" y="31"/>
                    <a:pt x="109" y="40"/>
                    <a:pt x="120" y="40"/>
                  </a:cubicBezTo>
                  <a:close/>
                  <a:moveTo>
                    <a:pt x="260" y="80"/>
                  </a:moveTo>
                  <a:cubicBezTo>
                    <a:pt x="120" y="80"/>
                    <a:pt x="120" y="80"/>
                    <a:pt x="120" y="80"/>
                  </a:cubicBezTo>
                  <a:cubicBezTo>
                    <a:pt x="109" y="80"/>
                    <a:pt x="100" y="89"/>
                    <a:pt x="100" y="100"/>
                  </a:cubicBezTo>
                  <a:cubicBezTo>
                    <a:pt x="100" y="111"/>
                    <a:pt x="109" y="120"/>
                    <a:pt x="120" y="120"/>
                  </a:cubicBezTo>
                  <a:cubicBezTo>
                    <a:pt x="260" y="120"/>
                    <a:pt x="260" y="120"/>
                    <a:pt x="260" y="120"/>
                  </a:cubicBezTo>
                  <a:cubicBezTo>
                    <a:pt x="271" y="120"/>
                    <a:pt x="280" y="111"/>
                    <a:pt x="280" y="100"/>
                  </a:cubicBezTo>
                  <a:cubicBezTo>
                    <a:pt x="280" y="89"/>
                    <a:pt x="271" y="80"/>
                    <a:pt x="260" y="80"/>
                  </a:cubicBezTo>
                  <a:close/>
                  <a:moveTo>
                    <a:pt x="260" y="160"/>
                  </a:moveTo>
                  <a:cubicBezTo>
                    <a:pt x="120" y="160"/>
                    <a:pt x="120" y="160"/>
                    <a:pt x="120" y="160"/>
                  </a:cubicBezTo>
                  <a:cubicBezTo>
                    <a:pt x="109" y="160"/>
                    <a:pt x="100" y="169"/>
                    <a:pt x="100" y="180"/>
                  </a:cubicBezTo>
                  <a:cubicBezTo>
                    <a:pt x="100" y="191"/>
                    <a:pt x="109" y="200"/>
                    <a:pt x="120" y="200"/>
                  </a:cubicBezTo>
                  <a:cubicBezTo>
                    <a:pt x="260" y="200"/>
                    <a:pt x="260" y="200"/>
                    <a:pt x="260" y="200"/>
                  </a:cubicBezTo>
                  <a:cubicBezTo>
                    <a:pt x="271" y="200"/>
                    <a:pt x="280" y="191"/>
                    <a:pt x="280" y="180"/>
                  </a:cubicBezTo>
                  <a:cubicBezTo>
                    <a:pt x="280" y="169"/>
                    <a:pt x="271" y="160"/>
                    <a:pt x="260" y="16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9" name="Oval 18">
            <a:extLst>
              <a:ext uri="{FF2B5EF4-FFF2-40B4-BE49-F238E27FC236}">
                <a16:creationId xmlns:a16="http://schemas.microsoft.com/office/drawing/2014/main" id="{8CF256B2-35FC-4070-9DCE-00B08A7EFA2A}"/>
              </a:ext>
            </a:extLst>
          </p:cNvPr>
          <p:cNvSpPr/>
          <p:nvPr/>
        </p:nvSpPr>
        <p:spPr>
          <a:xfrm>
            <a:off x="4110780" y="4914387"/>
            <a:ext cx="69215" cy="43013"/>
          </a:xfrm>
          <a:prstGeom prst="ellipse">
            <a:avLst/>
          </a:prstGeom>
          <a:solidFill>
            <a:schemeClr val="accent2"/>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6970C178-2AC2-4F83-B2A6-A235E0E2B173}"/>
              </a:ext>
            </a:extLst>
          </p:cNvPr>
          <p:cNvSpPr/>
          <p:nvPr/>
        </p:nvSpPr>
        <p:spPr>
          <a:xfrm>
            <a:off x="4096785" y="5273191"/>
            <a:ext cx="69215" cy="43013"/>
          </a:xfrm>
          <a:prstGeom prst="ellipse">
            <a:avLst/>
          </a:prstGeom>
          <a:solidFill>
            <a:schemeClr val="accent2"/>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5D52A00B-F8F7-4052-979E-3BC06E41C2EA}"/>
              </a:ext>
            </a:extLst>
          </p:cNvPr>
          <p:cNvCxnSpPr/>
          <p:nvPr/>
        </p:nvCxnSpPr>
        <p:spPr>
          <a:xfrm>
            <a:off x="4135521" y="5053770"/>
            <a:ext cx="0" cy="127692"/>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DAFA223-F47C-44B2-B664-F8FBA95607E5}"/>
              </a:ext>
            </a:extLst>
          </p:cNvPr>
          <p:cNvCxnSpPr/>
          <p:nvPr/>
        </p:nvCxnSpPr>
        <p:spPr>
          <a:xfrm>
            <a:off x="4147242" y="4685663"/>
            <a:ext cx="0" cy="127692"/>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6CB3CEC-403B-48D1-A257-F308DC0881CA}"/>
              </a:ext>
            </a:extLst>
          </p:cNvPr>
          <p:cNvCxnSpPr/>
          <p:nvPr/>
        </p:nvCxnSpPr>
        <p:spPr>
          <a:xfrm>
            <a:off x="4149581" y="2234586"/>
            <a:ext cx="0" cy="127692"/>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EDFB3FB2-43C5-45BE-B3F9-5BDDC33B53F7}"/>
              </a:ext>
            </a:extLst>
          </p:cNvPr>
          <p:cNvSpPr/>
          <p:nvPr/>
        </p:nvSpPr>
        <p:spPr>
          <a:xfrm>
            <a:off x="4103250" y="2038036"/>
            <a:ext cx="69215" cy="43013"/>
          </a:xfrm>
          <a:prstGeom prst="ellipse">
            <a:avLst/>
          </a:prstGeom>
          <a:solidFill>
            <a:schemeClr val="accent2"/>
          </a:solidFill>
          <a:ln w="127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26" name="Picture 2" descr="Image result for trends vector">
            <a:extLst>
              <a:ext uri="{FF2B5EF4-FFF2-40B4-BE49-F238E27FC236}">
                <a16:creationId xmlns:a16="http://schemas.microsoft.com/office/drawing/2014/main" id="{64126FD8-E45D-4C53-9E0D-DC1528269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124502"/>
            <a:ext cx="2492583" cy="2901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405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997A8-D835-469E-85AF-10F663848F03}"/>
              </a:ext>
            </a:extLst>
          </p:cNvPr>
          <p:cNvSpPr txBox="1"/>
          <p:nvPr/>
        </p:nvSpPr>
        <p:spPr>
          <a:xfrm>
            <a:off x="593736" y="365790"/>
            <a:ext cx="11288237" cy="1015663"/>
          </a:xfrm>
          <a:prstGeom prst="rect">
            <a:avLst/>
          </a:prstGeom>
          <a:noFill/>
        </p:spPr>
        <p:txBody>
          <a:bodyPr wrap="square" rtlCol="0">
            <a:spAutoFit/>
          </a:bodyPr>
          <a:lstStyle/>
          <a:p>
            <a:r>
              <a:rPr lang="en-IN" sz="2000" dirty="0"/>
              <a:t>Bivariate Analysis:</a:t>
            </a:r>
          </a:p>
          <a:p>
            <a:r>
              <a:rPr lang="en-IN" sz="2000" dirty="0"/>
              <a:t>Variables which were highly correlated were removed from model to avoid multicollinearity.</a:t>
            </a:r>
          </a:p>
        </p:txBody>
      </p:sp>
      <p:pic>
        <p:nvPicPr>
          <p:cNvPr id="3" name="Picture 2">
            <a:extLst>
              <a:ext uri="{FF2B5EF4-FFF2-40B4-BE49-F238E27FC236}">
                <a16:creationId xmlns:a16="http://schemas.microsoft.com/office/drawing/2014/main" id="{67FD04E3-6579-446D-B38E-4A30867A7D9F}"/>
              </a:ext>
            </a:extLst>
          </p:cNvPr>
          <p:cNvPicPr>
            <a:picLocks noChangeAspect="1"/>
          </p:cNvPicPr>
          <p:nvPr/>
        </p:nvPicPr>
        <p:blipFill>
          <a:blip r:embed="rId2"/>
          <a:stretch>
            <a:fillRect/>
          </a:stretch>
        </p:blipFill>
        <p:spPr>
          <a:xfrm>
            <a:off x="0" y="1253378"/>
            <a:ext cx="12192000" cy="4214868"/>
          </a:xfrm>
          <a:prstGeom prst="rect">
            <a:avLst/>
          </a:prstGeom>
        </p:spPr>
      </p:pic>
      <p:cxnSp>
        <p:nvCxnSpPr>
          <p:cNvPr id="4" name="Straight Connector 3">
            <a:extLst>
              <a:ext uri="{FF2B5EF4-FFF2-40B4-BE49-F238E27FC236}">
                <a16:creationId xmlns:a16="http://schemas.microsoft.com/office/drawing/2014/main" id="{2E42E139-EFA0-496A-8B95-0721E7595565}"/>
              </a:ext>
            </a:extLst>
          </p:cNvPr>
          <p:cNvCxnSpPr>
            <a:cxnSpLocks/>
          </p:cNvCxnSpPr>
          <p:nvPr/>
        </p:nvCxnSpPr>
        <p:spPr>
          <a:xfrm>
            <a:off x="-21011" y="1001255"/>
            <a:ext cx="1165335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290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6EB9DE-92B8-4A0C-B332-5795FEE83D67}"/>
              </a:ext>
            </a:extLst>
          </p:cNvPr>
          <p:cNvSpPr/>
          <p:nvPr/>
        </p:nvSpPr>
        <p:spPr>
          <a:xfrm>
            <a:off x="470517" y="1491929"/>
            <a:ext cx="11398927" cy="3561809"/>
          </a:xfrm>
          <a:prstGeom prst="rect">
            <a:avLst/>
          </a:prstGeom>
        </p:spPr>
        <p:txBody>
          <a:bodyPr wrap="square">
            <a:spAutoFit/>
          </a:bodyPr>
          <a:lstStyle/>
          <a:p>
            <a:pPr>
              <a:lnSpc>
                <a:spcPct val="107000"/>
              </a:lnSpc>
              <a:spcAft>
                <a:spcPts val="800"/>
              </a:spcAft>
            </a:pPr>
            <a:r>
              <a:rPr lang="en-US" sz="1400" b="1" dirty="0">
                <a:latin typeface="Calibri" panose="020F0502020204030204" pitchFamily="34" charset="0"/>
                <a:ea typeface="Calibri" panose="020F0502020204030204" pitchFamily="34" charset="0"/>
                <a:cs typeface="Mangal" panose="020B0502040204020203" pitchFamily="18" charset="0"/>
              </a:rPr>
              <a:t>Sample output of one decade</a:t>
            </a:r>
            <a:endParaRPr lang="en-US" sz="1400" dirty="0">
              <a:latin typeface="Calibri" panose="020F0502020204030204" pitchFamily="34" charset="0"/>
              <a:ea typeface="Calibri" panose="020F0502020204030204" pitchFamily="34" charset="0"/>
              <a:cs typeface="Mangal" panose="020B0502040204020203" pitchFamily="18" charset="0"/>
            </a:endParaRPr>
          </a:p>
          <a:p>
            <a:pPr latinLnBrk="1">
              <a:lnSpc>
                <a:spcPts val="11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Call:</a:t>
            </a:r>
            <a:endParaRPr lang="en-US" sz="1400" dirty="0">
              <a:latin typeface="Calibri" panose="020F0502020204030204" pitchFamily="34" charset="0"/>
              <a:ea typeface="Calibri" panose="020F0502020204030204" pitchFamily="34" charset="0"/>
              <a:cs typeface="Mangal" panose="020B0502040204020203" pitchFamily="18" charset="0"/>
            </a:endParaRPr>
          </a:p>
          <a:p>
            <a:pPr latinLnBrk="1">
              <a:lnSpc>
                <a:spcPts val="11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lm</a:t>
            </a: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(formula = `CO2 emissions (</a:t>
            </a:r>
            <a:r>
              <a:rPr lang="en-US" sz="1100" dirty="0" err="1">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kt</a:t>
            </a: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 `Air transport, passengers carried` + </a:t>
            </a:r>
            <a:endParaRPr lang="en-US" sz="1400" dirty="0">
              <a:latin typeface="Calibri" panose="020F0502020204030204" pitchFamily="34" charset="0"/>
              <a:ea typeface="Calibri" panose="020F0502020204030204" pitchFamily="34" charset="0"/>
              <a:cs typeface="Mangal" panose="020B0502040204020203" pitchFamily="18" charset="0"/>
            </a:endParaRPr>
          </a:p>
          <a:p>
            <a:pPr latinLnBrk="1">
              <a:lnSpc>
                <a:spcPts val="11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`Population, total` + `Electricity production from coal sources (% of total)` + </a:t>
            </a:r>
            <a:endParaRPr lang="en-US" sz="1400" dirty="0">
              <a:latin typeface="Calibri" panose="020F0502020204030204" pitchFamily="34" charset="0"/>
              <a:ea typeface="Calibri" panose="020F0502020204030204" pitchFamily="34" charset="0"/>
              <a:cs typeface="Mangal" panose="020B0502040204020203" pitchFamily="18" charset="0"/>
            </a:endParaRPr>
          </a:p>
          <a:p>
            <a:pPr latinLnBrk="1">
              <a:lnSpc>
                <a:spcPts val="11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`Fossil fuel energy consumption (% of total)`, data = mice_output1)</a:t>
            </a:r>
            <a:endParaRPr lang="en-US" sz="1400" dirty="0">
              <a:latin typeface="Calibri" panose="020F0502020204030204" pitchFamily="34" charset="0"/>
              <a:ea typeface="Calibri" panose="020F0502020204030204" pitchFamily="34" charset="0"/>
              <a:cs typeface="Mangal" panose="020B0502040204020203" pitchFamily="18" charset="0"/>
            </a:endParaRPr>
          </a:p>
          <a:p>
            <a:pPr latinLnBrk="1">
              <a:lnSpc>
                <a:spcPts val="11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Mangal" panose="020B0502040204020203" pitchFamily="18" charset="0"/>
            </a:endParaRPr>
          </a:p>
          <a:p>
            <a:pPr latinLnBrk="1">
              <a:lnSpc>
                <a:spcPts val="11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Residuals:</a:t>
            </a:r>
            <a:endParaRPr lang="en-US" sz="1400" dirty="0">
              <a:latin typeface="Calibri" panose="020F0502020204030204" pitchFamily="34" charset="0"/>
              <a:ea typeface="Calibri" panose="020F0502020204030204" pitchFamily="34" charset="0"/>
              <a:cs typeface="Mangal" panose="020B0502040204020203" pitchFamily="18" charset="0"/>
            </a:endParaRPr>
          </a:p>
          <a:p>
            <a:pPr latinLnBrk="1">
              <a:lnSpc>
                <a:spcPts val="11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Min      1Q  Median      3Q     Max </a:t>
            </a:r>
            <a:endParaRPr lang="en-US" sz="1400" dirty="0">
              <a:latin typeface="Calibri" panose="020F0502020204030204" pitchFamily="34" charset="0"/>
              <a:ea typeface="Calibri" panose="020F0502020204030204" pitchFamily="34" charset="0"/>
              <a:cs typeface="Mangal" panose="020B0502040204020203" pitchFamily="18" charset="0"/>
            </a:endParaRPr>
          </a:p>
          <a:p>
            <a:pPr latinLnBrk="1">
              <a:lnSpc>
                <a:spcPts val="11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-295235  -11035   -1146   13111  230070 </a:t>
            </a:r>
            <a:endParaRPr lang="en-US" sz="1400" dirty="0">
              <a:latin typeface="Calibri" panose="020F0502020204030204" pitchFamily="34" charset="0"/>
              <a:ea typeface="Calibri" panose="020F0502020204030204" pitchFamily="34" charset="0"/>
              <a:cs typeface="Mangal" panose="020B0502040204020203" pitchFamily="18" charset="0"/>
            </a:endParaRPr>
          </a:p>
          <a:p>
            <a:pPr latinLnBrk="1">
              <a:lnSpc>
                <a:spcPts val="11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Mangal" panose="020B0502040204020203" pitchFamily="18" charset="0"/>
            </a:endParaRPr>
          </a:p>
          <a:p>
            <a:pPr latinLnBrk="1">
              <a:lnSpc>
                <a:spcPts val="11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Coefficients:</a:t>
            </a:r>
            <a:endParaRPr lang="en-US" sz="1400" dirty="0">
              <a:latin typeface="Calibri" panose="020F0502020204030204" pitchFamily="34" charset="0"/>
              <a:ea typeface="Calibri" panose="020F0502020204030204" pitchFamily="34" charset="0"/>
              <a:cs typeface="Mangal" panose="020B0502040204020203" pitchFamily="18" charset="0"/>
            </a:endParaRPr>
          </a:p>
          <a:p>
            <a:pPr latinLnBrk="1">
              <a:lnSpc>
                <a:spcPts val="11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Estimate Std. Error t value </a:t>
            </a:r>
            <a:r>
              <a:rPr lang="en-US" sz="1100" dirty="0" err="1">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Pr</a:t>
            </a: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(&gt;|t|)    </a:t>
            </a:r>
            <a:endParaRPr lang="en-US" sz="1400" dirty="0">
              <a:latin typeface="Calibri" panose="020F0502020204030204" pitchFamily="34" charset="0"/>
              <a:ea typeface="Calibri" panose="020F0502020204030204" pitchFamily="34" charset="0"/>
              <a:cs typeface="Mangal" panose="020B0502040204020203" pitchFamily="18" charset="0"/>
            </a:endParaRPr>
          </a:p>
          <a:p>
            <a:pPr latinLnBrk="1">
              <a:lnSpc>
                <a:spcPts val="11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(Intercept)                                             -2.822e+04  8.240e+03  -3.425 0.000754 ***</a:t>
            </a:r>
            <a:endParaRPr lang="en-US" sz="1400" dirty="0">
              <a:latin typeface="Calibri" panose="020F0502020204030204" pitchFamily="34" charset="0"/>
              <a:ea typeface="Calibri" panose="020F0502020204030204" pitchFamily="34" charset="0"/>
              <a:cs typeface="Mangal" panose="020B0502040204020203" pitchFamily="18" charset="0"/>
            </a:endParaRPr>
          </a:p>
          <a:p>
            <a:pPr latinLnBrk="1">
              <a:lnSpc>
                <a:spcPts val="11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`Air transport, passengers carried`                      2.087e-02  2.474e-04  84.359  &lt; 2e-16 ***</a:t>
            </a:r>
            <a:endParaRPr lang="en-US" sz="1400" dirty="0">
              <a:latin typeface="Calibri" panose="020F0502020204030204" pitchFamily="34" charset="0"/>
              <a:ea typeface="Calibri" panose="020F0502020204030204" pitchFamily="34" charset="0"/>
              <a:cs typeface="Mangal" panose="020B0502040204020203" pitchFamily="18" charset="0"/>
            </a:endParaRPr>
          </a:p>
          <a:p>
            <a:pPr latinLnBrk="1">
              <a:lnSpc>
                <a:spcPts val="11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`Population, total`                                      7.464e-04  4.817e-05  15.494  &lt; 2e-16 ***</a:t>
            </a:r>
            <a:endParaRPr lang="en-US" sz="1400" dirty="0">
              <a:latin typeface="Calibri" panose="020F0502020204030204" pitchFamily="34" charset="0"/>
              <a:ea typeface="Calibri" panose="020F0502020204030204" pitchFamily="34" charset="0"/>
              <a:cs typeface="Mangal" panose="020B0502040204020203" pitchFamily="18" charset="0"/>
            </a:endParaRPr>
          </a:p>
          <a:p>
            <a:pPr latinLnBrk="1">
              <a:lnSpc>
                <a:spcPts val="11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`Electricity production from coal sources (% of total)`  5.094e+02  1.749e+02   2.913 0.004017 ** </a:t>
            </a:r>
            <a:endParaRPr lang="en-US" sz="1400" dirty="0">
              <a:latin typeface="Calibri" panose="020F0502020204030204" pitchFamily="34" charset="0"/>
              <a:ea typeface="Calibri" panose="020F0502020204030204" pitchFamily="34" charset="0"/>
              <a:cs typeface="Mangal" panose="020B0502040204020203" pitchFamily="18" charset="0"/>
            </a:endParaRPr>
          </a:p>
          <a:p>
            <a:pPr latinLnBrk="1">
              <a:lnSpc>
                <a:spcPts val="11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`Fossil fuel energy consumption (% of total)`            3.088e+02  1.082e+02   2.853 0.004809 ** </a:t>
            </a:r>
            <a:endParaRPr lang="en-US" sz="1400" dirty="0">
              <a:latin typeface="Calibri" panose="020F0502020204030204" pitchFamily="34" charset="0"/>
              <a:ea typeface="Calibri" panose="020F0502020204030204" pitchFamily="34" charset="0"/>
              <a:cs typeface="Mangal" panose="020B0502040204020203" pitchFamily="18" charset="0"/>
            </a:endParaRPr>
          </a:p>
          <a:p>
            <a:pPr latinLnBrk="1">
              <a:lnSpc>
                <a:spcPts val="11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Mangal" panose="020B0502040204020203" pitchFamily="18" charset="0"/>
            </a:endParaRPr>
          </a:p>
          <a:p>
            <a:pPr latinLnBrk="1">
              <a:lnSpc>
                <a:spcPts val="11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Signif</a:t>
            </a: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codes:  0 ‘***’ 0.001 ‘**’ 0.01 ‘*’ 0.05 ‘.’ 0.1 ‘ ’ 1</a:t>
            </a:r>
            <a:endParaRPr lang="en-US" sz="1400" dirty="0">
              <a:latin typeface="Calibri" panose="020F0502020204030204" pitchFamily="34" charset="0"/>
              <a:ea typeface="Calibri" panose="020F0502020204030204" pitchFamily="34" charset="0"/>
              <a:cs typeface="Mangal" panose="020B0502040204020203" pitchFamily="18" charset="0"/>
            </a:endParaRPr>
          </a:p>
          <a:p>
            <a:pPr latinLnBrk="1">
              <a:lnSpc>
                <a:spcPts val="11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Mangal" panose="020B0502040204020203" pitchFamily="18" charset="0"/>
            </a:endParaRPr>
          </a:p>
          <a:p>
            <a:pPr latinLnBrk="1">
              <a:lnSpc>
                <a:spcPts val="11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Residual standard error: 48660 on 188 degrees of freedom</a:t>
            </a:r>
            <a:endParaRPr lang="en-US" sz="1400" dirty="0">
              <a:latin typeface="Calibri" panose="020F0502020204030204" pitchFamily="34" charset="0"/>
              <a:ea typeface="Calibri" panose="020F0502020204030204" pitchFamily="34" charset="0"/>
              <a:cs typeface="Mangal" panose="020B0502040204020203" pitchFamily="18" charset="0"/>
            </a:endParaRPr>
          </a:p>
          <a:p>
            <a:pPr latinLnBrk="1">
              <a:lnSpc>
                <a:spcPts val="11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Multiple R-squared:  0.8087,	Adjusted R-squared:  0.7983 </a:t>
            </a:r>
            <a:endParaRPr lang="en-US" sz="1400" dirty="0">
              <a:latin typeface="Calibri" panose="020F0502020204030204" pitchFamily="34" charset="0"/>
              <a:ea typeface="Calibri" panose="020F0502020204030204" pitchFamily="34" charset="0"/>
              <a:cs typeface="Mangal" panose="020B0502040204020203" pitchFamily="18" charset="0"/>
            </a:endParaRPr>
          </a:p>
          <a:p>
            <a:pPr latinLnBrk="1">
              <a:lnSpc>
                <a:spcPts val="11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F-statistic:  2164 on 4 and 188 DF,  p-value: &lt; 2.2e-16</a:t>
            </a:r>
            <a:endParaRPr lang="en-US" sz="14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itle 1">
            <a:extLst>
              <a:ext uri="{FF2B5EF4-FFF2-40B4-BE49-F238E27FC236}">
                <a16:creationId xmlns:a16="http://schemas.microsoft.com/office/drawing/2014/main" id="{AF7A34CE-67D3-45D9-8536-B264C9152B16}"/>
              </a:ext>
            </a:extLst>
          </p:cNvPr>
          <p:cNvSpPr txBox="1">
            <a:spLocks/>
          </p:cNvSpPr>
          <p:nvPr/>
        </p:nvSpPr>
        <p:spPr>
          <a:xfrm>
            <a:off x="1233571" y="359175"/>
            <a:ext cx="10058400" cy="52070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400" dirty="0"/>
              <a:t>Sample outputs</a:t>
            </a:r>
            <a:endParaRPr lang="en-US" sz="2400" b="1" dirty="0"/>
          </a:p>
        </p:txBody>
      </p:sp>
      <p:cxnSp>
        <p:nvCxnSpPr>
          <p:cNvPr id="5" name="Straight Connector 4">
            <a:extLst>
              <a:ext uri="{FF2B5EF4-FFF2-40B4-BE49-F238E27FC236}">
                <a16:creationId xmlns:a16="http://schemas.microsoft.com/office/drawing/2014/main" id="{24127749-83B1-44DE-9C4B-8AE1748FBB65}"/>
              </a:ext>
            </a:extLst>
          </p:cNvPr>
          <p:cNvCxnSpPr>
            <a:cxnSpLocks/>
          </p:cNvCxnSpPr>
          <p:nvPr/>
        </p:nvCxnSpPr>
        <p:spPr>
          <a:xfrm>
            <a:off x="-21011" y="1001255"/>
            <a:ext cx="1165335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0907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61B6FE-5962-436D-8AFE-2FBD69E670CD}"/>
              </a:ext>
            </a:extLst>
          </p:cNvPr>
          <p:cNvSpPr/>
          <p:nvPr/>
        </p:nvSpPr>
        <p:spPr>
          <a:xfrm>
            <a:off x="3463332" y="434043"/>
            <a:ext cx="4450642" cy="523220"/>
          </a:xfrm>
          <a:prstGeom prst="rect">
            <a:avLst/>
          </a:prstGeom>
        </p:spPr>
        <p:txBody>
          <a:bodyPr wrap="none">
            <a:spAutoFit/>
          </a:bodyPr>
          <a:lstStyle/>
          <a:p>
            <a:pPr algn="ctr"/>
            <a:r>
              <a:rPr lang="en-US" sz="2800" spc="-50" dirty="0">
                <a:solidFill>
                  <a:schemeClr val="tx1">
                    <a:lumMod val="75000"/>
                    <a:lumOff val="25000"/>
                  </a:schemeClr>
                </a:solidFill>
                <a:latin typeface="+mj-lt"/>
                <a:ea typeface="+mj-ea"/>
                <a:cs typeface="+mj-cs"/>
              </a:rPr>
              <a:t>DATASOURCE AND OBJECTIVES</a:t>
            </a:r>
          </a:p>
        </p:txBody>
      </p:sp>
      <p:sp>
        <p:nvSpPr>
          <p:cNvPr id="7" name="TextBox 6">
            <a:extLst>
              <a:ext uri="{FF2B5EF4-FFF2-40B4-BE49-F238E27FC236}">
                <a16:creationId xmlns:a16="http://schemas.microsoft.com/office/drawing/2014/main" id="{B1348BD8-D609-4F76-B3E4-B0229441D99C}"/>
              </a:ext>
            </a:extLst>
          </p:cNvPr>
          <p:cNvSpPr txBox="1"/>
          <p:nvPr/>
        </p:nvSpPr>
        <p:spPr>
          <a:xfrm>
            <a:off x="900332" y="1436489"/>
            <a:ext cx="11127545" cy="3970318"/>
          </a:xfrm>
          <a:prstGeom prst="rect">
            <a:avLst/>
          </a:prstGeom>
          <a:noFill/>
        </p:spPr>
        <p:txBody>
          <a:bodyPr wrap="square" rtlCol="0">
            <a:spAutoFit/>
          </a:bodyPr>
          <a:lstStyle/>
          <a:p>
            <a:pPr marL="285750" lvl="0" indent="-285750">
              <a:buFont typeface="Arial" panose="020B0604020202020204" pitchFamily="34" charset="0"/>
              <a:buChar char="•"/>
            </a:pPr>
            <a:r>
              <a:rPr lang="en-IN" dirty="0"/>
              <a:t>The Presentation is submitted as part of research project done as a part of the course ‘Business Analytics with R’ - BUAN 6320. </a:t>
            </a:r>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r>
              <a:rPr lang="en-IN" dirty="0"/>
              <a:t>Public domain data available on Kaggle is being for the analysis. It can be accessed from the link </a:t>
            </a:r>
            <a:r>
              <a:rPr lang="en-IN" u="sng" dirty="0">
                <a:hlinkClick r:id="rId2"/>
              </a:rPr>
              <a:t>https://www.kaggle.com/worldbank/world-development-indicators</a:t>
            </a:r>
            <a:r>
              <a:rPr lang="en-IN" dirty="0"/>
              <a:t> </a:t>
            </a:r>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r>
              <a:rPr lang="en-US" dirty="0"/>
              <a:t>The World Development Indicators from the World Bank contains about 800 annual indicators of economic development from over 190 countries across 5 decades. </a:t>
            </a:r>
            <a:r>
              <a:rPr lang="en-IN" dirty="0"/>
              <a:t>These indicators are spread across economy, energy consumption, birth/death rate, literacy rate, pollutants, trade, logistics and several others. </a:t>
            </a:r>
          </a:p>
          <a:p>
            <a:pPr marL="285750" lvl="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These metrics are used to show pollution levels across countries, from which models are built to identify factors contributing to Co2 emissions.</a:t>
            </a:r>
          </a:p>
          <a:p>
            <a:pPr marL="285750" indent="-285750">
              <a:buFont typeface="Arial" panose="020B0604020202020204" pitchFamily="34" charset="0"/>
              <a:buChar char="•"/>
            </a:pPr>
            <a:endParaRPr lang="en-US" dirty="0"/>
          </a:p>
          <a:p>
            <a:pPr lvl="0"/>
            <a:endParaRPr lang="en-US" dirty="0"/>
          </a:p>
        </p:txBody>
      </p:sp>
      <p:cxnSp>
        <p:nvCxnSpPr>
          <p:cNvPr id="5" name="Straight Connector 4">
            <a:extLst>
              <a:ext uri="{FF2B5EF4-FFF2-40B4-BE49-F238E27FC236}">
                <a16:creationId xmlns:a16="http://schemas.microsoft.com/office/drawing/2014/main" id="{D534CD34-FAB8-42AD-82E2-75DED957DDC1}"/>
              </a:ext>
            </a:extLst>
          </p:cNvPr>
          <p:cNvCxnSpPr>
            <a:cxnSpLocks/>
          </p:cNvCxnSpPr>
          <p:nvPr/>
        </p:nvCxnSpPr>
        <p:spPr>
          <a:xfrm>
            <a:off x="-21011" y="1001255"/>
            <a:ext cx="1165335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283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1348BD8-D609-4F76-B3E4-B0229441D99C}"/>
              </a:ext>
            </a:extLst>
          </p:cNvPr>
          <p:cNvSpPr txBox="1"/>
          <p:nvPr/>
        </p:nvSpPr>
        <p:spPr>
          <a:xfrm>
            <a:off x="3251623" y="1243645"/>
            <a:ext cx="5738769" cy="2908489"/>
          </a:xfrm>
          <a:prstGeom prst="rect">
            <a:avLst/>
          </a:prstGeom>
          <a:noFill/>
        </p:spPr>
        <p:txBody>
          <a:bodyPr wrap="square" rtlCol="0">
            <a:spAutoFit/>
          </a:bodyPr>
          <a:lstStyle/>
          <a:p>
            <a:pPr algn="ctr"/>
            <a:r>
              <a:rPr lang="en-US" b="1" dirty="0"/>
              <a:t>“Air pollution causes more than 3 million deaths every year. “</a:t>
            </a:r>
          </a:p>
          <a:p>
            <a:r>
              <a:rPr lang="en-US" i="1" dirty="0"/>
              <a:t>In the U.S., air pollution causes as many as 50,000 deaths per year and costs as much as $40 billion a year in health care and lost productivity.</a:t>
            </a:r>
          </a:p>
          <a:p>
            <a:endParaRPr lang="en-US" sz="1000" dirty="0"/>
          </a:p>
          <a:p>
            <a:r>
              <a:rPr lang="en-US" i="1" dirty="0"/>
              <a:t>In China, over 1million die every year because of air pollution. </a:t>
            </a:r>
          </a:p>
          <a:p>
            <a:endParaRPr lang="en-US" sz="1100" dirty="0"/>
          </a:p>
          <a:p>
            <a:r>
              <a:rPr lang="en-US" i="1" dirty="0"/>
              <a:t>Similarly in India, over 600,000 die each year because of air pollution.</a:t>
            </a:r>
          </a:p>
        </p:txBody>
      </p:sp>
      <p:pic>
        <p:nvPicPr>
          <p:cNvPr id="3" name="Picture 2">
            <a:extLst>
              <a:ext uri="{FF2B5EF4-FFF2-40B4-BE49-F238E27FC236}">
                <a16:creationId xmlns:a16="http://schemas.microsoft.com/office/drawing/2014/main" id="{BC4E9267-7283-4148-9CD3-D5B76E1622A3}"/>
              </a:ext>
            </a:extLst>
          </p:cNvPr>
          <p:cNvPicPr>
            <a:picLocks noChangeAspect="1"/>
          </p:cNvPicPr>
          <p:nvPr/>
        </p:nvPicPr>
        <p:blipFill rotWithShape="1">
          <a:blip r:embed="rId2"/>
          <a:srcRect r="12538" b="9314"/>
          <a:stretch/>
        </p:blipFill>
        <p:spPr>
          <a:xfrm>
            <a:off x="495300" y="1071587"/>
            <a:ext cx="2596698" cy="1513762"/>
          </a:xfrm>
          <a:prstGeom prst="rect">
            <a:avLst/>
          </a:prstGeom>
        </p:spPr>
      </p:pic>
      <p:pic>
        <p:nvPicPr>
          <p:cNvPr id="5" name="Picture 4">
            <a:extLst>
              <a:ext uri="{FF2B5EF4-FFF2-40B4-BE49-F238E27FC236}">
                <a16:creationId xmlns:a16="http://schemas.microsoft.com/office/drawing/2014/main" id="{23AC68BF-E3B0-466D-A394-D6364A79DE65}"/>
              </a:ext>
            </a:extLst>
          </p:cNvPr>
          <p:cNvPicPr>
            <a:picLocks noChangeAspect="1"/>
          </p:cNvPicPr>
          <p:nvPr/>
        </p:nvPicPr>
        <p:blipFill rotWithShape="1">
          <a:blip r:embed="rId3"/>
          <a:srcRect t="13134" r="13000" b="9518"/>
          <a:stretch/>
        </p:blipFill>
        <p:spPr>
          <a:xfrm>
            <a:off x="8990392" y="2528239"/>
            <a:ext cx="2596699" cy="1297961"/>
          </a:xfrm>
          <a:prstGeom prst="rect">
            <a:avLst/>
          </a:prstGeom>
        </p:spPr>
      </p:pic>
      <p:sp>
        <p:nvSpPr>
          <p:cNvPr id="8" name="Rectangle 7">
            <a:extLst>
              <a:ext uri="{FF2B5EF4-FFF2-40B4-BE49-F238E27FC236}">
                <a16:creationId xmlns:a16="http://schemas.microsoft.com/office/drawing/2014/main" id="{24B3F63D-E6A7-403B-9937-C1E537FEA0F9}"/>
              </a:ext>
            </a:extLst>
          </p:cNvPr>
          <p:cNvSpPr/>
          <p:nvPr/>
        </p:nvSpPr>
        <p:spPr>
          <a:xfrm>
            <a:off x="2053882" y="4716304"/>
            <a:ext cx="10138117" cy="923330"/>
          </a:xfrm>
          <a:prstGeom prst="rect">
            <a:avLst/>
          </a:prstGeom>
        </p:spPr>
        <p:txBody>
          <a:bodyPr wrap="square">
            <a:spAutoFit/>
          </a:bodyPr>
          <a:lstStyle/>
          <a:p>
            <a:r>
              <a:rPr lang="en-US" dirty="0"/>
              <a:t>According to the ‘Proceedings of the National Academy of the Sciences’; “Among all greenhouse gases, CO2 is a major gas that sticks around in the atmosphere for decades to centuries, wreaking climate havoc. Hence CO2 is the most important factor that contributes to global warming”. </a:t>
            </a:r>
          </a:p>
        </p:txBody>
      </p:sp>
      <p:grpSp>
        <p:nvGrpSpPr>
          <p:cNvPr id="12" name="Group 11">
            <a:extLst>
              <a:ext uri="{FF2B5EF4-FFF2-40B4-BE49-F238E27FC236}">
                <a16:creationId xmlns:a16="http://schemas.microsoft.com/office/drawing/2014/main" id="{3E92263A-A5FC-4D68-918C-FF58DF4ECE8D}"/>
              </a:ext>
            </a:extLst>
          </p:cNvPr>
          <p:cNvGrpSpPr/>
          <p:nvPr/>
        </p:nvGrpSpPr>
        <p:grpSpPr>
          <a:xfrm>
            <a:off x="467265" y="4589394"/>
            <a:ext cx="1271016" cy="1271016"/>
            <a:chOff x="3124200" y="2895600"/>
            <a:chExt cx="1271016" cy="1271016"/>
          </a:xfrm>
        </p:grpSpPr>
        <p:sp>
          <p:nvSpPr>
            <p:cNvPr id="13" name="Oval 12">
              <a:extLst>
                <a:ext uri="{FF2B5EF4-FFF2-40B4-BE49-F238E27FC236}">
                  <a16:creationId xmlns:a16="http://schemas.microsoft.com/office/drawing/2014/main" id="{6F0EAC54-B417-4560-B413-76212E7376F4}"/>
                </a:ext>
              </a:extLst>
            </p:cNvPr>
            <p:cNvSpPr/>
            <p:nvPr/>
          </p:nvSpPr>
          <p:spPr>
            <a:xfrm>
              <a:off x="3124200" y="2895600"/>
              <a:ext cx="1271016" cy="127101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hift.emf">
              <a:extLst>
                <a:ext uri="{FF2B5EF4-FFF2-40B4-BE49-F238E27FC236}">
                  <a16:creationId xmlns:a16="http://schemas.microsoft.com/office/drawing/2014/main" id="{61C8E464-2AA6-4D7D-A6F5-800757CC75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0" y="3329348"/>
              <a:ext cx="713664" cy="403520"/>
            </a:xfrm>
            <a:prstGeom prst="rect">
              <a:avLst/>
            </a:prstGeom>
          </p:spPr>
        </p:pic>
      </p:grpSp>
      <p:cxnSp>
        <p:nvCxnSpPr>
          <p:cNvPr id="16" name="Straight Connector 15">
            <a:extLst>
              <a:ext uri="{FF2B5EF4-FFF2-40B4-BE49-F238E27FC236}">
                <a16:creationId xmlns:a16="http://schemas.microsoft.com/office/drawing/2014/main" id="{5498515F-78AD-4D03-BDCB-98E0D2FDC98C}"/>
              </a:ext>
            </a:extLst>
          </p:cNvPr>
          <p:cNvCxnSpPr>
            <a:cxnSpLocks/>
          </p:cNvCxnSpPr>
          <p:nvPr/>
        </p:nvCxnSpPr>
        <p:spPr>
          <a:xfrm>
            <a:off x="677091" y="4264678"/>
            <a:ext cx="696166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B039E42-BE4E-4832-80C7-803A46C6CA1C}"/>
              </a:ext>
            </a:extLst>
          </p:cNvPr>
          <p:cNvSpPr/>
          <p:nvPr/>
        </p:nvSpPr>
        <p:spPr>
          <a:xfrm>
            <a:off x="492367" y="42198"/>
            <a:ext cx="11696702" cy="954107"/>
          </a:xfrm>
          <a:prstGeom prst="rect">
            <a:avLst/>
          </a:prstGeom>
        </p:spPr>
        <p:txBody>
          <a:bodyPr wrap="square">
            <a:spAutoFit/>
          </a:bodyPr>
          <a:lstStyle/>
          <a:p>
            <a:pPr algn="ctr"/>
            <a:r>
              <a:rPr lang="en-US" sz="2800" spc="-50" dirty="0">
                <a:solidFill>
                  <a:schemeClr val="tx1">
                    <a:lumMod val="75000"/>
                    <a:lumOff val="25000"/>
                  </a:schemeClr>
                </a:solidFill>
                <a:latin typeface="+mj-lt"/>
                <a:ea typeface="+mj-ea"/>
                <a:cs typeface="+mj-cs"/>
              </a:rPr>
              <a:t>Current pollution Levels around the world and Why is CO2 seen as a major greenhouse gas?</a:t>
            </a:r>
          </a:p>
        </p:txBody>
      </p:sp>
      <p:cxnSp>
        <p:nvCxnSpPr>
          <p:cNvPr id="18" name="Straight Connector 17">
            <a:extLst>
              <a:ext uri="{FF2B5EF4-FFF2-40B4-BE49-F238E27FC236}">
                <a16:creationId xmlns:a16="http://schemas.microsoft.com/office/drawing/2014/main" id="{F04F5EAF-F78B-44EC-A959-82C82C818C75}"/>
              </a:ext>
            </a:extLst>
          </p:cNvPr>
          <p:cNvCxnSpPr>
            <a:cxnSpLocks/>
          </p:cNvCxnSpPr>
          <p:nvPr/>
        </p:nvCxnSpPr>
        <p:spPr>
          <a:xfrm>
            <a:off x="-21011" y="1001255"/>
            <a:ext cx="1165335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41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32F6A3-C418-41A9-BB87-775ED3B00BBB}"/>
              </a:ext>
            </a:extLst>
          </p:cNvPr>
          <p:cNvPicPr>
            <a:picLocks noChangeAspect="1"/>
          </p:cNvPicPr>
          <p:nvPr/>
        </p:nvPicPr>
        <p:blipFill rotWithShape="1">
          <a:blip r:embed="rId2"/>
          <a:srcRect t="10051" r="2154" b="6455"/>
          <a:stretch/>
        </p:blipFill>
        <p:spPr>
          <a:xfrm>
            <a:off x="791198" y="1181686"/>
            <a:ext cx="10609603" cy="5092506"/>
          </a:xfrm>
          <a:prstGeom prst="rect">
            <a:avLst/>
          </a:prstGeom>
        </p:spPr>
      </p:pic>
      <p:sp>
        <p:nvSpPr>
          <p:cNvPr id="3" name="Rectangle 2">
            <a:extLst>
              <a:ext uri="{FF2B5EF4-FFF2-40B4-BE49-F238E27FC236}">
                <a16:creationId xmlns:a16="http://schemas.microsoft.com/office/drawing/2014/main" id="{2FB8EF54-83C8-461D-A961-BF62310337EC}"/>
              </a:ext>
            </a:extLst>
          </p:cNvPr>
          <p:cNvSpPr/>
          <p:nvPr/>
        </p:nvSpPr>
        <p:spPr>
          <a:xfrm>
            <a:off x="492365" y="407962"/>
            <a:ext cx="11696702" cy="523220"/>
          </a:xfrm>
          <a:prstGeom prst="rect">
            <a:avLst/>
          </a:prstGeom>
        </p:spPr>
        <p:txBody>
          <a:bodyPr wrap="square">
            <a:spAutoFit/>
          </a:bodyPr>
          <a:lstStyle/>
          <a:p>
            <a:pPr algn="ctr"/>
            <a:r>
              <a:rPr lang="en-US" sz="2800" spc="-50" dirty="0">
                <a:solidFill>
                  <a:schemeClr val="tx1">
                    <a:lumMod val="75000"/>
                    <a:lumOff val="25000"/>
                  </a:schemeClr>
                </a:solidFill>
                <a:latin typeface="+mj-lt"/>
                <a:ea typeface="+mj-ea"/>
                <a:cs typeface="+mj-cs"/>
              </a:rPr>
              <a:t>Countries classified as developed and developing.</a:t>
            </a:r>
          </a:p>
        </p:txBody>
      </p:sp>
      <p:cxnSp>
        <p:nvCxnSpPr>
          <p:cNvPr id="4" name="Straight Connector 3">
            <a:extLst>
              <a:ext uri="{FF2B5EF4-FFF2-40B4-BE49-F238E27FC236}">
                <a16:creationId xmlns:a16="http://schemas.microsoft.com/office/drawing/2014/main" id="{E5A4A9E3-4A1A-4BB8-B538-D07E282C44AF}"/>
              </a:ext>
            </a:extLst>
          </p:cNvPr>
          <p:cNvCxnSpPr>
            <a:cxnSpLocks/>
          </p:cNvCxnSpPr>
          <p:nvPr/>
        </p:nvCxnSpPr>
        <p:spPr>
          <a:xfrm>
            <a:off x="-21011" y="1001255"/>
            <a:ext cx="1165335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100049E-3F2D-4B98-982F-8B650E1851B1}"/>
              </a:ext>
            </a:extLst>
          </p:cNvPr>
          <p:cNvSpPr/>
          <p:nvPr/>
        </p:nvSpPr>
        <p:spPr>
          <a:xfrm>
            <a:off x="1986159" y="6514471"/>
            <a:ext cx="9817669" cy="261610"/>
          </a:xfrm>
          <a:prstGeom prst="rect">
            <a:avLst/>
          </a:prstGeom>
        </p:spPr>
        <p:txBody>
          <a:bodyPr>
            <a:spAutoFit/>
          </a:bodyPr>
          <a:lstStyle/>
          <a:p>
            <a:r>
              <a:rPr lang="en-US" sz="1100" i="1" dirty="0">
                <a:solidFill>
                  <a:schemeClr val="bg1"/>
                </a:solidFill>
              </a:rPr>
              <a:t>Classification based on  K-means clustering with k=2,  Economic Variables considered for the Year of 2011. </a:t>
            </a:r>
          </a:p>
        </p:txBody>
      </p:sp>
    </p:spTree>
    <p:extLst>
      <p:ext uri="{BB962C8B-B14F-4D97-AF65-F5344CB8AC3E}">
        <p14:creationId xmlns:p14="http://schemas.microsoft.com/office/powerpoint/2010/main" val="1778233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A9944-7ABE-4964-8B98-3E2760F1C61E}"/>
              </a:ext>
            </a:extLst>
          </p:cNvPr>
          <p:cNvSpPr>
            <a:spLocks noGrp="1"/>
          </p:cNvSpPr>
          <p:nvPr>
            <p:ph type="title" idx="4294967295"/>
          </p:nvPr>
        </p:nvSpPr>
        <p:spPr>
          <a:xfrm>
            <a:off x="772358" y="287023"/>
            <a:ext cx="10058400" cy="701675"/>
          </a:xfrm>
          <a:prstGeom prst="rect">
            <a:avLst/>
          </a:prstGeom>
        </p:spPr>
        <p:txBody>
          <a:bodyPr/>
          <a:lstStyle/>
          <a:p>
            <a:pPr algn="ctr"/>
            <a:r>
              <a:rPr lang="en-US" sz="2800" dirty="0"/>
              <a:t>Classification among G20</a:t>
            </a:r>
          </a:p>
        </p:txBody>
      </p:sp>
      <p:sp>
        <p:nvSpPr>
          <p:cNvPr id="3" name="Content Placeholder 2">
            <a:extLst>
              <a:ext uri="{FF2B5EF4-FFF2-40B4-BE49-F238E27FC236}">
                <a16:creationId xmlns:a16="http://schemas.microsoft.com/office/drawing/2014/main" id="{DBD185EA-5699-4AA7-B00D-1058CC32B432}"/>
              </a:ext>
            </a:extLst>
          </p:cNvPr>
          <p:cNvSpPr>
            <a:spLocks noGrp="1"/>
          </p:cNvSpPr>
          <p:nvPr>
            <p:ph sz="half" idx="4294967295"/>
          </p:nvPr>
        </p:nvSpPr>
        <p:spPr>
          <a:xfrm>
            <a:off x="3409024" y="989013"/>
            <a:ext cx="2263807" cy="5104769"/>
          </a:xfrm>
          <a:prstGeom prst="rect">
            <a:avLst/>
          </a:prstGeom>
        </p:spPr>
        <p:txBody>
          <a:bodyPr/>
          <a:lstStyle/>
          <a:p>
            <a:pPr marL="0" indent="0">
              <a:buNone/>
            </a:pPr>
            <a:r>
              <a:rPr lang="en-US" sz="1600" dirty="0"/>
              <a:t>Developed Countries</a:t>
            </a:r>
          </a:p>
          <a:p>
            <a:pPr>
              <a:buFont typeface="Arial" panose="020B0604020202020204" pitchFamily="34" charset="0"/>
              <a:buChar char="•"/>
            </a:pPr>
            <a:r>
              <a:rPr lang="en-US" sz="1600" dirty="0"/>
              <a:t>Australia</a:t>
            </a:r>
          </a:p>
          <a:p>
            <a:pPr>
              <a:buFont typeface="Arial" panose="020B0604020202020204" pitchFamily="34" charset="0"/>
              <a:buChar char="•"/>
            </a:pPr>
            <a:r>
              <a:rPr lang="en-US" sz="1600" dirty="0"/>
              <a:t>Canada</a:t>
            </a:r>
          </a:p>
          <a:p>
            <a:pPr>
              <a:buFont typeface="Arial" panose="020B0604020202020204" pitchFamily="34" charset="0"/>
              <a:buChar char="•"/>
            </a:pPr>
            <a:r>
              <a:rPr lang="en-US" sz="1600" dirty="0"/>
              <a:t>China</a:t>
            </a:r>
          </a:p>
          <a:p>
            <a:pPr>
              <a:buFont typeface="Arial" panose="020B0604020202020204" pitchFamily="34" charset="0"/>
              <a:buChar char="•"/>
            </a:pPr>
            <a:r>
              <a:rPr lang="en-US" sz="1600" dirty="0"/>
              <a:t>France</a:t>
            </a:r>
          </a:p>
          <a:p>
            <a:pPr>
              <a:buFont typeface="Arial" panose="020B0604020202020204" pitchFamily="34" charset="0"/>
              <a:buChar char="•"/>
            </a:pPr>
            <a:r>
              <a:rPr lang="en-US" sz="1600" dirty="0"/>
              <a:t>Germany</a:t>
            </a:r>
          </a:p>
          <a:p>
            <a:pPr>
              <a:buFont typeface="Arial" panose="020B0604020202020204" pitchFamily="34" charset="0"/>
              <a:buChar char="•"/>
            </a:pPr>
            <a:r>
              <a:rPr lang="en-US" sz="1600" dirty="0"/>
              <a:t>Italy</a:t>
            </a:r>
          </a:p>
          <a:p>
            <a:pPr>
              <a:buFont typeface="Arial" panose="020B0604020202020204" pitchFamily="34" charset="0"/>
              <a:buChar char="•"/>
            </a:pPr>
            <a:r>
              <a:rPr lang="en-US" sz="1600" dirty="0"/>
              <a:t>Japan</a:t>
            </a:r>
          </a:p>
          <a:p>
            <a:pPr>
              <a:buFont typeface="Arial" panose="020B0604020202020204" pitchFamily="34" charset="0"/>
              <a:buChar char="•"/>
            </a:pPr>
            <a:r>
              <a:rPr lang="en-US" sz="1600" dirty="0"/>
              <a:t>Russia</a:t>
            </a:r>
          </a:p>
          <a:p>
            <a:pPr>
              <a:buFont typeface="Arial" panose="020B0604020202020204" pitchFamily="34" charset="0"/>
              <a:buChar char="•"/>
            </a:pPr>
            <a:r>
              <a:rPr lang="en-US" sz="1600" dirty="0"/>
              <a:t>Saudi Arabia</a:t>
            </a:r>
          </a:p>
          <a:p>
            <a:pPr>
              <a:buFont typeface="Arial" panose="020B0604020202020204" pitchFamily="34" charset="0"/>
              <a:buChar char="•"/>
            </a:pPr>
            <a:r>
              <a:rPr lang="en-US" sz="1600" dirty="0"/>
              <a:t>United Kingdom</a:t>
            </a:r>
          </a:p>
          <a:p>
            <a:pPr>
              <a:buFont typeface="Arial" panose="020B0604020202020204" pitchFamily="34" charset="0"/>
              <a:buChar char="•"/>
            </a:pPr>
            <a:r>
              <a:rPr lang="en-US" sz="1600" dirty="0"/>
              <a:t>United States</a:t>
            </a:r>
          </a:p>
          <a:p>
            <a:pPr>
              <a:buFont typeface="Arial" panose="020B0604020202020204" pitchFamily="34" charset="0"/>
              <a:buChar char="•"/>
            </a:pPr>
            <a:r>
              <a:rPr lang="en-US" sz="1600" dirty="0"/>
              <a:t>South Korea</a:t>
            </a:r>
          </a:p>
          <a:p>
            <a:pPr>
              <a:buFont typeface="Arial" panose="020B0604020202020204" pitchFamily="34" charset="0"/>
              <a:buChar char="•"/>
            </a:pPr>
            <a:endParaRPr lang="en-US" dirty="0"/>
          </a:p>
        </p:txBody>
      </p:sp>
      <p:sp>
        <p:nvSpPr>
          <p:cNvPr id="4" name="Content Placeholder 3">
            <a:extLst>
              <a:ext uri="{FF2B5EF4-FFF2-40B4-BE49-F238E27FC236}">
                <a16:creationId xmlns:a16="http://schemas.microsoft.com/office/drawing/2014/main" id="{F1C41FE8-9FF9-4ED2-B0B4-E8B93B853BE8}"/>
              </a:ext>
            </a:extLst>
          </p:cNvPr>
          <p:cNvSpPr>
            <a:spLocks noGrp="1"/>
          </p:cNvSpPr>
          <p:nvPr>
            <p:ph sz="half" idx="4294967295"/>
          </p:nvPr>
        </p:nvSpPr>
        <p:spPr>
          <a:xfrm>
            <a:off x="6802113" y="1018715"/>
            <a:ext cx="2119945" cy="5105400"/>
          </a:xfrm>
          <a:prstGeom prst="rect">
            <a:avLst/>
          </a:prstGeom>
        </p:spPr>
        <p:txBody>
          <a:bodyPr/>
          <a:lstStyle/>
          <a:p>
            <a:pPr marL="0" indent="0">
              <a:buNone/>
            </a:pPr>
            <a:r>
              <a:rPr lang="en-US" sz="1600" dirty="0"/>
              <a:t>Developing Countries</a:t>
            </a:r>
          </a:p>
          <a:p>
            <a:pPr>
              <a:buFont typeface="Arial" panose="020B0604020202020204" pitchFamily="34" charset="0"/>
              <a:buChar char="•"/>
            </a:pPr>
            <a:r>
              <a:rPr lang="en-US" sz="1600" dirty="0"/>
              <a:t>Argentina</a:t>
            </a:r>
          </a:p>
          <a:p>
            <a:pPr>
              <a:buFont typeface="Arial" panose="020B0604020202020204" pitchFamily="34" charset="0"/>
              <a:buChar char="•"/>
            </a:pPr>
            <a:r>
              <a:rPr lang="en-US" sz="1600" dirty="0"/>
              <a:t>Brazil</a:t>
            </a:r>
          </a:p>
          <a:p>
            <a:pPr>
              <a:buFont typeface="Arial" panose="020B0604020202020204" pitchFamily="34" charset="0"/>
              <a:buChar char="•"/>
            </a:pPr>
            <a:r>
              <a:rPr lang="en-US" sz="1600" dirty="0"/>
              <a:t>India</a:t>
            </a:r>
          </a:p>
          <a:p>
            <a:pPr>
              <a:buFont typeface="Arial" panose="020B0604020202020204" pitchFamily="34" charset="0"/>
              <a:buChar char="•"/>
            </a:pPr>
            <a:r>
              <a:rPr lang="en-US" sz="1600" dirty="0"/>
              <a:t>Indonesia</a:t>
            </a:r>
          </a:p>
          <a:p>
            <a:pPr>
              <a:buFont typeface="Arial" panose="020B0604020202020204" pitchFamily="34" charset="0"/>
              <a:buChar char="•"/>
            </a:pPr>
            <a:r>
              <a:rPr lang="en-US" sz="1600" dirty="0"/>
              <a:t>Mexico</a:t>
            </a:r>
          </a:p>
          <a:p>
            <a:pPr>
              <a:buFont typeface="Arial" panose="020B0604020202020204" pitchFamily="34" charset="0"/>
              <a:buChar char="•"/>
            </a:pPr>
            <a:r>
              <a:rPr lang="en-US" sz="1600" dirty="0"/>
              <a:t>South Africa</a:t>
            </a:r>
          </a:p>
          <a:p>
            <a:pPr>
              <a:buFont typeface="Arial" panose="020B0604020202020204" pitchFamily="34" charset="0"/>
              <a:buChar char="•"/>
            </a:pPr>
            <a:r>
              <a:rPr lang="en-US" sz="1600" dirty="0"/>
              <a:t>Turkey</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243144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map&#10;&#10;Description generated with very high confidence">
            <a:extLst>
              <a:ext uri="{FF2B5EF4-FFF2-40B4-BE49-F238E27FC236}">
                <a16:creationId xmlns:a16="http://schemas.microsoft.com/office/drawing/2014/main" id="{56BC7F64-4AC6-4B6E-A494-4E58A4BE84A8}"/>
              </a:ext>
            </a:extLst>
          </p:cNvPr>
          <p:cNvPicPr>
            <a:picLocks noChangeAspect="1"/>
          </p:cNvPicPr>
          <p:nvPr/>
        </p:nvPicPr>
        <p:blipFill rotWithShape="1">
          <a:blip r:embed="rId2">
            <a:extLst>
              <a:ext uri="{28A0092B-C50C-407E-A947-70E740481C1C}">
                <a14:useLocalDpi xmlns:a14="http://schemas.microsoft.com/office/drawing/2010/main" val="0"/>
              </a:ext>
            </a:extLst>
          </a:blip>
          <a:srcRect t="8947" r="16953"/>
          <a:stretch/>
        </p:blipFill>
        <p:spPr>
          <a:xfrm>
            <a:off x="100675" y="1031178"/>
            <a:ext cx="9367846" cy="5302491"/>
          </a:xfrm>
          <a:prstGeom prst="rect">
            <a:avLst/>
          </a:prstGeom>
          <a:ln>
            <a:noFill/>
          </a:ln>
          <a:effectLst>
            <a:outerShdw blurRad="292100" dist="139700" dir="2700000" algn="tl" rotWithShape="0">
              <a:srgbClr val="333333">
                <a:alpha val="65000"/>
              </a:srgbClr>
            </a:outerShdw>
          </a:effectLst>
        </p:spPr>
      </p:pic>
      <p:pic>
        <p:nvPicPr>
          <p:cNvPr id="3" name="Picture 2" descr="A picture containing text, map&#10;&#10;Description generated with very high confidence">
            <a:extLst>
              <a:ext uri="{FF2B5EF4-FFF2-40B4-BE49-F238E27FC236}">
                <a16:creationId xmlns:a16="http://schemas.microsoft.com/office/drawing/2014/main" id="{2B72723F-5837-4AA5-888E-1B887F8B6DD3}"/>
              </a:ext>
            </a:extLst>
          </p:cNvPr>
          <p:cNvPicPr>
            <a:picLocks noChangeAspect="1"/>
          </p:cNvPicPr>
          <p:nvPr/>
        </p:nvPicPr>
        <p:blipFill rotWithShape="1">
          <a:blip r:embed="rId2">
            <a:extLst>
              <a:ext uri="{28A0092B-C50C-407E-A947-70E740481C1C}">
                <a14:useLocalDpi xmlns:a14="http://schemas.microsoft.com/office/drawing/2010/main" val="0"/>
              </a:ext>
            </a:extLst>
          </a:blip>
          <a:srcRect l="84006" t="12542" b="71929"/>
          <a:stretch/>
        </p:blipFill>
        <p:spPr>
          <a:xfrm>
            <a:off x="10468931" y="5451268"/>
            <a:ext cx="1523067" cy="783771"/>
          </a:xfrm>
          <a:prstGeom prst="rect">
            <a:avLst/>
          </a:prstGeom>
        </p:spPr>
      </p:pic>
      <p:sp>
        <p:nvSpPr>
          <p:cNvPr id="4" name="Rectangle 3">
            <a:extLst>
              <a:ext uri="{FF2B5EF4-FFF2-40B4-BE49-F238E27FC236}">
                <a16:creationId xmlns:a16="http://schemas.microsoft.com/office/drawing/2014/main" id="{55EB483F-F1EF-4803-A135-1EEC178F5B1F}"/>
              </a:ext>
            </a:extLst>
          </p:cNvPr>
          <p:cNvSpPr/>
          <p:nvPr/>
        </p:nvSpPr>
        <p:spPr>
          <a:xfrm>
            <a:off x="469737" y="41074"/>
            <a:ext cx="12172432" cy="954107"/>
          </a:xfrm>
          <a:prstGeom prst="rect">
            <a:avLst/>
          </a:prstGeom>
        </p:spPr>
        <p:txBody>
          <a:bodyPr wrap="square">
            <a:spAutoFit/>
          </a:bodyPr>
          <a:lstStyle/>
          <a:p>
            <a:pPr algn="ctr"/>
            <a:r>
              <a:rPr lang="en-US" sz="2800" b="1" spc="-50" dirty="0">
                <a:solidFill>
                  <a:schemeClr val="tx1">
                    <a:lumMod val="75000"/>
                    <a:lumOff val="25000"/>
                  </a:schemeClr>
                </a:solidFill>
                <a:latin typeface="+mj-lt"/>
                <a:ea typeface="+mj-ea"/>
                <a:cs typeface="+mj-cs"/>
              </a:rPr>
              <a:t>Heat Map showing levels of Co2 in different countries. </a:t>
            </a:r>
            <a:endParaRPr lang="en-US" sz="3200" b="1" spc="-50" dirty="0">
              <a:solidFill>
                <a:schemeClr val="tx1">
                  <a:lumMod val="75000"/>
                  <a:lumOff val="25000"/>
                </a:schemeClr>
              </a:solidFill>
              <a:latin typeface="+mj-lt"/>
              <a:ea typeface="+mj-ea"/>
              <a:cs typeface="+mj-cs"/>
            </a:endParaRPr>
          </a:p>
          <a:p>
            <a:r>
              <a:rPr lang="en-US" sz="2800" spc="-50" dirty="0">
                <a:solidFill>
                  <a:schemeClr val="tx1">
                    <a:lumMod val="75000"/>
                    <a:lumOff val="25000"/>
                  </a:schemeClr>
                </a:solidFill>
                <a:latin typeface="+mj-lt"/>
                <a:ea typeface="+mj-ea"/>
                <a:cs typeface="+mj-cs"/>
              </a:rPr>
              <a:t>China, USA and India top 3 contributors. Mix of developing and developed nations</a:t>
            </a:r>
          </a:p>
        </p:txBody>
      </p:sp>
      <p:graphicFrame>
        <p:nvGraphicFramePr>
          <p:cNvPr id="5" name="Diagram 4">
            <a:extLst>
              <a:ext uri="{FF2B5EF4-FFF2-40B4-BE49-F238E27FC236}">
                <a16:creationId xmlns:a16="http://schemas.microsoft.com/office/drawing/2014/main" id="{A6EB3279-E21C-4C09-AFB7-0A954E195682}"/>
              </a:ext>
            </a:extLst>
          </p:cNvPr>
          <p:cNvGraphicFramePr/>
          <p:nvPr>
            <p:extLst>
              <p:ext uri="{D42A27DB-BD31-4B8C-83A1-F6EECF244321}">
                <p14:modId xmlns:p14="http://schemas.microsoft.com/office/powerpoint/2010/main" val="923284585"/>
              </p:ext>
            </p:extLst>
          </p:nvPr>
        </p:nvGraphicFramePr>
        <p:xfrm>
          <a:off x="9845893" y="1067663"/>
          <a:ext cx="1957914" cy="4260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Connector 8">
            <a:extLst>
              <a:ext uri="{FF2B5EF4-FFF2-40B4-BE49-F238E27FC236}">
                <a16:creationId xmlns:a16="http://schemas.microsoft.com/office/drawing/2014/main" id="{7D2C753B-0102-4C40-86FF-5626B39B59CC}"/>
              </a:ext>
            </a:extLst>
          </p:cNvPr>
          <p:cNvCxnSpPr>
            <a:cxnSpLocks/>
          </p:cNvCxnSpPr>
          <p:nvPr/>
        </p:nvCxnSpPr>
        <p:spPr>
          <a:xfrm>
            <a:off x="-21011" y="1001255"/>
            <a:ext cx="1165335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FE82F34-8153-44D9-B01D-8B4FCC8F7DBC}"/>
              </a:ext>
            </a:extLst>
          </p:cNvPr>
          <p:cNvSpPr txBox="1"/>
          <p:nvPr/>
        </p:nvSpPr>
        <p:spPr>
          <a:xfrm>
            <a:off x="5888325" y="6513479"/>
            <a:ext cx="5810015" cy="261610"/>
          </a:xfrm>
          <a:prstGeom prst="rect">
            <a:avLst/>
          </a:prstGeom>
          <a:noFill/>
        </p:spPr>
        <p:txBody>
          <a:bodyPr wrap="square" rtlCol="0">
            <a:spAutoFit/>
          </a:bodyPr>
          <a:lstStyle/>
          <a:p>
            <a:r>
              <a:rPr lang="en-US" sz="1100" i="1" dirty="0">
                <a:solidFill>
                  <a:schemeClr val="bg1"/>
                </a:solidFill>
              </a:rPr>
              <a:t>Data considered : Year of 2011. Top 10 contributors listed. Developed countries </a:t>
            </a:r>
            <a:r>
              <a:rPr lang="en-US" sz="1100" i="1" dirty="0" err="1">
                <a:solidFill>
                  <a:schemeClr val="bg1"/>
                </a:solidFill>
              </a:rPr>
              <a:t>highlihhted</a:t>
            </a:r>
            <a:r>
              <a:rPr lang="en-US" sz="1100" i="1" dirty="0">
                <a:solidFill>
                  <a:schemeClr val="bg1"/>
                </a:solidFill>
              </a:rPr>
              <a:t> in </a:t>
            </a:r>
            <a:r>
              <a:rPr lang="en-US" sz="1100" i="1" dirty="0">
                <a:solidFill>
                  <a:srgbClr val="00B0F0"/>
                </a:solidFill>
              </a:rPr>
              <a:t>blue</a:t>
            </a:r>
          </a:p>
        </p:txBody>
      </p:sp>
    </p:spTree>
    <p:extLst>
      <p:ext uri="{BB962C8B-B14F-4D97-AF65-F5344CB8AC3E}">
        <p14:creationId xmlns:p14="http://schemas.microsoft.com/office/powerpoint/2010/main" val="3414942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14044EF8-1E90-42EA-A625-A842B3D1ECD6}"/>
              </a:ext>
            </a:extLst>
          </p:cNvPr>
          <p:cNvGraphicFramePr/>
          <p:nvPr>
            <p:extLst>
              <p:ext uri="{D42A27DB-BD31-4B8C-83A1-F6EECF244321}">
                <p14:modId xmlns:p14="http://schemas.microsoft.com/office/powerpoint/2010/main" val="3282433506"/>
              </p:ext>
            </p:extLst>
          </p:nvPr>
        </p:nvGraphicFramePr>
        <p:xfrm>
          <a:off x="478299" y="916618"/>
          <a:ext cx="10920630" cy="5470119"/>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7CE2D011-53ED-4605-A9AF-238B84DDDFA3}"/>
              </a:ext>
            </a:extLst>
          </p:cNvPr>
          <p:cNvSpPr/>
          <p:nvPr/>
        </p:nvSpPr>
        <p:spPr>
          <a:xfrm>
            <a:off x="247649" y="219008"/>
            <a:ext cx="11696702" cy="523220"/>
          </a:xfrm>
          <a:prstGeom prst="rect">
            <a:avLst/>
          </a:prstGeom>
        </p:spPr>
        <p:txBody>
          <a:bodyPr wrap="square">
            <a:spAutoFit/>
          </a:bodyPr>
          <a:lstStyle/>
          <a:p>
            <a:pPr algn="ctr">
              <a:defRPr sz="1862" b="0" i="0" u="none" strike="noStrike" kern="1200" spc="0" baseline="0">
                <a:solidFill>
                  <a:srgbClr val="000000">
                    <a:lumMod val="65000"/>
                    <a:lumOff val="35000"/>
                  </a:srgbClr>
                </a:solidFill>
                <a:latin typeface="+mn-lt"/>
                <a:ea typeface="+mn-ea"/>
                <a:cs typeface="+mn-cs"/>
              </a:defRPr>
            </a:pPr>
            <a:r>
              <a:rPr lang="en-US" sz="2800" dirty="0"/>
              <a:t>CO2 emissions from G20 countries over past 5 decades</a:t>
            </a:r>
          </a:p>
        </p:txBody>
      </p:sp>
      <p:cxnSp>
        <p:nvCxnSpPr>
          <p:cNvPr id="8" name="Straight Connector 7">
            <a:extLst>
              <a:ext uri="{FF2B5EF4-FFF2-40B4-BE49-F238E27FC236}">
                <a16:creationId xmlns:a16="http://schemas.microsoft.com/office/drawing/2014/main" id="{88BAF105-6554-476A-9B07-5CAA84A7FF68}"/>
              </a:ext>
            </a:extLst>
          </p:cNvPr>
          <p:cNvCxnSpPr>
            <a:cxnSpLocks/>
          </p:cNvCxnSpPr>
          <p:nvPr/>
        </p:nvCxnSpPr>
        <p:spPr>
          <a:xfrm>
            <a:off x="-21011" y="1001255"/>
            <a:ext cx="1165335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BA563207-EC20-418D-8B0D-894F7ECF86C3}"/>
              </a:ext>
            </a:extLst>
          </p:cNvPr>
          <p:cNvSpPr/>
          <p:nvPr/>
        </p:nvSpPr>
        <p:spPr>
          <a:xfrm>
            <a:off x="3258105" y="1519309"/>
            <a:ext cx="518178" cy="43374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3E365A30-E56C-4145-941F-F41F7E27280C}"/>
              </a:ext>
            </a:extLst>
          </p:cNvPr>
          <p:cNvSpPr/>
          <p:nvPr/>
        </p:nvSpPr>
        <p:spPr>
          <a:xfrm>
            <a:off x="10740008" y="1519311"/>
            <a:ext cx="588375" cy="43374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ED9D548-0D40-47FD-B34A-84401EBDD288}"/>
              </a:ext>
            </a:extLst>
          </p:cNvPr>
          <p:cNvSpPr/>
          <p:nvPr/>
        </p:nvSpPr>
        <p:spPr>
          <a:xfrm>
            <a:off x="4868498" y="1519309"/>
            <a:ext cx="588375" cy="43374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0FBE744A-9B2B-4002-BF5F-DFC392E8353E}"/>
              </a:ext>
            </a:extLst>
          </p:cNvPr>
          <p:cNvSpPr/>
          <p:nvPr/>
        </p:nvSpPr>
        <p:spPr>
          <a:xfrm>
            <a:off x="8102865" y="1519309"/>
            <a:ext cx="508476" cy="43374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7108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D669FC6C-333A-4423-B113-9E03784870EE}"/>
              </a:ext>
            </a:extLst>
          </p:cNvPr>
          <p:cNvGraphicFramePr/>
          <p:nvPr>
            <p:extLst>
              <p:ext uri="{D42A27DB-BD31-4B8C-83A1-F6EECF244321}">
                <p14:modId xmlns:p14="http://schemas.microsoft.com/office/powerpoint/2010/main" val="2876978463"/>
              </p:ext>
            </p:extLst>
          </p:nvPr>
        </p:nvGraphicFramePr>
        <p:xfrm>
          <a:off x="956642" y="1097273"/>
          <a:ext cx="4822288" cy="3165232"/>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a:extLst>
              <a:ext uri="{FF2B5EF4-FFF2-40B4-BE49-F238E27FC236}">
                <a16:creationId xmlns:a16="http://schemas.microsoft.com/office/drawing/2014/main" id="{B7CAD98B-5392-48D5-AD8A-F88D9AD56E1D}"/>
              </a:ext>
            </a:extLst>
          </p:cNvPr>
          <p:cNvSpPr/>
          <p:nvPr/>
        </p:nvSpPr>
        <p:spPr>
          <a:xfrm>
            <a:off x="467162" y="165439"/>
            <a:ext cx="11696702" cy="892552"/>
          </a:xfrm>
          <a:prstGeom prst="rect">
            <a:avLst/>
          </a:prstGeom>
        </p:spPr>
        <p:txBody>
          <a:bodyPr wrap="square">
            <a:spAutoFit/>
          </a:bodyPr>
          <a:lstStyle/>
          <a:p>
            <a:pPr algn="ctr"/>
            <a:r>
              <a:rPr lang="en-IN" sz="2400" spc="-50" dirty="0">
                <a:solidFill>
                  <a:schemeClr val="tx1">
                    <a:lumMod val="75000"/>
                    <a:lumOff val="25000"/>
                  </a:schemeClr>
                </a:solidFill>
                <a:latin typeface="+mj-lt"/>
                <a:ea typeface="+mj-ea"/>
                <a:cs typeface="+mj-cs"/>
              </a:rPr>
              <a:t>Liquid fuel and electricity </a:t>
            </a:r>
            <a:r>
              <a:rPr lang="en-IN" sz="2800" spc="-50" dirty="0">
                <a:solidFill>
                  <a:schemeClr val="tx1">
                    <a:lumMod val="75000"/>
                    <a:lumOff val="25000"/>
                  </a:schemeClr>
                </a:solidFill>
                <a:latin typeface="+mj-lt"/>
                <a:ea typeface="+mj-ea"/>
                <a:cs typeface="+mj-cs"/>
              </a:rPr>
              <a:t>production</a:t>
            </a:r>
            <a:r>
              <a:rPr lang="en-IN" sz="2400" spc="-50" dirty="0">
                <a:solidFill>
                  <a:schemeClr val="tx1">
                    <a:lumMod val="75000"/>
                    <a:lumOff val="25000"/>
                  </a:schemeClr>
                </a:solidFill>
                <a:latin typeface="+mj-lt"/>
                <a:ea typeface="+mj-ea"/>
                <a:cs typeface="+mj-cs"/>
              </a:rPr>
              <a:t> sector top contributors to emissions. Emissions growing from power and Transport sectors, which indicate infrastructure development</a:t>
            </a:r>
            <a:endParaRPr lang="en-US" sz="2400" spc="-50" dirty="0">
              <a:solidFill>
                <a:schemeClr val="tx1">
                  <a:lumMod val="75000"/>
                  <a:lumOff val="25000"/>
                </a:schemeClr>
              </a:solidFill>
              <a:latin typeface="+mj-lt"/>
              <a:ea typeface="+mj-ea"/>
              <a:cs typeface="+mj-cs"/>
            </a:endParaRPr>
          </a:p>
        </p:txBody>
      </p:sp>
      <p:cxnSp>
        <p:nvCxnSpPr>
          <p:cNvPr id="11" name="Straight Connector 10">
            <a:extLst>
              <a:ext uri="{FF2B5EF4-FFF2-40B4-BE49-F238E27FC236}">
                <a16:creationId xmlns:a16="http://schemas.microsoft.com/office/drawing/2014/main" id="{5C828893-FF3E-4757-AFEE-2D13D394B105}"/>
              </a:ext>
            </a:extLst>
          </p:cNvPr>
          <p:cNvCxnSpPr>
            <a:cxnSpLocks/>
          </p:cNvCxnSpPr>
          <p:nvPr/>
        </p:nvCxnSpPr>
        <p:spPr>
          <a:xfrm>
            <a:off x="-21011" y="1001255"/>
            <a:ext cx="1165335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 name="Chart 11">
            <a:extLst>
              <a:ext uri="{FF2B5EF4-FFF2-40B4-BE49-F238E27FC236}">
                <a16:creationId xmlns:a16="http://schemas.microsoft.com/office/drawing/2014/main" id="{B0D8B76D-8E36-4249-9A7A-B2FEBF6A93C8}"/>
              </a:ext>
            </a:extLst>
          </p:cNvPr>
          <p:cNvGraphicFramePr/>
          <p:nvPr>
            <p:extLst>
              <p:ext uri="{D42A27DB-BD31-4B8C-83A1-F6EECF244321}">
                <p14:modId xmlns:p14="http://schemas.microsoft.com/office/powerpoint/2010/main" val="1611461752"/>
              </p:ext>
            </p:extLst>
          </p:nvPr>
        </p:nvGraphicFramePr>
        <p:xfrm>
          <a:off x="6315513" y="1097273"/>
          <a:ext cx="4822288" cy="31652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CF5031F5-CD3C-42BF-8714-3705A1F74B45}"/>
              </a:ext>
            </a:extLst>
          </p:cNvPr>
          <p:cNvGraphicFramePr/>
          <p:nvPr>
            <p:extLst>
              <p:ext uri="{D42A27DB-BD31-4B8C-83A1-F6EECF244321}">
                <p14:modId xmlns:p14="http://schemas.microsoft.com/office/powerpoint/2010/main" val="192779582"/>
              </p:ext>
            </p:extLst>
          </p:nvPr>
        </p:nvGraphicFramePr>
        <p:xfrm>
          <a:off x="2032000" y="4234379"/>
          <a:ext cx="8926732" cy="2478250"/>
        </p:xfrm>
        <a:graphic>
          <a:graphicData uri="http://schemas.openxmlformats.org/drawingml/2006/chart">
            <c:chart xmlns:c="http://schemas.openxmlformats.org/drawingml/2006/chart" xmlns:r="http://schemas.openxmlformats.org/officeDocument/2006/relationships" r:id="rId4"/>
          </a:graphicData>
        </a:graphic>
      </p:graphicFrame>
      <p:sp>
        <p:nvSpPr>
          <p:cNvPr id="16" name="Arrow: Up 15">
            <a:extLst>
              <a:ext uri="{FF2B5EF4-FFF2-40B4-BE49-F238E27FC236}">
                <a16:creationId xmlns:a16="http://schemas.microsoft.com/office/drawing/2014/main" id="{1377F7AB-88FA-449E-85A9-1E4A4E5D1413}"/>
              </a:ext>
            </a:extLst>
          </p:cNvPr>
          <p:cNvSpPr/>
          <p:nvPr/>
        </p:nvSpPr>
        <p:spPr>
          <a:xfrm>
            <a:off x="7764728" y="5080373"/>
            <a:ext cx="127887" cy="1508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Up 16">
            <a:extLst>
              <a:ext uri="{FF2B5EF4-FFF2-40B4-BE49-F238E27FC236}">
                <a16:creationId xmlns:a16="http://schemas.microsoft.com/office/drawing/2014/main" id="{76610679-221D-4E31-AB03-579FAF370604}"/>
              </a:ext>
            </a:extLst>
          </p:cNvPr>
          <p:cNvSpPr/>
          <p:nvPr/>
        </p:nvSpPr>
        <p:spPr>
          <a:xfrm>
            <a:off x="7764727" y="4776883"/>
            <a:ext cx="127887" cy="1508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F8A1BAC6-37B2-46CF-94D6-2445E8017085}"/>
              </a:ext>
            </a:extLst>
          </p:cNvPr>
          <p:cNvSpPr/>
          <p:nvPr/>
        </p:nvSpPr>
        <p:spPr>
          <a:xfrm>
            <a:off x="7921388" y="5669318"/>
            <a:ext cx="127887" cy="150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 9">
            <a:extLst>
              <a:ext uri="{FF2B5EF4-FFF2-40B4-BE49-F238E27FC236}">
                <a16:creationId xmlns:a16="http://schemas.microsoft.com/office/drawing/2014/main" id="{2CBED77D-90FD-4D55-8459-95DA995F3B64}"/>
              </a:ext>
            </a:extLst>
          </p:cNvPr>
          <p:cNvSpPr/>
          <p:nvPr/>
        </p:nvSpPr>
        <p:spPr>
          <a:xfrm>
            <a:off x="7764727" y="5080373"/>
            <a:ext cx="127887" cy="1508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 12">
            <a:extLst>
              <a:ext uri="{FF2B5EF4-FFF2-40B4-BE49-F238E27FC236}">
                <a16:creationId xmlns:a16="http://schemas.microsoft.com/office/drawing/2014/main" id="{670B7188-7DE1-4D94-84F2-7614CA9C5EFC}"/>
              </a:ext>
            </a:extLst>
          </p:cNvPr>
          <p:cNvSpPr/>
          <p:nvPr/>
        </p:nvSpPr>
        <p:spPr>
          <a:xfrm>
            <a:off x="7764726" y="4776883"/>
            <a:ext cx="127887" cy="1508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472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16" grpId="0" animBg="1"/>
      <p:bldP spid="17" grpId="0" animBg="1"/>
      <p:bldP spid="18" grpId="0" animBg="1"/>
      <p:bldP spid="10" grpId="0" animBg="1"/>
      <p:bldP spid="13" grpId="0" animBg="1"/>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1883</TotalTime>
  <Words>1381</Words>
  <Application>Microsoft Office PowerPoint</Application>
  <PresentationFormat>Widescreen</PresentationFormat>
  <Paragraphs>209</Paragraphs>
  <Slides>21</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Comic Sans MS</vt:lpstr>
      <vt:lpstr>Courier New</vt:lpstr>
      <vt:lpstr>Lucida Console</vt:lpstr>
      <vt:lpstr>Mangal</vt:lpstr>
      <vt:lpstr>Times New Roman</vt:lpstr>
      <vt:lpstr>Retrospect</vt:lpstr>
      <vt:lpstr>FACTORS INFLUENCING CO2 EMISSIONS</vt:lpstr>
      <vt:lpstr>PowerPoint Presentation</vt:lpstr>
      <vt:lpstr>PowerPoint Presentation</vt:lpstr>
      <vt:lpstr>PowerPoint Presentation</vt:lpstr>
      <vt:lpstr>PowerPoint Presentation</vt:lpstr>
      <vt:lpstr>Classification among G20</vt:lpstr>
      <vt:lpstr>PowerPoint Presentation</vt:lpstr>
      <vt:lpstr>PowerPoint Presentation</vt:lpstr>
      <vt:lpstr>PowerPoint Presentation</vt:lpstr>
      <vt:lpstr>PowerPoint Presentation</vt:lpstr>
      <vt:lpstr>Delving into the regression model.  </vt:lpstr>
      <vt:lpstr>Decade-wise impact of significant independent variables on CO2 emission  </vt:lpstr>
      <vt:lpstr>Trend of contribution of significant variables to C02 emissions across the five decades</vt:lpstr>
      <vt:lpstr>Factors affecting CO2 emission in Developed and Developing Countries</vt:lpstr>
      <vt:lpstr>PowerPoint Presentation</vt:lpstr>
      <vt:lpstr>PowerPoint Presentation</vt:lpstr>
      <vt:lpstr>Appendix</vt:lpstr>
      <vt:lpstr>Missing Value Treatment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Decoding the Intern conversion at TI</dc:title>
  <dc:creator>Aditya</dc:creator>
  <cp:lastModifiedBy>Aditya Lakshmi Narayanan</cp:lastModifiedBy>
  <cp:revision>87</cp:revision>
  <dcterms:created xsi:type="dcterms:W3CDTF">2017-11-08T00:13:13Z</dcterms:created>
  <dcterms:modified xsi:type="dcterms:W3CDTF">2017-11-29T21:38:16Z</dcterms:modified>
</cp:coreProperties>
</file>