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57" r:id="rId4"/>
    <p:sldId id="268" r:id="rId5"/>
    <p:sldId id="258" r:id="rId6"/>
    <p:sldId id="260" r:id="rId7"/>
    <p:sldId id="261" r:id="rId8"/>
    <p:sldId id="262" r:id="rId9"/>
    <p:sldId id="263" r:id="rId10"/>
    <p:sldId id="278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7" r:id="rId21"/>
    <p:sldId id="279" r:id="rId22"/>
    <p:sldId id="276" r:id="rId23"/>
    <p:sldId id="280" r:id="rId24"/>
    <p:sldId id="281" r:id="rId25"/>
    <p:sldId id="283" r:id="rId26"/>
    <p:sldId id="282" r:id="rId27"/>
    <p:sldId id="284" r:id="rId28"/>
    <p:sldId id="274" r:id="rId29"/>
    <p:sldId id="27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5/9/2021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iverpublishers.com/journal/journal_articles/RP_Journal_2245-800X_714.pdf" TargetMode="External"/><Relationship Id="rId2" Type="http://schemas.openxmlformats.org/officeDocument/2006/relationships/hyperlink" Target="https://en.wikipedia.org/wiki/IPv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lideshare.net/sonaltelang/ipv4-ppt" TargetMode="External"/><Relationship Id="rId4" Type="http://schemas.openxmlformats.org/officeDocument/2006/relationships/hyperlink" Target="https://www.geeksforgeeks.org/what-is-ipv4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IPV4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ADITYA KUMAR MOHANTY</a:t>
            </a:r>
          </a:p>
          <a:p>
            <a:r>
              <a:rPr lang="en-US" sz="2000" dirty="0" smtClean="0"/>
              <a:t>M.TECH(CSE)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SEM</a:t>
            </a:r>
          </a:p>
          <a:p>
            <a:r>
              <a:rPr lang="en-US" sz="2000" dirty="0" smtClean="0"/>
              <a:t>2022108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6633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Hexadecimal </a:t>
            </a:r>
            <a:r>
              <a:rPr lang="en-US" altLang="ko-KR" dirty="0"/>
              <a:t>Notation</a:t>
            </a:r>
            <a:br>
              <a:rPr lang="en-US" altLang="ko-KR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Times" panose="02020603050405020304" pitchFamily="18" charset="0"/>
              </a:rPr>
              <a:t>          </a:t>
            </a:r>
            <a:r>
              <a:rPr lang="en-US" altLang="ko-KR" sz="2400" b="1" dirty="0" smtClean="0">
                <a:latin typeface="Times" panose="02020603050405020304" pitchFamily="18" charset="0"/>
              </a:rPr>
              <a:t>0111 </a:t>
            </a:r>
            <a:r>
              <a:rPr lang="en-US" altLang="ko-KR" sz="2400" b="1" dirty="0">
                <a:latin typeface="Times" panose="02020603050405020304" pitchFamily="18" charset="0"/>
              </a:rPr>
              <a:t>0101   1001 0101   0001 1101   1110 1010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3300"/>
                </a:solidFill>
                <a:latin typeface="Times" panose="02020603050405020304" pitchFamily="18" charset="0"/>
              </a:rPr>
              <a:t>                   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FF3300"/>
                </a:solidFill>
                <a:latin typeface="Times" panose="02020603050405020304" pitchFamily="18" charset="0"/>
              </a:rPr>
              <a:t> </a:t>
            </a:r>
            <a:r>
              <a:rPr lang="en-US" altLang="ko-KR" sz="2400" b="1" dirty="0" smtClean="0">
                <a:solidFill>
                  <a:srgbClr val="FF3300"/>
                </a:solidFill>
                <a:latin typeface="Times" panose="02020603050405020304" pitchFamily="18" charset="0"/>
              </a:rPr>
              <a:t>                 75               </a:t>
            </a:r>
            <a:r>
              <a:rPr lang="en-US" altLang="ko-KR" sz="2400" b="1" dirty="0">
                <a:solidFill>
                  <a:srgbClr val="FF3300"/>
                </a:solidFill>
                <a:latin typeface="Times" panose="02020603050405020304" pitchFamily="18" charset="0"/>
              </a:rPr>
              <a:t>95             1D               </a:t>
            </a:r>
            <a:r>
              <a:rPr lang="en-US" altLang="ko-KR" sz="2400" b="1" dirty="0" smtClean="0">
                <a:solidFill>
                  <a:srgbClr val="FF3300"/>
                </a:solidFill>
                <a:latin typeface="Times" panose="02020603050405020304" pitchFamily="18" charset="0"/>
              </a:rPr>
              <a:t>EA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FF3300"/>
                </a:solidFill>
                <a:latin typeface="Times" panose="02020603050405020304" pitchFamily="18" charset="0"/>
              </a:rPr>
              <a:t> </a:t>
            </a:r>
            <a:r>
              <a:rPr lang="en-US" altLang="ko-KR" sz="2400" b="1" dirty="0" smtClean="0">
                <a:solidFill>
                  <a:srgbClr val="FF3300"/>
                </a:solidFill>
                <a:latin typeface="Times" panose="02020603050405020304" pitchFamily="18" charset="0"/>
              </a:rPr>
              <a:t>                          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rgbClr val="FF3300"/>
                </a:solidFill>
                <a:latin typeface="Times" panose="02020603050405020304" pitchFamily="18" charset="0"/>
              </a:rPr>
              <a:t> </a:t>
            </a:r>
            <a:r>
              <a:rPr lang="en-US" altLang="ko-KR" sz="2800" b="1" dirty="0" smtClean="0">
                <a:solidFill>
                  <a:srgbClr val="FF3300"/>
                </a:solidFill>
                <a:latin typeface="Times" panose="02020603050405020304" pitchFamily="18" charset="0"/>
              </a:rPr>
              <a:t>                                 </a:t>
            </a:r>
            <a:r>
              <a:rPr lang="en-US" altLang="ko-KR" sz="2800" b="1" dirty="0">
                <a:latin typeface="Times" panose="02020603050405020304" pitchFamily="18" charset="0"/>
              </a:rPr>
              <a:t>0x75951DEA</a:t>
            </a:r>
          </a:p>
          <a:p>
            <a:pPr marL="0" indent="0">
              <a:buNone/>
            </a:pPr>
            <a:endParaRPr lang="en-US" altLang="ko-KR" sz="2400" b="1" dirty="0">
              <a:solidFill>
                <a:srgbClr val="FF3300"/>
              </a:solidFill>
              <a:latin typeface="Times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9712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399" cy="1609344"/>
          </a:xfrm>
        </p:spPr>
        <p:txBody>
          <a:bodyPr/>
          <a:lstStyle/>
          <a:p>
            <a:r>
              <a:rPr lang="en-IN" dirty="0"/>
              <a:t>Rules for Ipv4 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must be no leading zero 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There can be no more than four numbers in an IPv4 address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Each number needs to be less than or equal to 255 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A </a:t>
            </a:r>
            <a:r>
              <a:rPr lang="en-US" dirty="0"/>
              <a:t>mixture of binary notation and dotted-decimal notation is not allowed.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3978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Classful</a:t>
            </a:r>
            <a:r>
              <a:rPr lang="en-IN" dirty="0"/>
              <a:t>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0823" y="1793966"/>
            <a:ext cx="9987424" cy="4241074"/>
          </a:xfrm>
        </p:spPr>
        <p:txBody>
          <a:bodyPr/>
          <a:lstStyle/>
          <a:p>
            <a:r>
              <a:rPr lang="en-US" dirty="0"/>
              <a:t>IPv4 addressing, at its inception, used the concept of classes. This architecture is called </a:t>
            </a:r>
            <a:r>
              <a:rPr lang="en-US" dirty="0" err="1"/>
              <a:t>classful</a:t>
            </a:r>
            <a:r>
              <a:rPr lang="en-US" dirty="0"/>
              <a:t> addressing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• In </a:t>
            </a:r>
            <a:r>
              <a:rPr lang="en-US" dirty="0" err="1"/>
              <a:t>classful</a:t>
            </a:r>
            <a:r>
              <a:rPr lang="en-US" dirty="0"/>
              <a:t> addressing, the address space is divided into five classes: A, B, C, D, and 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• Each class occupies some part of the address space is called </a:t>
            </a:r>
            <a:r>
              <a:rPr lang="en-US" dirty="0" err="1"/>
              <a:t>classful</a:t>
            </a:r>
            <a:r>
              <a:rPr lang="en-US" dirty="0"/>
              <a:t> addressing.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620" y="3786324"/>
            <a:ext cx="7410997" cy="299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89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198" y="1837507"/>
            <a:ext cx="10058400" cy="4380411"/>
          </a:xfrm>
        </p:spPr>
        <p:txBody>
          <a:bodyPr>
            <a:normAutofit/>
          </a:bodyPr>
          <a:lstStyle/>
          <a:p>
            <a:r>
              <a:rPr lang="en-US" dirty="0" smtClean="0"/>
              <a:t>Find </a:t>
            </a:r>
            <a:r>
              <a:rPr lang="en-US" dirty="0"/>
              <a:t>the class of each address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a. 00000001 00001011 00001011 </a:t>
            </a:r>
            <a:r>
              <a:rPr lang="en-US" dirty="0" smtClean="0"/>
              <a:t>11101111</a:t>
            </a:r>
          </a:p>
          <a:p>
            <a:r>
              <a:rPr lang="en-US" dirty="0" smtClean="0"/>
              <a:t> </a:t>
            </a:r>
            <a:r>
              <a:rPr lang="en-US" dirty="0"/>
              <a:t>b. 11000001 10000011 00011011 11111111 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/>
              <a:t>. </a:t>
            </a:r>
            <a:r>
              <a:rPr lang="en-US" dirty="0" smtClean="0"/>
              <a:t>14.23.120.8</a:t>
            </a:r>
          </a:p>
          <a:p>
            <a:r>
              <a:rPr lang="en-US" dirty="0" smtClean="0"/>
              <a:t> </a:t>
            </a:r>
            <a:r>
              <a:rPr lang="en-US" dirty="0"/>
              <a:t>d. 252.5.15.111 </a:t>
            </a:r>
            <a:endParaRPr lang="en-US" dirty="0" smtClean="0"/>
          </a:p>
          <a:p>
            <a:r>
              <a:rPr lang="en-US" dirty="0" smtClean="0"/>
              <a:t>Solution </a:t>
            </a:r>
          </a:p>
          <a:p>
            <a:r>
              <a:rPr lang="en-US" dirty="0" smtClean="0"/>
              <a:t>a</a:t>
            </a:r>
            <a:r>
              <a:rPr lang="en-US" dirty="0"/>
              <a:t>. The first bit is O. This is a class A address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</a:t>
            </a:r>
            <a:r>
              <a:rPr lang="en-US" dirty="0"/>
              <a:t>. The first 2 bits are 1; the third bit is O. This is a class C address. 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/>
              <a:t>. The first byte is 14 (between 0 and 127); the class is A</a:t>
            </a:r>
            <a:r>
              <a:rPr lang="en-US" dirty="0" smtClean="0"/>
              <a:t>.</a:t>
            </a:r>
          </a:p>
          <a:p>
            <a:r>
              <a:rPr lang="en-US" dirty="0" smtClean="0"/>
              <a:t>d</a:t>
            </a:r>
            <a:r>
              <a:rPr lang="en-US" dirty="0"/>
              <a:t>. The first byte is 252 (between 240 and 255); the class is E.</a:t>
            </a:r>
            <a:endParaRPr lang="en-IN" dirty="0"/>
          </a:p>
        </p:txBody>
      </p:sp>
      <p:grpSp>
        <p:nvGrpSpPr>
          <p:cNvPr id="4" name="그룹 14"/>
          <p:cNvGrpSpPr>
            <a:grpSpLocks/>
          </p:cNvGrpSpPr>
          <p:nvPr/>
        </p:nvGrpSpPr>
        <p:grpSpPr bwMode="auto">
          <a:xfrm>
            <a:off x="7062651" y="1219200"/>
            <a:ext cx="4754880" cy="3307896"/>
            <a:chOff x="457200" y="2286000"/>
            <a:chExt cx="7391400" cy="2514600"/>
          </a:xfrm>
        </p:grpSpPr>
        <p:pic>
          <p:nvPicPr>
            <p:cNvPr id="5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2330450"/>
              <a:ext cx="2476500" cy="247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763" y="2286000"/>
              <a:ext cx="4287837" cy="2503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6755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9832" y="4502331"/>
            <a:ext cx="5383253" cy="21794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892" y="2032331"/>
            <a:ext cx="4709467" cy="247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36" y="2191226"/>
            <a:ext cx="6417701" cy="186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3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block in class A address is too large for almost any organization. This means most of the addresses in class A were wasted and were not used.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block in class B is also very large, probably too large for many of the organizations that received a class B block</a:t>
            </a:r>
            <a:r>
              <a:rPr lang="en-US" dirty="0" smtClean="0"/>
              <a:t>.</a:t>
            </a:r>
          </a:p>
          <a:p>
            <a:r>
              <a:rPr lang="en-US" dirty="0" smtClean="0"/>
              <a:t> A </a:t>
            </a:r>
            <a:r>
              <a:rPr lang="en-US" dirty="0"/>
              <a:t>block in class C is probably too small for many organizations. </a:t>
            </a:r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/>
              <a:t>D addresses were designed for multicasting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 The </a:t>
            </a:r>
            <a:r>
              <a:rPr lang="en-US" dirty="0"/>
              <a:t>class E addresses were reserved for future use ; only a few were used, resulting in waste of addresses.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9326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Netid</a:t>
            </a:r>
            <a:r>
              <a:rPr lang="en-US" dirty="0"/>
              <a:t> and </a:t>
            </a:r>
            <a:r>
              <a:rPr lang="en-US" dirty="0" err="1" smtClean="0"/>
              <a:t>Hostid</a:t>
            </a:r>
            <a:endParaRPr lang="en-US" dirty="0"/>
          </a:p>
          <a:p>
            <a:r>
              <a:rPr lang="en-US" dirty="0"/>
              <a:t>  In </a:t>
            </a:r>
            <a:r>
              <a:rPr lang="en-US" dirty="0" err="1"/>
              <a:t>classful</a:t>
            </a:r>
            <a:r>
              <a:rPr lang="en-US" dirty="0"/>
              <a:t> addressing, an IP address in class A, B, or C is divided into </a:t>
            </a:r>
            <a:r>
              <a:rPr lang="en-US" dirty="0" err="1"/>
              <a:t>netid</a:t>
            </a:r>
            <a:r>
              <a:rPr lang="en-US" dirty="0"/>
              <a:t> and </a:t>
            </a:r>
            <a:r>
              <a:rPr lang="en-US" dirty="0" smtClean="0"/>
              <a:t>  </a:t>
            </a:r>
            <a:r>
              <a:rPr lang="en-US" dirty="0" err="1" smtClean="0"/>
              <a:t>hostid</a:t>
            </a:r>
            <a:r>
              <a:rPr lang="en-US" dirty="0"/>
              <a:t>. </a:t>
            </a:r>
          </a:p>
          <a:p>
            <a:r>
              <a:rPr lang="en-US" dirty="0"/>
              <a:t> These parts are of varying lengths, depending on the class of the address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  In class A, one byte defines the </a:t>
            </a:r>
            <a:r>
              <a:rPr lang="en-US" dirty="0" err="1"/>
              <a:t>netid</a:t>
            </a:r>
            <a:r>
              <a:rPr lang="en-US" dirty="0"/>
              <a:t> and three bytes define the </a:t>
            </a:r>
            <a:r>
              <a:rPr lang="en-US" dirty="0" err="1"/>
              <a:t>hostid</a:t>
            </a:r>
            <a:r>
              <a:rPr lang="en-US" dirty="0"/>
              <a:t>.</a:t>
            </a:r>
          </a:p>
          <a:p>
            <a:r>
              <a:rPr lang="en-US" dirty="0"/>
              <a:t> In class B, two bytes define the </a:t>
            </a:r>
            <a:r>
              <a:rPr lang="en-US" dirty="0" err="1"/>
              <a:t>netid</a:t>
            </a:r>
            <a:r>
              <a:rPr lang="en-US" dirty="0"/>
              <a:t> and two bytes define the </a:t>
            </a:r>
            <a:r>
              <a:rPr lang="en-US" dirty="0" err="1"/>
              <a:t>hostid</a:t>
            </a:r>
            <a:r>
              <a:rPr lang="en-US" dirty="0"/>
              <a:t>.</a:t>
            </a:r>
          </a:p>
          <a:p>
            <a:r>
              <a:rPr lang="en-US" dirty="0"/>
              <a:t>  In class C, three bytes define the </a:t>
            </a:r>
            <a:r>
              <a:rPr lang="en-US" dirty="0" err="1"/>
              <a:t>netid</a:t>
            </a:r>
            <a:r>
              <a:rPr lang="en-US" dirty="0"/>
              <a:t> and one byte defines the </a:t>
            </a:r>
            <a:r>
              <a:rPr lang="en-US" dirty="0" err="1"/>
              <a:t>hostid</a:t>
            </a:r>
            <a:r>
              <a:rPr lang="en-US" dirty="0"/>
              <a:t>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5995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76549"/>
            <a:ext cx="10058400" cy="4395651"/>
          </a:xfrm>
        </p:spPr>
        <p:txBody>
          <a:bodyPr/>
          <a:lstStyle/>
          <a:p>
            <a:r>
              <a:rPr lang="en-US" dirty="0"/>
              <a:t>Although the length of the </a:t>
            </a:r>
            <a:r>
              <a:rPr lang="en-US" dirty="0" err="1"/>
              <a:t>netid</a:t>
            </a:r>
            <a:r>
              <a:rPr lang="en-US" dirty="0"/>
              <a:t> and </a:t>
            </a:r>
            <a:r>
              <a:rPr lang="en-US" dirty="0" err="1"/>
              <a:t>hostid</a:t>
            </a:r>
            <a:r>
              <a:rPr lang="en-US" dirty="0"/>
              <a:t> (in bits) is predetermined in </a:t>
            </a:r>
            <a:r>
              <a:rPr lang="en-US" dirty="0" err="1"/>
              <a:t>classful</a:t>
            </a:r>
            <a:r>
              <a:rPr lang="en-US" dirty="0"/>
              <a:t> addressing, we can also use a mask (also called the default mask), a 32-bit number made of contiguous 1s followed by contiguous 0s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</a:t>
            </a:r>
            <a:r>
              <a:rPr lang="en-US" dirty="0"/>
              <a:t>The concept does not apply to classes D and 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mask can help us to find the </a:t>
            </a:r>
            <a:r>
              <a:rPr lang="en-US" dirty="0" err="1"/>
              <a:t>netid</a:t>
            </a:r>
            <a:r>
              <a:rPr lang="en-US" dirty="0"/>
              <a:t> and the </a:t>
            </a:r>
            <a:r>
              <a:rPr lang="en-US" dirty="0" err="1"/>
              <a:t>hostid</a:t>
            </a:r>
            <a:r>
              <a:rPr lang="en-US" dirty="0"/>
              <a:t>. For example, the mask for a class A address has eight 1s, which means the first 8 bits of any address in class A define the </a:t>
            </a:r>
            <a:r>
              <a:rPr lang="en-US" dirty="0" err="1"/>
              <a:t>netid</a:t>
            </a:r>
            <a:r>
              <a:rPr lang="en-US" dirty="0"/>
              <a:t>; the next 24 bits define the </a:t>
            </a:r>
            <a:r>
              <a:rPr lang="en-US" dirty="0" err="1"/>
              <a:t>hostid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The last column of Table shows the mask in the form /n where n can be 8, 16, or 24 in </a:t>
            </a:r>
            <a:r>
              <a:rPr lang="en-US" dirty="0" err="1"/>
              <a:t>classful</a:t>
            </a:r>
            <a:r>
              <a:rPr lang="en-US" dirty="0"/>
              <a:t> addressing. This notation is also called slash notation or Classless </a:t>
            </a:r>
            <a:r>
              <a:rPr lang="en-US" dirty="0" err="1"/>
              <a:t>Interdomain</a:t>
            </a:r>
            <a:r>
              <a:rPr lang="en-US" dirty="0"/>
              <a:t> Routing (CIDR) notation.</a:t>
            </a:r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77" t="4062" r="1099"/>
          <a:stretch/>
        </p:blipFill>
        <p:spPr>
          <a:xfrm>
            <a:off x="1436913" y="5286102"/>
            <a:ext cx="7262949" cy="14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03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Subnetting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874" y="1864046"/>
            <a:ext cx="4963200" cy="2977920"/>
          </a:xfrm>
        </p:spPr>
      </p:pic>
      <p:sp>
        <p:nvSpPr>
          <p:cNvPr id="5" name="Rectangle 4"/>
          <p:cNvSpPr/>
          <p:nvPr/>
        </p:nvSpPr>
        <p:spPr>
          <a:xfrm>
            <a:off x="1069847" y="1706880"/>
            <a:ext cx="61756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During the era of </a:t>
            </a:r>
            <a:r>
              <a:rPr lang="en-US" dirty="0" err="1"/>
              <a:t>classful</a:t>
            </a:r>
            <a:r>
              <a:rPr lang="en-US" dirty="0"/>
              <a:t> addressing, </a:t>
            </a:r>
            <a:r>
              <a:rPr lang="en-US" dirty="0" err="1"/>
              <a:t>subnetting</a:t>
            </a:r>
            <a:r>
              <a:rPr lang="en-US" dirty="0"/>
              <a:t> was introduced.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If an organization was granted a large block in class A or B, it could divide the addresses into several contiguous groups and assign each group to smaller networks (called subnets).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Or, in rare cases, share part of the addresses with </a:t>
            </a:r>
            <a:r>
              <a:rPr lang="en-US" dirty="0" err="1"/>
              <a:t>neighbours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 err="1"/>
              <a:t>Subnetting</a:t>
            </a:r>
            <a:r>
              <a:rPr lang="en-US" dirty="0"/>
              <a:t> increases the number of 1s in the mask.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1651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Super netting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114" y="1698172"/>
            <a:ext cx="9692640" cy="3370218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supernetting</a:t>
            </a:r>
            <a:r>
              <a:rPr lang="en-US" dirty="0"/>
              <a:t>, an organization can combine several class C blocks to create a larger range of addresses.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In other words, several networks are combined to create a </a:t>
            </a:r>
            <a:r>
              <a:rPr lang="en-US" dirty="0" err="1"/>
              <a:t>supernetwork</a:t>
            </a:r>
            <a:r>
              <a:rPr lang="en-US" dirty="0"/>
              <a:t> or a </a:t>
            </a:r>
            <a:r>
              <a:rPr lang="en-US" dirty="0" err="1"/>
              <a:t>supemet</a:t>
            </a:r>
            <a:r>
              <a:rPr lang="en-US" dirty="0"/>
              <a:t> 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An organization can apply for a set of class C blocks instead of just one.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For example, an organization that needs 1000 addresses can be granted four </a:t>
            </a:r>
            <a:r>
              <a:rPr lang="en-US" dirty="0" smtClean="0"/>
              <a:t> contiguous </a:t>
            </a:r>
            <a:r>
              <a:rPr lang="en-US" dirty="0"/>
              <a:t>class C blocks. </a:t>
            </a:r>
            <a:endParaRPr lang="en-US" dirty="0" smtClean="0"/>
          </a:p>
          <a:p>
            <a:r>
              <a:rPr lang="en-US" dirty="0" smtClean="0"/>
              <a:t> The </a:t>
            </a:r>
            <a:r>
              <a:rPr lang="en-US" dirty="0"/>
              <a:t>organization can then use these addresses to create one </a:t>
            </a:r>
            <a:r>
              <a:rPr lang="en-US" dirty="0" err="1"/>
              <a:t>supernetwork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</a:t>
            </a:r>
            <a:r>
              <a:rPr lang="en-US" dirty="0" err="1"/>
              <a:t>Supernetting</a:t>
            </a:r>
            <a:r>
              <a:rPr lang="en-US" dirty="0"/>
              <a:t> decreases the number of 1s in the mask.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320" y="4990011"/>
            <a:ext cx="4527640" cy="170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4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What is </a:t>
            </a:r>
            <a:r>
              <a:rPr lang="en-US" sz="2800" b="1" dirty="0" err="1" smtClean="0"/>
              <a:t>ip</a:t>
            </a:r>
            <a:r>
              <a:rPr lang="en-US" sz="2800" b="1" dirty="0" smtClean="0"/>
              <a:t>?</a:t>
            </a:r>
          </a:p>
          <a:p>
            <a:r>
              <a:rPr lang="en-US" sz="2800" b="1" dirty="0" smtClean="0"/>
              <a:t>Ipv4</a:t>
            </a:r>
          </a:p>
          <a:p>
            <a:r>
              <a:rPr lang="en-US" sz="2800" b="1" dirty="0" err="1" smtClean="0"/>
              <a:t>Subnetting</a:t>
            </a:r>
            <a:endParaRPr lang="en-US" sz="2800" b="1" dirty="0" smtClean="0"/>
          </a:p>
          <a:p>
            <a:r>
              <a:rPr lang="en-US" sz="2800" b="1" dirty="0" err="1" smtClean="0"/>
              <a:t>Supernetting</a:t>
            </a:r>
            <a:endParaRPr lang="en-US" sz="2800" b="1" dirty="0" smtClean="0"/>
          </a:p>
          <a:p>
            <a:r>
              <a:rPr lang="en-US" sz="2800" b="1" dirty="0" smtClean="0"/>
              <a:t>Problem </a:t>
            </a:r>
          </a:p>
          <a:p>
            <a:r>
              <a:rPr lang="en-US" sz="2800" b="1" dirty="0" smtClean="0"/>
              <a:t>Recovery </a:t>
            </a:r>
            <a:r>
              <a:rPr lang="en-US" sz="2800" b="1" dirty="0" err="1" smtClean="0"/>
              <a:t>algo</a:t>
            </a:r>
            <a:endParaRPr lang="en-US" sz="2800" b="1" dirty="0" smtClean="0"/>
          </a:p>
          <a:p>
            <a:r>
              <a:rPr lang="en-IN" sz="2800" b="1" dirty="0" smtClean="0"/>
              <a:t>Reference</a:t>
            </a:r>
            <a:endParaRPr lang="en-IN" sz="2800" b="1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319" y="1954639"/>
            <a:ext cx="5047481" cy="364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0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Finding a Network Address using the Default Mask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4" name="그룹 17"/>
          <p:cNvGrpSpPr>
            <a:grpSpLocks/>
          </p:cNvGrpSpPr>
          <p:nvPr/>
        </p:nvGrpSpPr>
        <p:grpSpPr bwMode="auto">
          <a:xfrm>
            <a:off x="1280160" y="2203269"/>
            <a:ext cx="8900159" cy="3561805"/>
            <a:chOff x="609600" y="2370138"/>
            <a:chExt cx="7543800" cy="2201862"/>
          </a:xfrm>
        </p:grpSpPr>
        <p:pic>
          <p:nvPicPr>
            <p:cNvPr id="5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2370138"/>
              <a:ext cx="3821113" cy="865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3425" y="2422525"/>
              <a:ext cx="3609975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138" y="3260725"/>
              <a:ext cx="2532062" cy="131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50549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 dirty="0"/>
              <a:t>A router receives a packet with the destination address 201.24.67.32. Show how the router finds the network address of the packet.</a:t>
            </a:r>
          </a:p>
          <a:p>
            <a:pPr marL="0" indent="0">
              <a:buNone/>
              <a:defRPr/>
            </a:pPr>
            <a:r>
              <a:rPr lang="en-US" altLang="ko-KR" i="1" dirty="0">
                <a:solidFill>
                  <a:srgbClr val="FF0000"/>
                </a:solidFill>
              </a:rPr>
              <a:t>Solution</a:t>
            </a:r>
          </a:p>
          <a:p>
            <a:pPr marL="400050" lvl="1" indent="0">
              <a:buFont typeface="Monotype Sorts"/>
              <a:buNone/>
              <a:defRPr/>
            </a:pPr>
            <a:r>
              <a:rPr lang="en-US" altLang="ko-KR" dirty="0"/>
              <a:t>Since the class of the address is B, we assume that the router applies the default mask for class B, 255.255.0.0 to find the network address.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525" y="4146804"/>
            <a:ext cx="6829013" cy="145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76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Ipv4 routing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038" b="2642"/>
          <a:stretch/>
        </p:blipFill>
        <p:spPr>
          <a:xfrm>
            <a:off x="5974897" y="2244635"/>
            <a:ext cx="5281996" cy="31982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080" r="580" b="2533"/>
          <a:stretch/>
        </p:blipFill>
        <p:spPr>
          <a:xfrm>
            <a:off x="1069848" y="2244634"/>
            <a:ext cx="4328161" cy="305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94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Fragmentation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499" y="1896406"/>
            <a:ext cx="7386942" cy="16131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33500" y="3692435"/>
            <a:ext cx="9521586" cy="223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Problem</a:t>
            </a:r>
            <a:r>
              <a:rPr lang="en-US" sz="2000" dirty="0"/>
              <a:t>: each network has its own MTU</a:t>
            </a:r>
          </a:p>
          <a:p>
            <a:pPr lvl="1"/>
            <a:r>
              <a:rPr lang="en-US" sz="2000" dirty="0"/>
              <a:t>DARPA principles: networks allowed to be heterogeneous</a:t>
            </a:r>
          </a:p>
          <a:p>
            <a:pPr lvl="1"/>
            <a:r>
              <a:rPr lang="en-US" sz="2000" dirty="0" smtClean="0"/>
              <a:t>  Minimum </a:t>
            </a:r>
            <a:r>
              <a:rPr lang="en-US" sz="2000" dirty="0"/>
              <a:t>MTU may not be known for a given path</a:t>
            </a:r>
          </a:p>
          <a:p>
            <a:r>
              <a:rPr lang="en-US" sz="2700" dirty="0"/>
              <a:t>IP Solution: fragmentation</a:t>
            </a:r>
          </a:p>
          <a:p>
            <a:pPr lvl="1"/>
            <a:r>
              <a:rPr lang="en-US" sz="2000" dirty="0"/>
              <a:t>Split datagrams into pieces when MTU is reduced</a:t>
            </a:r>
          </a:p>
          <a:p>
            <a:pPr lvl="1"/>
            <a:r>
              <a:rPr lang="en-US" sz="2000" dirty="0"/>
              <a:t>Reassemble original datagram at the receive</a:t>
            </a:r>
            <a:r>
              <a:rPr lang="en-US" sz="2400" dirty="0"/>
              <a:t>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2174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Fragmentation Example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866" y="2294274"/>
            <a:ext cx="7982346" cy="39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46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461" y="2093976"/>
            <a:ext cx="7430441" cy="4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44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Fragment Reassembly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Performed at destination</a:t>
            </a:r>
          </a:p>
          <a:p>
            <a:r>
              <a:rPr lang="en-US" dirty="0"/>
              <a:t>M = 0 fragment gives us total data size</a:t>
            </a:r>
          </a:p>
          <a:p>
            <a:pPr lvl="1"/>
            <a:r>
              <a:rPr lang="en-US" dirty="0"/>
              <a:t>360 – 20 + 3460 = 3800</a:t>
            </a:r>
          </a:p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Out-of-order fragments</a:t>
            </a:r>
          </a:p>
          <a:p>
            <a:pPr lvl="1"/>
            <a:r>
              <a:rPr lang="en-US" dirty="0"/>
              <a:t>Duplicate fragments</a:t>
            </a:r>
          </a:p>
          <a:p>
            <a:pPr lvl="1"/>
            <a:r>
              <a:rPr lang="en-US" dirty="0"/>
              <a:t>Missing fragments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091" y="1908878"/>
            <a:ext cx="3483429" cy="419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40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</a:t>
            </a: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497" y="1839081"/>
            <a:ext cx="3088576" cy="4905708"/>
          </a:xfrm>
        </p:spPr>
      </p:pic>
    </p:spTree>
    <p:extLst>
      <p:ext uri="{BB962C8B-B14F-4D97-AF65-F5344CB8AC3E}">
        <p14:creationId xmlns:p14="http://schemas.microsoft.com/office/powerpoint/2010/main" val="1433504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en.wikipedia.org/wiki/IPv4</a:t>
            </a:r>
            <a:endParaRPr lang="en-IN" dirty="0" smtClean="0"/>
          </a:p>
          <a:p>
            <a:endParaRPr lang="en-IN" dirty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www.riverpublishers.com/journal/journal_articles/RP_Journal_2245-800X_714.pdf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>
                <a:hlinkClick r:id="rId4"/>
              </a:rPr>
              <a:t>https://www.geeksforgeeks.org/what-is-ipv4</a:t>
            </a:r>
            <a:r>
              <a:rPr lang="en-IN" dirty="0" smtClean="0">
                <a:hlinkClick r:id="rId4"/>
              </a:rPr>
              <a:t>/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>
                <a:hlinkClick r:id="rId5"/>
              </a:rPr>
              <a:t>https://</a:t>
            </a:r>
            <a:r>
              <a:rPr lang="en-IN" dirty="0" smtClean="0">
                <a:hlinkClick r:id="rId5"/>
              </a:rPr>
              <a:t>www.slideshare.net/sonaltelang/ipv4-ppt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623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you…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0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INTERNET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9566" y="1672046"/>
            <a:ext cx="6853645" cy="4500154"/>
          </a:xfrm>
        </p:spPr>
        <p:txBody>
          <a:bodyPr/>
          <a:lstStyle/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Internet Protocol (IP) is the principal </a:t>
            </a:r>
            <a:r>
              <a:rPr lang="en-IN" dirty="0" smtClean="0"/>
              <a:t>communications </a:t>
            </a:r>
            <a:r>
              <a:rPr lang="en-IN" dirty="0"/>
              <a:t>protocol in the Internet protocol suite for relaying datagrams across network boundaries.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• </a:t>
            </a:r>
            <a:r>
              <a:rPr lang="en-IN" dirty="0"/>
              <a:t>The Internet protocol suite therefore often referred to as TCP/IP.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• </a:t>
            </a:r>
            <a:r>
              <a:rPr lang="en-IN" dirty="0"/>
              <a:t>The first major version of IP, Internet Protocol Version 4 (IPv4), is the dominant protocol of the Internet. Its successor is Internet Protocol Version 6 (IPv6).</a:t>
            </a:r>
          </a:p>
        </p:txBody>
      </p:sp>
      <p:sp>
        <p:nvSpPr>
          <p:cNvPr id="4" name="AutoShape 2" descr="The Internet protocol suite (article) | Khan Academ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845" y="1765160"/>
            <a:ext cx="4085734" cy="372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7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Get IPs?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777" y="1959429"/>
            <a:ext cx="10135471" cy="4212771"/>
          </a:xfrm>
        </p:spPr>
        <p:txBody>
          <a:bodyPr/>
          <a:lstStyle/>
          <a:p>
            <a:r>
              <a:rPr lang="en-US" dirty="0"/>
              <a:t>IP address ranges controlled by IANA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Internet Assigned Number Authority</a:t>
            </a:r>
          </a:p>
          <a:p>
            <a:pPr lvl="1"/>
            <a:r>
              <a:rPr lang="en-US" smtClean="0"/>
              <a:t>Today</a:t>
            </a:r>
            <a:r>
              <a:rPr lang="en-US" dirty="0"/>
              <a:t>, part of ICANN</a:t>
            </a:r>
          </a:p>
          <a:p>
            <a:r>
              <a:rPr lang="en-US" dirty="0"/>
              <a:t>IANA grants IPs to regional authorities</a:t>
            </a:r>
          </a:p>
          <a:p>
            <a:pPr lvl="1"/>
            <a:r>
              <a:rPr lang="en-US" dirty="0"/>
              <a:t>ARIN (American Registry of Internet Numbers) may grant you a range of IPs</a:t>
            </a:r>
          </a:p>
          <a:p>
            <a:pPr lvl="1"/>
            <a:r>
              <a:rPr lang="en-US" dirty="0"/>
              <a:t>You may then advertise routes to your new IP range</a:t>
            </a:r>
          </a:p>
          <a:p>
            <a:pPr lvl="1"/>
            <a:r>
              <a:rPr lang="en-US" dirty="0"/>
              <a:t>There are now secondary markets, auctions, …</a:t>
            </a:r>
            <a:endParaRPr lang="en-IN" dirty="0"/>
          </a:p>
        </p:txBody>
      </p:sp>
      <p:pic>
        <p:nvPicPr>
          <p:cNvPr id="4" name="Picture 2" descr="D:\Classes\CS 4700\assets\FileIA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79" y="2349574"/>
            <a:ext cx="2965913" cy="121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37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IPv4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Protocol version 4 (IPv4) is the fourth version in the development of the Internet Protocol (IP) Internet, and routes most traffic on the Internet 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IPv4 is a connectionless protocol for use on packet-switched networks.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It operates on a best effort delivery model, in that it does not guarantee delivery, nor does it assure proper sequencing or avoidance of duplicate delivery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In 1978, the Office of the Secretary of </a:t>
            </a:r>
            <a:r>
              <a:rPr lang="en-US" dirty="0" err="1"/>
              <a:t>Defence</a:t>
            </a:r>
            <a:r>
              <a:rPr lang="en-US" dirty="0"/>
              <a:t> (OSD) mandated the use of IPv4 for all "host-to-host" data exchange enabling IPv4 to become the mechanism for the military to create integrated versus stove piped communications.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77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IPv4 Addresses.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2093976"/>
            <a:ext cx="10155501" cy="37233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IPv4 address is a 32-bit address that uniquely and universally defines the connection of a device (for example, a computer or a router) to the Internet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The IPv4 addresses are unique and universal.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They are unique in the sense that each address defines one, and only one, connection to the Internet.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The IPv4 addresses are universal in the sense that the addressing system must be accepted by any host that wants to be connected to the Internet.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2384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Address Space.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address space is the total number of addresses used by the protocol.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If a protocol uses N bits to define an address, the address space is 2N because each bit can have two different values (0 or 1) and N bits can have 2N values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IPv4 </a:t>
            </a:r>
            <a:r>
              <a:rPr lang="en-US" dirty="0"/>
              <a:t>uses 32-bit addresses, which means that the address space is 2^32 or 4,294,967,296 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This means that, theoretically, if there were no restrictions, more than 4 billion devices could be connected to the </a:t>
            </a:r>
            <a:r>
              <a:rPr lang="en-US" dirty="0" smtClean="0"/>
              <a:t>Internet.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518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two prevalent notations to show an IPv4 address: </a:t>
            </a:r>
            <a:endParaRPr lang="en-US" dirty="0" smtClean="0"/>
          </a:p>
          <a:p>
            <a:r>
              <a:rPr lang="en-US" dirty="0" smtClean="0"/>
              <a:t>binary </a:t>
            </a:r>
            <a:r>
              <a:rPr lang="en-US" dirty="0"/>
              <a:t>notation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dotted-decimal notation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IN" sz="2400" u="sng" dirty="0"/>
              <a:t>Binary </a:t>
            </a:r>
            <a:r>
              <a:rPr lang="en-IN" sz="2400" u="sng" dirty="0" smtClean="0"/>
              <a:t>Notation –</a:t>
            </a:r>
          </a:p>
          <a:p>
            <a:r>
              <a:rPr lang="en-US" dirty="0"/>
              <a:t>In binary notation, the IPv4 address is displayed as 32 bits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Each octet is often referred to as a byte.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The following is an example of an IPv4 address in binary notation: 01110101 10010101 00011101 00000010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1627148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u="sng" dirty="0"/>
              <a:t>Dot-Decimal </a:t>
            </a:r>
            <a:r>
              <a:rPr lang="en-IN" sz="2400" u="sng" dirty="0" smtClean="0"/>
              <a:t>Notation-</a:t>
            </a:r>
          </a:p>
          <a:p>
            <a:r>
              <a:rPr lang="en-US" dirty="0"/>
              <a:t>Dot-decimal notation is a presentation format for numerical data</a:t>
            </a:r>
            <a:r>
              <a:rPr lang="en-US" dirty="0" smtClean="0"/>
              <a:t>.</a:t>
            </a:r>
          </a:p>
          <a:p>
            <a:endParaRPr lang="en-IN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137" y="2934787"/>
            <a:ext cx="5050973" cy="303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07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2295</TotalTime>
  <Words>1459</Words>
  <Application>Microsoft Office PowerPoint</Application>
  <PresentationFormat>Widescreen</PresentationFormat>
  <Paragraphs>163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바탕</vt:lpstr>
      <vt:lpstr>Monotype Sorts</vt:lpstr>
      <vt:lpstr>Rockwell</vt:lpstr>
      <vt:lpstr>Rockwell Condensed</vt:lpstr>
      <vt:lpstr>Times</vt:lpstr>
      <vt:lpstr>Wingdings</vt:lpstr>
      <vt:lpstr>Wood Type</vt:lpstr>
      <vt:lpstr>IPV4</vt:lpstr>
      <vt:lpstr>Content</vt:lpstr>
      <vt:lpstr>What is INTERNET PROTOCOL</vt:lpstr>
      <vt:lpstr>How Do You Get IPs?</vt:lpstr>
      <vt:lpstr>IPv4</vt:lpstr>
      <vt:lpstr>IPv4 Addresses.</vt:lpstr>
      <vt:lpstr>Address Space.</vt:lpstr>
      <vt:lpstr>Notation</vt:lpstr>
      <vt:lpstr>Cont.</vt:lpstr>
      <vt:lpstr> Hexadecimal Notation </vt:lpstr>
      <vt:lpstr>Rules for Ipv4 notations</vt:lpstr>
      <vt:lpstr>Classful Addressing</vt:lpstr>
      <vt:lpstr>Example</vt:lpstr>
      <vt:lpstr>implementation</vt:lpstr>
      <vt:lpstr>explanation</vt:lpstr>
      <vt:lpstr>Cont.</vt:lpstr>
      <vt:lpstr>Mask</vt:lpstr>
      <vt:lpstr>Subnetting</vt:lpstr>
      <vt:lpstr>Super netting</vt:lpstr>
      <vt:lpstr>Finding a Network Address using the Default Mask</vt:lpstr>
      <vt:lpstr>Example</vt:lpstr>
      <vt:lpstr>Ipv4 routing</vt:lpstr>
      <vt:lpstr>Problem: Fragmentation</vt:lpstr>
      <vt:lpstr>Fragmentation Example</vt:lpstr>
      <vt:lpstr>Cont.</vt:lpstr>
      <vt:lpstr>IP Fragment Reassembly</vt:lpstr>
      <vt:lpstr>Algo.</vt:lpstr>
      <vt:lpstr>reference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80</cp:revision>
  <dcterms:created xsi:type="dcterms:W3CDTF">2021-05-09T14:20:49Z</dcterms:created>
  <dcterms:modified xsi:type="dcterms:W3CDTF">2021-05-11T04:35:59Z</dcterms:modified>
</cp:coreProperties>
</file>